
<file path=[Content_Types].xml><?xml version="1.0" encoding="utf-8"?>
<Types xmlns="http://schemas.openxmlformats.org/package/2006/content-types">
  <Default Extension="png" ContentType="image/png"/>
  <Default Extension="svg" ContentType="image/svg+xml"/>
  <Default Extension="tmp"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3" r:id="rId3"/>
    <p:sldMasterId id="2147483781" r:id="rId4"/>
    <p:sldMasterId id="2147483817" r:id="rId5"/>
    <p:sldMasterId id="2147483843" r:id="rId6"/>
    <p:sldMasterId id="2147483862" r:id="rId7"/>
    <p:sldMasterId id="2147483906" r:id="rId8"/>
    <p:sldMasterId id="2147483920" r:id="rId9"/>
    <p:sldMasterId id="2147483934" r:id="rId10"/>
  </p:sldMasterIdLst>
  <p:notesMasterIdLst>
    <p:notesMasterId r:id="rId86"/>
  </p:notesMasterIdLst>
  <p:handoutMasterIdLst>
    <p:handoutMasterId r:id="rId87"/>
  </p:handoutMasterIdLst>
  <p:sldIdLst>
    <p:sldId id="373" r:id="rId11"/>
    <p:sldId id="374" r:id="rId12"/>
    <p:sldId id="375" r:id="rId13"/>
    <p:sldId id="363" r:id="rId14"/>
    <p:sldId id="365" r:id="rId15"/>
    <p:sldId id="352" r:id="rId16"/>
    <p:sldId id="364" r:id="rId17"/>
    <p:sldId id="337" r:id="rId18"/>
    <p:sldId id="268" r:id="rId19"/>
    <p:sldId id="361" r:id="rId20"/>
    <p:sldId id="376" r:id="rId21"/>
    <p:sldId id="381" r:id="rId22"/>
    <p:sldId id="383" r:id="rId23"/>
    <p:sldId id="382" r:id="rId24"/>
    <p:sldId id="369" r:id="rId25"/>
    <p:sldId id="370" r:id="rId26"/>
    <p:sldId id="372" r:id="rId27"/>
    <p:sldId id="371" r:id="rId28"/>
    <p:sldId id="433" r:id="rId29"/>
    <p:sldId id="434" r:id="rId30"/>
    <p:sldId id="435" r:id="rId31"/>
    <p:sldId id="436" r:id="rId32"/>
    <p:sldId id="437" r:id="rId33"/>
    <p:sldId id="438" r:id="rId34"/>
    <p:sldId id="439" r:id="rId35"/>
    <p:sldId id="440" r:id="rId36"/>
    <p:sldId id="441" r:id="rId37"/>
    <p:sldId id="442" r:id="rId38"/>
    <p:sldId id="443" r:id="rId39"/>
    <p:sldId id="444" r:id="rId40"/>
    <p:sldId id="445" r:id="rId41"/>
    <p:sldId id="280" r:id="rId42"/>
    <p:sldId id="384" r:id="rId43"/>
    <p:sldId id="385" r:id="rId44"/>
    <p:sldId id="431" r:id="rId45"/>
    <p:sldId id="387" r:id="rId46"/>
    <p:sldId id="388" r:id="rId47"/>
    <p:sldId id="389" r:id="rId48"/>
    <p:sldId id="390" r:id="rId49"/>
    <p:sldId id="391" r:id="rId50"/>
    <p:sldId id="392" r:id="rId51"/>
    <p:sldId id="393" r:id="rId52"/>
    <p:sldId id="394" r:id="rId53"/>
    <p:sldId id="426" r:id="rId54"/>
    <p:sldId id="427" r:id="rId55"/>
    <p:sldId id="428" r:id="rId56"/>
    <p:sldId id="429" r:id="rId57"/>
    <p:sldId id="396" r:id="rId58"/>
    <p:sldId id="395" r:id="rId59"/>
    <p:sldId id="425" r:id="rId60"/>
    <p:sldId id="400" r:id="rId61"/>
    <p:sldId id="401" r:id="rId62"/>
    <p:sldId id="402" r:id="rId63"/>
    <p:sldId id="403" r:id="rId64"/>
    <p:sldId id="414" r:id="rId65"/>
    <p:sldId id="415" r:id="rId66"/>
    <p:sldId id="404" r:id="rId67"/>
    <p:sldId id="405" r:id="rId68"/>
    <p:sldId id="432" r:id="rId69"/>
    <p:sldId id="407" r:id="rId70"/>
    <p:sldId id="408" r:id="rId71"/>
    <p:sldId id="409" r:id="rId72"/>
    <p:sldId id="410" r:id="rId73"/>
    <p:sldId id="411" r:id="rId74"/>
    <p:sldId id="412" r:id="rId75"/>
    <p:sldId id="413" r:id="rId76"/>
    <p:sldId id="418" r:id="rId77"/>
    <p:sldId id="416" r:id="rId78"/>
    <p:sldId id="417" r:id="rId79"/>
    <p:sldId id="419" r:id="rId80"/>
    <p:sldId id="420" r:id="rId81"/>
    <p:sldId id="421" r:id="rId82"/>
    <p:sldId id="422" r:id="rId83"/>
    <p:sldId id="423" r:id="rId84"/>
    <p:sldId id="430" r:id="rId85"/>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69D8FF"/>
    <a:srgbClr val="79DCFF"/>
    <a:srgbClr val="B3EBFF"/>
    <a:srgbClr val="D1F3FF"/>
    <a:srgbClr val="CCFF66"/>
    <a:srgbClr val="FFCC99"/>
    <a:srgbClr val="FFFFFF"/>
    <a:srgbClr val="E1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3" autoAdjust="0"/>
    <p:restoredTop sz="94364" autoAdjust="0"/>
  </p:normalViewPr>
  <p:slideViewPr>
    <p:cSldViewPr snapToGrid="0" showGuides="1">
      <p:cViewPr varScale="1">
        <p:scale>
          <a:sx n="143" d="100"/>
          <a:sy n="143" d="100"/>
        </p:scale>
        <p:origin x="570" y="114"/>
      </p:cViewPr>
      <p:guideLst>
        <p:guide orient="horz" pos="1643"/>
        <p:guide pos="2880"/>
        <p:guide pos="385"/>
        <p:guide pos="5375"/>
        <p:guide orient="horz" pos="259"/>
        <p:guide orient="horz" pos="2981"/>
        <p:guide orient="horz" pos="316"/>
        <p:guide orient="horz" pos="43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183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imes New Roman" pitchFamily="18"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7323DF-9283-4A6C-9BDB-EC5B8DC83306}" type="datetimeFigureOut">
              <a:rPr lang="en-US" smtClean="0">
                <a:latin typeface="Times New Roman" pitchFamily="18" charset="0"/>
              </a:rPr>
              <a:t>5/3/2025</a:t>
            </a:fld>
            <a:endParaRPr lang="en-US" dirty="0">
              <a:latin typeface="Times New Roman" pitchFamily="18"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imes New Roman" pitchFamily="18"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8ACCE5-B3CB-430C-9C54-8E5CA0820A5F}" type="slidenum">
              <a:rPr lang="en-US" smtClean="0">
                <a:latin typeface="Times New Roman" pitchFamily="18" charset="0"/>
              </a:rPr>
              <a:t>‹#›</a:t>
            </a:fld>
            <a:endParaRPr lang="en-US" dirty="0">
              <a:latin typeface="Times New Roman" pitchFamily="18" charset="0"/>
            </a:endParaRPr>
          </a:p>
        </p:txBody>
      </p:sp>
    </p:spTree>
    <p:extLst>
      <p:ext uri="{BB962C8B-B14F-4D97-AF65-F5344CB8AC3E}">
        <p14:creationId xmlns:p14="http://schemas.microsoft.com/office/powerpoint/2010/main" val="384348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defRPr>
            </a:lvl1pPr>
          </a:lstStyle>
          <a:p>
            <a:fld id="{225DFAFB-71C1-48B7-8214-8E31A2E46542}" type="datetimeFigureOut">
              <a:rPr lang="en-US" smtClean="0"/>
              <a:pPr/>
              <a:t>5/3/2025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defRPr>
            </a:lvl1pPr>
          </a:lstStyle>
          <a:p>
            <a:fld id="{3E24450B-48A1-4EA9-BC69-F5FA574CC80C}" type="slidenum">
              <a:rPr lang="en-US" smtClean="0"/>
              <a:pPr/>
              <a:t>‹#›</a:t>
            </a:fld>
            <a:endParaRPr lang="en-US" dirty="0"/>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Times New Roman" pitchFamily="18" charset="0"/>
        <a:ea typeface="+mn-ea"/>
        <a:cs typeface="+mn-cs"/>
      </a:defRPr>
    </a:lvl1pPr>
    <a:lvl2pPr marL="457005" algn="l" defTabSz="914012" rtl="0" eaLnBrk="1" latinLnBrk="0" hangingPunct="1">
      <a:defRPr sz="1200" kern="1200">
        <a:solidFill>
          <a:schemeClr val="tx1"/>
        </a:solidFill>
        <a:latin typeface="Times New Roman" pitchFamily="18" charset="0"/>
        <a:ea typeface="+mn-ea"/>
        <a:cs typeface="+mn-cs"/>
      </a:defRPr>
    </a:lvl2pPr>
    <a:lvl3pPr marL="914012" algn="l" defTabSz="914012" rtl="0" eaLnBrk="1" latinLnBrk="0" hangingPunct="1">
      <a:defRPr sz="1200" kern="1200">
        <a:solidFill>
          <a:schemeClr val="tx1"/>
        </a:solidFill>
        <a:latin typeface="Times New Roman" pitchFamily="18" charset="0"/>
        <a:ea typeface="+mn-ea"/>
        <a:cs typeface="+mn-cs"/>
      </a:defRPr>
    </a:lvl3pPr>
    <a:lvl4pPr marL="1371022" algn="l" defTabSz="914012" rtl="0" eaLnBrk="1" latinLnBrk="0" hangingPunct="1">
      <a:defRPr sz="1200" kern="1200">
        <a:solidFill>
          <a:schemeClr val="tx1"/>
        </a:solidFill>
        <a:latin typeface="Times New Roman" pitchFamily="18" charset="0"/>
        <a:ea typeface="+mn-ea"/>
        <a:cs typeface="+mn-cs"/>
      </a:defRPr>
    </a:lvl4pPr>
    <a:lvl5pPr marL="1828030" algn="l" defTabSz="914012" rtl="0" eaLnBrk="1" latinLnBrk="0" hangingPunct="1">
      <a:defRPr sz="1200" kern="1200">
        <a:solidFill>
          <a:schemeClr val="tx1"/>
        </a:solidFill>
        <a:latin typeface="Times New Roman" pitchFamily="18" charset="0"/>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22</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23</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11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74927-ADC0-4F85-968E-41B53E23199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02785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35</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a:t>
            </a:r>
            <a:r>
              <a:rPr lang="en-US" baseline="0"/>
              <a:t> nút đỏ để chơi</a:t>
            </a:r>
            <a:endParaRPr lang="en-US"/>
          </a:p>
        </p:txBody>
      </p:sp>
    </p:spTree>
    <p:extLst>
      <p:ext uri="{BB962C8B-B14F-4D97-AF65-F5344CB8AC3E}">
        <p14:creationId xmlns:p14="http://schemas.microsoft.com/office/powerpoint/2010/main" val="1144162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9016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3D44AB91-A8C2-45A2-A8DC-9C24C78B8DEA}" type="slidenum">
              <a:rPr kumimoji="0" lang="en-US" sz="1900" b="0" i="0" u="none" strike="noStrike" kern="0" cap="none" spc="0" normalizeH="0" baseline="0" noProof="0" smtClean="0">
                <a:ln>
                  <a:noFill/>
                </a:ln>
                <a:solidFill>
                  <a:srgbClr val="000000"/>
                </a:solidFill>
                <a:effectLst/>
                <a:uLnTx/>
                <a:uFillTx/>
                <a:ea typeface="+mn-ea"/>
                <a:cs typeface="Times New Roman" pitchFamily="18" charset="0"/>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39</a:t>
            </a:fld>
            <a:endParaRPr kumimoji="0" lang="en-US" sz="1900" b="0" i="0" u="none" strike="noStrike" kern="0" cap="none" spc="0" normalizeH="0" baseline="0" noProof="0" dirty="0">
              <a:ln>
                <a:noFill/>
              </a:ln>
              <a:solidFill>
                <a:srgbClr val="000000"/>
              </a:solidFill>
              <a:effectLst/>
              <a:uLnTx/>
              <a:uFillTx/>
              <a:ea typeface="+mn-ea"/>
              <a:cs typeface="Times New Roman" pitchFamily="18" charset="0"/>
              <a:sym typeface="Arial" panose="020B0604020202020204"/>
            </a:endParaRPr>
          </a:p>
        </p:txBody>
      </p:sp>
    </p:spTree>
    <p:extLst>
      <p:ext uri="{BB962C8B-B14F-4D97-AF65-F5344CB8AC3E}">
        <p14:creationId xmlns:p14="http://schemas.microsoft.com/office/powerpoint/2010/main" val="3512302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từng</a:t>
            </a:r>
            <a:r>
              <a:rPr lang="en-US" baseline="0" dirty="0"/>
              <a:t> </a:t>
            </a:r>
            <a:r>
              <a:rPr lang="en-US" baseline="0" dirty="0" err="1"/>
              <a:t>loại</a:t>
            </a:r>
            <a:r>
              <a:rPr lang="en-US" baseline="0" dirty="0"/>
              <a:t> </a:t>
            </a:r>
            <a:r>
              <a:rPr lang="en-US" baseline="0" dirty="0" err="1"/>
              <a:t>rau</a:t>
            </a:r>
            <a:r>
              <a:rPr lang="en-US" baseline="0" dirty="0"/>
              <a:t> </a:t>
            </a:r>
            <a:r>
              <a:rPr lang="en-US" baseline="0" dirty="0" err="1"/>
              <a:t>củ</a:t>
            </a:r>
            <a:r>
              <a:rPr lang="en-US" baseline="0" dirty="0"/>
              <a:t> </a:t>
            </a:r>
            <a:r>
              <a:rPr lang="en-US" baseline="0" dirty="0" err="1"/>
              <a:t>để</a:t>
            </a:r>
            <a:r>
              <a:rPr lang="en-US" baseline="0" dirty="0"/>
              <a:t> </a:t>
            </a:r>
            <a:r>
              <a:rPr lang="en-US" baseline="0" dirty="0" err="1"/>
              <a:t>ra</a:t>
            </a:r>
            <a:r>
              <a:rPr lang="en-US" baseline="0" dirty="0"/>
              <a:t> </a:t>
            </a:r>
            <a:r>
              <a:rPr lang="en-US" baseline="0" dirty="0" err="1"/>
              <a:t>đáp</a:t>
            </a:r>
            <a:r>
              <a:rPr lang="en-US" baseline="0" dirty="0"/>
              <a:t> </a:t>
            </a:r>
            <a:r>
              <a:rPr lang="en-US" baseline="0" dirty="0" err="1"/>
              <a:t>án</a:t>
            </a:r>
            <a:r>
              <a:rPr lang="en-US" baseline="0" dirty="0"/>
              <a: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3D44AB91-A8C2-45A2-A8DC-9C24C78B8DEA}" type="slidenum">
              <a:rPr kumimoji="0" lang="en-US" sz="1900" b="0" i="0" u="none" strike="noStrike" kern="0" cap="none" spc="0" normalizeH="0" baseline="0" noProof="0" smtClean="0">
                <a:ln>
                  <a:noFill/>
                </a:ln>
                <a:solidFill>
                  <a:srgbClr val="000000"/>
                </a:solidFill>
                <a:effectLst/>
                <a:uLnTx/>
                <a:uFillTx/>
                <a:ea typeface="+mn-ea"/>
                <a:cs typeface="Times New Roman" pitchFamily="18" charset="0"/>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40</a:t>
            </a:fld>
            <a:endParaRPr kumimoji="0" lang="en-US" sz="1900" b="0" i="0" u="none" strike="noStrike" kern="0" cap="none" spc="0" normalizeH="0" baseline="0" noProof="0" dirty="0">
              <a:ln>
                <a:noFill/>
              </a:ln>
              <a:solidFill>
                <a:srgbClr val="000000"/>
              </a:solidFill>
              <a:effectLst/>
              <a:uLnTx/>
              <a:uFillTx/>
              <a:ea typeface="+mn-ea"/>
              <a:cs typeface="Times New Roman" pitchFamily="18" charset="0"/>
              <a:sym typeface="Arial" panose="020B0604020202020204"/>
            </a:endParaRPr>
          </a:p>
        </p:txBody>
      </p:sp>
    </p:spTree>
    <p:extLst>
      <p:ext uri="{BB962C8B-B14F-4D97-AF65-F5344CB8AC3E}">
        <p14:creationId xmlns:p14="http://schemas.microsoft.com/office/powerpoint/2010/main" val="18987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fld id="{3D44AB91-A8C2-45A2-A8DC-9C24C78B8DEA}" type="slidenum">
              <a:rPr kumimoji="0" lang="en-US" sz="1900" b="0" i="0" u="none" strike="noStrike" kern="0" cap="none" spc="0" normalizeH="0" baseline="0" noProof="0" smtClean="0">
                <a:ln>
                  <a:noFill/>
                </a:ln>
                <a:solidFill>
                  <a:srgbClr val="000000"/>
                </a:solidFill>
                <a:effectLst/>
                <a:uLnTx/>
                <a:uFillTx/>
                <a:ea typeface="+mn-ea"/>
                <a:cs typeface="Times New Roman" pitchFamily="18" charset="0"/>
                <a:sym typeface="Arial" panose="020B0604020202020204"/>
              </a:rPr>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t>41</a:t>
            </a:fld>
            <a:endParaRPr kumimoji="0" lang="en-US" sz="1900" b="0" i="0" u="none" strike="noStrike" kern="0" cap="none" spc="0" normalizeH="0" baseline="0" noProof="0" dirty="0">
              <a:ln>
                <a:noFill/>
              </a:ln>
              <a:solidFill>
                <a:srgbClr val="000000"/>
              </a:solidFill>
              <a:effectLst/>
              <a:uLnTx/>
              <a:uFillTx/>
              <a:ea typeface="+mn-ea"/>
              <a:cs typeface="Times New Roman" pitchFamily="18" charset="0"/>
              <a:sym typeface="Arial" panose="020B0604020202020204"/>
            </a:endParaRPr>
          </a:p>
        </p:txBody>
      </p:sp>
    </p:spTree>
    <p:extLst>
      <p:ext uri="{BB962C8B-B14F-4D97-AF65-F5344CB8AC3E}">
        <p14:creationId xmlns:p14="http://schemas.microsoft.com/office/powerpoint/2010/main" val="4038892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43</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44</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45</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46</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47</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48</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49</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50</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8</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51</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52</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53</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54</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55</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59</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68</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69</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11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9</a:t>
            </a:fld>
            <a:endParaRPr lang="en-US"/>
          </a:p>
        </p:txBody>
      </p:sp>
    </p:spTree>
    <p:extLst>
      <p:ext uri="{BB962C8B-B14F-4D97-AF65-F5344CB8AC3E}">
        <p14:creationId xmlns:p14="http://schemas.microsoft.com/office/powerpoint/2010/main" val="1668129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71</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72</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73</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74</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4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11</a:t>
            </a:fld>
            <a:endParaRPr lang="en-US"/>
          </a:p>
        </p:txBody>
      </p:sp>
    </p:spTree>
    <p:extLst>
      <p:ext uri="{BB962C8B-B14F-4D97-AF65-F5344CB8AC3E}">
        <p14:creationId xmlns:p14="http://schemas.microsoft.com/office/powerpoint/2010/main" val="166812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11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74927-ADC0-4F85-968E-41B53E23199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02785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20</a:t>
            </a:fld>
            <a:endParaRPr lang="en-US"/>
          </a:p>
        </p:txBody>
      </p:sp>
    </p:spTree>
    <p:extLst>
      <p:ext uri="{BB962C8B-B14F-4D97-AF65-F5344CB8AC3E}">
        <p14:creationId xmlns:p14="http://schemas.microsoft.com/office/powerpoint/2010/main" val="4201291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987570419"/>
      </p:ext>
    </p:extLst>
  </p:cSld>
  <p:clrMapOvr>
    <a:masterClrMapping/>
  </p:clrMapOvr>
  <p:transition spd="med" advClick="0" advTm="0">
    <p:push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24448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3210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363097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330158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90623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958663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2"/>
            <a:ext cx="683954" cy="273844"/>
          </a:xfrm>
          <a:prstGeom prst="rect">
            <a:avLst/>
          </a:prstGeom>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2"/>
            <a:ext cx="4723209" cy="273844"/>
          </a:xfrm>
          <a:prstGeom prst="rect">
            <a:avLst/>
          </a:prstGeom>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396018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7527990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330168"/>
      </p:ext>
    </p:extLst>
  </p:cSld>
  <p:clrMapOvr>
    <a:masterClrMapping/>
  </p:clrMapOvr>
  <p:transition spd="med" advClick="0" advTm="0">
    <p:push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778330"/>
      </p:ext>
    </p:extLst>
  </p:cSld>
  <p:clrMapOvr>
    <a:masterClrMapping/>
  </p:clrMapOvr>
  <p:transition spd="med"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856468879"/>
      </p:ext>
    </p:extLst>
  </p:cSld>
  <p:clrMapOvr>
    <a:masterClrMapping/>
  </p:clrMapOvr>
  <p:transition spd="med" advClick="0" advTm="0">
    <p:push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7450263"/>
      </p:ext>
    </p:extLst>
  </p:cSld>
  <p:clrMapOvr>
    <a:masterClrMapping/>
  </p:clrMapOvr>
  <p:transition spd="med" advClick="0" advTm="0">
    <p:push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5388721"/>
      </p:ext>
    </p:extLst>
  </p:cSld>
  <p:clrMapOvr>
    <a:masterClrMapping/>
  </p:clrMapOvr>
  <p:transition spd="med" advClick="0" advTm="0">
    <p:push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049798"/>
      </p:ext>
    </p:extLst>
  </p:cSld>
  <p:clrMapOvr>
    <a:masterClrMapping/>
  </p:clrMapOvr>
  <p:transition spd="med" advClick="0" advTm="0">
    <p:push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9107298"/>
      </p:ext>
    </p:extLst>
  </p:cSld>
  <p:clrMapOvr>
    <a:masterClrMapping/>
  </p:clrMapOvr>
  <p:transition spd="med" advClick="0" advTm="0">
    <p:push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2919643"/>
      </p:ext>
    </p:extLst>
  </p:cSld>
  <p:clrMapOvr>
    <a:masterClrMapping/>
  </p:clrMapOvr>
  <p:transition spd="med" advClick="0" advTm="0">
    <p:push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794078"/>
      </p:ext>
    </p:extLst>
  </p:cSld>
  <p:clrMapOvr>
    <a:masterClrMapping/>
  </p:clrMapOvr>
  <p:transition spd="med" advClick="0" advTm="0">
    <p:push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6437188"/>
      </p:ext>
    </p:extLst>
  </p:cSld>
  <p:clrMapOvr>
    <a:masterClrMapping/>
  </p:clrMapOvr>
  <p:transition spd="med" advClick="0" advTm="0">
    <p:push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2276662"/>
      </p:ext>
    </p:extLst>
  </p:cSld>
  <p:clrMapOvr>
    <a:masterClrMapping/>
  </p:clrMapOvr>
  <p:transition spd="med" advClick="0" advTm="0">
    <p:push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364608"/>
      </p:ext>
    </p:extLst>
  </p:cSld>
  <p:clrMapOvr>
    <a:masterClrMapping/>
  </p:clrMapOvr>
  <p:transition spd="med" advClick="0" advTm="0">
    <p:push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22393677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06147356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8311555"/>
      </p:ext>
    </p:extLst>
  </p:cSld>
  <p:clrMapOvr>
    <a:masterClrMapping/>
  </p:clrMapOvr>
  <p:transition spd="med" advClick="0" advTm="0">
    <p:push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333612"/>
      </p:ext>
    </p:extLst>
  </p:cSld>
  <p:clrMapOvr>
    <a:masterClrMapping/>
  </p:clrMapOvr>
  <p:transition spd="med" advClick="0" advTm="0">
    <p:push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239050"/>
      </p:ext>
    </p:extLst>
  </p:cSld>
  <p:clrMapOvr>
    <a:masterClrMapping/>
  </p:clrMapOvr>
  <p:transition spd="med" advClick="0" advTm="0">
    <p:push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281022"/>
      </p:ext>
    </p:extLst>
  </p:cSld>
  <p:clrMapOvr>
    <a:masterClrMapping/>
  </p:clrMapOvr>
  <p:transition spd="med" advClick="0" advTm="0">
    <p:push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9370568"/>
      </p:ext>
    </p:extLst>
  </p:cSld>
  <p:clrMapOvr>
    <a:masterClrMapping/>
  </p:clrMapOvr>
  <p:transition spd="med" advClick="0" advTm="0">
    <p:push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791839"/>
      </p:ext>
    </p:extLst>
  </p:cSld>
  <p:clrMapOvr>
    <a:masterClrMapping/>
  </p:clrMapOvr>
  <p:transition spd="med" advClick="0" advTm="0">
    <p:push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4857106"/>
      </p:ext>
    </p:extLst>
  </p:cSld>
  <p:clrMapOvr>
    <a:masterClrMapping/>
  </p:clrMapOvr>
  <p:transition spd="med" advClick="0" advTm="0">
    <p:push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3454170"/>
      </p:ext>
    </p:extLst>
  </p:cSld>
  <p:clrMapOvr>
    <a:masterClrMapping/>
  </p:clrMapOvr>
  <p:transition spd="med" advClick="0" advTm="0">
    <p:push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8927316"/>
      </p:ext>
    </p:extLst>
  </p:cSld>
  <p:clrMapOvr>
    <a:masterClrMapping/>
  </p:clrMapOvr>
  <p:transition spd="med" advClick="0" advTm="0">
    <p:push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083665"/>
      </p:ext>
    </p:extLst>
  </p:cSld>
  <p:clrMapOvr>
    <a:masterClrMapping/>
  </p:clrMapOvr>
  <p:transition spd="med" advClick="0" advTm="0">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33592063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8196302"/>
      </p:ext>
    </p:extLst>
  </p:cSld>
  <p:clrMapOvr>
    <a:masterClrMapping/>
  </p:clrMapOvr>
  <p:transition spd="med" advClick="0" advTm="0">
    <p:push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6598905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16051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4446263"/>
      </p:ext>
    </p:extLst>
  </p:cSld>
  <p:clrMapOvr>
    <a:masterClrMapping/>
  </p:clrMapOvr>
  <p:transition spd="med" advClick="0" advTm="0">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1311224"/>
      </p:ext>
    </p:extLst>
  </p:cSld>
  <p:clrMapOvr>
    <a:masterClrMapping/>
  </p:clrMapOvr>
  <p:transition spd="med" advClick="0" advTm="0">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7261046"/>
      </p:ext>
    </p:extLst>
  </p:cSld>
  <p:clrMapOvr>
    <a:masterClrMapping/>
  </p:clrMapOvr>
  <p:transition spd="med" advClick="0" advTm="0">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5618625"/>
      </p:ext>
    </p:extLst>
  </p:cSld>
  <p:clrMapOvr>
    <a:masterClrMapping/>
  </p:clrMapOvr>
  <p:transition spd="med" advClick="0" advTm="0">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324361"/>
      </p:ext>
    </p:extLst>
  </p:cSld>
  <p:clrMapOvr>
    <a:masterClrMapping/>
  </p:clrMapOvr>
  <p:transition spd="med" advClick="0" advTm="0">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533021"/>
      </p:ext>
    </p:extLst>
  </p:cSld>
  <p:clrMapOvr>
    <a:masterClrMapping/>
  </p:clrMapOvr>
  <p:transition spd="med" advClick="0" advTm="0">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1245070"/>
      </p:ext>
    </p:extLst>
  </p:cSld>
  <p:clrMapOvr>
    <a:masterClrMapping/>
  </p:clrMapOvr>
  <p:transition spd="med" advClick="0" advTm="0">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192138"/>
      </p:ext>
    </p:extLst>
  </p:cSld>
  <p:clrMapOvr>
    <a:masterClrMapping/>
  </p:clrMapOvr>
  <p:transition spd="med" advClick="0" advTm="0">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470428"/>
      </p:ext>
    </p:extLst>
  </p:cSld>
  <p:clrMapOvr>
    <a:masterClrMapping/>
  </p:clrMapOvr>
  <p:transition spd="med" advClick="0" advTm="0">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090044"/>
      </p:ext>
    </p:extLst>
  </p:cSld>
  <p:clrMapOvr>
    <a:masterClrMapping/>
  </p:clrMapOvr>
  <p:transition spd="med" advClick="0" advTm="0">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2025/3/5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9434154"/>
      </p:ext>
    </p:extLst>
  </p:cSld>
  <p:clrMapOvr>
    <a:masterClrMapping/>
  </p:clrMapOvr>
  <p:transition spd="med" advClick="0" advTm="0">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487170526"/>
      </p:ext>
    </p:extLst>
  </p:cSld>
  <p:clrMapOvr>
    <a:masterClrMapping/>
  </p:clrMapOvr>
  <p:transition spd="med" advClick="0" advTm="0">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5218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003015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6999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952462351"/>
      </p:ext>
    </p:extLst>
  </p:cSld>
  <p:clrMapOvr>
    <a:masterClrMapping/>
  </p:clrMapOvr>
  <p:transition spd="med" advClick="0" advTm="0">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7544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2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4145249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2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293002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620867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140429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79245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620980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2850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1"/>
            </a:lvl1pPr>
            <a:lvl2pPr lvl="1" algn="ctr">
              <a:spcBef>
                <a:spcPts val="0"/>
              </a:spcBef>
              <a:spcAft>
                <a:spcPts val="0"/>
              </a:spcAft>
              <a:buSzPts val="5200"/>
              <a:buNone/>
              <a:defRPr sz="5201"/>
            </a:lvl2pPr>
            <a:lvl3pPr lvl="2" algn="ctr">
              <a:spcBef>
                <a:spcPts val="0"/>
              </a:spcBef>
              <a:spcAft>
                <a:spcPts val="0"/>
              </a:spcAft>
              <a:buSzPts val="5200"/>
              <a:buNone/>
              <a:defRPr sz="5201"/>
            </a:lvl3pPr>
            <a:lvl4pPr lvl="3" algn="ctr">
              <a:spcBef>
                <a:spcPts val="0"/>
              </a:spcBef>
              <a:spcAft>
                <a:spcPts val="0"/>
              </a:spcAft>
              <a:buSzPts val="5200"/>
              <a:buNone/>
              <a:defRPr sz="5201"/>
            </a:lvl4pPr>
            <a:lvl5pPr lvl="4" algn="ctr">
              <a:spcBef>
                <a:spcPts val="0"/>
              </a:spcBef>
              <a:spcAft>
                <a:spcPts val="0"/>
              </a:spcAft>
              <a:buSzPts val="5200"/>
              <a:buNone/>
              <a:defRPr sz="5201"/>
            </a:lvl5pPr>
            <a:lvl6pPr lvl="5" algn="ctr">
              <a:spcBef>
                <a:spcPts val="0"/>
              </a:spcBef>
              <a:spcAft>
                <a:spcPts val="0"/>
              </a:spcAft>
              <a:buSzPts val="5200"/>
              <a:buNone/>
              <a:defRPr sz="5201"/>
            </a:lvl6pPr>
            <a:lvl7pPr lvl="6" algn="ctr">
              <a:spcBef>
                <a:spcPts val="0"/>
              </a:spcBef>
              <a:spcAft>
                <a:spcPts val="0"/>
              </a:spcAft>
              <a:buSzPts val="5200"/>
              <a:buNone/>
              <a:defRPr sz="5201"/>
            </a:lvl7pPr>
            <a:lvl8pPr lvl="7" algn="ctr">
              <a:spcBef>
                <a:spcPts val="0"/>
              </a:spcBef>
              <a:spcAft>
                <a:spcPts val="0"/>
              </a:spcAft>
              <a:buSzPts val="5200"/>
              <a:buNone/>
              <a:defRPr sz="5201"/>
            </a:lvl8pPr>
            <a:lvl9pPr lvl="8" algn="ctr">
              <a:spcBef>
                <a:spcPts val="0"/>
              </a:spcBef>
              <a:spcAft>
                <a:spcPts val="0"/>
              </a:spcAft>
              <a:buSzPts val="5200"/>
              <a:buNone/>
              <a:defRPr sz="5201"/>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1"/>
            </a:lvl1pPr>
            <a:lvl2pPr lvl="1" algn="ctr">
              <a:lnSpc>
                <a:spcPct val="100000"/>
              </a:lnSpc>
              <a:spcBef>
                <a:spcPts val="0"/>
              </a:spcBef>
              <a:spcAft>
                <a:spcPts val="0"/>
              </a:spcAft>
              <a:buSzPts val="2800"/>
              <a:buNone/>
              <a:defRPr sz="2801"/>
            </a:lvl2pPr>
            <a:lvl3pPr lvl="2" algn="ctr">
              <a:lnSpc>
                <a:spcPct val="100000"/>
              </a:lnSpc>
              <a:spcBef>
                <a:spcPts val="0"/>
              </a:spcBef>
              <a:spcAft>
                <a:spcPts val="0"/>
              </a:spcAft>
              <a:buSzPts val="2800"/>
              <a:buNone/>
              <a:defRPr sz="2801"/>
            </a:lvl3pPr>
            <a:lvl4pPr lvl="3" algn="ctr">
              <a:lnSpc>
                <a:spcPct val="100000"/>
              </a:lnSpc>
              <a:spcBef>
                <a:spcPts val="0"/>
              </a:spcBef>
              <a:spcAft>
                <a:spcPts val="0"/>
              </a:spcAft>
              <a:buSzPts val="2800"/>
              <a:buNone/>
              <a:defRPr sz="2801"/>
            </a:lvl4pPr>
            <a:lvl5pPr lvl="4" algn="ctr">
              <a:lnSpc>
                <a:spcPct val="100000"/>
              </a:lnSpc>
              <a:spcBef>
                <a:spcPts val="0"/>
              </a:spcBef>
              <a:spcAft>
                <a:spcPts val="0"/>
              </a:spcAft>
              <a:buSzPts val="2800"/>
              <a:buNone/>
              <a:defRPr sz="2801"/>
            </a:lvl5pPr>
            <a:lvl6pPr lvl="5" algn="ctr">
              <a:lnSpc>
                <a:spcPct val="100000"/>
              </a:lnSpc>
              <a:spcBef>
                <a:spcPts val="0"/>
              </a:spcBef>
              <a:spcAft>
                <a:spcPts val="0"/>
              </a:spcAft>
              <a:buSzPts val="2800"/>
              <a:buNone/>
              <a:defRPr sz="2801"/>
            </a:lvl6pPr>
            <a:lvl7pPr lvl="6" algn="ctr">
              <a:lnSpc>
                <a:spcPct val="100000"/>
              </a:lnSpc>
              <a:spcBef>
                <a:spcPts val="0"/>
              </a:spcBef>
              <a:spcAft>
                <a:spcPts val="0"/>
              </a:spcAft>
              <a:buSzPts val="2800"/>
              <a:buNone/>
              <a:defRPr sz="2801"/>
            </a:lvl7pPr>
            <a:lvl8pPr lvl="7" algn="ctr">
              <a:lnSpc>
                <a:spcPct val="100000"/>
              </a:lnSpc>
              <a:spcBef>
                <a:spcPts val="0"/>
              </a:spcBef>
              <a:spcAft>
                <a:spcPts val="0"/>
              </a:spcAft>
              <a:buSzPts val="2800"/>
              <a:buNone/>
              <a:defRPr sz="2801"/>
            </a:lvl8pPr>
            <a:lvl9pPr lvl="8" algn="ctr">
              <a:lnSpc>
                <a:spcPct val="100000"/>
              </a:lnSpc>
              <a:spcBef>
                <a:spcPts val="0"/>
              </a:spcBef>
              <a:spcAft>
                <a:spcPts val="0"/>
              </a:spcAft>
              <a:buSzPts val="2800"/>
              <a:buNone/>
              <a:defRPr sz="2801"/>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6160531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05057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867431860"/>
      </p:ext>
    </p:extLst>
  </p:cSld>
  <p:clrMapOvr>
    <a:masterClrMapping/>
  </p:clrMapOvr>
  <p:transition spd="med" advClick="0" advTm="0">
    <p:push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731867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659">
              <a:spcBef>
                <a:spcPts val="0"/>
              </a:spcBef>
              <a:spcAft>
                <a:spcPts val="0"/>
              </a:spcAft>
              <a:buSzPts val="1400"/>
              <a:buChar char="●"/>
              <a:defRPr sz="1399"/>
            </a:lvl1pPr>
            <a:lvl2pPr marL="914400" lvl="1" indent="-304800">
              <a:spcBef>
                <a:spcPts val="1601"/>
              </a:spcBef>
              <a:spcAft>
                <a:spcPts val="0"/>
              </a:spcAft>
              <a:buSzPts val="1200"/>
              <a:buChar char="○"/>
              <a:defRPr sz="1200"/>
            </a:lvl2pPr>
            <a:lvl3pPr marL="1371600" lvl="2" indent="-304800">
              <a:spcBef>
                <a:spcPts val="1601"/>
              </a:spcBef>
              <a:spcAft>
                <a:spcPts val="0"/>
              </a:spcAft>
              <a:buSzPts val="1200"/>
              <a:buChar char="■"/>
              <a:defRPr sz="1200"/>
            </a:lvl3pPr>
            <a:lvl4pPr marL="1828800" lvl="3" indent="-304800">
              <a:spcBef>
                <a:spcPts val="1601"/>
              </a:spcBef>
              <a:spcAft>
                <a:spcPts val="0"/>
              </a:spcAft>
              <a:buSzPts val="1200"/>
              <a:buChar char="●"/>
              <a:defRPr sz="1200"/>
            </a:lvl4pPr>
            <a:lvl5pPr marL="2286000" lvl="4" indent="-304800">
              <a:spcBef>
                <a:spcPts val="1601"/>
              </a:spcBef>
              <a:spcAft>
                <a:spcPts val="0"/>
              </a:spcAft>
              <a:buSzPts val="1200"/>
              <a:buChar char="○"/>
              <a:defRPr sz="1200"/>
            </a:lvl5pPr>
            <a:lvl6pPr marL="2743200" lvl="5" indent="-304800">
              <a:spcBef>
                <a:spcPts val="1601"/>
              </a:spcBef>
              <a:spcAft>
                <a:spcPts val="0"/>
              </a:spcAft>
              <a:buSzPts val="1200"/>
              <a:buChar char="■"/>
              <a:defRPr sz="1200"/>
            </a:lvl6pPr>
            <a:lvl7pPr marL="3200400" lvl="6" indent="-304800">
              <a:spcBef>
                <a:spcPts val="1601"/>
              </a:spcBef>
              <a:spcAft>
                <a:spcPts val="0"/>
              </a:spcAft>
              <a:buSzPts val="1200"/>
              <a:buChar char="●"/>
              <a:defRPr sz="1200"/>
            </a:lvl7pPr>
            <a:lvl8pPr marL="3657600" lvl="7" indent="-304800">
              <a:spcBef>
                <a:spcPts val="1601"/>
              </a:spcBef>
              <a:spcAft>
                <a:spcPts val="0"/>
              </a:spcAft>
              <a:buSzPts val="1200"/>
              <a:buChar char="○"/>
              <a:defRPr sz="1200"/>
            </a:lvl8pPr>
            <a:lvl9pPr marL="4114800" lvl="8" indent="-304800">
              <a:spcBef>
                <a:spcPts val="1601"/>
              </a:spcBef>
              <a:spcAft>
                <a:spcPts val="1601"/>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659">
              <a:spcBef>
                <a:spcPts val="0"/>
              </a:spcBef>
              <a:spcAft>
                <a:spcPts val="0"/>
              </a:spcAft>
              <a:buSzPts val="1400"/>
              <a:buChar char="●"/>
              <a:defRPr sz="1399"/>
            </a:lvl1pPr>
            <a:lvl2pPr marL="914400" lvl="1" indent="-304800">
              <a:spcBef>
                <a:spcPts val="1601"/>
              </a:spcBef>
              <a:spcAft>
                <a:spcPts val="0"/>
              </a:spcAft>
              <a:buSzPts val="1200"/>
              <a:buChar char="○"/>
              <a:defRPr sz="1200"/>
            </a:lvl2pPr>
            <a:lvl3pPr marL="1371600" lvl="2" indent="-304800">
              <a:spcBef>
                <a:spcPts val="1601"/>
              </a:spcBef>
              <a:spcAft>
                <a:spcPts val="0"/>
              </a:spcAft>
              <a:buSzPts val="1200"/>
              <a:buChar char="■"/>
              <a:defRPr sz="1200"/>
            </a:lvl3pPr>
            <a:lvl4pPr marL="1828800" lvl="3" indent="-304800">
              <a:spcBef>
                <a:spcPts val="1601"/>
              </a:spcBef>
              <a:spcAft>
                <a:spcPts val="0"/>
              </a:spcAft>
              <a:buSzPts val="1200"/>
              <a:buChar char="●"/>
              <a:defRPr sz="1200"/>
            </a:lvl4pPr>
            <a:lvl5pPr marL="2286000" lvl="4" indent="-304800">
              <a:spcBef>
                <a:spcPts val="1601"/>
              </a:spcBef>
              <a:spcAft>
                <a:spcPts val="0"/>
              </a:spcAft>
              <a:buSzPts val="1200"/>
              <a:buChar char="○"/>
              <a:defRPr sz="1200"/>
            </a:lvl5pPr>
            <a:lvl6pPr marL="2743200" lvl="5" indent="-304800">
              <a:spcBef>
                <a:spcPts val="1601"/>
              </a:spcBef>
              <a:spcAft>
                <a:spcPts val="0"/>
              </a:spcAft>
              <a:buSzPts val="1200"/>
              <a:buChar char="■"/>
              <a:defRPr sz="1200"/>
            </a:lvl6pPr>
            <a:lvl7pPr marL="3200400" lvl="6" indent="-304800">
              <a:spcBef>
                <a:spcPts val="1601"/>
              </a:spcBef>
              <a:spcAft>
                <a:spcPts val="0"/>
              </a:spcAft>
              <a:buSzPts val="1200"/>
              <a:buChar char="●"/>
              <a:defRPr sz="1200"/>
            </a:lvl7pPr>
            <a:lvl8pPr marL="3657600" lvl="7" indent="-304800">
              <a:spcBef>
                <a:spcPts val="1601"/>
              </a:spcBef>
              <a:spcAft>
                <a:spcPts val="0"/>
              </a:spcAft>
              <a:buSzPts val="1200"/>
              <a:buChar char="○"/>
              <a:defRPr sz="1200"/>
            </a:lvl8pPr>
            <a:lvl9pPr marL="4114800" lvl="8" indent="-304800">
              <a:spcBef>
                <a:spcPts val="1601"/>
              </a:spcBef>
              <a:spcAft>
                <a:spcPts val="1601"/>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2865917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493298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1"/>
              </a:spcBef>
              <a:spcAft>
                <a:spcPts val="0"/>
              </a:spcAft>
              <a:buSzPts val="1200"/>
              <a:buChar char="○"/>
              <a:defRPr sz="1200"/>
            </a:lvl2pPr>
            <a:lvl3pPr marL="1371600" lvl="2" indent="-304800">
              <a:spcBef>
                <a:spcPts val="1601"/>
              </a:spcBef>
              <a:spcAft>
                <a:spcPts val="0"/>
              </a:spcAft>
              <a:buSzPts val="1200"/>
              <a:buChar char="■"/>
              <a:defRPr sz="1200"/>
            </a:lvl3pPr>
            <a:lvl4pPr marL="1828800" lvl="3" indent="-304800">
              <a:spcBef>
                <a:spcPts val="1601"/>
              </a:spcBef>
              <a:spcAft>
                <a:spcPts val="0"/>
              </a:spcAft>
              <a:buSzPts val="1200"/>
              <a:buChar char="●"/>
              <a:defRPr sz="1200"/>
            </a:lvl4pPr>
            <a:lvl5pPr marL="2286000" lvl="4" indent="-304800">
              <a:spcBef>
                <a:spcPts val="1601"/>
              </a:spcBef>
              <a:spcAft>
                <a:spcPts val="0"/>
              </a:spcAft>
              <a:buSzPts val="1200"/>
              <a:buChar char="○"/>
              <a:defRPr sz="1200"/>
            </a:lvl5pPr>
            <a:lvl6pPr marL="2743200" lvl="5" indent="-304800">
              <a:spcBef>
                <a:spcPts val="1601"/>
              </a:spcBef>
              <a:spcAft>
                <a:spcPts val="0"/>
              </a:spcAft>
              <a:buSzPts val="1200"/>
              <a:buChar char="■"/>
              <a:defRPr sz="1200"/>
            </a:lvl6pPr>
            <a:lvl7pPr marL="3200400" lvl="6" indent="-304800">
              <a:spcBef>
                <a:spcPts val="1601"/>
              </a:spcBef>
              <a:spcAft>
                <a:spcPts val="0"/>
              </a:spcAft>
              <a:buSzPts val="1200"/>
              <a:buChar char="●"/>
              <a:defRPr sz="1200"/>
            </a:lvl7pPr>
            <a:lvl8pPr marL="3657600" lvl="7" indent="-304800">
              <a:spcBef>
                <a:spcPts val="1601"/>
              </a:spcBef>
              <a:spcAft>
                <a:spcPts val="0"/>
              </a:spcAft>
              <a:buSzPts val="1200"/>
              <a:buChar char="○"/>
              <a:defRPr sz="1200"/>
            </a:lvl8pPr>
            <a:lvl9pPr marL="4114800" lvl="8" indent="-304800">
              <a:spcBef>
                <a:spcPts val="1601"/>
              </a:spcBef>
              <a:spcAft>
                <a:spcPts val="1601"/>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7686127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45766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81724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1197994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659" algn="ctr">
              <a:spcBef>
                <a:spcPts val="1601"/>
              </a:spcBef>
              <a:spcAft>
                <a:spcPts val="0"/>
              </a:spcAft>
              <a:buSzPts val="1400"/>
              <a:buChar char="○"/>
              <a:defRPr/>
            </a:lvl2pPr>
            <a:lvl3pPr marL="1371600" lvl="2" indent="-317659" algn="ctr">
              <a:spcBef>
                <a:spcPts val="1601"/>
              </a:spcBef>
              <a:spcAft>
                <a:spcPts val="0"/>
              </a:spcAft>
              <a:buSzPts val="1400"/>
              <a:buChar char="■"/>
              <a:defRPr/>
            </a:lvl3pPr>
            <a:lvl4pPr marL="1828800" lvl="3" indent="-317659" algn="ctr">
              <a:spcBef>
                <a:spcPts val="1601"/>
              </a:spcBef>
              <a:spcAft>
                <a:spcPts val="0"/>
              </a:spcAft>
              <a:buSzPts val="1400"/>
              <a:buChar char="●"/>
              <a:defRPr/>
            </a:lvl4pPr>
            <a:lvl5pPr marL="2286000" lvl="4" indent="-317659" algn="ctr">
              <a:spcBef>
                <a:spcPts val="1601"/>
              </a:spcBef>
              <a:spcAft>
                <a:spcPts val="0"/>
              </a:spcAft>
              <a:buSzPts val="1400"/>
              <a:buChar char="○"/>
              <a:defRPr/>
            </a:lvl5pPr>
            <a:lvl6pPr marL="2743200" lvl="5" indent="-317659" algn="ctr">
              <a:spcBef>
                <a:spcPts val="1601"/>
              </a:spcBef>
              <a:spcAft>
                <a:spcPts val="0"/>
              </a:spcAft>
              <a:buSzPts val="1400"/>
              <a:buChar char="■"/>
              <a:defRPr/>
            </a:lvl6pPr>
            <a:lvl7pPr marL="3200400" lvl="6" indent="-317659" algn="ctr">
              <a:spcBef>
                <a:spcPts val="1601"/>
              </a:spcBef>
              <a:spcAft>
                <a:spcPts val="0"/>
              </a:spcAft>
              <a:buSzPts val="1400"/>
              <a:buChar char="●"/>
              <a:defRPr/>
            </a:lvl7pPr>
            <a:lvl8pPr marL="3657600" lvl="7" indent="-317659" algn="ctr">
              <a:spcBef>
                <a:spcPts val="1601"/>
              </a:spcBef>
              <a:spcAft>
                <a:spcPts val="0"/>
              </a:spcAft>
              <a:buSzPts val="1400"/>
              <a:buChar char="○"/>
              <a:defRPr/>
            </a:lvl8pPr>
            <a:lvl9pPr marL="4114800" lvl="8" indent="-317659" algn="ctr">
              <a:spcBef>
                <a:spcPts val="1601"/>
              </a:spcBef>
              <a:spcAft>
                <a:spcPts val="1601"/>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3703146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3008434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7807973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4058431904"/>
      </p:ext>
    </p:extLst>
  </p:cSld>
  <p:clrMapOvr>
    <a:masterClrMapping/>
  </p:clrMapOvr>
  <p:transition spd="med" advClick="0" advTm="0">
    <p:push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2449170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6990700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800"/>
            <a:fld id="{EB712588-04B1-427B-82EE-E8DB90309F08}"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FF9F0C5-380F-41C2-899A-BAC0F0927E16}"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031382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970009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648411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54360858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42A54C80-263E-416B-A8E0-580EDEADCBDC}"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19954A3-9DFD-4C44-94BA-B95130A3BA1C}"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2538212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3880393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3588734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673771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501517798"/>
      </p:ext>
    </p:extLst>
  </p:cSld>
  <p:clrMapOvr>
    <a:masterClrMapping/>
  </p:clrMapOvr>
  <p:transition spd="med" advClick="0" advTm="0">
    <p:push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176517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8674951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9118428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55C6B4A9-1611-4792-9094-5F34BCA07E0B}"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89333C77-0158-454C-844F-B7AB9BD7DAD4}"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400930612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8565318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435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8368214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1223627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8060841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3964765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983490346"/>
      </p:ext>
    </p:extLst>
  </p:cSld>
  <p:clrMapOvr>
    <a:masterClrMapping/>
  </p:clrMapOvr>
  <p:transition spd="med" advClick="0" advTm="0">
    <p:push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800"/>
            <a:fld id="{EB712588-04B1-427B-82EE-E8DB90309F08}"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FF9F0C5-380F-41C2-899A-BAC0F0927E16}"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489352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2645277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3202984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2363186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42A54C80-263E-416B-A8E0-580EDEADCBDC}"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19954A3-9DFD-4C44-94BA-B95130A3BA1C}"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8940575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0969233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5324284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1738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4154657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8910773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371072730"/>
      </p:ext>
    </p:extLst>
  </p:cSld>
  <p:clrMapOvr>
    <a:masterClrMapping/>
  </p:clrMapOvr>
  <p:transition spd="med" advClick="0" advTm="0">
    <p:push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97942344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55C6B4A9-1611-4792-9094-5F34BCA07E0B}"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89333C77-0158-454C-844F-B7AB9BD7DAD4}"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5589651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8335884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3794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40452631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43871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29833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993235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23373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5/3/2025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305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image" Target="../media/image8.png"/><Relationship Id="rId3" Type="http://schemas.openxmlformats.org/officeDocument/2006/relationships/slideLayout" Target="../slideLayouts/slideLayout61.xml"/><Relationship Id="rId21" Type="http://schemas.openxmlformats.org/officeDocument/2006/relationships/image" Target="../media/image3.png"/><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image" Target="../media/image7.jpeg"/><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2.jp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image" Target="../media/image6.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image" Target="../media/image5.png"/><Relationship Id="rId10" Type="http://schemas.openxmlformats.org/officeDocument/2006/relationships/slideLayout" Target="../slideLayouts/slideLayout68.xml"/><Relationship Id="rId19"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image" Target="../media/image8.png"/><Relationship Id="rId3" Type="http://schemas.openxmlformats.org/officeDocument/2006/relationships/slideLayout" Target="../slideLayouts/slideLayout79.xml"/><Relationship Id="rId21" Type="http://schemas.openxmlformats.org/officeDocument/2006/relationships/image" Target="../media/image3.pn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7.jpe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image" Target="../media/image2.jp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6.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image" Target="../media/image5.png"/><Relationship Id="rId10" Type="http://schemas.openxmlformats.org/officeDocument/2006/relationships/slideLayout" Target="../slideLayouts/slideLayout86.xml"/><Relationship Id="rId19"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9.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pPr/>
              <a:t>2025/3/5</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pPr/>
              <a:t>‹#›</a:t>
            </a:fld>
            <a:endParaRPr lang="zh-CN" altLang="en-US" dirty="0"/>
          </a:p>
        </p:txBody>
      </p:sp>
    </p:spTree>
    <p:extLst>
      <p:ext uri="{BB962C8B-B14F-4D97-AF65-F5344CB8AC3E}">
        <p14:creationId xmlns:p14="http://schemas.microsoft.com/office/powerpoint/2010/main"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919" r:id="rId12"/>
    <p:sldLayoutId id="2147483933" r:id="rId13"/>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2025/3/5</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2778255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2025/3/5</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05318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latin typeface="Times New Roman" pitchFamily="18" charset="0"/>
              </a:defRPr>
            </a:lvl1pPr>
          </a:lstStyle>
          <a:p>
            <a:pPr defTabSz="914251"/>
            <a:fld id="{C9A2873C-46E8-4DCC-B6E2-B0A96979C2F2}" type="datetimeFigureOut">
              <a:rPr lang="en-US" smtClean="0">
                <a:solidFill>
                  <a:prstClr val="black">
                    <a:tint val="75000"/>
                  </a:prstClr>
                </a:solidFill>
              </a:rPr>
              <a:pPr defTabSz="914251"/>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latin typeface="Times New Roman" pitchFamily="18" charset="0"/>
              </a:defRPr>
            </a:lvl1pPr>
          </a:lstStyle>
          <a:p>
            <a:pPr defTabSz="914251"/>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latin typeface="Times New Roman" pitchFamily="18" charset="0"/>
              </a:defRPr>
            </a:lvl1pPr>
          </a:lstStyle>
          <a:p>
            <a:pPr defTabSz="914251"/>
            <a:fld id="{381A4052-B1E3-436C-8532-BC4D80CD3DF6}" type="slidenum">
              <a:rPr lang="en-US" smtClean="0">
                <a:solidFill>
                  <a:prstClr val="black">
                    <a:tint val="75000"/>
                  </a:prstClr>
                </a:solidFill>
              </a:rPr>
              <a:pPr defTabSz="914251"/>
              <a:t>‹#›</a:t>
            </a:fld>
            <a:endParaRPr lang="en-US" dirty="0">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Times New Roman" pitchFamily="18" charset="0"/>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Times New Roman" pitchFamily="18" charset="0"/>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Times New Roman" pitchFamily="18" charset="0"/>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latin typeface="Times New Roman" pitchFamily="18" charset="0"/>
              </a:defRPr>
            </a:lvl1pPr>
          </a:lstStyle>
          <a:p>
            <a:pPr defTabSz="457223"/>
            <a:fld id="{1D8BD707-D9CF-40AE-B4C6-C98DA3205C09}" type="datetimeFigureOut">
              <a:rPr lang="en-US" smtClean="0">
                <a:solidFill>
                  <a:prstClr val="black">
                    <a:tint val="75000"/>
                  </a:prstClr>
                </a:solidFill>
              </a:rPr>
              <a:pPr defTabSz="457223"/>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latin typeface="Times New Roman" pitchFamily="18" charset="0"/>
              </a:defRPr>
            </a:lvl1pPr>
          </a:lstStyle>
          <a:p>
            <a:pPr defTabSz="457223"/>
            <a:endParaRPr lang="en-US" dirty="0">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latin typeface="Times New Roman" pitchFamily="18" charset="0"/>
              </a:defRPr>
            </a:lvl1pPr>
          </a:lstStyle>
          <a:p>
            <a:pPr defTabSz="457223"/>
            <a:fld id="{B6F15528-21DE-4FAA-801E-634DDDAF4B2B}" type="slidenum">
              <a:rPr lang="en-US" smtClean="0">
                <a:solidFill>
                  <a:prstClr val="black">
                    <a:tint val="75000"/>
                  </a:prstClr>
                </a:solidFill>
              </a:rPr>
              <a:pPr defTabSz="457223"/>
              <a:t>‹#›</a:t>
            </a:fld>
            <a:endParaRPr lang="en-US" dirty="0">
              <a:solidFill>
                <a:prstClr val="black">
                  <a:tint val="75000"/>
                </a:prstClr>
              </a:solidFill>
            </a:endParaRPr>
          </a:p>
        </p:txBody>
      </p:sp>
    </p:spTree>
    <p:extLst>
      <p:ext uri="{BB962C8B-B14F-4D97-AF65-F5344CB8AC3E}">
        <p14:creationId xmlns:p14="http://schemas.microsoft.com/office/powerpoint/2010/main" val="216585234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23" rtl="0" eaLnBrk="1" latinLnBrk="0" hangingPunct="1">
        <a:spcBef>
          <a:spcPct val="0"/>
        </a:spcBef>
        <a:buNone/>
        <a:defRPr sz="2200" kern="1200">
          <a:solidFill>
            <a:schemeClr val="tx1"/>
          </a:solidFill>
          <a:latin typeface="Times New Roman" pitchFamily="18" charset="0"/>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Times New Roman" pitchFamily="18" charset="0"/>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Times New Roman" pitchFamily="18" charset="0"/>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Times New Roman" pitchFamily="18" charset="0"/>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Times New Roman" pitchFamily="18" charset="0"/>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Times New Roman" pitchFamily="18" charset="0"/>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1">
                <a:solidFill>
                  <a:schemeClr val="dk2"/>
                </a:solidFill>
                <a:latin typeface="Times New Roman" pitchFamily="18" charset="0"/>
              </a:defRPr>
            </a:lvl1pPr>
            <a:lvl2pPr lvl="1" algn="r">
              <a:buNone/>
              <a:defRPr sz="1001">
                <a:solidFill>
                  <a:schemeClr val="dk2"/>
                </a:solidFill>
              </a:defRPr>
            </a:lvl2pPr>
            <a:lvl3pPr lvl="2" algn="r">
              <a:buNone/>
              <a:defRPr sz="1001">
                <a:solidFill>
                  <a:schemeClr val="dk2"/>
                </a:solidFill>
              </a:defRPr>
            </a:lvl3pPr>
            <a:lvl4pPr lvl="3" algn="r">
              <a:buNone/>
              <a:defRPr sz="1001">
                <a:solidFill>
                  <a:schemeClr val="dk2"/>
                </a:solidFill>
              </a:defRPr>
            </a:lvl4pPr>
            <a:lvl5pPr lvl="4" algn="r">
              <a:buNone/>
              <a:defRPr sz="1001">
                <a:solidFill>
                  <a:schemeClr val="dk2"/>
                </a:solidFill>
              </a:defRPr>
            </a:lvl5pPr>
            <a:lvl6pPr lvl="5" algn="r">
              <a:buNone/>
              <a:defRPr sz="1001">
                <a:solidFill>
                  <a:schemeClr val="dk2"/>
                </a:solidFill>
              </a:defRPr>
            </a:lvl6pPr>
            <a:lvl7pPr lvl="6" algn="r">
              <a:buNone/>
              <a:defRPr sz="1001">
                <a:solidFill>
                  <a:schemeClr val="dk2"/>
                </a:solidFill>
              </a:defRPr>
            </a:lvl7pPr>
            <a:lvl8pPr lvl="7" algn="r">
              <a:buNone/>
              <a:defRPr sz="1001">
                <a:solidFill>
                  <a:schemeClr val="dk2"/>
                </a:solidFill>
              </a:defRPr>
            </a:lvl8pPr>
            <a:lvl9pPr lvl="8" algn="r">
              <a:buNone/>
              <a:defRPr sz="1001">
                <a:solidFill>
                  <a:schemeClr val="dk2"/>
                </a:solidFill>
              </a:defRPr>
            </a:lvl9pPr>
          </a:lstStyle>
          <a:p>
            <a:pPr defTabSz="685800">
              <a:defRPr/>
            </a:pPr>
            <a:fld id="{00000000-1234-1234-1234-123412341234}" type="slidenum">
              <a:rPr lang="en-GB" smtClean="0">
                <a:solidFill>
                  <a:srgbClr val="595959"/>
                </a:solidFill>
              </a:rPr>
              <a:pPr defTabSz="685800">
                <a:defRPr/>
              </a:pPr>
              <a:t>‹#›</a:t>
            </a:fld>
            <a:endParaRPr lang="en-GB" dirty="0">
              <a:solidFill>
                <a:srgbClr val="595959"/>
              </a:solidFill>
            </a:endParaRPr>
          </a:p>
        </p:txBody>
      </p:sp>
    </p:spTree>
    <p:extLst>
      <p:ext uri="{BB962C8B-B14F-4D97-AF65-F5344CB8AC3E}">
        <p14:creationId xmlns:p14="http://schemas.microsoft.com/office/powerpoint/2010/main" val="1587467147"/>
      </p:ext>
    </p:extLst>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Times New Roman" pitchFamily="18" charset="0"/>
          <a:ea typeface="Times New Roman" pitchFamily="18" charset="0"/>
          <a:cs typeface="Times New Roman"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Times New Roman" pitchFamily="18" charset="0"/>
          <a:ea typeface="Times New Roman" pitchFamily="18" charset="0"/>
          <a:cs typeface="Times New Roman"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228933">
            <a:off x="689160" y="1570841"/>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9385200">
            <a:off x="110012" y="174147"/>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4099330">
            <a:off x="6491960" y="3173579"/>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730399">
            <a:off x="714324" y="4218855"/>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66607">
            <a:off x="3961988"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930528">
            <a:off x="337823" y="-223186"/>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4881772">
            <a:off x="6175938"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6260903">
            <a:off x="7190367" y="784262"/>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315738"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val="333923639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B61BEF0D-F0BB-DE4B-95CE-6DB70DBA9567}"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228933">
            <a:off x="689160" y="1570841"/>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9385200">
            <a:off x="110012" y="174147"/>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4099330">
            <a:off x="6491960" y="3173579"/>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730399">
            <a:off x="714324" y="4218855"/>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66607">
            <a:off x="3961988"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930528">
            <a:off x="337823" y="-223186"/>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4881772">
            <a:off x="6175938"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6260903">
            <a:off x="7190367" y="784262"/>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315738"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val="61008875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Times New Roman" pitchFamily="18" charset="0"/>
              </a:defRPr>
            </a:lvl1pPr>
          </a:lstStyle>
          <a:p>
            <a:pPr defTabSz="685800"/>
            <a:fld id="{99976455-BB80-4B3C-918F-82CA600BB23A}" type="datetimeFigureOut">
              <a:rPr lang="en-US" smtClean="0">
                <a:solidFill>
                  <a:prstClr val="black">
                    <a:tint val="75000"/>
                  </a:prstClr>
                </a:solidFill>
              </a:rPr>
              <a:pPr defTabSz="685800"/>
              <a:t>5/3/2025</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Times New Roman" pitchFamily="18" charset="0"/>
              </a:defRPr>
            </a:lvl1pPr>
          </a:lstStyle>
          <a:p>
            <a:pPr defTabSz="6858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Times New Roman" pitchFamily="18" charset="0"/>
              </a:defRPr>
            </a:lvl1pPr>
          </a:lstStyle>
          <a:p>
            <a:pPr defTabSz="685800"/>
            <a:fld id="{D76CDBA2-F06D-4326-98FF-FF18A8A25FCE}"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5073129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48" r:id="rId12"/>
    <p:sldLayoutId id="214748394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2025/3/5</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2212391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8" Type="http://schemas.openxmlformats.org/officeDocument/2006/relationships/image" Target="../media/image54.gif"/><Relationship Id="rId13"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slide" Target="slide17.xml"/><Relationship Id="rId17" Type="http://schemas.openxmlformats.org/officeDocument/2006/relationships/image" Target="../media/image60.png"/><Relationship Id="rId2" Type="http://schemas.openxmlformats.org/officeDocument/2006/relationships/notesSlide" Target="../notesSlides/notesSlide8.xml"/><Relationship Id="rId16" Type="http://schemas.openxmlformats.org/officeDocument/2006/relationships/image" Target="../media/image59.png"/><Relationship Id="rId1" Type="http://schemas.openxmlformats.org/officeDocument/2006/relationships/slideLayout" Target="../slideLayouts/slideLayout101.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gif"/><Relationship Id="rId15" Type="http://schemas.openxmlformats.org/officeDocument/2006/relationships/image" Target="../media/image58.png"/><Relationship Id="rId10" Type="http://schemas.openxmlformats.org/officeDocument/2006/relationships/slide" Target="slide16.xml"/><Relationship Id="rId4" Type="http://schemas.openxmlformats.org/officeDocument/2006/relationships/image" Target="../media/image50.png"/><Relationship Id="rId9" Type="http://schemas.openxmlformats.org/officeDocument/2006/relationships/image" Target="../media/image55.gif"/><Relationship Id="rId14"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55.gif"/><Relationship Id="rId5" Type="http://schemas.openxmlformats.org/officeDocument/2006/relationships/slide" Target="slide4.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61.jpeg"/><Relationship Id="rId5" Type="http://schemas.openxmlformats.org/officeDocument/2006/relationships/image" Target="../media/image55.gif"/><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gif"/><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62.jpeg"/><Relationship Id="rId5" Type="http://schemas.openxmlformats.org/officeDocument/2006/relationships/image" Target="../media/image54.gif"/><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10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gif"/><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13.xml"/><Relationship Id="rId1" Type="http://schemas.openxmlformats.org/officeDocument/2006/relationships/slideLayout" Target="../slideLayouts/slideLayout10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 Id="rId14"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8" Type="http://schemas.openxmlformats.org/officeDocument/2006/relationships/image" Target="../media/image54.gif"/><Relationship Id="rId13"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slide" Target="slide17.xml"/><Relationship Id="rId17" Type="http://schemas.openxmlformats.org/officeDocument/2006/relationships/image" Target="../media/image60.png"/><Relationship Id="rId2" Type="http://schemas.openxmlformats.org/officeDocument/2006/relationships/notesSlide" Target="../notesSlides/notesSlide14.xml"/><Relationship Id="rId16" Type="http://schemas.openxmlformats.org/officeDocument/2006/relationships/image" Target="../media/image59.png"/><Relationship Id="rId1" Type="http://schemas.openxmlformats.org/officeDocument/2006/relationships/slideLayout" Target="../slideLayouts/slideLayout101.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gif"/><Relationship Id="rId15" Type="http://schemas.openxmlformats.org/officeDocument/2006/relationships/image" Target="../media/image58.png"/><Relationship Id="rId10" Type="http://schemas.openxmlformats.org/officeDocument/2006/relationships/slide" Target="slide16.xml"/><Relationship Id="rId4" Type="http://schemas.openxmlformats.org/officeDocument/2006/relationships/image" Target="../media/image50.png"/><Relationship Id="rId9" Type="http://schemas.openxmlformats.org/officeDocument/2006/relationships/image" Target="../media/image55.gif"/><Relationship Id="rId14" Type="http://schemas.openxmlformats.org/officeDocument/2006/relationships/slide" Target="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55.gif"/><Relationship Id="rId5" Type="http://schemas.openxmlformats.org/officeDocument/2006/relationships/slide" Target="slide4.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61.jpeg"/><Relationship Id="rId5" Type="http://schemas.openxmlformats.org/officeDocument/2006/relationships/image" Target="../media/image55.gif"/><Relationship Id="rId4" Type="http://schemas.openxmlformats.org/officeDocument/2006/relationships/slide" Target="sl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gif"/><Relationship Id="rId2" Type="http://schemas.openxmlformats.org/officeDocument/2006/relationships/audio" Target="../media/audio2.wav"/><Relationship Id="rId1" Type="http://schemas.openxmlformats.org/officeDocument/2006/relationships/slideLayout" Target="../slideLayouts/slideLayout101.xml"/><Relationship Id="rId6" Type="http://schemas.openxmlformats.org/officeDocument/2006/relationships/image" Target="../media/image62.jpeg"/><Relationship Id="rId5" Type="http://schemas.openxmlformats.org/officeDocument/2006/relationships/image" Target="../media/image54.gif"/><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audio" Target="../media/media2.mp3"/><Relationship Id="rId16" Type="http://schemas.openxmlformats.org/officeDocument/2006/relationships/image" Target="../media/image73.png"/><Relationship Id="rId1" Type="http://schemas.microsoft.com/office/2007/relationships/media" Target="../media/media2.mp3"/><Relationship Id="rId6" Type="http://schemas.openxmlformats.org/officeDocument/2006/relationships/image" Target="../media/image67.png"/><Relationship Id="rId11" Type="http://schemas.microsoft.com/office/2007/relationships/hdphoto" Target="../media/hdphoto4.wdp"/><Relationship Id="rId5" Type="http://schemas.openxmlformats.org/officeDocument/2006/relationships/image" Target="../media/image66.jpeg"/><Relationship Id="rId15" Type="http://schemas.openxmlformats.org/officeDocument/2006/relationships/slide" Target="slide21.xml"/><Relationship Id="rId10" Type="http://schemas.openxmlformats.org/officeDocument/2006/relationships/image" Target="../media/image70.png"/><Relationship Id="rId4" Type="http://schemas.openxmlformats.org/officeDocument/2006/relationships/notesSlide" Target="../notesSlides/notesSlide16.xml"/><Relationship Id="rId9" Type="http://schemas.microsoft.com/office/2007/relationships/hdphoto" Target="../media/hdphoto3.wdp"/><Relationship Id="rId14" Type="http://schemas.microsoft.com/office/2007/relationships/hdphoto" Target="../media/hdphoto5.wdp"/></Relationships>
</file>

<file path=ppt/slides/_rels/slide38.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74.png"/><Relationship Id="rId3" Type="http://schemas.openxmlformats.org/officeDocument/2006/relationships/image" Target="../media/image66.jpeg"/><Relationship Id="rId7" Type="http://schemas.microsoft.com/office/2007/relationships/hdphoto" Target="../media/hdphoto4.wdp"/><Relationship Id="rId12" Type="http://schemas.openxmlformats.org/officeDocument/2006/relationships/slide" Target="slide6.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slide" Target="slide39.xml"/><Relationship Id="rId5" Type="http://schemas.openxmlformats.org/officeDocument/2006/relationships/slide" Target="slide41.xml"/><Relationship Id="rId10" Type="http://schemas.microsoft.com/office/2007/relationships/hdphoto" Target="../media/hdphoto3.wdp"/><Relationship Id="rId4" Type="http://schemas.openxmlformats.org/officeDocument/2006/relationships/image" Target="../media/image67.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slide" Target="slide38.xml"/><Relationship Id="rId5" Type="http://schemas.openxmlformats.org/officeDocument/2006/relationships/audio" Target="../media/audio5.wav"/><Relationship Id="rId10" Type="http://schemas.openxmlformats.org/officeDocument/2006/relationships/image" Target="../media/image79.png"/><Relationship Id="rId4" Type="http://schemas.openxmlformats.org/officeDocument/2006/relationships/audio" Target="../media/audio4.wav"/><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7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slide" Target="slide38.xml"/><Relationship Id="rId5" Type="http://schemas.openxmlformats.org/officeDocument/2006/relationships/audio" Target="../media/audio5.wav"/><Relationship Id="rId10" Type="http://schemas.openxmlformats.org/officeDocument/2006/relationships/image" Target="../media/image79.png"/><Relationship Id="rId4" Type="http://schemas.openxmlformats.org/officeDocument/2006/relationships/audio" Target="../media/audio4.wav"/><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slide" Target="slide38.xml"/><Relationship Id="rId5" Type="http://schemas.openxmlformats.org/officeDocument/2006/relationships/audio" Target="../media/audio5.wav"/><Relationship Id="rId10" Type="http://schemas.openxmlformats.org/officeDocument/2006/relationships/image" Target="../media/image79.png"/><Relationship Id="rId4" Type="http://schemas.openxmlformats.org/officeDocument/2006/relationships/audio" Target="../media/audio4.wav"/><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gi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tmp"/><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43.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tmp"/><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tmp"/></Relationships>
</file>

<file path=ppt/slides/_rels/slide6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7.xml"/><Relationship Id="rId7" Type="http://schemas.openxmlformats.org/officeDocument/2006/relationships/image" Target="../media/image10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09.png"/><Relationship Id="rId18" Type="http://schemas.openxmlformats.org/officeDocument/2006/relationships/image" Target="../media/image111.png"/><Relationship Id="rId3" Type="http://schemas.openxmlformats.org/officeDocument/2006/relationships/slideLayout" Target="../slideLayouts/slideLayout7.xml"/><Relationship Id="rId7" Type="http://schemas.openxmlformats.org/officeDocument/2006/relationships/slide" Target="slide11.xml"/><Relationship Id="rId12" Type="http://schemas.openxmlformats.org/officeDocument/2006/relationships/slide" Target="slide17.xml"/><Relationship Id="rId17" Type="http://schemas.openxmlformats.org/officeDocument/2006/relationships/slide" Target="slide18.xml"/><Relationship Id="rId2" Type="http://schemas.openxmlformats.org/officeDocument/2006/relationships/audio" Target="../media/media3.mp3"/><Relationship Id="rId16" Type="http://schemas.openxmlformats.org/officeDocument/2006/relationships/image" Target="../media/image110.png"/><Relationship Id="rId1" Type="http://schemas.microsoft.com/office/2007/relationships/media" Target="../media/media3.mp3"/><Relationship Id="rId6" Type="http://schemas.openxmlformats.org/officeDocument/2006/relationships/image" Target="../media/image106.png"/><Relationship Id="rId11" Type="http://schemas.microsoft.com/office/2007/relationships/hdphoto" Target="../media/hdphoto6.wdp"/><Relationship Id="rId5" Type="http://schemas.openxmlformats.org/officeDocument/2006/relationships/image" Target="../media/image105.png"/><Relationship Id="rId15" Type="http://schemas.openxmlformats.org/officeDocument/2006/relationships/slide" Target="slide19.xml"/><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slide" Target="slide16.xml"/><Relationship Id="rId14" Type="http://schemas.openxmlformats.org/officeDocument/2006/relationships/image" Target="../media/image103.png"/></Relationships>
</file>

<file path=ppt/slides/_rels/slide6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1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7.xml"/><Relationship Id="rId5" Type="http://schemas.openxmlformats.org/officeDocument/2006/relationships/image" Target="../media/image112.png"/><Relationship Id="rId10" Type="http://schemas.openxmlformats.org/officeDocument/2006/relationships/image" Target="../media/image114.emf"/><Relationship Id="rId4" Type="http://schemas.openxmlformats.org/officeDocument/2006/relationships/audio" Target="../media/audio6.wav"/><Relationship Id="rId9" Type="http://schemas.openxmlformats.org/officeDocument/2006/relationships/slide" Target="slide15.xml"/></Relationships>
</file>

<file path=ppt/slides/_rels/slide6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7.xml"/><Relationship Id="rId7" Type="http://schemas.openxmlformats.org/officeDocument/2006/relationships/image" Target="../media/image1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7.xml"/><Relationship Id="rId5" Type="http://schemas.openxmlformats.org/officeDocument/2006/relationships/image" Target="../media/image112.png"/><Relationship Id="rId4" Type="http://schemas.openxmlformats.org/officeDocument/2006/relationships/audio" Target="../media/audio6.wav"/><Relationship Id="rId9" Type="http://schemas.openxmlformats.org/officeDocument/2006/relationships/image" Target="../media/image114.emf"/></Relationships>
</file>

<file path=ppt/slides/_rels/slide6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Layout" Target="../slideLayouts/slideLayout7.xml"/><Relationship Id="rId7" Type="http://schemas.openxmlformats.org/officeDocument/2006/relationships/image" Target="../media/image11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7.xml"/><Relationship Id="rId5" Type="http://schemas.openxmlformats.org/officeDocument/2006/relationships/image" Target="../media/image112.png"/><Relationship Id="rId4" Type="http://schemas.openxmlformats.org/officeDocument/2006/relationships/audio" Target="../media/audio6.wav"/><Relationship Id="rId9" Type="http://schemas.openxmlformats.org/officeDocument/2006/relationships/image" Target="../media/image114.emf"/></Relationships>
</file>

<file path=ppt/slides/_rels/slide65.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slideLayout" Target="../slideLayouts/slideLayout7.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0.png"/><Relationship Id="rId5" Type="http://schemas.openxmlformats.org/officeDocument/2006/relationships/image" Target="../media/image112.png"/><Relationship Id="rId4" Type="http://schemas.openxmlformats.org/officeDocument/2006/relationships/audio" Target="../media/audio6.wav"/></Relationships>
</file>

<file path=ppt/slides/_rels/slide6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7.xml"/><Relationship Id="rId7" Type="http://schemas.openxmlformats.org/officeDocument/2006/relationships/image" Target="../media/image10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gif"/><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11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gif"/><Relationship Id="rId2" Type="http://schemas.openxmlformats.org/officeDocument/2006/relationships/notesSlide" Target="../notesSlides/notesSlide2.xml"/><Relationship Id="rId1" Type="http://schemas.openxmlformats.org/officeDocument/2006/relationships/slideLayout" Target="../slideLayouts/slideLayout8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 Id="rId14" Type="http://schemas.microsoft.com/office/2007/relationships/hdphoto" Target="../media/hdphoto2.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hemeOverride" Target="../theme/themeOverride1.xml"/><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video" Target="../media/media1.mp4"/><Relationship Id="rId7" Type="http://schemas.openxmlformats.org/officeDocument/2006/relationships/image" Target="../media/image36.png"/><Relationship Id="rId2" Type="http://schemas.microsoft.com/office/2007/relationships/media" Target="../media/media1.mp4"/><Relationship Id="rId1" Type="http://schemas.openxmlformats.org/officeDocument/2006/relationships/themeOverride" Target="../theme/themeOverride2.xml"/><Relationship Id="rId6" Type="http://schemas.openxmlformats.org/officeDocument/2006/relationships/image" Target="../media/image34.jpeg"/><Relationship Id="rId5" Type="http://schemas.openxmlformats.org/officeDocument/2006/relationships/notesSlide" Target="../notesSlides/notesSlide4.xml"/><Relationship Id="rId4" Type="http://schemas.openxmlformats.org/officeDocument/2006/relationships/slideLayout" Target="../slideLayouts/slideLayout7.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00252" y="300521"/>
            <a:ext cx="5879211" cy="392415"/>
          </a:xfrm>
          <a:prstGeom prst="rect">
            <a:avLst/>
          </a:prstGeom>
          <a:noFill/>
        </p:spPr>
        <p:txBody>
          <a:bodyPr wrap="square" lIns="68580" tIns="34290" rIns="68580" bIns="34290" rtlCol="0">
            <a:spAutoFit/>
          </a:bodyPr>
          <a:lstStyle/>
          <a:p>
            <a:pPr algn="ctr" defTabSz="685800">
              <a:defRPr/>
            </a:pP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800350" y="628652"/>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b="1" dirty="0" err="1">
                <a:solidFill>
                  <a:srgbClr val="0000CC"/>
                </a:solidFill>
                <a:latin typeface="Times New Roman" panose="02020603050405020304" pitchFamily="18" charset="0"/>
                <a:cs typeface="Times New Roman" panose="02020603050405020304" pitchFamily="18" charset="0"/>
              </a:rPr>
              <a:t>TRƯỜNG</a:t>
            </a:r>
            <a:r>
              <a:rPr lang="en-US" altLang="en-US" sz="21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228600" y="1890234"/>
            <a:ext cx="8915400" cy="1084913"/>
          </a:xfrm>
          <a:prstGeom prst="rect">
            <a:avLst/>
          </a:prstGeom>
          <a:noFill/>
        </p:spPr>
        <p:txBody>
          <a:bodyPr wrap="square" lIns="68580" tIns="34290" rIns="68580" bIns="34290">
            <a:spAutoFit/>
          </a:bodyPr>
          <a:lstStyle/>
          <a:p>
            <a:pPr algn="ctr">
              <a:defRPr/>
            </a:pP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152365" y="3504541"/>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i="1" dirty="0" err="1">
                <a:solidFill>
                  <a:srgbClr val="1D1D1D"/>
                </a:solidFill>
                <a:latin typeface="Times New Roman" panose="02020603050405020304" pitchFamily="18" charset="0"/>
                <a:cs typeface="Times New Roman" panose="02020603050405020304" pitchFamily="18" charset="0"/>
              </a:rPr>
              <a:t>Giáo</a:t>
            </a:r>
            <a:r>
              <a:rPr lang="en-US" altLang="en-US" sz="3000" b="1" i="1" dirty="0">
                <a:solidFill>
                  <a:srgbClr val="1D1D1D"/>
                </a:solidFill>
                <a:latin typeface="Times New Roman" panose="02020603050405020304" pitchFamily="18" charset="0"/>
                <a:cs typeface="Times New Roman" panose="02020603050405020304" pitchFamily="18" charset="0"/>
              </a:rPr>
              <a:t> </a:t>
            </a:r>
            <a:r>
              <a:rPr lang="en-US" altLang="en-US" sz="3000" b="1" i="1" dirty="0" err="1">
                <a:solidFill>
                  <a:srgbClr val="1D1D1D"/>
                </a:solidFill>
                <a:latin typeface="Times New Roman" panose="02020603050405020304" pitchFamily="18" charset="0"/>
                <a:cs typeface="Times New Roman" panose="02020603050405020304" pitchFamily="18" charset="0"/>
              </a:rPr>
              <a:t>viên</a:t>
            </a:r>
            <a:r>
              <a:rPr lang="en-US" altLang="en-US" sz="3000" b="1" i="1" dirty="0">
                <a:solidFill>
                  <a:srgbClr val="1D1D1D"/>
                </a:solidFill>
                <a:latin typeface="Times New Roman" panose="02020603050405020304" pitchFamily="18" charset="0"/>
                <a:cs typeface="Times New Roman" panose="02020603050405020304" pitchFamily="18" charset="0"/>
              </a:rPr>
              <a:t>:</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257302" y="4088374"/>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dirty="0" err="1">
                <a:solidFill>
                  <a:srgbClr val="1D1D1D"/>
                </a:solidFill>
                <a:latin typeface="Times New Roman" panose="02020603050405020304" pitchFamily="18" charset="0"/>
                <a:cs typeface="Times New Roman" panose="02020603050405020304" pitchFamily="18" charset="0"/>
              </a:rPr>
              <a:t>Năm</a:t>
            </a:r>
            <a:r>
              <a:rPr lang="en-US" altLang="en-US" sz="3000" b="1" dirty="0">
                <a:solidFill>
                  <a:srgbClr val="1D1D1D"/>
                </a:solidFill>
                <a:latin typeface="Times New Roman" panose="02020603050405020304" pitchFamily="18" charset="0"/>
                <a:cs typeface="Times New Roman" panose="02020603050405020304" pitchFamily="18" charset="0"/>
              </a:rPr>
              <a:t> </a:t>
            </a:r>
            <a:r>
              <a:rPr lang="en-US" altLang="en-US" sz="3000" b="1" dirty="0" err="1">
                <a:solidFill>
                  <a:srgbClr val="1D1D1D"/>
                </a:solidFill>
                <a:latin typeface="Times New Roman" panose="02020603050405020304" pitchFamily="18" charset="0"/>
                <a:cs typeface="Times New Roman" panose="02020603050405020304" pitchFamily="18" charset="0"/>
              </a:rPr>
              <a:t>học</a:t>
            </a:r>
            <a:r>
              <a:rPr lang="en-US" altLang="en-US" sz="30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50147" y="1016231"/>
            <a:ext cx="165735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912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54171" y="1731991"/>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19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0245" descr="22"/>
          <p:cNvPicPr>
            <a:picLocks noChangeAspect="1"/>
          </p:cNvPicPr>
          <p:nvPr/>
        </p:nvPicPr>
        <p:blipFill>
          <a:blip r:embed="rId3"/>
          <a:stretch>
            <a:fillRect/>
          </a:stretch>
        </p:blipFill>
        <p:spPr>
          <a:xfrm>
            <a:off x="234650" y="-2582"/>
            <a:ext cx="4144442" cy="2641874"/>
          </a:xfrm>
          <a:prstGeom prst="rect">
            <a:avLst/>
          </a:prstGeom>
          <a:noFill/>
          <a:ln w="9525">
            <a:noFill/>
          </a:ln>
        </p:spPr>
      </p:pic>
      <p:sp>
        <p:nvSpPr>
          <p:cNvPr id="39" name="文本框 10247"/>
          <p:cNvSpPr txBox="1"/>
          <p:nvPr/>
        </p:nvSpPr>
        <p:spPr>
          <a:xfrm>
            <a:off x="534010" y="1057117"/>
            <a:ext cx="3478479" cy="1896897"/>
          </a:xfrm>
          <a:prstGeom prst="rect">
            <a:avLst/>
          </a:prstGeom>
          <a:noFill/>
          <a:ln w="9525">
            <a:noFill/>
          </a:ln>
        </p:spPr>
        <p:txBody>
          <a:bodyPr wrap="square" lIns="49753" tIns="24876" rIns="49753" bIns="24876">
            <a:spAutoFit/>
          </a:bodyPr>
          <a:lstStyle/>
          <a:p>
            <a:pPr algn="just"/>
            <a:r>
              <a:rPr lang="en-US" sz="2400" dirty="0">
                <a:latin typeface="Times New Roman" pitchFamily="18" charset="0"/>
              </a:rPr>
              <a:t>G</a:t>
            </a:r>
            <a:r>
              <a:rPr lang="vi-VN" sz="2400" dirty="0">
                <a:latin typeface="Times New Roman" pitchFamily="18" charset="0"/>
              </a:rPr>
              <a:t>ắn các thẻ tên sáng chế đúng với vai trò của chúng trong cuộc sống</a:t>
            </a:r>
            <a:endParaRPr lang="en-US" sz="2400" dirty="0">
              <a:latin typeface="Times New Roman" pitchFamily="18" charset="0"/>
            </a:endParaRPr>
          </a:p>
          <a:p>
            <a:pPr lvl="0" algn="just"/>
            <a:r>
              <a:rPr lang="vi-VN" sz="2400" dirty="0">
                <a:latin typeface="Times New Roman" pitchFamily="18" charset="0"/>
              </a:rPr>
              <a:t>(Hình 1 trang 9 SGK).</a:t>
            </a:r>
            <a:endParaRPr lang="en-US" sz="2400" dirty="0">
              <a:latin typeface="Times New Roman" pitchFamily="18" charset="0"/>
            </a:endParaRPr>
          </a:p>
          <a:p>
            <a:pPr algn="just"/>
            <a:r>
              <a:rPr lang="vi-VN" sz="2400" dirty="0">
                <a:latin typeface="Times New Roman" pitchFamily="18" charset="0"/>
              </a:rPr>
              <a:t> </a:t>
            </a:r>
            <a:endParaRPr lang="en-US" sz="2400" b="1" i="1" dirty="0">
              <a:solidFill>
                <a:srgbClr val="0070C0"/>
              </a:solidFill>
              <a:latin typeface="Times New Roman" pitchFamily="18" charset="0"/>
              <a:cs typeface="Times New Roman" pitchFamily="18" charset="0"/>
            </a:endParaRPr>
          </a:p>
        </p:txBody>
      </p:sp>
      <p:sp>
        <p:nvSpPr>
          <p:cNvPr id="40" name="文本框 10248"/>
          <p:cNvSpPr txBox="1"/>
          <p:nvPr/>
        </p:nvSpPr>
        <p:spPr>
          <a:xfrm>
            <a:off x="414410" y="575992"/>
            <a:ext cx="3784921" cy="481125"/>
          </a:xfrm>
          <a:prstGeom prst="rect">
            <a:avLst/>
          </a:prstGeom>
          <a:noFill/>
          <a:ln w="9525">
            <a:noFill/>
          </a:ln>
        </p:spPr>
        <p:txBody>
          <a:bodyPr wrap="square" lIns="49753" tIns="24876" rIns="49753" bIns="24876">
            <a:spAutoFit/>
          </a:bodyPr>
          <a:lstStyle/>
          <a:p>
            <a:pPr algn="ctr" defTabSz="816443">
              <a:spcBef>
                <a:spcPct val="50000"/>
              </a:spcBef>
            </a:pPr>
            <a:r>
              <a:rPr lang="en-US" altLang="zh-CN" sz="2800" b="1" dirty="0" err="1">
                <a:solidFill>
                  <a:srgbClr val="FF0000"/>
                </a:solidFill>
                <a:latin typeface="Segoe Print" pitchFamily="2" charset="0"/>
                <a:ea typeface="宋体" panose="02010600030101010101" pitchFamily="2" charset="-122"/>
              </a:rPr>
              <a:t>Thảo</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luận</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nhóm</a:t>
            </a:r>
            <a:r>
              <a:rPr lang="en-US" altLang="zh-CN" sz="2800" b="1" dirty="0">
                <a:solidFill>
                  <a:srgbClr val="FF0000"/>
                </a:solidFill>
                <a:latin typeface="Segoe Print" pitchFamily="2" charset="0"/>
                <a:ea typeface="宋体" panose="02010600030101010101" pitchFamily="2" charset="-122"/>
              </a:rPr>
              <a:t> 4</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983" y="306028"/>
            <a:ext cx="4422017" cy="242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97"/>
          <p:cNvSpPr txBox="1">
            <a:spLocks/>
          </p:cNvSpPr>
          <p:nvPr/>
        </p:nvSpPr>
        <p:spPr>
          <a:xfrm>
            <a:off x="-94917" y="3409874"/>
            <a:ext cx="3726815" cy="1012190"/>
          </a:xfrm>
          <a:prstGeom prst="rect">
            <a:avLst/>
          </a:prstGeom>
        </p:spPr>
        <p:txBody>
          <a:bodyPr wrap="square" lIns="0" tIns="0" rIns="0" bIns="0" rtlCol="0">
            <a:noAutofit/>
          </a:bodyPr>
          <a:lstStyle/>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Bef>
                <a:spcPts val="345"/>
              </a:spcBef>
            </a:pPr>
            <a:r>
              <a:rPr lang="vi-VN" sz="1250">
                <a:effectLst/>
                <a:latin typeface="Times New Roman" panose="02020603050405020304" pitchFamily="18" charset="0"/>
                <a:ea typeface="Times New Roman" panose="02020603050405020304" pitchFamily="18" charset="0"/>
              </a:rPr>
              <a:t> </a:t>
            </a:r>
            <a:endParaRPr lang="en-US" sz="1250">
              <a:effectLst/>
              <a:latin typeface="Times New Roman" panose="02020603050405020304" pitchFamily="18" charset="0"/>
              <a:ea typeface="Times New Roman" panose="02020603050405020304" pitchFamily="18" charset="0"/>
            </a:endParaRPr>
          </a:p>
        </p:txBody>
      </p:sp>
      <p:sp>
        <p:nvSpPr>
          <p:cNvPr id="36" name="文本框 10247"/>
          <p:cNvSpPr txBox="1"/>
          <p:nvPr/>
        </p:nvSpPr>
        <p:spPr>
          <a:xfrm>
            <a:off x="306112" y="3012993"/>
            <a:ext cx="1325963"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vi-VN" sz="2000" i="1" dirty="0">
                <a:solidFill>
                  <a:schemeClr val="tx1"/>
                </a:solidFill>
                <a:latin typeface="Times New Roman" pitchFamily="18" charset="0"/>
                <a:cs typeface="Times New Roman" pitchFamily="18" charset="0"/>
              </a:rPr>
              <a:t>Thuận tiện cho việc lấy giấy. </a:t>
            </a:r>
            <a:endParaRPr lang="en-US" sz="2000" i="1" dirty="0">
              <a:solidFill>
                <a:schemeClr val="tx1"/>
              </a:solidFill>
              <a:latin typeface="Times New Roman" pitchFamily="18" charset="0"/>
              <a:cs typeface="Times New Roman" pitchFamily="18" charset="0"/>
            </a:endParaRPr>
          </a:p>
          <a:p>
            <a:pPr algn="ctr"/>
            <a:endParaRPr lang="en-US" sz="2000" i="1" dirty="0">
              <a:solidFill>
                <a:schemeClr val="tx1"/>
              </a:solidFill>
              <a:latin typeface="Times New Roman" pitchFamily="18" charset="0"/>
              <a:cs typeface="Times New Roman" pitchFamily="18" charset="0"/>
            </a:endParaRPr>
          </a:p>
          <a:p>
            <a:pPr algn="ct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(1)</a:t>
            </a:r>
            <a:r>
              <a:rPr lang="vi-VN" sz="2000" i="1" dirty="0">
                <a:solidFill>
                  <a:schemeClr val="tx1"/>
                </a:solidFill>
                <a:latin typeface="Times New Roman" pitchFamily="18" charset="0"/>
                <a:cs typeface="Times New Roman" pitchFamily="18" charset="0"/>
              </a:rPr>
              <a:t> </a:t>
            </a:r>
            <a:endParaRPr lang="en-US" sz="2000" i="1" dirty="0">
              <a:solidFill>
                <a:schemeClr val="tx1"/>
              </a:solidFill>
              <a:latin typeface="Times New Roman" pitchFamily="18" charset="0"/>
              <a:cs typeface="Times New Roman" pitchFamily="18" charset="0"/>
            </a:endParaRPr>
          </a:p>
        </p:txBody>
      </p:sp>
      <p:sp>
        <p:nvSpPr>
          <p:cNvPr id="41" name="文本框 10247"/>
          <p:cNvSpPr txBox="1"/>
          <p:nvPr/>
        </p:nvSpPr>
        <p:spPr>
          <a:xfrm>
            <a:off x="3638094" y="3038112"/>
            <a:ext cx="1594941"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i="1" dirty="0" err="1">
                <a:solidFill>
                  <a:schemeClr val="tx1"/>
                </a:solidFill>
                <a:latin typeface="Times New Roman" pitchFamily="18" charset="0"/>
                <a:cs typeface="Times New Roman" pitchFamily="18" charset="0"/>
              </a:rPr>
              <a:t>Chiếu</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sáng</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và</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sử</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dụng</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thuận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tiện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cho</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việc</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làm</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việc</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vào</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buổi</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tối</a:t>
            </a: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(3)</a:t>
            </a:r>
          </a:p>
        </p:txBody>
      </p:sp>
      <p:sp>
        <p:nvSpPr>
          <p:cNvPr id="42" name="文本框 10247"/>
          <p:cNvSpPr txBox="1"/>
          <p:nvPr/>
        </p:nvSpPr>
        <p:spPr>
          <a:xfrm>
            <a:off x="2000136" y="3010705"/>
            <a:ext cx="1289409"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i="1" dirty="0">
                <a:solidFill>
                  <a:schemeClr val="tx1"/>
                </a:solidFill>
                <a:latin typeface="Times New Roman" pitchFamily="18" charset="0"/>
                <a:cs typeface="Times New Roman" pitchFamily="18" charset="0"/>
              </a:rPr>
              <a:t>S</a:t>
            </a:r>
            <a:r>
              <a:rPr lang="vi-VN" sz="2000" i="1" dirty="0">
                <a:solidFill>
                  <a:schemeClr val="tx1"/>
                </a:solidFill>
                <a:latin typeface="Times New Roman" pitchFamily="18" charset="0"/>
                <a:cs typeface="Times New Roman" pitchFamily="18" charset="0"/>
              </a:rPr>
              <a:t>ử dụng cho việc đọc</a:t>
            </a:r>
            <a:r>
              <a:rPr lang="en-US" sz="2000" i="1" dirty="0">
                <a:solidFill>
                  <a:schemeClr val="tx1"/>
                </a:solidFill>
                <a:latin typeface="Times New Roman" pitchFamily="18" charset="0"/>
                <a:cs typeface="Times New Roman" pitchFamily="18" charset="0"/>
              </a:rPr>
              <a:t>, </a:t>
            </a:r>
            <a:r>
              <a:rPr lang="vi-VN" sz="2000" i="1" dirty="0">
                <a:solidFill>
                  <a:schemeClr val="tx1"/>
                </a:solidFill>
                <a:latin typeface="Times New Roman" pitchFamily="18" charset="0"/>
                <a:cs typeface="Times New Roman" pitchFamily="18" charset="0"/>
              </a:rPr>
              <a:t>viết và lưu trữ thông tin</a:t>
            </a: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(2)</a:t>
            </a:r>
          </a:p>
        </p:txBody>
      </p:sp>
      <p:sp>
        <p:nvSpPr>
          <p:cNvPr id="43" name="文本框 10247"/>
          <p:cNvSpPr txBox="1"/>
          <p:nvPr/>
        </p:nvSpPr>
        <p:spPr>
          <a:xfrm>
            <a:off x="5779817" y="2985460"/>
            <a:ext cx="1598795"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i="1" dirty="0">
                <a:solidFill>
                  <a:schemeClr val="tx1"/>
                </a:solidFill>
                <a:latin typeface="Times New Roman" pitchFamily="18" charset="0"/>
                <a:cs typeface="Times New Roman" pitchFamily="18" charset="0"/>
              </a:rPr>
              <a:t>D</a:t>
            </a:r>
            <a:r>
              <a:rPr lang="vi-VN" sz="2000" i="1" dirty="0">
                <a:solidFill>
                  <a:schemeClr val="tx1"/>
                </a:solidFill>
                <a:latin typeface="Times New Roman" pitchFamily="18" charset="0"/>
                <a:cs typeface="Times New Roman" pitchFamily="18" charset="0"/>
              </a:rPr>
              <a:t>ùng để chuyển đổi năng lượng nước thành điện</a:t>
            </a: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(4)</a:t>
            </a:r>
          </a:p>
        </p:txBody>
      </p:sp>
      <p:sp>
        <p:nvSpPr>
          <p:cNvPr id="12" name="文本框 10247"/>
          <p:cNvSpPr txBox="1"/>
          <p:nvPr/>
        </p:nvSpPr>
        <p:spPr>
          <a:xfrm>
            <a:off x="7545205" y="3038112"/>
            <a:ext cx="1301083" cy="1589121"/>
          </a:xfrm>
          <a:prstGeom prst="rect">
            <a:avLst/>
          </a:prstGeom>
          <a:ln/>
        </p:spPr>
        <p:style>
          <a:lnRef idx="2">
            <a:schemeClr val="accent5"/>
          </a:lnRef>
          <a:fillRef idx="1">
            <a:schemeClr val="lt1"/>
          </a:fillRef>
          <a:effectRef idx="0">
            <a:schemeClr val="accent5"/>
          </a:effectRef>
          <a:fontRef idx="minor">
            <a:schemeClr val="dk1"/>
          </a:fontRef>
        </p:style>
        <p:txBody>
          <a:bodyPr wrap="square" lIns="49753" tIns="24876" rIns="49753" bIns="24876">
            <a:spAutoFit/>
          </a:bodyPr>
          <a:lstStyle/>
          <a:p>
            <a:pPr algn="ctr"/>
            <a:r>
              <a:rPr lang="en-US" sz="2000" b="1" i="1" dirty="0">
                <a:solidFill>
                  <a:srgbClr val="FF0000"/>
                </a:solidFill>
                <a:latin typeface="Times New Roman" pitchFamily="18" charset="0"/>
                <a:cs typeface="Times New Roman" pitchFamily="18" charset="0"/>
              </a:rPr>
              <a:t>a-1</a:t>
            </a:r>
          </a:p>
          <a:p>
            <a:pPr algn="ctr"/>
            <a:r>
              <a:rPr lang="en-US" sz="2000" b="1" i="1" dirty="0">
                <a:solidFill>
                  <a:srgbClr val="FF0000"/>
                </a:solidFill>
                <a:latin typeface="Times New Roman" pitchFamily="18" charset="0"/>
                <a:cs typeface="Times New Roman" pitchFamily="18" charset="0"/>
              </a:rPr>
              <a:t>b-3</a:t>
            </a:r>
          </a:p>
          <a:p>
            <a:pPr algn="ctr"/>
            <a:r>
              <a:rPr lang="en-US" sz="2000" b="1" i="1" dirty="0">
                <a:solidFill>
                  <a:srgbClr val="FF0000"/>
                </a:solidFill>
                <a:latin typeface="Times New Roman" pitchFamily="18" charset="0"/>
                <a:cs typeface="Times New Roman" pitchFamily="18" charset="0"/>
              </a:rPr>
              <a:t>c-2</a:t>
            </a:r>
          </a:p>
          <a:p>
            <a:pPr algn="ctr"/>
            <a:r>
              <a:rPr lang="en-US" sz="2000" b="1" i="1" dirty="0">
                <a:solidFill>
                  <a:srgbClr val="FF0000"/>
                </a:solidFill>
                <a:latin typeface="Times New Roman" pitchFamily="18" charset="0"/>
                <a:cs typeface="Times New Roman" pitchFamily="18" charset="0"/>
              </a:rPr>
              <a:t>d-4</a:t>
            </a:r>
          </a:p>
          <a:p>
            <a:pPr algn="ctr"/>
            <a:endParaRPr lang="en-US"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919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750994" y="775855"/>
            <a:ext cx="7842682" cy="1569660"/>
          </a:xfrm>
          <a:prstGeom prst="rect">
            <a:avLst/>
          </a:prstGeom>
          <a:noFill/>
        </p:spPr>
        <p:txBody>
          <a:bodyPr wrap="square" lIns="91440" tIns="45720" rIns="91440" bIns="45720">
            <a:spAutoFit/>
          </a:bodyPr>
          <a:lstStyle/>
          <a:p>
            <a:pPr lvl="0" algn="just">
              <a:defRPr/>
            </a:pPr>
            <a:r>
              <a:rPr lang="vi-VN" sz="3200" b="1" dirty="0">
                <a:solidFill>
                  <a:srgbClr val="0070C0"/>
                </a:solidFill>
                <a:latin typeface="Times New Roman" pitchFamily="18" charset="0"/>
              </a:rPr>
              <a:t>Tìm hiểu và chia sẻ với bạn về vai trò  của một số sáng chế đối với đời sống con người mà em biết.</a:t>
            </a:r>
            <a:endParaRPr kumimoji="0" lang="vi-VN" sz="3200" b="1"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grpSp>
        <p:nvGrpSpPr>
          <p:cNvPr id="4" name="Group 5"/>
          <p:cNvGrpSpPr/>
          <p:nvPr/>
        </p:nvGrpSpPr>
        <p:grpSpPr>
          <a:xfrm>
            <a:off x="4134924" y="2373225"/>
            <a:ext cx="4278451" cy="2175001"/>
            <a:chOff x="892354" y="3758439"/>
            <a:chExt cx="4278451" cy="2175001"/>
          </a:xfrm>
        </p:grpSpPr>
        <p:pic>
          <p:nvPicPr>
            <p:cNvPr id="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2"/>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942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03442" y="1779719"/>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663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0"/>
            <a:ext cx="9144000" cy="5080551"/>
          </a:xfrm>
          <a:prstGeom prst="rect">
            <a:avLst/>
          </a:prstGeom>
        </p:spPr>
      </p:pic>
      <p:sp>
        <p:nvSpPr>
          <p:cNvPr id="2" name="Hình chữ nhật 1"/>
          <p:cNvSpPr/>
          <p:nvPr/>
        </p:nvSpPr>
        <p:spPr>
          <a:xfrm>
            <a:off x="231448" y="225137"/>
            <a:ext cx="7842682" cy="2677656"/>
          </a:xfrm>
          <a:prstGeom prst="rect">
            <a:avLst/>
          </a:prstGeom>
          <a:noFill/>
        </p:spPr>
        <p:txBody>
          <a:bodyPr wrap="square" lIns="91440" tIns="45720" rIns="91440" bIns="45720">
            <a:spAutoFit/>
          </a:bodyPr>
          <a:lstStyle/>
          <a:p>
            <a:pPr lvl="0" algn="just">
              <a:defRPr/>
            </a:pPr>
            <a:r>
              <a:rPr lang="vi-VN" sz="2800" b="1" dirty="0">
                <a:solidFill>
                  <a:srgbClr val="0070C0"/>
                </a:solidFill>
                <a:latin typeface="Times New Roman" pitchFamily="18" charset="0"/>
              </a:rPr>
              <a:t>Máy tính và Internet: </a:t>
            </a:r>
          </a:p>
          <a:p>
            <a:pPr marL="457200" lvl="0" indent="-457200" algn="just">
              <a:buFontTx/>
              <a:buChar char="-"/>
              <a:defRPr/>
            </a:pPr>
            <a:r>
              <a:rPr lang="vi-VN" sz="2800" b="1" dirty="0">
                <a:solidFill>
                  <a:srgbClr val="0070C0"/>
                </a:solidFill>
                <a:latin typeface="Times New Roman" pitchFamily="18" charset="0"/>
              </a:rPr>
              <a:t>Sáng chế máy tính và Internet đã thay đổi cách chúng ta làm việc, học tập và giao tiếp. </a:t>
            </a:r>
          </a:p>
          <a:p>
            <a:pPr marL="457200" lvl="0" indent="-457200" algn="just">
              <a:buFontTx/>
              <a:buChar char="-"/>
              <a:defRPr/>
            </a:pPr>
            <a:r>
              <a:rPr lang="vi-VN" sz="2800" b="1" dirty="0">
                <a:solidFill>
                  <a:srgbClr val="0070C0"/>
                </a:solidFill>
                <a:latin typeface="Times New Roman" pitchFamily="18" charset="0"/>
              </a:rPr>
              <a:t>Chúng ta có thể tìm kiếm thông tin, gửi thư điện tử, kết nối với bạn bè và gia đình trên khắp thế giới. </a:t>
            </a:r>
            <a:endParaRPr kumimoji="0" lang="vi-VN" sz="2800" b="1"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2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346044" y="160481"/>
            <a:ext cx="8934846" cy="5025851"/>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3832171" y="3628530"/>
            <a:ext cx="1229668" cy="122966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4986909" y="3706150"/>
            <a:ext cx="1282012" cy="126408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3272749" y="3607682"/>
            <a:ext cx="328690" cy="13050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5452" y="3994980"/>
            <a:ext cx="1593752" cy="127500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9987" y="4097430"/>
            <a:ext cx="1035677" cy="99926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15955" y="4063621"/>
            <a:ext cx="1035677" cy="99926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281" y="1285675"/>
            <a:ext cx="1028700" cy="1012646"/>
          </a:xfrm>
          <a:prstGeom prst="rect">
            <a:avLst/>
          </a:prstGeom>
        </p:spPr>
      </p:pic>
      <p:pic>
        <p:nvPicPr>
          <p:cNvPr id="35" name="Picture 34">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5092" y="1285673"/>
            <a:ext cx="1028700" cy="1016645"/>
          </a:xfrm>
          <a:prstGeom prst="rect">
            <a:avLst/>
          </a:prstGeom>
        </p:spPr>
      </p:pic>
      <p:pic>
        <p:nvPicPr>
          <p:cNvPr id="36" name="Picture 35">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7506" y="1285673"/>
            <a:ext cx="1028700" cy="1020633"/>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3229993" y="4388050"/>
            <a:ext cx="646013" cy="646013"/>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4237255" y="4388820"/>
            <a:ext cx="646013" cy="646013"/>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5289204" y="4413448"/>
            <a:ext cx="646013" cy="646013"/>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8415545" y="4917210"/>
            <a:ext cx="733340" cy="232238"/>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Times New Roman" pitchFamily="18" charset="0"/>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089533" y="336995"/>
            <a:ext cx="5587469" cy="1330568"/>
          </a:xfrm>
          <a:prstGeom prst="rect">
            <a:avLst/>
          </a:prstGeom>
        </p:spPr>
      </p:pic>
    </p:spTree>
    <p:extLst>
      <p:ext uri="{BB962C8B-B14F-4D97-AF65-F5344CB8AC3E}">
        <p14:creationId xmlns:p14="http://schemas.microsoft.com/office/powerpoint/2010/main" val="135850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26206" y="-223"/>
            <a:ext cx="9144793" cy="5143946"/>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640915" y="176981"/>
            <a:ext cx="7875638" cy="108684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730046" y="309716"/>
            <a:ext cx="7632290" cy="892552"/>
          </a:xfrm>
          <a:prstGeom prst="rect">
            <a:avLst/>
          </a:prstGeom>
          <a:noFill/>
        </p:spPr>
        <p:txBody>
          <a:bodyPr wrap="square" rtlCol="0">
            <a:spAutoFit/>
          </a:bodyP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1.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ctr"/>
            <a:r>
              <a:rPr lang="en-US" sz="24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D</a:t>
            </a:r>
            <a:r>
              <a:rPr lang="vi-VN" sz="24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ùng để chuyển đổi năng lượng nước thành điện</a:t>
            </a:r>
            <a:endParaRPr lang="en-US" sz="24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3192780" y="1564467"/>
            <a:ext cx="5465290" cy="1651174"/>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nl-NL" sz="2700" dirty="0">
                  <a:solidFill>
                    <a:prstClr val="black"/>
                  </a:solidFill>
                  <a:latin typeface="Times New Roman" pitchFamily="18" charset="0"/>
                  <a:cs typeface="Times New Roman" pitchFamily="18" charset="0"/>
                </a:rPr>
                <a:t>Guồng nước</a:t>
              </a:r>
              <a:endParaRPr lang="en-US" sz="2700" dirty="0">
                <a:solidFill>
                  <a:prstClr val="black"/>
                </a:solidFill>
                <a:latin typeface="Times New Roman" pitchFamily="18" charset="0"/>
                <a:cs typeface="Times New Roman"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4053" y="3660954"/>
            <a:ext cx="1536566" cy="148254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397" y="-223"/>
            <a:ext cx="9144793" cy="5143946"/>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274" y="3943289"/>
            <a:ext cx="1350509" cy="130303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640915" y="176981"/>
            <a:ext cx="7875638" cy="138748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730046" y="309716"/>
            <a:ext cx="7632290" cy="1384995"/>
          </a:xfrm>
          <a:prstGeom prst="rect">
            <a:avLst/>
          </a:prstGeom>
          <a:noFill/>
        </p:spPr>
        <p:txBody>
          <a:bodyPr wrap="square" rtlCol="0">
            <a:spAutoFit/>
          </a:bodyP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2</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ctr"/>
            <a:r>
              <a:rPr lang="en-US" sz="2800" b="1" i="1" dirty="0" err="1">
                <a:latin typeface="Times New Roman" pitchFamily="18" charset="0"/>
                <a:cs typeface="Times New Roman" pitchFamily="18" charset="0"/>
              </a:rPr>
              <a:t>Chiếu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dụng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thuận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việc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việc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buổi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tối</a:t>
            </a:r>
            <a:endParaRPr lang="en-US" sz="2800" b="1" i="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3192780" y="1881245"/>
            <a:ext cx="5465290" cy="1651174"/>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3600" noProof="0" dirty="0">
                  <a:solidFill>
                    <a:prstClr val="black"/>
                  </a:solidFill>
                  <a:latin typeface="Times New Roman" pitchFamily="18" charset="0"/>
                  <a:cs typeface="Times New Roman" pitchFamily="18" charset="0"/>
                </a:rPr>
                <a:t>Bóng đèn điện</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007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397" y="-223"/>
            <a:ext cx="9144793" cy="5143946"/>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844" y="3599377"/>
            <a:ext cx="2283241" cy="182659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640915" y="176980"/>
            <a:ext cx="7875638" cy="19012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730046" y="309717"/>
            <a:ext cx="7632290" cy="1446550"/>
          </a:xfrm>
          <a:prstGeom prst="rect">
            <a:avLst/>
          </a:prstGeom>
          <a:noFill/>
        </p:spPr>
        <p:txBody>
          <a:bodyPr wrap="square" rtlCol="0">
            <a:spAutoFit/>
          </a:bodyPr>
          <a:lstStyle/>
          <a:p>
            <a:pPr algn="just"/>
            <a:r>
              <a:rPr lang="en-US" sz="32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3</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just"/>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a:t>
            </a:r>
            <a:r>
              <a:rPr lang="vi-VN"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húng ta có thể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đọc</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viết</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và</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lưu</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trữ</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thông</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tin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dễ</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i="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dàng</a:t>
            </a:r>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endParaRPr lang="vi-VN"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2897046" y="2884340"/>
            <a:ext cx="5465290" cy="988734"/>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nl-NL" sz="3300" dirty="0">
                  <a:solidFill>
                    <a:prstClr val="black"/>
                  </a:solidFill>
                  <a:latin typeface="Times New Roman" pitchFamily="18" charset="0"/>
                  <a:cs typeface="Times New Roman" pitchFamily="18" charset="0"/>
                </a:rPr>
                <a:t>Giấy viết</a:t>
              </a:r>
              <a:endParaRPr lang="en-US" sz="3300" dirty="0">
                <a:solidFill>
                  <a:prstClr val="black"/>
                </a:solidFill>
                <a:latin typeface="Times New Roman" pitchFamily="18" charset="0"/>
                <a:cs typeface="Times New Roman" pitchFamily="18"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4053" y="3660954"/>
            <a:ext cx="1536566" cy="148254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69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438582"/>
          </a:xfrm>
          <a:prstGeom prst="rect">
            <a:avLst/>
          </a:prstGeom>
          <a:noFill/>
        </p:spPr>
        <p:txBody>
          <a:bodyPr wrap="square" lIns="68580" tIns="34290" rIns="68580" bIns="34290" rtlCol="0">
            <a:spAutoFit/>
          </a:bodyPr>
          <a:lstStyle/>
          <a:p>
            <a:pPr algn="ctr" defTabSz="685800">
              <a:defRPr/>
            </a:pPr>
            <a:r>
              <a:rPr lang="vi-VN" sz="2400" b="1" dirty="0">
                <a:latin typeface="+mj-lt"/>
                <a:ea typeface="#9Slide02 Noi dung rat dai" panose="02000000000000000000" pitchFamily="2" charset="0"/>
                <a:cs typeface="Times New Roman" panose="02020603050405020304" pitchFamily="18" charset="0"/>
              </a:rPr>
              <a:t>Thứ</a:t>
            </a:r>
            <a:r>
              <a:rPr lang="en-US" sz="2400" b="1" dirty="0">
                <a:latin typeface="+mj-lt"/>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ngày </a:t>
            </a:r>
            <a:r>
              <a:rPr lang="en-US" sz="2400" b="1" dirty="0">
                <a:latin typeface="+mj-lt"/>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tháng </a:t>
            </a:r>
            <a:r>
              <a:rPr lang="en-US" sz="2400" b="1" dirty="0">
                <a:latin typeface="+mj-lt"/>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năm</a:t>
            </a:r>
            <a:r>
              <a:rPr lang="en-US" sz="2400" b="1" dirty="0">
                <a:latin typeface="+mj-lt"/>
                <a:ea typeface="#9Slide02 Noi dung rat dai" panose="02000000000000000000" pitchFamily="2" charset="0"/>
                <a:cs typeface="Times New Roman" panose="02020603050405020304" pitchFamily="18" charset="0"/>
              </a:rPr>
              <a:t> </a:t>
            </a:r>
            <a:r>
              <a:rPr lang="en-US" sz="24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4"/>
            <a:ext cx="46291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400" b="1" u="sng" dirty="0" err="1">
                <a:latin typeface="Times New Roman" panose="02020603050405020304" pitchFamily="18" charset="0"/>
                <a:cs typeface="Times New Roman" panose="02020603050405020304" pitchFamily="18" charset="0"/>
              </a:rPr>
              <a:t>Công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nghệ</a:t>
            </a:r>
            <a:r>
              <a:rPr lang="en-US" altLang="en-US" sz="2400" b="1" u="sng"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5" y="1940427"/>
            <a:ext cx="7858125" cy="1084913"/>
          </a:xfrm>
          <a:prstGeom prst="rect">
            <a:avLst/>
          </a:prstGeom>
          <a:noFill/>
        </p:spPr>
        <p:txBody>
          <a:bodyPr wrap="square" lIns="68580" tIns="34290" rIns="68580" bIns="34290">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1"/>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a:solidFill>
                  <a:srgbClr val="0000CC"/>
                </a:solidFill>
                <a:latin typeface="Times New Roman" panose="02020603050405020304" pitchFamily="18" charset="0"/>
                <a:cs typeface="Times New Roman" panose="02020603050405020304" pitchFamily="18" charset="0"/>
              </a:rPr>
              <a:t>2</a:t>
            </a:r>
            <a:r>
              <a:rPr lang="vi-VN" altLang="en-US" sz="3000" b="1" dirty="0">
                <a:solidFill>
                  <a:srgbClr val="0000CC"/>
                </a:solidFill>
                <a:latin typeface="Times New Roman" panose="02020603050405020304" pitchFamily="18" charset="0"/>
                <a:cs typeface="Times New Roman" panose="02020603050405020304" pitchFamily="18" charset="0"/>
              </a:rPr>
              <a:t>:</a:t>
            </a:r>
            <a:r>
              <a:rPr lang="en-US" altLang="en-US" sz="3000" b="1" dirty="0">
                <a:solidFill>
                  <a:srgbClr val="0000CC"/>
                </a:solidFill>
                <a:latin typeface="Times New Roman" panose="02020603050405020304" pitchFamily="18" charset="0"/>
                <a:cs typeface="Times New Roman" panose="02020603050405020304" pitchFamily="18" charset="0"/>
              </a:rPr>
              <a:t> NHÀ SÁNG CHẾ (TIẾT </a:t>
            </a:r>
            <a:r>
              <a:rPr lang="vi-VN" altLang="en-US" sz="3000" b="1" dirty="0">
                <a:solidFill>
                  <a:srgbClr val="0000CC"/>
                </a:solidFill>
                <a:latin typeface="Times New Roman" panose="02020603050405020304" pitchFamily="18" charset="0"/>
                <a:cs typeface="Times New Roman" panose="02020603050405020304" pitchFamily="18" charset="0"/>
              </a:rPr>
              <a:t>2</a:t>
            </a:r>
            <a:r>
              <a:rPr lang="en-US" altLang="en-US" sz="3000" b="1" dirty="0">
                <a:solidFill>
                  <a:srgbClr val="0000CC"/>
                </a:solidFill>
                <a:latin typeface="Times New Roman" panose="02020603050405020304" pitchFamily="18" charset="0"/>
                <a:cs typeface="Times New Roman" panose="02020603050405020304" pitchFamily="18" charset="0"/>
              </a:rPr>
              <a:t>)</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19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500137"/>
          </a:xfrm>
          <a:prstGeom prst="rect">
            <a:avLst/>
          </a:prstGeom>
          <a:noFill/>
        </p:spPr>
        <p:txBody>
          <a:bodyPr wrap="square" lIns="68580" tIns="34290" rIns="68580" bIns="34290" rtlCol="0">
            <a:spAutoFit/>
          </a:bodyPr>
          <a:lstStyle/>
          <a:p>
            <a:pPr algn="ctr" defTabSz="685800">
              <a:defRPr/>
            </a:pPr>
            <a:r>
              <a:rPr lang="vi-VN" sz="2800" dirty="0">
                <a:latin typeface="+mj-lt"/>
                <a:ea typeface="#9Slide02 Noi dung rat dai" panose="02000000000000000000" pitchFamily="2" charset="0"/>
                <a:cs typeface="Times New Roman" panose="02020603050405020304" pitchFamily="18" charset="0"/>
              </a:rPr>
              <a:t>Thứ</a:t>
            </a:r>
            <a:r>
              <a:rPr lang="en-US" sz="2800" dirty="0">
                <a:latin typeface="+mj-lt"/>
                <a:ea typeface="#9Slide02 Noi dung rat dai" panose="02000000000000000000" pitchFamily="2" charset="0"/>
                <a:cs typeface="Times New Roman" panose="02020603050405020304" pitchFamily="18" charset="0"/>
              </a:rPr>
              <a:t>         </a:t>
            </a:r>
            <a:r>
              <a:rPr lang="vi-VN" sz="2800" dirty="0">
                <a:latin typeface="+mj-lt"/>
                <a:ea typeface="#9Slide02 Noi dung rat dai" panose="02000000000000000000" pitchFamily="2" charset="0"/>
                <a:cs typeface="Times New Roman" panose="02020603050405020304" pitchFamily="18" charset="0"/>
              </a:rPr>
              <a:t>ngày </a:t>
            </a:r>
            <a:r>
              <a:rPr lang="en-US" sz="2800" dirty="0">
                <a:latin typeface="+mj-lt"/>
                <a:ea typeface="#9Slide02 Noi dung rat dai" panose="02000000000000000000" pitchFamily="2" charset="0"/>
                <a:cs typeface="Times New Roman" panose="02020603050405020304" pitchFamily="18" charset="0"/>
              </a:rPr>
              <a:t>   </a:t>
            </a:r>
            <a:r>
              <a:rPr lang="vi-VN" sz="2800" dirty="0">
                <a:latin typeface="+mj-lt"/>
                <a:ea typeface="#9Slide02 Noi dung rat dai" panose="02000000000000000000" pitchFamily="2" charset="0"/>
                <a:cs typeface="Times New Roman" panose="02020603050405020304" pitchFamily="18" charset="0"/>
              </a:rPr>
              <a:t>tháng </a:t>
            </a:r>
            <a:r>
              <a:rPr lang="en-US" sz="2800" dirty="0">
                <a:latin typeface="+mj-lt"/>
                <a:ea typeface="#9Slide02 Noi dung rat dai" panose="02000000000000000000" pitchFamily="2" charset="0"/>
                <a:cs typeface="Times New Roman" panose="02020603050405020304" pitchFamily="18" charset="0"/>
              </a:rPr>
              <a:t>   </a:t>
            </a:r>
            <a:r>
              <a:rPr lang="vi-VN" sz="2800" dirty="0">
                <a:latin typeface="+mj-lt"/>
                <a:ea typeface="#9Slide02 Noi dung rat dai" panose="02000000000000000000" pitchFamily="2" charset="0"/>
                <a:cs typeface="Times New Roman" panose="02020603050405020304" pitchFamily="18" charset="0"/>
              </a:rPr>
              <a:t>năm</a:t>
            </a:r>
            <a:r>
              <a:rPr lang="en-US" sz="2800" dirty="0">
                <a:latin typeface="+mj-lt"/>
                <a:ea typeface="#9Slide02 Noi dung rat dai" panose="02000000000000000000" pitchFamily="2" charset="0"/>
                <a:cs typeface="Times New Roman" panose="02020603050405020304" pitchFamily="18" charset="0"/>
              </a:rPr>
              <a:t> </a:t>
            </a:r>
            <a:r>
              <a:rPr lang="en-US" sz="2800" dirty="0">
                <a:latin typeface="+mj-lt"/>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557462" y="791909"/>
            <a:ext cx="46291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400" b="1" u="sng" dirty="0" err="1">
                <a:latin typeface="Times New Roman" panose="02020603050405020304" pitchFamily="18" charset="0"/>
                <a:cs typeface="Times New Roman" panose="02020603050405020304" pitchFamily="18" charset="0"/>
              </a:rPr>
              <a:t>Công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nghệ</a:t>
            </a:r>
            <a:r>
              <a:rPr lang="en-US" altLang="en-US" sz="2400" b="1" u="sng" dirty="0">
                <a:latin typeface="Times New Roman" panose="02020603050405020304" pitchFamily="18" charset="0"/>
                <a:cs typeface="Times New Roman" panose="02020603050405020304" pitchFamily="18" charset="0"/>
              </a:rPr>
              <a:t> 5</a:t>
            </a:r>
            <a:endParaRPr lang="en-US" altLang="en-US" sz="2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5" y="1940427"/>
            <a:ext cx="7858125" cy="1084913"/>
          </a:xfrm>
          <a:prstGeom prst="rect">
            <a:avLst/>
          </a:prstGeom>
          <a:noFill/>
        </p:spPr>
        <p:txBody>
          <a:bodyPr wrap="square" lIns="68580" tIns="34290" rIns="68580" bIns="34290">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1"/>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a:solidFill>
                  <a:srgbClr val="0000CC"/>
                </a:solidFill>
                <a:latin typeface="Times New Roman" panose="02020603050405020304" pitchFamily="18" charset="0"/>
                <a:cs typeface="Times New Roman" panose="02020603050405020304" pitchFamily="18" charset="0"/>
              </a:rPr>
              <a:t>2</a:t>
            </a:r>
            <a:r>
              <a:rPr lang="vi-VN" altLang="en-US" sz="3000" b="1" dirty="0">
                <a:solidFill>
                  <a:srgbClr val="0000CC"/>
                </a:solidFill>
                <a:latin typeface="Times New Roman" panose="02020603050405020304" pitchFamily="18" charset="0"/>
                <a:cs typeface="Times New Roman" panose="02020603050405020304" pitchFamily="18" charset="0"/>
              </a:rPr>
              <a:t>:</a:t>
            </a:r>
            <a:r>
              <a:rPr lang="en-US" altLang="en-US" sz="3000" b="1" dirty="0">
                <a:solidFill>
                  <a:srgbClr val="0000CC"/>
                </a:solidFill>
                <a:latin typeface="Times New Roman" panose="02020603050405020304" pitchFamily="18" charset="0"/>
                <a:cs typeface="Times New Roman" panose="02020603050405020304" pitchFamily="18" charset="0"/>
              </a:rPr>
              <a:t> NHÀ SÁNG CHẾ (TIẾT 1)</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53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3" y="-13097"/>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232325"/>
            <a:ext cx="293727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1467920" y="1244053"/>
            <a:ext cx="6915150" cy="831875"/>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827473"/>
            <a:ext cx="72009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spcBef>
                <a:spcPct val="0"/>
              </a:spcBef>
            </a:pP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a:solidFill>
                  <a:srgbClr val="FF0000"/>
                </a:solidFill>
                <a:latin typeface="Times New Roman" panose="02020603050405020304" pitchFamily="18" charset="0"/>
                <a:cs typeface="Times New Roman" panose="02020603050405020304" pitchFamily="18" charset="0"/>
              </a:rPr>
              <a:t>NHÀ SÁNG CHẾ</a:t>
            </a:r>
            <a:endParaRPr lang="en-US" altLang="en-US" sz="21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0"/>
            <a:ext cx="6000750" cy="392415"/>
          </a:xfrm>
          <a:prstGeom prst="rect">
            <a:avLst/>
          </a:prstGeom>
          <a:noFill/>
        </p:spPr>
        <p:txBody>
          <a:bodyPr wrap="square" lIns="68580" tIns="34290" rIns="68580" bIns="34290" rtlCol="0">
            <a:spAutoFit/>
          </a:bodyPr>
          <a:lstStyle/>
          <a:p>
            <a:pPr algn="ctr" defTabSz="685800">
              <a:defRPr/>
            </a:pPr>
            <a:r>
              <a:rPr lang="vi-VN" sz="2100" b="1" dirty="0">
                <a:latin typeface="+mj-lt"/>
                <a:ea typeface="#9Slide02 Noi dung rat dai" panose="02000000000000000000" pitchFamily="2" charset="0"/>
                <a:cs typeface="Times New Roman" panose="02020603050405020304" pitchFamily="18" charset="0"/>
              </a:rPr>
              <a:t>Thứ</a:t>
            </a:r>
            <a:r>
              <a:rPr lang="en-US" sz="2100" b="1" dirty="0">
                <a:latin typeface="+mj-lt"/>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ngày </a:t>
            </a:r>
            <a:r>
              <a:rPr lang="en-US" sz="2100" b="1" dirty="0">
                <a:latin typeface="+mj-lt"/>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tháng </a:t>
            </a:r>
            <a:r>
              <a:rPr lang="en-US" sz="2100" b="1" dirty="0">
                <a:latin typeface="+mj-lt"/>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năm</a:t>
            </a:r>
            <a:r>
              <a:rPr lang="en-US" sz="2100" b="1" dirty="0">
                <a:latin typeface="+mj-lt"/>
                <a:ea typeface="#9Slide02 Noi dung rat dai" panose="02000000000000000000" pitchFamily="2" charset="0"/>
                <a:cs typeface="Times New Roman" panose="02020603050405020304" pitchFamily="18" charset="0"/>
              </a:rPr>
              <a:t> </a:t>
            </a:r>
            <a:r>
              <a:rPr lang="en-US" sz="21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5"/>
            <a:ext cx="46291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400" b="1" u="sng" dirty="0" err="1">
                <a:latin typeface="Times New Roman" panose="02020603050405020304" pitchFamily="18" charset="0"/>
                <a:cs typeface="Times New Roman" panose="02020603050405020304" pitchFamily="18" charset="0"/>
              </a:rPr>
              <a:t>Công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nghệ</a:t>
            </a:r>
            <a:r>
              <a:rPr lang="en-US" altLang="en-US" sz="2400" b="1"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2528544" y="1317588"/>
            <a:ext cx="5668564" cy="684803"/>
          </a:xfrm>
          <a:prstGeom prst="rect">
            <a:avLst/>
          </a:prstGeom>
          <a:noFill/>
        </p:spPr>
        <p:txBody>
          <a:bodyPr wrap="square" lIns="68580" tIns="34290" rIns="68580" bIns="34290" rtlCol="0">
            <a:spAutoFit/>
          </a:bodyPr>
          <a:lstStyle/>
          <a:p>
            <a:r>
              <a:rPr lang="vi-VN" sz="2000" dirty="0">
                <a:latin typeface="Times New Roman" pitchFamily="18" charset="0"/>
              </a:rPr>
              <a:t>Nêu được vai trò của sáng chế trong đời sống và sự phát triển của công nghệ</a:t>
            </a:r>
            <a:endParaRPr lang="en-US" sz="2000" dirty="0">
              <a:latin typeface="Times New Roman" pitchFamily="18" charset="0"/>
            </a:endParaRPr>
          </a:p>
        </p:txBody>
      </p:sp>
      <p:grpSp>
        <p:nvGrpSpPr>
          <p:cNvPr id="24" name="Group 23"/>
          <p:cNvGrpSpPr/>
          <p:nvPr/>
        </p:nvGrpSpPr>
        <p:grpSpPr>
          <a:xfrm>
            <a:off x="1541929" y="2166926"/>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1"/>
            <a:ext cx="5994926" cy="684803"/>
          </a:xfrm>
          <a:prstGeom prst="rect">
            <a:avLst/>
          </a:prstGeom>
          <a:noFill/>
        </p:spPr>
        <p:txBody>
          <a:bodyPr wrap="square" lIns="68580" tIns="34290" rIns="68580" bIns="34290" rtlCol="0">
            <a:spAutoFit/>
          </a:bodyPr>
          <a:lstStyle/>
          <a:p>
            <a:r>
              <a:rPr lang="en-US" sz="2000" dirty="0">
                <a:latin typeface="Times New Roman" pitchFamily="18" charset="0"/>
              </a:rPr>
              <a:t>T</a:t>
            </a:r>
            <a:r>
              <a:rPr lang="vi-VN" sz="2000" dirty="0">
                <a:latin typeface="Times New Roman" pitchFamily="18" charset="0"/>
              </a:rPr>
              <a:t>óm tắt được thông tin về một số nhà sáng chế nổi bật trong lịch sử loài người.</a:t>
            </a:r>
            <a:endParaRPr lang="en-US" sz="2000" dirty="0">
              <a:latin typeface="Times New Roman" pitchFamily="18" charset="0"/>
            </a:endParaRPr>
          </a:p>
        </p:txBody>
      </p:sp>
      <p:grpSp>
        <p:nvGrpSpPr>
          <p:cNvPr id="20" name="Group 19"/>
          <p:cNvGrpSpPr/>
          <p:nvPr/>
        </p:nvGrpSpPr>
        <p:grpSpPr>
          <a:xfrm>
            <a:off x="1278696" y="3080115"/>
            <a:ext cx="7179503" cy="831875"/>
            <a:chOff x="2895601" y="3055367"/>
            <a:chExt cx="9220200" cy="1364233"/>
          </a:xfrm>
        </p:grpSpPr>
        <p:sp>
          <p:nvSpPr>
            <p:cNvPr id="21" name="Oval 2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2" name="Chevron 2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5B8DA7B-D710-41B0-E62A-166F60A110B2}"/>
              </a:ext>
            </a:extLst>
          </p:cNvPr>
          <p:cNvSpPr txBox="1"/>
          <p:nvPr/>
        </p:nvSpPr>
        <p:spPr>
          <a:xfrm>
            <a:off x="2266462" y="3219142"/>
            <a:ext cx="5668564" cy="684803"/>
          </a:xfrm>
          <a:prstGeom prst="rect">
            <a:avLst/>
          </a:prstGeom>
          <a:noFill/>
        </p:spPr>
        <p:txBody>
          <a:bodyPr wrap="square" lIns="68580" tIns="34290" rIns="68580" bIns="34290" rtlCol="0">
            <a:spAutoFit/>
          </a:bodyPr>
          <a:lstStyle/>
          <a:p>
            <a:r>
              <a:rPr lang="vi-VN" sz="2000" dirty="0">
                <a:latin typeface="Arial (Body)"/>
              </a:rPr>
              <a:t>Nêu được </a:t>
            </a:r>
            <a:r>
              <a:rPr lang="en-US" sz="2000" dirty="0" err="1">
                <a:latin typeface="Arial (Body)"/>
              </a:rPr>
              <a:t>lịch</a:t>
            </a:r>
            <a:r>
              <a:rPr lang="en-US" sz="2000" dirty="0">
                <a:latin typeface="Arial (Body)"/>
              </a:rPr>
              <a:t> </a:t>
            </a:r>
            <a:r>
              <a:rPr lang="en-US" sz="2000" dirty="0" err="1">
                <a:latin typeface="Arial (Body)"/>
              </a:rPr>
              <a:t>sử</a:t>
            </a:r>
            <a:r>
              <a:rPr lang="en-US" sz="2000" dirty="0">
                <a:latin typeface="Arial (Body)"/>
              </a:rPr>
              <a:t> </a:t>
            </a:r>
            <a:r>
              <a:rPr lang="en-US" sz="2000" dirty="0" err="1">
                <a:latin typeface="Arial (Body)"/>
              </a:rPr>
              <a:t>sáng</a:t>
            </a:r>
            <a:r>
              <a:rPr lang="en-US" sz="2000" dirty="0">
                <a:latin typeface="Arial (Body)"/>
              </a:rPr>
              <a:t> </a:t>
            </a:r>
            <a:r>
              <a:rPr lang="en-US" sz="2000" dirty="0" err="1">
                <a:latin typeface="Arial (Body)"/>
              </a:rPr>
              <a:t>chế</a:t>
            </a:r>
            <a:r>
              <a:rPr lang="en-US" sz="2000" dirty="0">
                <a:latin typeface="Arial (Body)"/>
              </a:rPr>
              <a:t> </a:t>
            </a:r>
            <a:r>
              <a:rPr lang="en-US" sz="2000" dirty="0" err="1">
                <a:latin typeface="Arial (Body)"/>
              </a:rPr>
              <a:t>ra</a:t>
            </a:r>
            <a:r>
              <a:rPr lang="en-US" sz="2000" dirty="0">
                <a:latin typeface="Arial (Body)"/>
              </a:rPr>
              <a:t> </a:t>
            </a:r>
            <a:r>
              <a:rPr lang="en-US" sz="2000" dirty="0" err="1">
                <a:latin typeface="Arial (Body)"/>
              </a:rPr>
              <a:t>sản</a:t>
            </a:r>
            <a:r>
              <a:rPr lang="en-US" sz="2000" dirty="0">
                <a:latin typeface="Arial (Body)"/>
              </a:rPr>
              <a:t> </a:t>
            </a:r>
            <a:r>
              <a:rPr lang="en-US" sz="2000" dirty="0" err="1">
                <a:latin typeface="Arial (Body)"/>
              </a:rPr>
              <a:t>phẩm</a:t>
            </a:r>
            <a:r>
              <a:rPr lang="en-US" sz="2000" dirty="0">
                <a:latin typeface="Arial (Body)"/>
              </a:rPr>
              <a:t> </a:t>
            </a:r>
            <a:r>
              <a:rPr lang="en-US" sz="2000" dirty="0" err="1">
                <a:latin typeface="Arial (Body)"/>
              </a:rPr>
              <a:t>công</a:t>
            </a:r>
            <a:r>
              <a:rPr lang="en-US" sz="2000" dirty="0">
                <a:latin typeface="Arial (Body)"/>
              </a:rPr>
              <a:t> </a:t>
            </a:r>
            <a:r>
              <a:rPr lang="en-US" sz="2000" dirty="0" err="1">
                <a:latin typeface="Arial (Body)"/>
              </a:rPr>
              <a:t>nghệ</a:t>
            </a:r>
            <a:r>
              <a:rPr lang="en-US" sz="2000" dirty="0">
                <a:latin typeface="Arial (Body)"/>
              </a:rPr>
              <a:t> </a:t>
            </a:r>
            <a:r>
              <a:rPr lang="en-US" sz="2000" dirty="0" err="1">
                <a:latin typeface="Arial (Body)"/>
              </a:rPr>
              <a:t>tiêu</a:t>
            </a:r>
            <a:r>
              <a:rPr lang="en-US" sz="2000" dirty="0">
                <a:latin typeface="Arial (Body)"/>
              </a:rPr>
              <a:t> </a:t>
            </a:r>
            <a:r>
              <a:rPr lang="en-US" sz="2000" dirty="0" err="1">
                <a:latin typeface="Arial (Body)"/>
              </a:rPr>
              <a:t>biểu</a:t>
            </a:r>
            <a:endParaRPr lang="en-US" sz="2000" dirty="0">
              <a:latin typeface="Arial (Body)"/>
            </a:endParaRPr>
          </a:p>
        </p:txBody>
      </p:sp>
      <p:grpSp>
        <p:nvGrpSpPr>
          <p:cNvPr id="30" name="Group 29"/>
          <p:cNvGrpSpPr/>
          <p:nvPr/>
        </p:nvGrpSpPr>
        <p:grpSpPr>
          <a:xfrm>
            <a:off x="1103114" y="4010570"/>
            <a:ext cx="7355085" cy="831875"/>
            <a:chOff x="2895601" y="3055367"/>
            <a:chExt cx="9220200" cy="1364233"/>
          </a:xfrm>
        </p:grpSpPr>
        <p:sp>
          <p:nvSpPr>
            <p:cNvPr id="31" name="Oval 3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32" name="Chevron 3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3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55B8DA7B-D710-41B0-E62A-166F60A110B2}"/>
              </a:ext>
            </a:extLst>
          </p:cNvPr>
          <p:cNvSpPr txBox="1"/>
          <p:nvPr/>
        </p:nvSpPr>
        <p:spPr>
          <a:xfrm>
            <a:off x="2097843" y="4067175"/>
            <a:ext cx="6285228" cy="377026"/>
          </a:xfrm>
          <a:prstGeom prst="rect">
            <a:avLst/>
          </a:prstGeom>
          <a:noFill/>
        </p:spPr>
        <p:txBody>
          <a:bodyPr wrap="square" lIns="68580" tIns="34290" rIns="68580" bIns="34290" rtlCol="0">
            <a:spAutoFit/>
          </a:bodyPr>
          <a:lstStyle/>
          <a:p>
            <a:r>
              <a:rPr lang="en-US" sz="2000" dirty="0" err="1">
                <a:latin typeface="Times New Roman" pitchFamily="18" charset="0"/>
              </a:rPr>
              <a:t>Nêu</a:t>
            </a:r>
            <a:r>
              <a:rPr lang="en-US" sz="2000" dirty="0">
                <a:latin typeface="Times New Roman" pitchFamily="18" charset="0"/>
              </a:rPr>
              <a:t> </a:t>
            </a:r>
            <a:r>
              <a:rPr lang="en-US" sz="2000" dirty="0" err="1">
                <a:latin typeface="Times New Roman" pitchFamily="18" charset="0"/>
              </a:rPr>
              <a:t>được</a:t>
            </a:r>
            <a:r>
              <a:rPr lang="en-US" sz="2000" dirty="0">
                <a:latin typeface="Times New Roman" pitchFamily="18" charset="0"/>
              </a:rPr>
              <a:t> </a:t>
            </a:r>
            <a:r>
              <a:rPr lang="en-US" sz="2000" dirty="0" err="1">
                <a:latin typeface="Times New Roman" pitchFamily="18" charset="0"/>
              </a:rPr>
              <a:t>một</a:t>
            </a:r>
            <a:r>
              <a:rPr lang="en-US" sz="2000" dirty="0">
                <a:latin typeface="Times New Roman" pitchFamily="18" charset="0"/>
              </a:rPr>
              <a:t> </a:t>
            </a:r>
            <a:r>
              <a:rPr lang="en-US" sz="2000" dirty="0" err="1">
                <a:latin typeface="Times New Roman" pitchFamily="18" charset="0"/>
              </a:rPr>
              <a:t>số</a:t>
            </a:r>
            <a:r>
              <a:rPr lang="en-US" sz="2000" dirty="0">
                <a:latin typeface="Times New Roman" pitchFamily="18" charset="0"/>
              </a:rPr>
              <a:t> </a:t>
            </a:r>
            <a:r>
              <a:rPr lang="en-US" sz="2000" dirty="0" err="1">
                <a:latin typeface="Times New Roman" pitchFamily="18" charset="0"/>
              </a:rPr>
              <a:t>đức</a:t>
            </a:r>
            <a:r>
              <a:rPr lang="en-US" sz="2000" dirty="0">
                <a:latin typeface="Times New Roman" pitchFamily="18" charset="0"/>
              </a:rPr>
              <a:t> </a:t>
            </a:r>
            <a:r>
              <a:rPr lang="en-US" sz="2000" dirty="0" err="1">
                <a:latin typeface="Times New Roman" pitchFamily="18" charset="0"/>
              </a:rPr>
              <a:t>tính</a:t>
            </a:r>
            <a:r>
              <a:rPr lang="en-US" sz="2000" dirty="0">
                <a:latin typeface="Times New Roman" pitchFamily="18" charset="0"/>
              </a:rPr>
              <a:t> </a:t>
            </a:r>
            <a:r>
              <a:rPr lang="en-US" sz="2000" dirty="0" err="1">
                <a:latin typeface="Times New Roman" pitchFamily="18" charset="0"/>
              </a:rPr>
              <a:t>cần</a:t>
            </a:r>
            <a:r>
              <a:rPr lang="en-US" sz="2000" dirty="0">
                <a:latin typeface="Times New Roman" pitchFamily="18" charset="0"/>
              </a:rPr>
              <a:t> </a:t>
            </a:r>
            <a:r>
              <a:rPr lang="en-US" sz="2000" dirty="0" err="1">
                <a:latin typeface="Times New Roman" pitchFamily="18" charset="0"/>
              </a:rPr>
              <a:t>có</a:t>
            </a:r>
            <a:r>
              <a:rPr lang="en-US" sz="2000" dirty="0">
                <a:latin typeface="Times New Roman" pitchFamily="18" charset="0"/>
              </a:rPr>
              <a:t> </a:t>
            </a:r>
            <a:r>
              <a:rPr lang="en-US" sz="2000" dirty="0" err="1">
                <a:latin typeface="Times New Roman" pitchFamily="18" charset="0"/>
              </a:rPr>
              <a:t>để</a:t>
            </a:r>
            <a:r>
              <a:rPr lang="en-US" sz="2000" dirty="0">
                <a:latin typeface="Times New Roman" pitchFamily="18" charset="0"/>
              </a:rPr>
              <a:t> </a:t>
            </a:r>
            <a:r>
              <a:rPr lang="en-US" sz="2000" dirty="0" err="1">
                <a:latin typeface="Times New Roman" pitchFamily="18" charset="0"/>
              </a:rPr>
              <a:t>trở</a:t>
            </a:r>
            <a:r>
              <a:rPr lang="en-US" sz="2000" dirty="0">
                <a:latin typeface="Times New Roman" pitchFamily="18" charset="0"/>
              </a:rPr>
              <a:t> </a:t>
            </a:r>
            <a:r>
              <a:rPr lang="en-US" sz="2000" dirty="0" err="1">
                <a:latin typeface="Times New Roman" pitchFamily="18" charset="0"/>
              </a:rPr>
              <a:t>thành</a:t>
            </a:r>
            <a:r>
              <a:rPr lang="en-US" sz="2000" dirty="0">
                <a:latin typeface="Times New Roman" pitchFamily="18" charset="0"/>
              </a:rPr>
              <a:t> </a:t>
            </a:r>
            <a:r>
              <a:rPr lang="en-US" sz="2000" dirty="0" err="1">
                <a:latin typeface="Times New Roman" pitchFamily="18" charset="0"/>
              </a:rPr>
              <a:t>nhà</a:t>
            </a:r>
            <a:r>
              <a:rPr lang="en-US" sz="2000" dirty="0">
                <a:latin typeface="Times New Roman" pitchFamily="18" charset="0"/>
              </a:rPr>
              <a:t> </a:t>
            </a:r>
            <a:r>
              <a:rPr lang="en-US" sz="2000" dirty="0" err="1">
                <a:latin typeface="Times New Roman" pitchFamily="18" charset="0"/>
              </a:rPr>
              <a:t>sáng</a:t>
            </a:r>
            <a:r>
              <a:rPr lang="en-US" sz="2000" dirty="0">
                <a:latin typeface="Times New Roman" pitchFamily="18" charset="0"/>
              </a:rPr>
              <a:t> </a:t>
            </a:r>
            <a:r>
              <a:rPr lang="en-US" sz="2000" dirty="0" err="1">
                <a:latin typeface="Times New Roman" pitchFamily="18" charset="0"/>
              </a:rPr>
              <a:t>chế</a:t>
            </a:r>
            <a:r>
              <a:rPr lang="en-US" sz="2000" dirty="0">
                <a:latin typeface="Times New Roman" pitchFamily="18" charset="0"/>
              </a:rPr>
              <a:t>.</a:t>
            </a:r>
          </a:p>
        </p:txBody>
      </p:sp>
    </p:spTree>
    <p:extLst>
      <p:ext uri="{BB962C8B-B14F-4D97-AF65-F5344CB8AC3E}">
        <p14:creationId xmlns:p14="http://schemas.microsoft.com/office/powerpoint/2010/main" val="31562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2"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42"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par>
                          <p:cTn id="59" fill="hold">
                            <p:stCondLst>
                              <p:cond delay="100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P spid="29"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0"/>
            <a:ext cx="9144000" cy="5080551"/>
          </a:xfrm>
          <a:prstGeom prst="rect">
            <a:avLst/>
          </a:prstGeom>
        </p:spPr>
      </p:pic>
      <p:pic>
        <p:nvPicPr>
          <p:cNvPr id="10" name="图片 13"/>
          <p:cNvPicPr>
            <a:picLocks noChangeAspect="1"/>
          </p:cNvPicPr>
          <p:nvPr/>
        </p:nvPicPr>
        <p:blipFill>
          <a:blip r:embed="rId3"/>
          <a:stretch>
            <a:fillRect/>
          </a:stretch>
        </p:blipFill>
        <p:spPr>
          <a:xfrm>
            <a:off x="995845"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3" y="2917999"/>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09"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5" y="685123"/>
            <a:ext cx="5866385" cy="1810669"/>
          </a:xfrm>
          <a:prstGeom prst="rect">
            <a:avLst/>
          </a:prstGeom>
        </p:spPr>
      </p:pic>
    </p:spTree>
    <p:extLst>
      <p:ext uri="{BB962C8B-B14F-4D97-AF65-F5344CB8AC3E}">
        <p14:creationId xmlns:p14="http://schemas.microsoft.com/office/powerpoint/2010/main" val="3920754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VAI TRÒ SÁNG CHẾ</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Hình chữ nhật 1"/>
          <p:cNvSpPr/>
          <p:nvPr/>
        </p:nvSpPr>
        <p:spPr>
          <a:xfrm>
            <a:off x="1405622" y="506823"/>
            <a:ext cx="7842682" cy="461665"/>
          </a:xfrm>
          <a:prstGeom prst="rect">
            <a:avLst/>
          </a:prstGeom>
          <a:noFill/>
        </p:spPr>
        <p:txBody>
          <a:bodyPr wrap="square" lIns="91440" tIns="45720" rIns="91440" bIns="45720">
            <a:spAutoFit/>
          </a:bodyPr>
          <a:lstStyle/>
          <a:p>
            <a:r>
              <a:rPr lang="en-US" sz="2400" b="1" dirty="0">
                <a:latin typeface="Times New Roman" pitchFamily="18" charset="0"/>
              </a:rPr>
              <a:t>b, </a:t>
            </a:r>
            <a:r>
              <a:rPr lang="en-US" sz="2400" b="1" dirty="0" err="1">
                <a:latin typeface="Times New Roman" pitchFamily="18" charset="0"/>
              </a:rPr>
              <a:t>Trong</a:t>
            </a:r>
            <a:r>
              <a:rPr lang="en-US" sz="2400" b="1" dirty="0">
                <a:latin typeface="Times New Roman" pitchFamily="18" charset="0"/>
              </a:rPr>
              <a:t> </a:t>
            </a:r>
            <a:r>
              <a:rPr lang="en-US" sz="2400" b="1" dirty="0" err="1">
                <a:latin typeface="Times New Roman" pitchFamily="18" charset="0"/>
              </a:rPr>
              <a:t>sự</a:t>
            </a:r>
            <a:r>
              <a:rPr lang="en-US" sz="2400" b="1" dirty="0">
                <a:latin typeface="Times New Roman" pitchFamily="18" charset="0"/>
              </a:rPr>
              <a:t> </a:t>
            </a:r>
            <a:r>
              <a:rPr lang="en-US" sz="2400" b="1" dirty="0" err="1">
                <a:latin typeface="Times New Roman" pitchFamily="18" charset="0"/>
              </a:rPr>
              <a:t>phát</a:t>
            </a:r>
            <a:r>
              <a:rPr lang="en-US" sz="2400" b="1" dirty="0">
                <a:latin typeface="Times New Roman" pitchFamily="18" charset="0"/>
              </a:rPr>
              <a:t> </a:t>
            </a:r>
            <a:r>
              <a:rPr lang="en-US" sz="2400" b="1" dirty="0" err="1">
                <a:latin typeface="Times New Roman" pitchFamily="18" charset="0"/>
              </a:rPr>
              <a:t>triển</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công</a:t>
            </a:r>
            <a:r>
              <a:rPr lang="en-US" sz="2400" b="1" dirty="0">
                <a:latin typeface="Times New Roman" pitchFamily="18" charset="0"/>
              </a:rPr>
              <a:t> </a:t>
            </a:r>
            <a:r>
              <a:rPr lang="en-US" sz="2400" b="1" dirty="0" err="1">
                <a:latin typeface="Times New Roman" pitchFamily="18" charset="0"/>
              </a:rPr>
              <a:t>nghệ</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968488"/>
            <a:ext cx="8580042" cy="830997"/>
          </a:xfrm>
          <a:prstGeom prst="rect">
            <a:avLst/>
          </a:prstGeom>
          <a:noFill/>
        </p:spPr>
        <p:txBody>
          <a:bodyPr wrap="square" lIns="91440" tIns="45720" rIns="91440" bIns="45720">
            <a:spAutoFit/>
          </a:bodyPr>
          <a:lstStyle/>
          <a:p>
            <a:r>
              <a:rPr lang="vi-VN" sz="2400" dirty="0">
                <a:latin typeface="Times New Roman" pitchFamily="18" charset="0"/>
              </a:rPr>
              <a:t>Quan sát Hình 2 và cho biết sáng chế đã làm công nghệ thay đổi và phát triển như thế nào.</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43" y="1757363"/>
            <a:ext cx="8736565" cy="314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34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VAI TRÒ SÁNG CHẾ</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Hình chữ nhật 1"/>
          <p:cNvSpPr/>
          <p:nvPr/>
        </p:nvSpPr>
        <p:spPr>
          <a:xfrm>
            <a:off x="1405622" y="506823"/>
            <a:ext cx="7842682" cy="461665"/>
          </a:xfrm>
          <a:prstGeom prst="rect">
            <a:avLst/>
          </a:prstGeom>
          <a:noFill/>
        </p:spPr>
        <p:txBody>
          <a:bodyPr wrap="square" lIns="91440" tIns="45720" rIns="91440" bIns="45720">
            <a:spAutoFit/>
          </a:bodyPr>
          <a:lstStyle/>
          <a:p>
            <a:r>
              <a:rPr lang="en-US" sz="2400" b="1" dirty="0">
                <a:latin typeface="Times New Roman" pitchFamily="18" charset="0"/>
              </a:rPr>
              <a:t>b, </a:t>
            </a:r>
            <a:r>
              <a:rPr lang="en-US" sz="2400" b="1" dirty="0" err="1">
                <a:latin typeface="Times New Roman" pitchFamily="18" charset="0"/>
              </a:rPr>
              <a:t>Trong</a:t>
            </a:r>
            <a:r>
              <a:rPr lang="en-US" sz="2400" b="1" dirty="0">
                <a:latin typeface="Times New Roman" pitchFamily="18" charset="0"/>
              </a:rPr>
              <a:t> </a:t>
            </a:r>
            <a:r>
              <a:rPr lang="en-US" sz="2400" b="1" dirty="0" err="1">
                <a:latin typeface="Times New Roman" pitchFamily="18" charset="0"/>
              </a:rPr>
              <a:t>sự</a:t>
            </a:r>
            <a:r>
              <a:rPr lang="en-US" sz="2400" b="1" dirty="0">
                <a:latin typeface="Times New Roman" pitchFamily="18" charset="0"/>
              </a:rPr>
              <a:t> </a:t>
            </a:r>
            <a:r>
              <a:rPr lang="en-US" sz="2400" b="1" dirty="0" err="1">
                <a:latin typeface="Times New Roman" pitchFamily="18" charset="0"/>
              </a:rPr>
              <a:t>phát</a:t>
            </a:r>
            <a:r>
              <a:rPr lang="en-US" sz="2400" b="1" dirty="0">
                <a:latin typeface="Times New Roman" pitchFamily="18" charset="0"/>
              </a:rPr>
              <a:t> </a:t>
            </a:r>
            <a:r>
              <a:rPr lang="en-US" sz="2400" b="1" dirty="0" err="1">
                <a:latin typeface="Times New Roman" pitchFamily="18" charset="0"/>
              </a:rPr>
              <a:t>triển</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công</a:t>
            </a:r>
            <a:r>
              <a:rPr lang="en-US" sz="2400" b="1" dirty="0">
                <a:latin typeface="Times New Roman" pitchFamily="18" charset="0"/>
              </a:rPr>
              <a:t> </a:t>
            </a:r>
            <a:r>
              <a:rPr lang="en-US" sz="2400" b="1" dirty="0" err="1">
                <a:latin typeface="Times New Roman" pitchFamily="18" charset="0"/>
              </a:rPr>
              <a:t>nghệ</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6" y="968488"/>
            <a:ext cx="5639415" cy="2554545"/>
          </a:xfrm>
          <a:prstGeom prst="rect">
            <a:avLst/>
          </a:prstGeom>
          <a:noFill/>
        </p:spPr>
        <p:txBody>
          <a:bodyPr wrap="square" lIns="91440" tIns="45720" rIns="91440" bIns="45720">
            <a:spAutoFit/>
          </a:bodyPr>
          <a:lstStyle/>
          <a:p>
            <a:pPr algn="just"/>
            <a:r>
              <a:rPr lang="vi-VN" sz="2000" dirty="0">
                <a:latin typeface="Times New Roman" pitchFamily="18" charset="0"/>
              </a:rPr>
              <a:t>- Trước đây, người ta thường vẽ bằng than củi trên các bề mặt như tường hoặc giấy đen. Bút chì giúp chúng ta điều khiển đường vẽ tốt hơn và dễ dàng sửa chữa nếu cần. Điều này đã làm cho quá trình vẽ trở nên nhanh chóng và tiện lợi hơn. </a:t>
            </a:r>
          </a:p>
          <a:p>
            <a:pPr algn="just"/>
            <a:r>
              <a:rPr lang="vi-VN" sz="2000" dirty="0">
                <a:latin typeface="Times New Roman" pitchFamily="18" charset="0"/>
              </a:rPr>
              <a:t>- Sáng chế này đã giúp người ta phát triển nghệ thuật vẽ tranh và cho phép mọi người thể hiện ý tưởng và khả năng sáng tạo của mình một cách dễ dàng hơn.</a:t>
            </a:r>
            <a:endParaRPr lang="vi-VN" sz="20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681" y="1080654"/>
            <a:ext cx="2920241" cy="196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44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sp>
        <p:nvSpPr>
          <p:cNvPr id="9" name="文本框 10248"/>
          <p:cNvSpPr txBox="1"/>
          <p:nvPr/>
        </p:nvSpPr>
        <p:spPr>
          <a:xfrm>
            <a:off x="2826445" y="2266950"/>
            <a:ext cx="3784921" cy="481125"/>
          </a:xfrm>
          <a:prstGeom prst="rect">
            <a:avLst/>
          </a:prstGeom>
          <a:noFill/>
          <a:ln w="9525">
            <a:noFill/>
          </a:ln>
        </p:spPr>
        <p:txBody>
          <a:bodyPr wrap="square" lIns="49753" tIns="24876" rIns="49753" bIns="24876">
            <a:spAutoFit/>
          </a:bodyPr>
          <a:lstStyle/>
          <a:p>
            <a:pPr algn="ctr" defTabSz="816443">
              <a:spcBef>
                <a:spcPct val="50000"/>
              </a:spcBef>
            </a:pPr>
            <a:r>
              <a:rPr lang="en-US" altLang="zh-CN" sz="2800" b="1" dirty="0">
                <a:solidFill>
                  <a:srgbClr val="FF0000"/>
                </a:solidFill>
                <a:latin typeface="+mj-lt"/>
                <a:ea typeface="宋体" panose="02010600030101010101" pitchFamily="2" charset="-122"/>
              </a:rPr>
              <a:t>LUYỆN TẬP</a:t>
            </a:r>
          </a:p>
        </p:txBody>
      </p:sp>
    </p:spTree>
    <p:extLst>
      <p:ext uri="{BB962C8B-B14F-4D97-AF65-F5344CB8AC3E}">
        <p14:creationId xmlns:p14="http://schemas.microsoft.com/office/powerpoint/2010/main" val="387517731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750994" y="775855"/>
            <a:ext cx="7842682" cy="1569660"/>
          </a:xfrm>
          <a:prstGeom prst="rect">
            <a:avLst/>
          </a:prstGeom>
          <a:noFill/>
        </p:spPr>
        <p:txBody>
          <a:bodyPr wrap="square" lIns="91440" tIns="45720" rIns="91440" bIns="45720">
            <a:spAutoFit/>
          </a:bodyPr>
          <a:lstStyle/>
          <a:p>
            <a:pPr lvl="0" algn="just">
              <a:defRPr/>
            </a:pPr>
            <a:r>
              <a:rPr lang="vi-VN" sz="3200" b="1" dirty="0">
                <a:solidFill>
                  <a:srgbClr val="0070C0"/>
                </a:solidFill>
                <a:latin typeface="Times New Roman" pitchFamily="18" charset="0"/>
              </a:rPr>
              <a:t>Em hãy trao đổi với bạn bè về những sáng chế làm thay đổi và phát triển công nghệ mà em tìm hiểu được</a:t>
            </a:r>
            <a:endParaRPr kumimoji="0" lang="vi-VN" sz="3200" b="1"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grpSp>
        <p:nvGrpSpPr>
          <p:cNvPr id="4" name="Group 5"/>
          <p:cNvGrpSpPr/>
          <p:nvPr/>
        </p:nvGrpSpPr>
        <p:grpSpPr>
          <a:xfrm>
            <a:off x="4134924" y="2373225"/>
            <a:ext cx="4278451" cy="2175001"/>
            <a:chOff x="892354" y="3758439"/>
            <a:chExt cx="4278451" cy="2175001"/>
          </a:xfrm>
        </p:grpSpPr>
        <p:pic>
          <p:nvPicPr>
            <p:cNvPr id="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2"/>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286640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03442" y="1779719"/>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696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563958" y="474516"/>
            <a:ext cx="8278706" cy="3785652"/>
          </a:xfrm>
          <a:prstGeom prst="rect">
            <a:avLst/>
          </a:prstGeom>
          <a:noFill/>
        </p:spPr>
        <p:txBody>
          <a:bodyPr wrap="square" lIns="91440" tIns="45720" rIns="91440" bIns="45720">
            <a:spAutoFit/>
          </a:bodyPr>
          <a:lstStyle/>
          <a:p>
            <a:pPr algn="just"/>
            <a:r>
              <a:rPr lang="vi-VN" sz="2400" dirty="0">
                <a:latin typeface="Times New Roman" pitchFamily="18" charset="0"/>
              </a:rPr>
              <a:t>- Đèn điện: Trước khi có đèn điện, con người phải sử dụng nến hoặc đèn dầu để chiếu sáng vào ban đêm. Nhưng nhờ sáng chế đèn điện, chúng ta có thể dễ dàng có ánh sáng mọi lúc và mọi nơi.</a:t>
            </a:r>
          </a:p>
          <a:p>
            <a:pPr algn="just"/>
            <a:r>
              <a:rPr lang="vi-VN" sz="2400" dirty="0">
                <a:latin typeface="Times New Roman" pitchFamily="18" charset="0"/>
              </a:rPr>
              <a:t> - Máy bay: Máy bay là một sáng chế rất quan trọng trong lĩnh vực giao thông. Nhờ máy bay, chúng ta có thể bay nhanh chóng và tiết kiệm thời gian khi đi du lịch hoặc công tác xa.</a:t>
            </a:r>
          </a:p>
          <a:p>
            <a:pPr algn="just"/>
            <a:r>
              <a:rPr lang="vi-VN" sz="2400" dirty="0">
                <a:latin typeface="Times New Roman" pitchFamily="18" charset="0"/>
              </a:rPr>
              <a:t> -  Internet: Internet là một sáng chế quan trọng đã thay đổi cách chúng ta tìm kiếm thông tin và giao tiếp. Nhờ internet, chúng ta có thể tìm kiếm thông tin trực tuyến và kết nối với bạn bè qua mạng xã hội.</a:t>
            </a:r>
          </a:p>
        </p:txBody>
      </p:sp>
    </p:spTree>
    <p:extLst>
      <p:ext uri="{BB962C8B-B14F-4D97-AF65-F5344CB8AC3E}">
        <p14:creationId xmlns:p14="http://schemas.microsoft.com/office/powerpoint/2010/main" val="256337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346044" y="160481"/>
            <a:ext cx="8934846" cy="5025851"/>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3832171" y="3628530"/>
            <a:ext cx="1229668" cy="122966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4986909" y="3706150"/>
            <a:ext cx="1282012" cy="126408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3272749" y="3607682"/>
            <a:ext cx="328690" cy="13050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5452" y="3994980"/>
            <a:ext cx="1593752" cy="127500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9987" y="4097430"/>
            <a:ext cx="1035677" cy="99926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15955" y="4063621"/>
            <a:ext cx="1035677" cy="99926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281" y="1285675"/>
            <a:ext cx="1028700" cy="1012646"/>
          </a:xfrm>
          <a:prstGeom prst="rect">
            <a:avLst/>
          </a:prstGeom>
        </p:spPr>
      </p:pic>
      <p:pic>
        <p:nvPicPr>
          <p:cNvPr id="35" name="Picture 34">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5092" y="1285673"/>
            <a:ext cx="1028700" cy="1016645"/>
          </a:xfrm>
          <a:prstGeom prst="rect">
            <a:avLst/>
          </a:prstGeom>
        </p:spPr>
      </p:pic>
      <p:pic>
        <p:nvPicPr>
          <p:cNvPr id="36" name="Picture 35">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47506" y="1285673"/>
            <a:ext cx="1028700" cy="1020633"/>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3229993" y="4388050"/>
            <a:ext cx="646013" cy="646013"/>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4237255" y="4388820"/>
            <a:ext cx="646013" cy="646013"/>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5289204" y="4413448"/>
            <a:ext cx="646013" cy="646013"/>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8415545" y="4917210"/>
            <a:ext cx="733340" cy="232238"/>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Times New Roman" pitchFamily="18" charset="0"/>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089533" y="336995"/>
            <a:ext cx="5587469" cy="1330568"/>
          </a:xfrm>
          <a:prstGeom prst="rect">
            <a:avLst/>
          </a:prstGeom>
        </p:spPr>
      </p:pic>
    </p:spTree>
    <p:extLst>
      <p:ext uri="{BB962C8B-B14F-4D97-AF65-F5344CB8AC3E}">
        <p14:creationId xmlns:p14="http://schemas.microsoft.com/office/powerpoint/2010/main" val="23894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26206" y="-223"/>
            <a:ext cx="9144793" cy="5143946"/>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640915" y="176981"/>
            <a:ext cx="7875638" cy="138748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730046" y="309716"/>
            <a:ext cx="7632290" cy="1261884"/>
          </a:xfrm>
          <a:prstGeom prst="rect">
            <a:avLst/>
          </a:prstGeom>
          <a:noFill/>
        </p:spPr>
        <p:txBody>
          <a:bodyPr wrap="square" rtlCol="0">
            <a:spAutoFit/>
          </a:bodyP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1.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just"/>
            <a:r>
              <a:rPr lang="en-US" sz="2400" dirty="0">
                <a:latin typeface="Times New Roman" pitchFamily="18" charset="0"/>
              </a:rPr>
              <a:t>C</a:t>
            </a:r>
            <a:r>
              <a:rPr lang="vi-VN" sz="2400" dirty="0">
                <a:latin typeface="Times New Roman" pitchFamily="18" charset="0"/>
              </a:rPr>
              <a:t>húng ta có thể </a:t>
            </a:r>
            <a:r>
              <a:rPr lang="en-US" sz="2400" dirty="0">
                <a:latin typeface="Times New Roman" pitchFamily="18" charset="0"/>
                <a:cs typeface="Times New Roman" pitchFamily="18" charset="0"/>
              </a:rPr>
              <a:t>di </a:t>
            </a:r>
            <a:r>
              <a:rPr lang="en-US" sz="2400" dirty="0" err="1">
                <a:latin typeface="Times New Roman" pitchFamily="18" charset="0"/>
                <a:cs typeface="Times New Roman" pitchFamily="18" charset="0"/>
              </a:rPr>
              <a:t>chuyển</a:t>
            </a:r>
            <a:r>
              <a:rPr lang="vi-VN" sz="2400" dirty="0">
                <a:latin typeface="Times New Roman" pitchFamily="18" charset="0"/>
                <a:cs typeface="Times New Roman" pitchFamily="18" charset="0"/>
              </a:rPr>
              <a:t> </a:t>
            </a:r>
            <a:r>
              <a:rPr lang="vi-VN" sz="2400" dirty="0">
                <a:latin typeface="Times New Roman" pitchFamily="18" charset="0"/>
              </a:rPr>
              <a:t>nhanh chóng và tiết kiệm thời gian khi đi du lịch hoặc công tác xa.</a:t>
            </a:r>
          </a:p>
        </p:txBody>
      </p:sp>
      <p:grpSp>
        <p:nvGrpSpPr>
          <p:cNvPr id="2" name="Group 1">
            <a:extLst>
              <a:ext uri="{FF2B5EF4-FFF2-40B4-BE49-F238E27FC236}">
                <a16:creationId xmlns:a16="http://schemas.microsoft.com/office/drawing/2014/main" id="{24CB3701-B568-4ADF-A02C-F081529480A8}"/>
              </a:ext>
            </a:extLst>
          </p:cNvPr>
          <p:cNvGrpSpPr/>
          <p:nvPr/>
        </p:nvGrpSpPr>
        <p:grpSpPr>
          <a:xfrm>
            <a:off x="3192780" y="1564467"/>
            <a:ext cx="5465290" cy="1651174"/>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nl-NL" sz="2700" dirty="0">
                  <a:solidFill>
                    <a:prstClr val="black"/>
                  </a:solidFill>
                  <a:latin typeface="Times New Roman" pitchFamily="18" charset="0"/>
                  <a:cs typeface="Times New Roman" pitchFamily="18" charset="0"/>
                </a:rPr>
                <a:t>Máy bay</a:t>
              </a:r>
              <a:endParaRPr lang="en-US" sz="2700" dirty="0">
                <a:solidFill>
                  <a:prstClr val="black"/>
                </a:solidFill>
                <a:latin typeface="Times New Roman" pitchFamily="18" charset="0"/>
                <a:cs typeface="Times New Roman"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4053" y="3660954"/>
            <a:ext cx="1536566" cy="148254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3" y="-13097"/>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232325"/>
            <a:ext cx="293727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1467920" y="1244053"/>
            <a:ext cx="6915150" cy="831875"/>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827473"/>
            <a:ext cx="72009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spcBef>
                <a:spcPct val="0"/>
              </a:spcBef>
            </a:pP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a:solidFill>
                  <a:srgbClr val="FF0000"/>
                </a:solidFill>
                <a:latin typeface="Times New Roman" panose="02020603050405020304" pitchFamily="18" charset="0"/>
                <a:cs typeface="Times New Roman" panose="02020603050405020304" pitchFamily="18" charset="0"/>
              </a:rPr>
              <a:t>NHÀ SÁNG CHẾ</a:t>
            </a:r>
            <a:endParaRPr lang="en-US" altLang="en-US" sz="21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0"/>
            <a:ext cx="6000750" cy="392415"/>
          </a:xfrm>
          <a:prstGeom prst="rect">
            <a:avLst/>
          </a:prstGeom>
          <a:noFill/>
        </p:spPr>
        <p:txBody>
          <a:bodyPr wrap="square" lIns="68580" tIns="34290" rIns="68580" bIns="34290" rtlCol="0">
            <a:spAutoFit/>
          </a:bodyPr>
          <a:lstStyle/>
          <a:p>
            <a:pPr algn="ctr" defTabSz="685800">
              <a:defRPr/>
            </a:pPr>
            <a:r>
              <a:rPr lang="vi-VN" sz="2100" b="1" dirty="0">
                <a:latin typeface="+mj-lt"/>
                <a:ea typeface="#9Slide02 Noi dung rat dai" panose="02000000000000000000" pitchFamily="2" charset="0"/>
                <a:cs typeface="Times New Roman" panose="02020603050405020304" pitchFamily="18" charset="0"/>
              </a:rPr>
              <a:t>Thứ</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ngày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tháng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năm</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en-US" sz="21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5"/>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b="1" u="sng" dirty="0" err="1">
                <a:latin typeface="Times New Roman" panose="02020603050405020304" pitchFamily="18" charset="0"/>
                <a:cs typeface="Times New Roman" panose="02020603050405020304" pitchFamily="18" charset="0"/>
              </a:rPr>
              <a:t>Công</a:t>
            </a:r>
            <a:r>
              <a:rPr lang="en-US" altLang="en-US" sz="2100" b="1" u="sng" dirty="0">
                <a:latin typeface="Times New Roman" panose="02020603050405020304" pitchFamily="18" charset="0"/>
                <a:cs typeface="Times New Roman" panose="02020603050405020304" pitchFamily="18" charset="0"/>
              </a:rPr>
              <a:t> </a:t>
            </a:r>
            <a:r>
              <a:rPr lang="en-US" altLang="en-US" sz="2100" b="1" u="sng" dirty="0" err="1">
                <a:latin typeface="Times New Roman" panose="02020603050405020304" pitchFamily="18" charset="0"/>
                <a:cs typeface="Times New Roman" panose="02020603050405020304" pitchFamily="18" charset="0"/>
              </a:rPr>
              <a:t>nghệ</a:t>
            </a:r>
            <a:r>
              <a:rPr lang="en-US" altLang="en-US" sz="2100" b="1"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2528544" y="1317588"/>
            <a:ext cx="5668564" cy="684803"/>
          </a:xfrm>
          <a:prstGeom prst="rect">
            <a:avLst/>
          </a:prstGeom>
          <a:noFill/>
        </p:spPr>
        <p:txBody>
          <a:bodyPr wrap="square" lIns="68580" tIns="34290" rIns="68580" bIns="34290" rtlCol="0">
            <a:spAutoFit/>
          </a:bodyPr>
          <a:lstStyle/>
          <a:p>
            <a:r>
              <a:rPr lang="vi-VN" sz="2000" dirty="0">
                <a:latin typeface="Times New Roman" pitchFamily="18" charset="0"/>
              </a:rPr>
              <a:t>Nêu được vai trò của sáng chế trong đời sống và sự phát triển của công nghệ</a:t>
            </a:r>
            <a:endParaRPr lang="en-US" sz="2000" dirty="0">
              <a:latin typeface="Times New Roman" pitchFamily="18" charset="0"/>
            </a:endParaRPr>
          </a:p>
        </p:txBody>
      </p:sp>
      <p:grpSp>
        <p:nvGrpSpPr>
          <p:cNvPr id="24" name="Group 23"/>
          <p:cNvGrpSpPr/>
          <p:nvPr/>
        </p:nvGrpSpPr>
        <p:grpSpPr>
          <a:xfrm>
            <a:off x="1541929" y="2166926"/>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1"/>
            <a:ext cx="5994926" cy="684803"/>
          </a:xfrm>
          <a:prstGeom prst="rect">
            <a:avLst/>
          </a:prstGeom>
          <a:noFill/>
        </p:spPr>
        <p:txBody>
          <a:bodyPr wrap="square" lIns="68580" tIns="34290" rIns="68580" bIns="34290" rtlCol="0">
            <a:spAutoFit/>
          </a:bodyPr>
          <a:lstStyle/>
          <a:p>
            <a:r>
              <a:rPr lang="en-US" sz="2000" dirty="0">
                <a:latin typeface="Times New Roman" pitchFamily="18" charset="0"/>
              </a:rPr>
              <a:t>T</a:t>
            </a:r>
            <a:r>
              <a:rPr lang="vi-VN" sz="2000" dirty="0">
                <a:latin typeface="Times New Roman" pitchFamily="18" charset="0"/>
              </a:rPr>
              <a:t>óm tắt được thông tin về một số nhà sáng chế nổi bật trong lịch sử loài người.</a:t>
            </a:r>
            <a:endParaRPr lang="en-US" sz="2000" dirty="0">
              <a:latin typeface="Times New Roman" pitchFamily="18" charset="0"/>
            </a:endParaRPr>
          </a:p>
        </p:txBody>
      </p:sp>
      <p:grpSp>
        <p:nvGrpSpPr>
          <p:cNvPr id="20" name="Group 19"/>
          <p:cNvGrpSpPr/>
          <p:nvPr/>
        </p:nvGrpSpPr>
        <p:grpSpPr>
          <a:xfrm>
            <a:off x="1278696" y="3080115"/>
            <a:ext cx="7179503" cy="831875"/>
            <a:chOff x="2895601" y="3055367"/>
            <a:chExt cx="9220200" cy="1364233"/>
          </a:xfrm>
        </p:grpSpPr>
        <p:sp>
          <p:nvSpPr>
            <p:cNvPr id="21" name="Oval 2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2" name="Chevron 2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5B8DA7B-D710-41B0-E62A-166F60A110B2}"/>
              </a:ext>
            </a:extLst>
          </p:cNvPr>
          <p:cNvSpPr txBox="1"/>
          <p:nvPr/>
        </p:nvSpPr>
        <p:spPr>
          <a:xfrm>
            <a:off x="2266462" y="3219142"/>
            <a:ext cx="5668564" cy="684803"/>
          </a:xfrm>
          <a:prstGeom prst="rect">
            <a:avLst/>
          </a:prstGeom>
          <a:noFill/>
        </p:spPr>
        <p:txBody>
          <a:bodyPr wrap="square" lIns="68580" tIns="34290" rIns="68580" bIns="34290" rtlCol="0">
            <a:spAutoFit/>
          </a:bodyPr>
          <a:lstStyle/>
          <a:p>
            <a:r>
              <a:rPr lang="vi-VN" sz="2000" dirty="0">
                <a:latin typeface="Arial (Body)"/>
              </a:rPr>
              <a:t>Nêu được </a:t>
            </a:r>
            <a:r>
              <a:rPr lang="en-US" sz="2000" dirty="0" err="1">
                <a:latin typeface="Arial (Body)"/>
              </a:rPr>
              <a:t>lịch</a:t>
            </a:r>
            <a:r>
              <a:rPr lang="en-US" sz="2000" dirty="0">
                <a:latin typeface="Arial (Body)"/>
              </a:rPr>
              <a:t> </a:t>
            </a:r>
            <a:r>
              <a:rPr lang="en-US" sz="2000" dirty="0" err="1">
                <a:latin typeface="Arial (Body)"/>
              </a:rPr>
              <a:t>sử</a:t>
            </a:r>
            <a:r>
              <a:rPr lang="en-US" sz="2000" dirty="0">
                <a:latin typeface="Arial (Body)"/>
              </a:rPr>
              <a:t> </a:t>
            </a:r>
            <a:r>
              <a:rPr lang="en-US" sz="2000" dirty="0" err="1">
                <a:latin typeface="Arial (Body)"/>
              </a:rPr>
              <a:t>sáng</a:t>
            </a:r>
            <a:r>
              <a:rPr lang="en-US" sz="2000" dirty="0">
                <a:latin typeface="Arial (Body)"/>
              </a:rPr>
              <a:t> </a:t>
            </a:r>
            <a:r>
              <a:rPr lang="en-US" sz="2000" dirty="0" err="1">
                <a:latin typeface="Arial (Body)"/>
              </a:rPr>
              <a:t>chế</a:t>
            </a:r>
            <a:r>
              <a:rPr lang="en-US" sz="2000" dirty="0">
                <a:latin typeface="Arial (Body)"/>
              </a:rPr>
              <a:t> </a:t>
            </a:r>
            <a:r>
              <a:rPr lang="en-US" sz="2000" dirty="0" err="1">
                <a:latin typeface="Arial (Body)"/>
              </a:rPr>
              <a:t>ra</a:t>
            </a:r>
            <a:r>
              <a:rPr lang="en-US" sz="2000" dirty="0">
                <a:latin typeface="Arial (Body)"/>
              </a:rPr>
              <a:t> </a:t>
            </a:r>
            <a:r>
              <a:rPr lang="en-US" sz="2000" dirty="0" err="1">
                <a:latin typeface="Arial (Body)"/>
              </a:rPr>
              <a:t>sản</a:t>
            </a:r>
            <a:r>
              <a:rPr lang="en-US" sz="2000" dirty="0">
                <a:latin typeface="Arial (Body)"/>
              </a:rPr>
              <a:t> </a:t>
            </a:r>
            <a:r>
              <a:rPr lang="en-US" sz="2000" dirty="0" err="1">
                <a:latin typeface="Arial (Body)"/>
              </a:rPr>
              <a:t>phẩm</a:t>
            </a:r>
            <a:r>
              <a:rPr lang="en-US" sz="2000" dirty="0">
                <a:latin typeface="Arial (Body)"/>
              </a:rPr>
              <a:t> </a:t>
            </a:r>
            <a:r>
              <a:rPr lang="en-US" sz="2000" dirty="0" err="1">
                <a:latin typeface="Arial (Body)"/>
              </a:rPr>
              <a:t>công</a:t>
            </a:r>
            <a:r>
              <a:rPr lang="en-US" sz="2000" dirty="0">
                <a:latin typeface="Arial (Body)"/>
              </a:rPr>
              <a:t> </a:t>
            </a:r>
            <a:r>
              <a:rPr lang="en-US" sz="2000" dirty="0" err="1">
                <a:latin typeface="Arial (Body)"/>
              </a:rPr>
              <a:t>nghệ</a:t>
            </a:r>
            <a:r>
              <a:rPr lang="en-US" sz="2000" dirty="0">
                <a:latin typeface="Arial (Body)"/>
              </a:rPr>
              <a:t> </a:t>
            </a:r>
            <a:r>
              <a:rPr lang="en-US" sz="2000" dirty="0" err="1">
                <a:latin typeface="Arial (Body)"/>
              </a:rPr>
              <a:t>tiêu</a:t>
            </a:r>
            <a:r>
              <a:rPr lang="en-US" sz="2000" dirty="0">
                <a:latin typeface="Arial (Body)"/>
              </a:rPr>
              <a:t> </a:t>
            </a:r>
            <a:r>
              <a:rPr lang="en-US" sz="2000" dirty="0" err="1">
                <a:latin typeface="Arial (Body)"/>
              </a:rPr>
              <a:t>biểu</a:t>
            </a:r>
            <a:endParaRPr lang="en-US" sz="2000" dirty="0">
              <a:latin typeface="Arial (Body)"/>
            </a:endParaRPr>
          </a:p>
        </p:txBody>
      </p:sp>
      <p:grpSp>
        <p:nvGrpSpPr>
          <p:cNvPr id="30" name="Group 29"/>
          <p:cNvGrpSpPr/>
          <p:nvPr/>
        </p:nvGrpSpPr>
        <p:grpSpPr>
          <a:xfrm>
            <a:off x="1103114" y="4010570"/>
            <a:ext cx="7355085" cy="831875"/>
            <a:chOff x="2895601" y="3055367"/>
            <a:chExt cx="9220200" cy="1364233"/>
          </a:xfrm>
        </p:grpSpPr>
        <p:sp>
          <p:nvSpPr>
            <p:cNvPr id="31" name="Oval 3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32" name="Chevron 3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3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55B8DA7B-D710-41B0-E62A-166F60A110B2}"/>
              </a:ext>
            </a:extLst>
          </p:cNvPr>
          <p:cNvSpPr txBox="1"/>
          <p:nvPr/>
        </p:nvSpPr>
        <p:spPr>
          <a:xfrm>
            <a:off x="2097843" y="4067175"/>
            <a:ext cx="6285228" cy="377026"/>
          </a:xfrm>
          <a:prstGeom prst="rect">
            <a:avLst/>
          </a:prstGeom>
          <a:noFill/>
        </p:spPr>
        <p:txBody>
          <a:bodyPr wrap="square" lIns="68580" tIns="34290" rIns="68580" bIns="34290" rtlCol="0">
            <a:spAutoFit/>
          </a:bodyPr>
          <a:lstStyle/>
          <a:p>
            <a:r>
              <a:rPr lang="en-US" sz="2000" dirty="0" err="1">
                <a:latin typeface="Times New Roman" pitchFamily="18" charset="0"/>
              </a:rPr>
              <a:t>Nêu</a:t>
            </a:r>
            <a:r>
              <a:rPr lang="en-US" sz="2000" dirty="0">
                <a:latin typeface="Times New Roman" pitchFamily="18" charset="0"/>
              </a:rPr>
              <a:t> </a:t>
            </a:r>
            <a:r>
              <a:rPr lang="en-US" sz="2000" dirty="0" err="1">
                <a:latin typeface="Times New Roman" pitchFamily="18" charset="0"/>
              </a:rPr>
              <a:t>được</a:t>
            </a:r>
            <a:r>
              <a:rPr lang="en-US" sz="2000" dirty="0">
                <a:latin typeface="Times New Roman" pitchFamily="18" charset="0"/>
              </a:rPr>
              <a:t> </a:t>
            </a:r>
            <a:r>
              <a:rPr lang="en-US" sz="2000" dirty="0" err="1">
                <a:latin typeface="Times New Roman" pitchFamily="18" charset="0"/>
              </a:rPr>
              <a:t>một</a:t>
            </a:r>
            <a:r>
              <a:rPr lang="en-US" sz="2000" dirty="0">
                <a:latin typeface="Times New Roman" pitchFamily="18" charset="0"/>
              </a:rPr>
              <a:t> </a:t>
            </a:r>
            <a:r>
              <a:rPr lang="en-US" sz="2000" dirty="0" err="1">
                <a:latin typeface="Times New Roman" pitchFamily="18" charset="0"/>
              </a:rPr>
              <a:t>số</a:t>
            </a:r>
            <a:r>
              <a:rPr lang="en-US" sz="2000" dirty="0">
                <a:latin typeface="Times New Roman" pitchFamily="18" charset="0"/>
              </a:rPr>
              <a:t> </a:t>
            </a:r>
            <a:r>
              <a:rPr lang="en-US" sz="2000" dirty="0" err="1">
                <a:latin typeface="Times New Roman" pitchFamily="18" charset="0"/>
              </a:rPr>
              <a:t>đức</a:t>
            </a:r>
            <a:r>
              <a:rPr lang="en-US" sz="2000" dirty="0">
                <a:latin typeface="Times New Roman" pitchFamily="18" charset="0"/>
              </a:rPr>
              <a:t> </a:t>
            </a:r>
            <a:r>
              <a:rPr lang="en-US" sz="2000" dirty="0" err="1">
                <a:latin typeface="Times New Roman" pitchFamily="18" charset="0"/>
              </a:rPr>
              <a:t>tính</a:t>
            </a:r>
            <a:r>
              <a:rPr lang="en-US" sz="2000" dirty="0">
                <a:latin typeface="Times New Roman" pitchFamily="18" charset="0"/>
              </a:rPr>
              <a:t> </a:t>
            </a:r>
            <a:r>
              <a:rPr lang="en-US" sz="2000" dirty="0" err="1">
                <a:latin typeface="Times New Roman" pitchFamily="18" charset="0"/>
              </a:rPr>
              <a:t>cần</a:t>
            </a:r>
            <a:r>
              <a:rPr lang="en-US" sz="2000" dirty="0">
                <a:latin typeface="Times New Roman" pitchFamily="18" charset="0"/>
              </a:rPr>
              <a:t> </a:t>
            </a:r>
            <a:r>
              <a:rPr lang="en-US" sz="2000" dirty="0" err="1">
                <a:latin typeface="Times New Roman" pitchFamily="18" charset="0"/>
              </a:rPr>
              <a:t>có</a:t>
            </a:r>
            <a:r>
              <a:rPr lang="en-US" sz="2000" dirty="0">
                <a:latin typeface="Times New Roman" pitchFamily="18" charset="0"/>
              </a:rPr>
              <a:t> </a:t>
            </a:r>
            <a:r>
              <a:rPr lang="en-US" sz="2000" dirty="0" err="1">
                <a:latin typeface="Times New Roman" pitchFamily="18" charset="0"/>
              </a:rPr>
              <a:t>để</a:t>
            </a:r>
            <a:r>
              <a:rPr lang="en-US" sz="2000" dirty="0">
                <a:latin typeface="Times New Roman" pitchFamily="18" charset="0"/>
              </a:rPr>
              <a:t> </a:t>
            </a:r>
            <a:r>
              <a:rPr lang="en-US" sz="2000" dirty="0" err="1">
                <a:latin typeface="Times New Roman" pitchFamily="18" charset="0"/>
              </a:rPr>
              <a:t>trở</a:t>
            </a:r>
            <a:r>
              <a:rPr lang="en-US" sz="2000" dirty="0">
                <a:latin typeface="Times New Roman" pitchFamily="18" charset="0"/>
              </a:rPr>
              <a:t> </a:t>
            </a:r>
            <a:r>
              <a:rPr lang="en-US" sz="2000" dirty="0" err="1">
                <a:latin typeface="Times New Roman" pitchFamily="18" charset="0"/>
              </a:rPr>
              <a:t>thành</a:t>
            </a:r>
            <a:r>
              <a:rPr lang="en-US" sz="2000" dirty="0">
                <a:latin typeface="Times New Roman" pitchFamily="18" charset="0"/>
              </a:rPr>
              <a:t> </a:t>
            </a:r>
            <a:r>
              <a:rPr lang="en-US" sz="2000" dirty="0" err="1">
                <a:latin typeface="Times New Roman" pitchFamily="18" charset="0"/>
              </a:rPr>
              <a:t>nhà</a:t>
            </a:r>
            <a:r>
              <a:rPr lang="en-US" sz="2000" dirty="0">
                <a:latin typeface="Times New Roman" pitchFamily="18" charset="0"/>
              </a:rPr>
              <a:t> </a:t>
            </a:r>
            <a:r>
              <a:rPr lang="en-US" sz="2000" dirty="0" err="1">
                <a:latin typeface="Times New Roman" pitchFamily="18" charset="0"/>
              </a:rPr>
              <a:t>sáng</a:t>
            </a:r>
            <a:r>
              <a:rPr lang="en-US" sz="2000" dirty="0">
                <a:latin typeface="Times New Roman" pitchFamily="18" charset="0"/>
              </a:rPr>
              <a:t> </a:t>
            </a:r>
            <a:r>
              <a:rPr lang="en-US" sz="2000" dirty="0" err="1">
                <a:latin typeface="Times New Roman" pitchFamily="18" charset="0"/>
              </a:rPr>
              <a:t>chế</a:t>
            </a:r>
            <a:r>
              <a:rPr lang="en-US" sz="2000" dirty="0">
                <a:latin typeface="Times New Roman" pitchFamily="18" charset="0"/>
              </a:rPr>
              <a:t>.</a:t>
            </a:r>
          </a:p>
        </p:txBody>
      </p:sp>
    </p:spTree>
    <p:extLst>
      <p:ext uri="{BB962C8B-B14F-4D97-AF65-F5344CB8AC3E}">
        <p14:creationId xmlns:p14="http://schemas.microsoft.com/office/powerpoint/2010/main" val="25732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2"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42"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par>
                          <p:cTn id="59" fill="hold">
                            <p:stCondLst>
                              <p:cond delay="100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P spid="29"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397" y="-223"/>
            <a:ext cx="9144793" cy="5143946"/>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274" y="3943289"/>
            <a:ext cx="1350509" cy="130303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640915" y="176981"/>
            <a:ext cx="7875638" cy="138748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730046" y="309716"/>
            <a:ext cx="7632290" cy="1384995"/>
          </a:xfrm>
          <a:prstGeom prst="rect">
            <a:avLst/>
          </a:prstGeom>
          <a:noFill/>
        </p:spPr>
        <p:txBody>
          <a:bodyPr wrap="square" rtlCol="0">
            <a:spAutoFit/>
          </a:bodyP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2</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ctr"/>
            <a:r>
              <a:rPr lang="en-US" sz="2800" b="1" i="1" dirty="0" err="1">
                <a:latin typeface="Times New Roman" pitchFamily="18" charset="0"/>
                <a:cs typeface="Times New Roman" pitchFamily="18" charset="0"/>
              </a:rPr>
              <a:t>Chiếu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dụng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thuận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việc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việc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buổi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tối</a:t>
            </a:r>
            <a:endParaRPr lang="en-US" sz="2800" b="1" i="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3192780" y="1881245"/>
            <a:ext cx="5465290" cy="1651174"/>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3600" dirty="0">
                  <a:solidFill>
                    <a:prstClr val="black"/>
                  </a:solidFill>
                  <a:latin typeface="Times New Roman" pitchFamily="18" charset="0"/>
                  <a:cs typeface="Times New Roman" pitchFamily="18" charset="0"/>
                </a:rPr>
                <a:t>Đ</a:t>
              </a:r>
              <a:r>
                <a:rPr lang="nl-NL" sz="3600" noProof="0" dirty="0">
                  <a:solidFill>
                    <a:prstClr val="black"/>
                  </a:solidFill>
                  <a:latin typeface="Times New Roman" pitchFamily="18" charset="0"/>
                  <a:cs typeface="Times New Roman" pitchFamily="18" charset="0"/>
                </a:rPr>
                <a:t>èn điện</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8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397" y="-223"/>
            <a:ext cx="9144793" cy="5143946"/>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844" y="3599377"/>
            <a:ext cx="2283241" cy="182659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640915" y="176980"/>
            <a:ext cx="7875638" cy="19012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730046" y="309717"/>
            <a:ext cx="7632290" cy="1446550"/>
          </a:xfrm>
          <a:prstGeom prst="rect">
            <a:avLst/>
          </a:prstGeom>
          <a:noFill/>
        </p:spPr>
        <p:txBody>
          <a:bodyPr wrap="square" rtlCol="0">
            <a:spAutoFit/>
          </a:bodyPr>
          <a:lstStyle/>
          <a:p>
            <a:pPr algn="just"/>
            <a:r>
              <a:rPr lang="en-US" sz="32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3</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just"/>
            <a:r>
              <a:rPr lang="en-US"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a:t>
            </a:r>
            <a:r>
              <a:rPr lang="vi-VN"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húng ta có thể tìm kiếm thông tin trực tuyến và kết nối với bạn bè qua mạng xã hội.</a:t>
            </a: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2897046" y="2884340"/>
            <a:ext cx="5465290" cy="988734"/>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nl-NL" sz="3300" dirty="0">
                  <a:solidFill>
                    <a:prstClr val="black"/>
                  </a:solidFill>
                  <a:latin typeface="Times New Roman" pitchFamily="18" charset="0"/>
                  <a:cs typeface="Times New Roman" pitchFamily="18" charset="0"/>
                </a:rPr>
                <a:t>Internet</a:t>
              </a:r>
              <a:endParaRPr lang="en-US" sz="3300" dirty="0">
                <a:solidFill>
                  <a:prstClr val="black"/>
                </a:solidFill>
                <a:latin typeface="Times New Roman" pitchFamily="18" charset="0"/>
                <a:cs typeface="Times New Roman" pitchFamily="18"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4053" y="3660954"/>
            <a:ext cx="1536566" cy="148254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3" y="1339083"/>
            <a:ext cx="8867275" cy="1751358"/>
          </a:xfrm>
          <a:prstGeom prst="rect">
            <a:avLst/>
          </a:prstGeom>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00252" y="300521"/>
            <a:ext cx="5879211" cy="392415"/>
          </a:xfrm>
          <a:prstGeom prst="rect">
            <a:avLst/>
          </a:prstGeom>
          <a:noFill/>
        </p:spPr>
        <p:txBody>
          <a:bodyPr wrap="square" lIns="68580" tIns="34290" rIns="68580" bIns="34290" rtlCol="0">
            <a:spAutoFit/>
          </a:bodyPr>
          <a:lstStyle/>
          <a:p>
            <a:pPr algn="ctr" defTabSz="685800">
              <a:defRPr/>
            </a:pP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800350" y="628652"/>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b="1" dirty="0" err="1">
                <a:solidFill>
                  <a:srgbClr val="0000CC"/>
                </a:solidFill>
                <a:latin typeface="Times New Roman" panose="02020603050405020304" pitchFamily="18" charset="0"/>
                <a:cs typeface="Times New Roman" panose="02020603050405020304" pitchFamily="18" charset="0"/>
              </a:rPr>
              <a:t>TRƯỜNG</a:t>
            </a:r>
            <a:r>
              <a:rPr lang="en-US" altLang="en-US" sz="21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228600" y="1890234"/>
            <a:ext cx="8915400" cy="1084913"/>
          </a:xfrm>
          <a:prstGeom prst="rect">
            <a:avLst/>
          </a:prstGeom>
          <a:noFill/>
        </p:spPr>
        <p:txBody>
          <a:bodyPr wrap="square" lIns="68580" tIns="34290" rIns="68580" bIns="34290">
            <a:spAutoFit/>
          </a:bodyPr>
          <a:lstStyle/>
          <a:p>
            <a:pPr algn="ctr">
              <a:defRPr/>
            </a:pP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152365" y="3504541"/>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i="1" dirty="0" err="1">
                <a:solidFill>
                  <a:srgbClr val="1D1D1D"/>
                </a:solidFill>
                <a:latin typeface="Times New Roman" panose="02020603050405020304" pitchFamily="18" charset="0"/>
                <a:cs typeface="Times New Roman" panose="02020603050405020304" pitchFamily="18" charset="0"/>
              </a:rPr>
              <a:t>Giáo</a:t>
            </a:r>
            <a:r>
              <a:rPr lang="en-US" altLang="en-US" sz="3000" b="1" i="1" dirty="0">
                <a:solidFill>
                  <a:srgbClr val="1D1D1D"/>
                </a:solidFill>
                <a:latin typeface="Times New Roman" panose="02020603050405020304" pitchFamily="18" charset="0"/>
                <a:cs typeface="Times New Roman" panose="02020603050405020304" pitchFamily="18" charset="0"/>
              </a:rPr>
              <a:t> </a:t>
            </a:r>
            <a:r>
              <a:rPr lang="en-US" altLang="en-US" sz="3000" b="1" i="1" dirty="0" err="1">
                <a:solidFill>
                  <a:srgbClr val="1D1D1D"/>
                </a:solidFill>
                <a:latin typeface="Times New Roman" panose="02020603050405020304" pitchFamily="18" charset="0"/>
                <a:cs typeface="Times New Roman" panose="02020603050405020304" pitchFamily="18" charset="0"/>
              </a:rPr>
              <a:t>viên</a:t>
            </a:r>
            <a:r>
              <a:rPr lang="en-US" altLang="en-US" sz="3000" b="1" i="1" dirty="0">
                <a:solidFill>
                  <a:srgbClr val="1D1D1D"/>
                </a:solidFill>
                <a:latin typeface="Times New Roman" panose="02020603050405020304" pitchFamily="18" charset="0"/>
                <a:cs typeface="Times New Roman" panose="02020603050405020304" pitchFamily="18" charset="0"/>
              </a:rPr>
              <a:t>:</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257302" y="4088374"/>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dirty="0" err="1">
                <a:solidFill>
                  <a:srgbClr val="1D1D1D"/>
                </a:solidFill>
                <a:latin typeface="Times New Roman" panose="02020603050405020304" pitchFamily="18" charset="0"/>
                <a:cs typeface="Times New Roman" panose="02020603050405020304" pitchFamily="18" charset="0"/>
              </a:rPr>
              <a:t>Năm</a:t>
            </a:r>
            <a:r>
              <a:rPr lang="en-US" altLang="en-US" sz="3000" b="1" dirty="0">
                <a:solidFill>
                  <a:srgbClr val="1D1D1D"/>
                </a:solidFill>
                <a:latin typeface="Times New Roman" panose="02020603050405020304" pitchFamily="18" charset="0"/>
                <a:cs typeface="Times New Roman" panose="02020603050405020304" pitchFamily="18" charset="0"/>
              </a:rPr>
              <a:t> </a:t>
            </a:r>
            <a:r>
              <a:rPr lang="en-US" altLang="en-US" sz="3000" b="1" dirty="0" err="1">
                <a:solidFill>
                  <a:srgbClr val="1D1D1D"/>
                </a:solidFill>
                <a:latin typeface="Times New Roman" panose="02020603050405020304" pitchFamily="18" charset="0"/>
                <a:cs typeface="Times New Roman" panose="02020603050405020304" pitchFamily="18" charset="0"/>
              </a:rPr>
              <a:t>học</a:t>
            </a:r>
            <a:r>
              <a:rPr lang="en-US" altLang="en-US" sz="30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50147" y="1016231"/>
            <a:ext cx="165735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852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392415"/>
          </a:xfrm>
          <a:prstGeom prst="rect">
            <a:avLst/>
          </a:prstGeom>
          <a:noFill/>
        </p:spPr>
        <p:txBody>
          <a:bodyPr wrap="square" lIns="68580" tIns="34290" rIns="68580" bIns="34290" rtlCol="0">
            <a:spAutoFit/>
          </a:bodyPr>
          <a:lstStyle/>
          <a:p>
            <a:pPr algn="ctr" defTabSz="685800">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mj-lt"/>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4"/>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endParaRPr lang="en-US" altLang="en-US" sz="21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5" y="1940427"/>
            <a:ext cx="7858125" cy="1084913"/>
          </a:xfrm>
          <a:prstGeom prst="rect">
            <a:avLst/>
          </a:prstGeom>
          <a:noFill/>
        </p:spPr>
        <p:txBody>
          <a:bodyPr wrap="square" lIns="68580" tIns="34290" rIns="68580" bIns="34290">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1"/>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a:solidFill>
                  <a:srgbClr val="0000CC"/>
                </a:solidFill>
                <a:latin typeface="Times New Roman" panose="02020603050405020304" pitchFamily="18" charset="0"/>
                <a:cs typeface="Times New Roman" panose="02020603050405020304" pitchFamily="18" charset="0"/>
              </a:rPr>
              <a:t>2</a:t>
            </a:r>
            <a:r>
              <a:rPr lang="vi-VN" altLang="en-US" sz="3000" b="1" dirty="0">
                <a:solidFill>
                  <a:srgbClr val="0000CC"/>
                </a:solidFill>
                <a:latin typeface="Times New Roman" panose="02020603050405020304" pitchFamily="18" charset="0"/>
                <a:cs typeface="Times New Roman" panose="02020603050405020304" pitchFamily="18" charset="0"/>
              </a:rPr>
              <a:t>:</a:t>
            </a:r>
            <a:r>
              <a:rPr lang="en-US" altLang="en-US" sz="3000" b="1" dirty="0">
                <a:solidFill>
                  <a:srgbClr val="0000CC"/>
                </a:solidFill>
                <a:latin typeface="Times New Roman" panose="02020603050405020304" pitchFamily="18" charset="0"/>
                <a:cs typeface="Times New Roman" panose="02020603050405020304" pitchFamily="18" charset="0"/>
              </a:rPr>
              <a:t> NHÀ SÁNG CHẾ (TIẾT </a:t>
            </a:r>
            <a:r>
              <a:rPr lang="vi-VN" altLang="en-US" sz="3000" b="1" dirty="0">
                <a:solidFill>
                  <a:srgbClr val="0000CC"/>
                </a:solidFill>
                <a:latin typeface="Times New Roman" panose="02020603050405020304" pitchFamily="18" charset="0"/>
                <a:cs typeface="Times New Roman" panose="02020603050405020304" pitchFamily="18" charset="0"/>
              </a:rPr>
              <a:t>3</a:t>
            </a:r>
            <a:r>
              <a:rPr lang="en-US" altLang="en-US" sz="3000" b="1" dirty="0">
                <a:solidFill>
                  <a:srgbClr val="0000CC"/>
                </a:solidFill>
                <a:latin typeface="Times New Roman" panose="02020603050405020304" pitchFamily="18" charset="0"/>
                <a:cs typeface="Times New Roman" panose="02020603050405020304" pitchFamily="18" charset="0"/>
              </a:rPr>
              <a:t>)</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44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3" y="-13097"/>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232325"/>
            <a:ext cx="293727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1467920" y="1244053"/>
            <a:ext cx="6915150" cy="831875"/>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827473"/>
            <a:ext cx="72009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spcBef>
                <a:spcPct val="0"/>
              </a:spcBef>
            </a:pP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a:solidFill>
                  <a:srgbClr val="FF0000"/>
                </a:solidFill>
                <a:latin typeface="Times New Roman" panose="02020603050405020304" pitchFamily="18" charset="0"/>
                <a:cs typeface="Times New Roman" panose="02020603050405020304" pitchFamily="18" charset="0"/>
              </a:rPr>
              <a:t>NHÀ SÁNG CHẾ</a:t>
            </a:r>
            <a:endParaRPr lang="en-US" altLang="en-US" sz="21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0"/>
            <a:ext cx="6000750" cy="392415"/>
          </a:xfrm>
          <a:prstGeom prst="rect">
            <a:avLst/>
          </a:prstGeom>
          <a:noFill/>
        </p:spPr>
        <p:txBody>
          <a:bodyPr wrap="square" lIns="68580" tIns="34290" rIns="68580" bIns="34290" rtlCol="0">
            <a:spAutoFit/>
          </a:bodyPr>
          <a:lstStyle/>
          <a:p>
            <a:pPr algn="ctr" defTabSz="685800">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mj-lt"/>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5"/>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2528544" y="1317588"/>
            <a:ext cx="5668564" cy="684803"/>
          </a:xfrm>
          <a:prstGeom prst="rect">
            <a:avLst/>
          </a:prstGeom>
          <a:noFill/>
        </p:spPr>
        <p:txBody>
          <a:bodyPr wrap="square" lIns="68580" tIns="34290" rIns="68580" bIns="34290" rtlCol="0">
            <a:spAutoFit/>
          </a:bodyPr>
          <a:lstStyle/>
          <a:p>
            <a:r>
              <a:rPr lang="vi-VN" sz="2000" dirty="0">
                <a:latin typeface="Times New Roman" pitchFamily="18" charset="0"/>
              </a:rPr>
              <a:t>Nêu được vai trò của sáng chế trong đời sống và sự phát triển của công nghệ</a:t>
            </a:r>
            <a:endParaRPr lang="en-US" sz="2000" dirty="0">
              <a:latin typeface="Times New Roman" pitchFamily="18" charset="0"/>
            </a:endParaRPr>
          </a:p>
        </p:txBody>
      </p:sp>
      <p:grpSp>
        <p:nvGrpSpPr>
          <p:cNvPr id="24" name="Group 23"/>
          <p:cNvGrpSpPr/>
          <p:nvPr/>
        </p:nvGrpSpPr>
        <p:grpSpPr>
          <a:xfrm>
            <a:off x="1541929" y="2166926"/>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1"/>
            <a:ext cx="5994926" cy="684803"/>
          </a:xfrm>
          <a:prstGeom prst="rect">
            <a:avLst/>
          </a:prstGeom>
          <a:noFill/>
        </p:spPr>
        <p:txBody>
          <a:bodyPr wrap="square" lIns="68580" tIns="34290" rIns="68580" bIns="34290" rtlCol="0">
            <a:spAutoFit/>
          </a:bodyPr>
          <a:lstStyle/>
          <a:p>
            <a:r>
              <a:rPr lang="en-US" sz="2000" dirty="0">
                <a:latin typeface="Times New Roman" pitchFamily="18" charset="0"/>
              </a:rPr>
              <a:t>T</a:t>
            </a:r>
            <a:r>
              <a:rPr lang="vi-VN" sz="2000" dirty="0">
                <a:latin typeface="Times New Roman" pitchFamily="18" charset="0"/>
              </a:rPr>
              <a:t>óm tắt được thông tin về một số nhà sáng chế nổi bật trong lịch sử loài người.</a:t>
            </a:r>
            <a:endParaRPr lang="en-US" sz="2000" dirty="0">
              <a:latin typeface="Times New Roman" pitchFamily="18" charset="0"/>
            </a:endParaRPr>
          </a:p>
        </p:txBody>
      </p:sp>
      <p:grpSp>
        <p:nvGrpSpPr>
          <p:cNvPr id="20" name="Group 19"/>
          <p:cNvGrpSpPr/>
          <p:nvPr/>
        </p:nvGrpSpPr>
        <p:grpSpPr>
          <a:xfrm>
            <a:off x="1278696" y="3080115"/>
            <a:ext cx="7179503" cy="831875"/>
            <a:chOff x="2895601" y="3055367"/>
            <a:chExt cx="9220200" cy="1364233"/>
          </a:xfrm>
        </p:grpSpPr>
        <p:sp>
          <p:nvSpPr>
            <p:cNvPr id="21" name="Oval 2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2" name="Chevron 2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5B8DA7B-D710-41B0-E62A-166F60A110B2}"/>
              </a:ext>
            </a:extLst>
          </p:cNvPr>
          <p:cNvSpPr txBox="1"/>
          <p:nvPr/>
        </p:nvSpPr>
        <p:spPr>
          <a:xfrm>
            <a:off x="2266462" y="3219142"/>
            <a:ext cx="5668564" cy="684803"/>
          </a:xfrm>
          <a:prstGeom prst="rect">
            <a:avLst/>
          </a:prstGeom>
          <a:noFill/>
        </p:spPr>
        <p:txBody>
          <a:bodyPr wrap="square" lIns="68580" tIns="34290" rIns="68580" bIns="34290" rtlCol="0">
            <a:spAutoFit/>
          </a:bodyPr>
          <a:lstStyle/>
          <a:p>
            <a:r>
              <a:rPr lang="vi-VN" sz="2000" dirty="0">
                <a:latin typeface="Arial (Body)"/>
              </a:rPr>
              <a:t>Nêu được </a:t>
            </a:r>
            <a:r>
              <a:rPr lang="en-US" sz="2000" dirty="0" err="1">
                <a:latin typeface="Arial (Body)"/>
              </a:rPr>
              <a:t>lịch</a:t>
            </a:r>
            <a:r>
              <a:rPr lang="en-US" sz="2000" dirty="0">
                <a:latin typeface="Arial (Body)"/>
              </a:rPr>
              <a:t> </a:t>
            </a:r>
            <a:r>
              <a:rPr lang="en-US" sz="2000" dirty="0" err="1">
                <a:latin typeface="Arial (Body)"/>
              </a:rPr>
              <a:t>sử</a:t>
            </a:r>
            <a:r>
              <a:rPr lang="en-US" sz="2000" dirty="0">
                <a:latin typeface="Arial (Body)"/>
              </a:rPr>
              <a:t> </a:t>
            </a:r>
            <a:r>
              <a:rPr lang="en-US" sz="2000" dirty="0" err="1">
                <a:latin typeface="Arial (Body)"/>
              </a:rPr>
              <a:t>sáng</a:t>
            </a:r>
            <a:r>
              <a:rPr lang="en-US" sz="2000" dirty="0">
                <a:latin typeface="Arial (Body)"/>
              </a:rPr>
              <a:t> </a:t>
            </a:r>
            <a:r>
              <a:rPr lang="en-US" sz="2000" dirty="0" err="1">
                <a:latin typeface="Arial (Body)"/>
              </a:rPr>
              <a:t>chế</a:t>
            </a:r>
            <a:r>
              <a:rPr lang="en-US" sz="2000" dirty="0">
                <a:latin typeface="Arial (Body)"/>
              </a:rPr>
              <a:t> </a:t>
            </a:r>
            <a:r>
              <a:rPr lang="en-US" sz="2000" dirty="0" err="1">
                <a:latin typeface="Arial (Body)"/>
              </a:rPr>
              <a:t>ra</a:t>
            </a:r>
            <a:r>
              <a:rPr lang="en-US" sz="2000" dirty="0">
                <a:latin typeface="Arial (Body)"/>
              </a:rPr>
              <a:t> </a:t>
            </a:r>
            <a:r>
              <a:rPr lang="en-US" sz="2000" dirty="0" err="1">
                <a:latin typeface="Arial (Body)"/>
              </a:rPr>
              <a:t>sản</a:t>
            </a:r>
            <a:r>
              <a:rPr lang="en-US" sz="2000" dirty="0">
                <a:latin typeface="Arial (Body)"/>
              </a:rPr>
              <a:t> </a:t>
            </a:r>
            <a:r>
              <a:rPr lang="en-US" sz="2000" dirty="0" err="1">
                <a:latin typeface="Arial (Body)"/>
              </a:rPr>
              <a:t>phẩm</a:t>
            </a:r>
            <a:r>
              <a:rPr lang="en-US" sz="2000" dirty="0">
                <a:latin typeface="Arial (Body)"/>
              </a:rPr>
              <a:t> </a:t>
            </a:r>
            <a:r>
              <a:rPr lang="en-US" sz="2000" dirty="0" err="1">
                <a:latin typeface="Arial (Body)"/>
              </a:rPr>
              <a:t>công</a:t>
            </a:r>
            <a:r>
              <a:rPr lang="en-US" sz="2000" dirty="0">
                <a:latin typeface="Arial (Body)"/>
              </a:rPr>
              <a:t> </a:t>
            </a:r>
            <a:r>
              <a:rPr lang="en-US" sz="2000" dirty="0" err="1">
                <a:latin typeface="Arial (Body)"/>
              </a:rPr>
              <a:t>nghệ</a:t>
            </a:r>
            <a:r>
              <a:rPr lang="en-US" sz="2000" dirty="0">
                <a:latin typeface="Arial (Body)"/>
              </a:rPr>
              <a:t> </a:t>
            </a:r>
            <a:r>
              <a:rPr lang="en-US" sz="2000" dirty="0" err="1">
                <a:latin typeface="Arial (Body)"/>
              </a:rPr>
              <a:t>tiêu</a:t>
            </a:r>
            <a:r>
              <a:rPr lang="en-US" sz="2000" dirty="0">
                <a:latin typeface="Arial (Body)"/>
              </a:rPr>
              <a:t> </a:t>
            </a:r>
            <a:r>
              <a:rPr lang="en-US" sz="2000" dirty="0" err="1">
                <a:latin typeface="Arial (Body)"/>
              </a:rPr>
              <a:t>biểu</a:t>
            </a:r>
            <a:endParaRPr lang="en-US" sz="2000" dirty="0">
              <a:latin typeface="Arial (Body)"/>
            </a:endParaRPr>
          </a:p>
        </p:txBody>
      </p:sp>
      <p:grpSp>
        <p:nvGrpSpPr>
          <p:cNvPr id="30" name="Group 29"/>
          <p:cNvGrpSpPr/>
          <p:nvPr/>
        </p:nvGrpSpPr>
        <p:grpSpPr>
          <a:xfrm>
            <a:off x="1103114" y="4010570"/>
            <a:ext cx="7355085" cy="831875"/>
            <a:chOff x="2895601" y="3055367"/>
            <a:chExt cx="9220200" cy="1364233"/>
          </a:xfrm>
        </p:grpSpPr>
        <p:sp>
          <p:nvSpPr>
            <p:cNvPr id="31" name="Oval 3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32" name="Chevron 3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3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55B8DA7B-D710-41B0-E62A-166F60A110B2}"/>
              </a:ext>
            </a:extLst>
          </p:cNvPr>
          <p:cNvSpPr txBox="1"/>
          <p:nvPr/>
        </p:nvSpPr>
        <p:spPr>
          <a:xfrm>
            <a:off x="2097843" y="4067175"/>
            <a:ext cx="6285228" cy="377026"/>
          </a:xfrm>
          <a:prstGeom prst="rect">
            <a:avLst/>
          </a:prstGeom>
          <a:noFill/>
        </p:spPr>
        <p:txBody>
          <a:bodyPr wrap="square" lIns="68580" tIns="34290" rIns="68580" bIns="34290" rtlCol="0">
            <a:spAutoFit/>
          </a:bodyPr>
          <a:lstStyle/>
          <a:p>
            <a:r>
              <a:rPr lang="en-US" sz="2000" dirty="0" err="1">
                <a:latin typeface="Times New Roman" pitchFamily="18" charset="0"/>
              </a:rPr>
              <a:t>Nêu</a:t>
            </a:r>
            <a:r>
              <a:rPr lang="en-US" sz="2000" dirty="0">
                <a:latin typeface="Times New Roman" pitchFamily="18" charset="0"/>
              </a:rPr>
              <a:t> </a:t>
            </a:r>
            <a:r>
              <a:rPr lang="en-US" sz="2000" dirty="0" err="1">
                <a:latin typeface="Times New Roman" pitchFamily="18" charset="0"/>
              </a:rPr>
              <a:t>được</a:t>
            </a:r>
            <a:r>
              <a:rPr lang="en-US" sz="2000" dirty="0">
                <a:latin typeface="Times New Roman" pitchFamily="18" charset="0"/>
              </a:rPr>
              <a:t> </a:t>
            </a:r>
            <a:r>
              <a:rPr lang="en-US" sz="2000" dirty="0" err="1">
                <a:latin typeface="Times New Roman" pitchFamily="18" charset="0"/>
              </a:rPr>
              <a:t>một</a:t>
            </a:r>
            <a:r>
              <a:rPr lang="en-US" sz="2000" dirty="0">
                <a:latin typeface="Times New Roman" pitchFamily="18" charset="0"/>
              </a:rPr>
              <a:t> </a:t>
            </a:r>
            <a:r>
              <a:rPr lang="en-US" sz="2000" dirty="0" err="1">
                <a:latin typeface="Times New Roman" pitchFamily="18" charset="0"/>
              </a:rPr>
              <a:t>số</a:t>
            </a:r>
            <a:r>
              <a:rPr lang="en-US" sz="2000" dirty="0">
                <a:latin typeface="Times New Roman" pitchFamily="18" charset="0"/>
              </a:rPr>
              <a:t> </a:t>
            </a:r>
            <a:r>
              <a:rPr lang="en-US" sz="2000" dirty="0" err="1">
                <a:latin typeface="Times New Roman" pitchFamily="18" charset="0"/>
              </a:rPr>
              <a:t>đức</a:t>
            </a:r>
            <a:r>
              <a:rPr lang="en-US" sz="2000" dirty="0">
                <a:latin typeface="Times New Roman" pitchFamily="18" charset="0"/>
              </a:rPr>
              <a:t> </a:t>
            </a:r>
            <a:r>
              <a:rPr lang="en-US" sz="2000" dirty="0" err="1">
                <a:latin typeface="Times New Roman" pitchFamily="18" charset="0"/>
              </a:rPr>
              <a:t>tính</a:t>
            </a:r>
            <a:r>
              <a:rPr lang="en-US" sz="2000" dirty="0">
                <a:latin typeface="Times New Roman" pitchFamily="18" charset="0"/>
              </a:rPr>
              <a:t> </a:t>
            </a:r>
            <a:r>
              <a:rPr lang="en-US" sz="2000" dirty="0" err="1">
                <a:latin typeface="Times New Roman" pitchFamily="18" charset="0"/>
              </a:rPr>
              <a:t>cần</a:t>
            </a:r>
            <a:r>
              <a:rPr lang="en-US" sz="2000" dirty="0">
                <a:latin typeface="Times New Roman" pitchFamily="18" charset="0"/>
              </a:rPr>
              <a:t> </a:t>
            </a:r>
            <a:r>
              <a:rPr lang="en-US" sz="2000" dirty="0" err="1">
                <a:latin typeface="Times New Roman" pitchFamily="18" charset="0"/>
              </a:rPr>
              <a:t>có</a:t>
            </a:r>
            <a:r>
              <a:rPr lang="en-US" sz="2000" dirty="0">
                <a:latin typeface="Times New Roman" pitchFamily="18" charset="0"/>
              </a:rPr>
              <a:t> </a:t>
            </a:r>
            <a:r>
              <a:rPr lang="en-US" sz="2000" dirty="0" err="1">
                <a:latin typeface="Times New Roman" pitchFamily="18" charset="0"/>
              </a:rPr>
              <a:t>để</a:t>
            </a:r>
            <a:r>
              <a:rPr lang="en-US" sz="2000" dirty="0">
                <a:latin typeface="Times New Roman" pitchFamily="18" charset="0"/>
              </a:rPr>
              <a:t> </a:t>
            </a:r>
            <a:r>
              <a:rPr lang="en-US" sz="2000" dirty="0" err="1">
                <a:latin typeface="Times New Roman" pitchFamily="18" charset="0"/>
              </a:rPr>
              <a:t>trở</a:t>
            </a:r>
            <a:r>
              <a:rPr lang="en-US" sz="2000" dirty="0">
                <a:latin typeface="Times New Roman" pitchFamily="18" charset="0"/>
              </a:rPr>
              <a:t> </a:t>
            </a:r>
            <a:r>
              <a:rPr lang="en-US" sz="2000" dirty="0" err="1">
                <a:latin typeface="Times New Roman" pitchFamily="18" charset="0"/>
              </a:rPr>
              <a:t>thành</a:t>
            </a:r>
            <a:r>
              <a:rPr lang="en-US" sz="2000" dirty="0">
                <a:latin typeface="Times New Roman" pitchFamily="18" charset="0"/>
              </a:rPr>
              <a:t> </a:t>
            </a:r>
            <a:r>
              <a:rPr lang="en-US" sz="2000" dirty="0" err="1">
                <a:latin typeface="Times New Roman" pitchFamily="18" charset="0"/>
              </a:rPr>
              <a:t>nhà</a:t>
            </a:r>
            <a:r>
              <a:rPr lang="en-US" sz="2000" dirty="0">
                <a:latin typeface="Times New Roman" pitchFamily="18" charset="0"/>
              </a:rPr>
              <a:t> </a:t>
            </a:r>
            <a:r>
              <a:rPr lang="en-US" sz="2000" dirty="0" err="1">
                <a:latin typeface="Times New Roman" pitchFamily="18" charset="0"/>
              </a:rPr>
              <a:t>sáng</a:t>
            </a:r>
            <a:r>
              <a:rPr lang="en-US" sz="2000" dirty="0">
                <a:latin typeface="Times New Roman" pitchFamily="18" charset="0"/>
              </a:rPr>
              <a:t> </a:t>
            </a:r>
            <a:r>
              <a:rPr lang="en-US" sz="2000" dirty="0" err="1">
                <a:latin typeface="Times New Roman" pitchFamily="18" charset="0"/>
              </a:rPr>
              <a:t>chế</a:t>
            </a:r>
            <a:r>
              <a:rPr lang="en-US" sz="2000" dirty="0">
                <a:latin typeface="Times New Roman" pitchFamily="18" charset="0"/>
              </a:rPr>
              <a:t>.</a:t>
            </a:r>
          </a:p>
        </p:txBody>
      </p:sp>
    </p:spTree>
    <p:extLst>
      <p:ext uri="{BB962C8B-B14F-4D97-AF65-F5344CB8AC3E}">
        <p14:creationId xmlns:p14="http://schemas.microsoft.com/office/powerpoint/2010/main" val="35657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2"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42"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par>
                          <p:cTn id="59" fill="hold">
                            <p:stCondLst>
                              <p:cond delay="100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P spid="29" grpId="0"/>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0"/>
            <a:ext cx="9144000" cy="5080551"/>
          </a:xfrm>
          <a:prstGeom prst="rect">
            <a:avLst/>
          </a:prstGeom>
        </p:spPr>
      </p:pic>
      <p:pic>
        <p:nvPicPr>
          <p:cNvPr id="10" name="图片 13"/>
          <p:cNvPicPr>
            <a:picLocks noChangeAspect="1"/>
          </p:cNvPicPr>
          <p:nvPr/>
        </p:nvPicPr>
        <p:blipFill>
          <a:blip r:embed="rId3"/>
          <a:stretch>
            <a:fillRect/>
          </a:stretch>
        </p:blipFill>
        <p:spPr>
          <a:xfrm>
            <a:off x="995845"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3" y="2917999"/>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09"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5" y="685123"/>
            <a:ext cx="5866385" cy="1810669"/>
          </a:xfrm>
          <a:prstGeom prst="rect">
            <a:avLst/>
          </a:prstGeom>
        </p:spPr>
      </p:pic>
    </p:spTree>
    <p:extLst>
      <p:ext uri="{BB962C8B-B14F-4D97-AF65-F5344CB8AC3E}">
        <p14:creationId xmlns:p14="http://schemas.microsoft.com/office/powerpoint/2010/main" val="566720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 y="-1787384"/>
            <a:ext cx="9101138" cy="6973747"/>
          </a:xfrm>
          <a:prstGeom prst="rect">
            <a:avLst/>
          </a:prstGeom>
        </p:spPr>
      </p:pic>
      <p:sp>
        <p:nvSpPr>
          <p:cNvPr id="3" name="Rectangle 2"/>
          <p:cNvSpPr/>
          <p:nvPr/>
        </p:nvSpPr>
        <p:spPr>
          <a:xfrm>
            <a:off x="3338798" y="214313"/>
            <a:ext cx="3943350" cy="971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2700" b="1" kern="0" dirty="0">
                <a:solidFill>
                  <a:srgbClr val="FF0000"/>
                </a:solidFill>
                <a:latin typeface="Times New Roman" pitchFamily="18" charset="0"/>
                <a:sym typeface="Arial" panose="020B0604020202020204"/>
              </a:rPr>
              <a:t>GAME </a:t>
            </a:r>
          </a:p>
          <a:p>
            <a:pPr algn="ctr" defTabSz="685800">
              <a:buClr>
                <a:srgbClr val="000000"/>
              </a:buClr>
            </a:pPr>
            <a:r>
              <a:rPr lang="en-US" sz="2700" b="1" i="1" kern="0" dirty="0">
                <a:solidFill>
                  <a:srgbClr val="FF0000"/>
                </a:solidFill>
                <a:latin typeface="Times New Roman" pitchFamily="18" charset="0"/>
                <a:sym typeface="Arial" panose="020B0604020202020204"/>
              </a:rPr>
              <a:t>NHỔ CỎ VƯỜN RAU</a:t>
            </a:r>
          </a:p>
        </p:txBody>
      </p:sp>
      <p:pic>
        <p:nvPicPr>
          <p:cNvPr id="1026" name="Picture 2" descr="Farmer Children are Holding Carrots clipart. Free download transparent .PNG  | Creazil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9275"/>
          <a:stretch>
            <a:fillRect/>
          </a:stretch>
        </p:blipFill>
        <p:spPr bwMode="auto">
          <a:xfrm>
            <a:off x="5486400" y="1381996"/>
            <a:ext cx="1428750" cy="2177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000" r="-725"/>
          <a:stretch>
            <a:fillRect/>
          </a:stretch>
        </p:blipFill>
        <p:spPr bwMode="auto">
          <a:xfrm>
            <a:off x="6830021" y="2057400"/>
            <a:ext cx="1428750" cy="2177061"/>
          </a:xfrm>
          <a:prstGeom prst="rect">
            <a:avLst/>
          </a:prstGeom>
          <a:noFill/>
          <a:extLst>
            <a:ext uri="{909E8E84-426E-40DD-AFC4-6F175D3DCCD1}">
              <a14:hiddenFill xmlns:a14="http://schemas.microsoft.com/office/drawing/2010/main">
                <a:solidFill>
                  <a:srgbClr val="FFFFFF"/>
                </a:solidFill>
              </a14:hiddenFill>
            </a:ext>
          </a:extLst>
        </p:spPr>
      </p:pic>
      <p:pic>
        <p:nvPicPr>
          <p:cNvPr id="6" name="Jazz Me Blues - E's Jammy Jams.mp3" descr="Jazz Me Blues - E's Jammy Jam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703" y="5137138"/>
            <a:ext cx="810789" cy="810789"/>
          </a:xfrm>
          <a:prstGeom prst="rect">
            <a:avLst/>
          </a:prstGeom>
        </p:spPr>
      </p:pic>
      <p:pic>
        <p:nvPicPr>
          <p:cNvPr id="7" name="Picture 2" descr="Grass - Blades Of Grass Cartoon Clipart - Large Size Png Image - PikPng"/>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Effect>
                      <a14:colorTemperature colorTemp="11200"/>
                    </a14:imgEffect>
                  </a14:imgLayer>
                </a14:imgProps>
              </a:ext>
              <a:ext uri="{28A0092B-C50C-407E-A947-70E740481C1C}">
                <a14:useLocalDpi xmlns:a14="http://schemas.microsoft.com/office/drawing/2010/main" val="0"/>
              </a:ext>
            </a:extLst>
          </a:blip>
          <a:srcRect t="74743" r="61501"/>
          <a:stretch>
            <a:fillRect/>
          </a:stretch>
        </p:blipFill>
        <p:spPr bwMode="auto">
          <a:xfrm>
            <a:off x="31553" y="2304414"/>
            <a:ext cx="1468636" cy="1434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rass Cartoon - Un Brin D Herbe - (1170x2335) Png Clipart Download"/>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43201" y="2527677"/>
            <a:ext cx="1242392" cy="2479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brightnessContrast bright="40000"/>
                    </a14:imgEffect>
                    <a14:imgEffect>
                      <a14:colorTemperature colorTemp="11200"/>
                    </a14:imgEffect>
                  </a14:imgLayer>
                </a14:imgProps>
              </a:ext>
              <a:ext uri="{28A0092B-C50C-407E-A947-70E740481C1C}">
                <a14:useLocalDpi xmlns:a14="http://schemas.microsoft.com/office/drawing/2010/main" val="0"/>
              </a:ext>
            </a:extLst>
          </a:blip>
          <a:srcRect l="-3924" t="52605" r="65425" b="22138"/>
          <a:stretch>
            <a:fillRect/>
          </a:stretch>
        </p:blipFill>
        <p:spPr bwMode="auto">
          <a:xfrm>
            <a:off x="1085851" y="3572726"/>
            <a:ext cx="1468636" cy="1434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ss - Blades Of Grass Cartoon Clipart - Large Size Png Image - Pik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a14:imgEffect>
                    <a14:imgEffect>
                      <a14:colorTemperature colorTemp="11200"/>
                    </a14:imgEffect>
                  </a14:imgLayer>
                </a14:imgProps>
              </a:ext>
              <a:ext uri="{28A0092B-C50C-407E-A947-70E740481C1C}">
                <a14:useLocalDpi xmlns:a14="http://schemas.microsoft.com/office/drawing/2010/main" val="0"/>
              </a:ext>
            </a:extLst>
          </a:blip>
          <a:srcRect l="11502" t="1028" r="19740" b="73715"/>
          <a:stretch>
            <a:fillRect/>
          </a:stretch>
        </p:blipFill>
        <p:spPr bwMode="auto">
          <a:xfrm>
            <a:off x="3841254" y="2338863"/>
            <a:ext cx="1475780" cy="807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brightnessContrast bright="40000"/>
                    </a14:imgEffect>
                    <a14:imgEffect>
                      <a14:colorTemperature colorTemp="11200"/>
                    </a14:imgEffect>
                  </a14:imgLayer>
                </a14:imgProps>
              </a:ext>
              <a:ext uri="{28A0092B-C50C-407E-A947-70E740481C1C}">
                <a14:useLocalDpi xmlns:a14="http://schemas.microsoft.com/office/drawing/2010/main" val="0"/>
              </a:ext>
            </a:extLst>
          </a:blip>
          <a:srcRect l="61423" t="24743" r="10940" b="50000"/>
          <a:stretch>
            <a:fillRect/>
          </a:stretch>
        </p:blipFill>
        <p:spPr bwMode="auto">
          <a:xfrm>
            <a:off x="8059640" y="2410720"/>
            <a:ext cx="898028" cy="12218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e of Cavemen – Age of Cavemen is a free to play multiplayer game. Thanks  to the cross-platform technology Fuero Games has developed, the game allows  people use different kind of devices">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88931" y="3871913"/>
            <a:ext cx="2286000" cy="1343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10498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800" numSld="9">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1787384"/>
            <a:ext cx="9101138" cy="6973747"/>
          </a:xfrm>
          <a:prstGeom prst="rect">
            <a:avLst/>
          </a:prstGeom>
        </p:spPr>
      </p:pic>
      <p:pic>
        <p:nvPicPr>
          <p:cNvPr id="1026" name="Picture 2" descr="Farmer Children are Holding Carrots clipart. Free download transparent .PNG  | Creazil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9275"/>
          <a:stretch>
            <a:fillRect/>
          </a:stretch>
        </p:blipFill>
        <p:spPr bwMode="auto">
          <a:xfrm>
            <a:off x="5175052" y="1215882"/>
            <a:ext cx="1428750" cy="21770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r="-725"/>
          <a:stretch>
            <a:fillRect/>
          </a:stretch>
        </p:blipFill>
        <p:spPr bwMode="auto">
          <a:xfrm>
            <a:off x="6060877" y="1473263"/>
            <a:ext cx="1428750" cy="21770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nhiều lá" descr="Grass Cartoon - Un Brin D Herbe - (1170x2335) Png Clipart Download">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743201" y="2527677"/>
            <a:ext cx="1242392" cy="2479474"/>
          </a:xfrm>
          <a:prstGeom prst="rect">
            <a:avLst/>
          </a:prstGeom>
          <a:noFill/>
          <a:extLst>
            <a:ext uri="{909E8E84-426E-40DD-AFC4-6F175D3DCCD1}">
              <a14:hiddenFill xmlns:a14="http://schemas.microsoft.com/office/drawing/2010/main">
                <a:solidFill>
                  <a:srgbClr val="FFFFFF"/>
                </a:solidFill>
              </a14:hiddenFill>
            </a:ext>
          </a:extLst>
        </p:spPr>
      </p:pic>
      <p:pic>
        <p:nvPicPr>
          <p:cNvPr id="9" name="3 lá" descr="Grass - Blades Of Grass Cartoon Clipart - Large Size Png Image - PikPng">
            <a:hlinkClick r:id="rId8" action="ppaction://hlinksldjump"/>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Effect>
                      <a14:colorTemperature colorTemp="11200"/>
                    </a14:imgEffect>
                  </a14:imgLayer>
                </a14:imgProps>
              </a:ext>
              <a:ext uri="{28A0092B-C50C-407E-A947-70E740481C1C}">
                <a14:useLocalDpi xmlns:a14="http://schemas.microsoft.com/office/drawing/2010/main" val="0"/>
              </a:ext>
            </a:extLst>
          </a:blip>
          <a:srcRect l="-3924" t="52605" r="65425" b="22138"/>
          <a:stretch>
            <a:fillRect/>
          </a:stretch>
        </p:blipFill>
        <p:spPr bwMode="auto">
          <a:xfrm>
            <a:off x="1085851" y="3572726"/>
            <a:ext cx="1468636" cy="1434425"/>
          </a:xfrm>
          <a:prstGeom prst="rect">
            <a:avLst/>
          </a:prstGeom>
          <a:noFill/>
          <a:extLst>
            <a:ext uri="{909E8E84-426E-40DD-AFC4-6F175D3DCCD1}">
              <a14:hiddenFill xmlns:a14="http://schemas.microsoft.com/office/drawing/2010/main">
                <a:solidFill>
                  <a:srgbClr val="FFFFFF"/>
                </a:solidFill>
              </a14:hiddenFill>
            </a:ext>
          </a:extLst>
        </p:spPr>
      </p:pic>
      <p:pic>
        <p:nvPicPr>
          <p:cNvPr id="11" name="2 lá" descr="Grass - Blades Of Grass Cartoon Clipart - Large Size Png Image - PikPng">
            <a:hlinkClick r:id="rId11" action="ppaction://hlinksldjump"/>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Effect>
                      <a14:colorTemperature colorTemp="11200"/>
                    </a14:imgEffect>
                  </a14:imgLayer>
                </a14:imgProps>
              </a:ext>
              <a:ext uri="{28A0092B-C50C-407E-A947-70E740481C1C}">
                <a14:useLocalDpi xmlns:a14="http://schemas.microsoft.com/office/drawing/2010/main" val="0"/>
              </a:ext>
            </a:extLst>
          </a:blip>
          <a:srcRect l="61423" t="24743" r="10940" b="50000"/>
          <a:stretch>
            <a:fillRect/>
          </a:stretch>
        </p:blipFill>
        <p:spPr bwMode="auto">
          <a:xfrm>
            <a:off x="7890299" y="2171132"/>
            <a:ext cx="1242392" cy="1690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59640" y="4542076"/>
            <a:ext cx="939998" cy="528749"/>
          </a:xfrm>
          <a:prstGeom prst="rect">
            <a:avLst/>
          </a:prstGeom>
        </p:spPr>
      </p:pic>
    </p:spTree>
    <p:extLst>
      <p:ext uri="{BB962C8B-B14F-4D97-AF65-F5344CB8AC3E}">
        <p14:creationId xmlns:p14="http://schemas.microsoft.com/office/powerpoint/2010/main" val="3823591705"/>
      </p:ext>
    </p:extLst>
  </p:cSld>
  <p:clrMapOvr>
    <a:masterClrMapping/>
  </p:clrMapOvr>
  <p:transition spd="med">
    <p:push dir="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205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052"/>
                                        </p:tgtEl>
                                      </p:cBhvr>
                                    </p:animEffect>
                                    <p:set>
                                      <p:cBhvr>
                                        <p:cTn id="1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F8BA3F0-6410-4A1E-8AAE-6D3D043499F9}"/>
              </a:ext>
            </a:extLst>
          </p:cNvPr>
          <p:cNvSpPr/>
          <p:nvPr/>
        </p:nvSpPr>
        <p:spPr>
          <a:xfrm>
            <a:off x="1174713" y="2083118"/>
            <a:ext cx="7278960" cy="921845"/>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algn="just" defTabSz="685800">
              <a:buClr>
                <a:srgbClr val="000000"/>
              </a:buClr>
            </a:pP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400" dirty="0">
                <a:latin typeface="Times New Roman" pitchFamily="18" charset="0"/>
              </a:rPr>
              <a:t> Sản phẩm mới, cải tiến sản phẩm, thúc đẩy sự phát triển của công nghệ.</a:t>
            </a:r>
            <a:endPar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9" name="Rectangle 18">
            <a:extLst>
              <a:ext uri="{FF2B5EF4-FFF2-40B4-BE49-F238E27FC236}">
                <a16:creationId xmlns:a16="http://schemas.microsoft.com/office/drawing/2014/main" id="{42B0C471-444E-48C4-8C28-8FBC4A9B5526}"/>
              </a:ext>
            </a:extLst>
          </p:cNvPr>
          <p:cNvSpPr/>
          <p:nvPr/>
        </p:nvSpPr>
        <p:spPr>
          <a:xfrm>
            <a:off x="1174513" y="4138252"/>
            <a:ext cx="7289736" cy="708842"/>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defTabSz="685800">
              <a:buClr>
                <a:srgbClr val="000000"/>
              </a:buClr>
            </a:pP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400" dirty="0">
                <a:latin typeface="Times New Roman" pitchFamily="18" charset="0"/>
              </a:rPr>
              <a:t>Máy móc, phục vụ cho đời sống con người.</a:t>
            </a:r>
            <a:endPar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0" name="Picture 19">
            <a:extLst>
              <a:ext uri="{FF2B5EF4-FFF2-40B4-BE49-F238E27FC236}">
                <a16:creationId xmlns:a16="http://schemas.microsoft.com/office/drawing/2014/main" id="{7C6F11C4-03E4-4CC1-9383-62E63D4535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1051" y="2277196"/>
            <a:ext cx="544157" cy="533687"/>
          </a:xfrm>
          <a:prstGeom prst="rect">
            <a:avLst/>
          </a:prstGeom>
        </p:spPr>
      </p:pic>
      <p:pic>
        <p:nvPicPr>
          <p:cNvPr id="21" name="Picture 20">
            <a:extLst>
              <a:ext uri="{FF2B5EF4-FFF2-40B4-BE49-F238E27FC236}">
                <a16:creationId xmlns:a16="http://schemas.microsoft.com/office/drawing/2014/main" id="{C85E46C2-AF90-4F24-B0F8-715313CDC1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1525" y="4156462"/>
            <a:ext cx="550607" cy="530695"/>
          </a:xfrm>
          <a:prstGeom prst="rect">
            <a:avLst/>
          </a:prstGeom>
        </p:spPr>
      </p:pic>
      <p:sp>
        <p:nvSpPr>
          <p:cNvPr id="22" name="Rectangle 21">
            <a:extLst>
              <a:ext uri="{FF2B5EF4-FFF2-40B4-BE49-F238E27FC236}">
                <a16:creationId xmlns:a16="http://schemas.microsoft.com/office/drawing/2014/main" id="{472B8BD7-3C39-4A53-9890-599BF88D7D9C}"/>
              </a:ext>
            </a:extLst>
          </p:cNvPr>
          <p:cNvSpPr/>
          <p:nvPr/>
        </p:nvSpPr>
        <p:spPr>
          <a:xfrm>
            <a:off x="1175319" y="3232263"/>
            <a:ext cx="7246188" cy="688966"/>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defTabSz="685800">
              <a:buClr>
                <a:srgbClr val="000000"/>
              </a:buClr>
            </a:pPr>
            <a:r>
              <a:rPr lang="en-US" sz="2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400" dirty="0">
                <a:latin typeface="Times New Roman" pitchFamily="18" charset="0"/>
              </a:rPr>
              <a:t>Phương tiện đi lại cho con người.</a:t>
            </a:r>
            <a:endPar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3" name="Picture 22">
            <a:extLst>
              <a:ext uri="{FF2B5EF4-FFF2-40B4-BE49-F238E27FC236}">
                <a16:creationId xmlns:a16="http://schemas.microsoft.com/office/drawing/2014/main" id="{9E7EA804-39B7-4B92-B647-31ACBC6A2F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7154" y="3311398"/>
            <a:ext cx="550607" cy="530695"/>
          </a:xfrm>
          <a:prstGeom prst="rect">
            <a:avLst/>
          </a:prstGeom>
        </p:spPr>
      </p:pic>
      <p:sp>
        <p:nvSpPr>
          <p:cNvPr id="24" name="Cloud Callout 11">
            <a:extLst>
              <a:ext uri="{FF2B5EF4-FFF2-40B4-BE49-F238E27FC236}">
                <a16:creationId xmlns:a16="http://schemas.microsoft.com/office/drawing/2014/main" id="{17D903C1-14D2-4944-95B0-E7FED59B5E0A}"/>
              </a:ext>
            </a:extLst>
          </p:cNvPr>
          <p:cNvSpPr/>
          <p:nvPr/>
        </p:nvSpPr>
        <p:spPr>
          <a:xfrm>
            <a:off x="3086100" y="115913"/>
            <a:ext cx="5486400" cy="14859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3000" kern="0">
              <a:solidFill>
                <a:srgbClr val="472D3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5" name="TextBox 24">
            <a:extLst>
              <a:ext uri="{FF2B5EF4-FFF2-40B4-BE49-F238E27FC236}">
                <a16:creationId xmlns:a16="http://schemas.microsoft.com/office/drawing/2014/main" id="{BF918939-2ED3-45F1-8EF5-E06DC2854A28}"/>
              </a:ext>
            </a:extLst>
          </p:cNvPr>
          <p:cNvSpPr txBox="1"/>
          <p:nvPr/>
        </p:nvSpPr>
        <p:spPr>
          <a:xfrm>
            <a:off x="3605144" y="534939"/>
            <a:ext cx="4285266" cy="523220"/>
          </a:xfrm>
          <a:prstGeom prst="rect">
            <a:avLst/>
          </a:prstGeom>
          <a:noFill/>
        </p:spPr>
        <p:txBody>
          <a:bodyPr wrap="square" rtlCol="0">
            <a:spAutoFit/>
          </a:bodyPr>
          <a:lstStyle/>
          <a:p>
            <a:pPr algn="ctr" defTabSz="685800">
              <a:buClr>
                <a:srgbClr val="000000"/>
              </a:buClr>
            </a:pPr>
            <a:r>
              <a:rPr lang="en-US" sz="2800" b="1" dirty="0" err="1">
                <a:latin typeface="Times New Roman" pitchFamily="18" charset="0"/>
              </a:rPr>
              <a:t>Sáng</a:t>
            </a:r>
            <a:r>
              <a:rPr lang="en-US" sz="2800" b="1" dirty="0">
                <a:latin typeface="Times New Roman" pitchFamily="18" charset="0"/>
              </a:rPr>
              <a:t> </a:t>
            </a:r>
            <a:r>
              <a:rPr lang="en-US" sz="2800" b="1" dirty="0" err="1">
                <a:latin typeface="Times New Roman" pitchFamily="18" charset="0"/>
              </a:rPr>
              <a:t>chế</a:t>
            </a:r>
            <a:r>
              <a:rPr lang="en-US" sz="2800" b="1" dirty="0">
                <a:latin typeface="Times New Roman" pitchFamily="18" charset="0"/>
              </a:rPr>
              <a:t> </a:t>
            </a:r>
            <a:r>
              <a:rPr lang="en-US" sz="2800" b="1" dirty="0" err="1">
                <a:latin typeface="Times New Roman" pitchFamily="18" charset="0"/>
              </a:rPr>
              <a:t>góp</a:t>
            </a:r>
            <a:r>
              <a:rPr lang="en-US" sz="2800" b="1" dirty="0">
                <a:latin typeface="Times New Roman" pitchFamily="18" charset="0"/>
              </a:rPr>
              <a:t> </a:t>
            </a:r>
            <a:r>
              <a:rPr lang="en-US" sz="2800" b="1" dirty="0" err="1">
                <a:latin typeface="Times New Roman" pitchFamily="18" charset="0"/>
              </a:rPr>
              <a:t>phần</a:t>
            </a:r>
            <a:r>
              <a:rPr lang="en-US" sz="2800" b="1" dirty="0">
                <a:latin typeface="Times New Roman" pitchFamily="18" charset="0"/>
              </a:rPr>
              <a:t> </a:t>
            </a:r>
            <a:r>
              <a:rPr lang="en-US" sz="2800" b="1" dirty="0" err="1">
                <a:latin typeface="Times New Roman" pitchFamily="18" charset="0"/>
              </a:rPr>
              <a:t>tạo</a:t>
            </a:r>
            <a:r>
              <a:rPr lang="en-US" sz="2800" b="1" dirty="0">
                <a:latin typeface="Times New Roman" pitchFamily="18" charset="0"/>
              </a:rPr>
              <a:t> </a:t>
            </a:r>
            <a:r>
              <a:rPr lang="en-US" sz="2800" b="1" dirty="0" err="1">
                <a:latin typeface="Times New Roman" pitchFamily="18" charset="0"/>
              </a:rPr>
              <a:t>ra</a:t>
            </a:r>
            <a:r>
              <a:rPr lang="en-US" sz="2800" b="1" dirty="0">
                <a:latin typeface="Times New Roman" pitchFamily="18" charset="0"/>
              </a:rPr>
              <a:t>:</a:t>
            </a:r>
            <a:endParaRPr lang="en-US" sz="2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6" name="sóc">
            <a:extLst>
              <a:ext uri="{FF2B5EF4-FFF2-40B4-BE49-F238E27FC236}">
                <a16:creationId xmlns:a16="http://schemas.microsoft.com/office/drawing/2014/main" id="{808597DC-7B30-4389-8D21-9C7988CF75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52105" y="1765043"/>
            <a:ext cx="1023213" cy="1154542"/>
          </a:xfrm>
          <a:prstGeom prst="rect">
            <a:avLst/>
          </a:prstGeom>
          <a:noFill/>
          <a:extLst>
            <a:ext uri="{909E8E84-426E-40DD-AFC4-6F175D3DCCD1}">
              <a14:hiddenFill xmlns:a14="http://schemas.microsoft.com/office/drawing/2010/main">
                <a:solidFill>
                  <a:srgbClr val="FFFFFF"/>
                </a:solidFill>
              </a14:hiddenFill>
            </a:ext>
          </a:extLst>
        </p:spPr>
      </p:pic>
      <p:pic>
        <p:nvPicPr>
          <p:cNvPr id="27" name="cú">
            <a:extLst>
              <a:ext uri="{FF2B5EF4-FFF2-40B4-BE49-F238E27FC236}">
                <a16:creationId xmlns:a16="http://schemas.microsoft.com/office/drawing/2014/main" id="{7CDA1772-FDA1-4E16-99F2-19EB63ED2C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09467" y="3804611"/>
            <a:ext cx="908489" cy="1007936"/>
          </a:xfrm>
          <a:prstGeom prst="rect">
            <a:avLst/>
          </a:prstGeom>
          <a:noFill/>
          <a:extLst>
            <a:ext uri="{909E8E84-426E-40DD-AFC4-6F175D3DCCD1}">
              <a14:hiddenFill xmlns:a14="http://schemas.microsoft.com/office/drawing/2010/main">
                <a:solidFill>
                  <a:srgbClr val="FFFFFF"/>
                </a:solidFill>
              </a14:hiddenFill>
            </a:ext>
          </a:extLst>
        </p:spPr>
      </p:pic>
      <p:pic>
        <p:nvPicPr>
          <p:cNvPr id="28" name="mèo">
            <a:extLst>
              <a:ext uri="{FF2B5EF4-FFF2-40B4-BE49-F238E27FC236}">
                <a16:creationId xmlns:a16="http://schemas.microsoft.com/office/drawing/2014/main" id="{9F025229-3B93-4B22-A280-D51E5DA17F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89083" y="2919585"/>
            <a:ext cx="445106" cy="79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descr="Ham Character clipart. Free download transparent .PNG | Creazilla">
            <a:hlinkClick r:id="rId11" action="ppaction://hlinksldjump"/>
            <a:extLst>
              <a:ext uri="{FF2B5EF4-FFF2-40B4-BE49-F238E27FC236}">
                <a16:creationId xmlns:a16="http://schemas.microsoft.com/office/drawing/2014/main" id="{663353A9-365E-4163-A8F6-9B45BBF7B81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3246" y="466228"/>
            <a:ext cx="596779" cy="66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72641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2"/>
                                        </p:tgtEl>
                                        <p:attrNameLst>
                                          <p:attrName>fillcolor</p:attrName>
                                        </p:attrNameLst>
                                      </p:cBhvr>
                                      <p:to>
                                        <a:schemeClr val="accent1"/>
                                      </p:to>
                                    </p:animClr>
                                    <p:set>
                                      <p:cBhvr>
                                        <p:cTn id="35" dur="250" fill="hold"/>
                                        <p:tgtEl>
                                          <p:spTgt spid="22"/>
                                        </p:tgtEl>
                                        <p:attrNameLst>
                                          <p:attrName>fill.type</p:attrName>
                                        </p:attrNameLst>
                                      </p:cBhvr>
                                      <p:to>
                                        <p:strVal val="solid"/>
                                      </p:to>
                                    </p:set>
                                    <p:set>
                                      <p:cBhvr>
                                        <p:cTn id="36" dur="250" fill="hold"/>
                                        <p:tgtEl>
                                          <p:spTgt spid="2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2"/>
                                        </p:tgtEl>
                                        <p:attrNameLst>
                                          <p:attrName>fillcolor</p:attrName>
                                        </p:attrNameLst>
                                      </p:cBhvr>
                                      <p:to>
                                        <a:schemeClr val="accent1"/>
                                      </p:to>
                                    </p:animClr>
                                    <p:set>
                                      <p:cBhvr>
                                        <p:cTn id="39" dur="250" fill="hold"/>
                                        <p:tgtEl>
                                          <p:spTgt spid="22"/>
                                        </p:tgtEl>
                                        <p:attrNameLst>
                                          <p:attrName>fill.type</p:attrName>
                                        </p:attrNameLst>
                                      </p:cBhvr>
                                      <p:to>
                                        <p:strVal val="solid"/>
                                      </p:to>
                                    </p:set>
                                    <p:set>
                                      <p:cBhvr>
                                        <p:cTn id="40" dur="250" fill="hold"/>
                                        <p:tgtEl>
                                          <p:spTgt spid="22"/>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250" fill="hold"/>
                                        <p:tgtEl>
                                          <p:spTgt spid="23"/>
                                        </p:tgtEl>
                                        <p:attrNameLst>
                                          <p:attrName>ppt_w</p:attrName>
                                        </p:attrNameLst>
                                      </p:cBhvr>
                                      <p:tavLst>
                                        <p:tav tm="0">
                                          <p:val>
                                            <p:strVal val="4*#ppt_w"/>
                                          </p:val>
                                        </p:tav>
                                        <p:tav tm="100000">
                                          <p:val>
                                            <p:strVal val="#ppt_w"/>
                                          </p:val>
                                        </p:tav>
                                      </p:tavLst>
                                    </p:anim>
                                    <p:anim calcmode="lin" valueType="num">
                                      <p:cBhvr>
                                        <p:cTn id="44"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8"/>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18"/>
                                        </p:tgtEl>
                                        <p:attrNameLst>
                                          <p:attrName>fillcolor</p:attrName>
                                        </p:attrNameLst>
                                      </p:cBhvr>
                                      <p:to>
                                        <a:schemeClr val="bg2"/>
                                      </p:to>
                                    </p:animClr>
                                    <p:set>
                                      <p:cBhvr>
                                        <p:cTn id="50" dur="250" fill="hold"/>
                                        <p:tgtEl>
                                          <p:spTgt spid="18"/>
                                        </p:tgtEl>
                                        <p:attrNameLst>
                                          <p:attrName>fill.type</p:attrName>
                                        </p:attrNameLst>
                                      </p:cBhvr>
                                      <p:to>
                                        <p:strVal val="solid"/>
                                      </p:to>
                                    </p:set>
                                    <p:set>
                                      <p:cBhvr>
                                        <p:cTn id="51" dur="250" fill="hold"/>
                                        <p:tgtEl>
                                          <p:spTgt spid="1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18"/>
                                        </p:tgtEl>
                                        <p:attrNameLst>
                                          <p:attrName>fillcolor</p:attrName>
                                        </p:attrNameLst>
                                      </p:cBhvr>
                                      <p:to>
                                        <a:schemeClr val="bg2"/>
                                      </p:to>
                                    </p:animClr>
                                    <p:set>
                                      <p:cBhvr>
                                        <p:cTn id="54" dur="250" fill="hold"/>
                                        <p:tgtEl>
                                          <p:spTgt spid="18"/>
                                        </p:tgtEl>
                                        <p:attrNameLst>
                                          <p:attrName>fill.type</p:attrName>
                                        </p:attrNameLst>
                                      </p:cBhvr>
                                      <p:to>
                                        <p:strVal val="solid"/>
                                      </p:to>
                                    </p:set>
                                    <p:set>
                                      <p:cBhvr>
                                        <p:cTn id="55" dur="250" fill="hold"/>
                                        <p:tgtEl>
                                          <p:spTgt spid="18"/>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19"/>
                                        </p:tgtEl>
                                        <p:attrNameLst>
                                          <p:attrName>fillcolor</p:attrName>
                                        </p:attrNameLst>
                                      </p:cBhvr>
                                      <p:to>
                                        <a:schemeClr val="accent1"/>
                                      </p:to>
                                    </p:animClr>
                                    <p:set>
                                      <p:cBhvr>
                                        <p:cTn id="65" dur="250" fill="hold"/>
                                        <p:tgtEl>
                                          <p:spTgt spid="19"/>
                                        </p:tgtEl>
                                        <p:attrNameLst>
                                          <p:attrName>fill.type</p:attrName>
                                        </p:attrNameLst>
                                      </p:cBhvr>
                                      <p:to>
                                        <p:strVal val="solid"/>
                                      </p:to>
                                    </p:set>
                                    <p:set>
                                      <p:cBhvr>
                                        <p:cTn id="66" dur="250" fill="hold"/>
                                        <p:tgtEl>
                                          <p:spTgt spid="1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19"/>
                                        </p:tgtEl>
                                        <p:attrNameLst>
                                          <p:attrName>fillcolor</p:attrName>
                                        </p:attrNameLst>
                                      </p:cBhvr>
                                      <p:to>
                                        <a:schemeClr val="accent1"/>
                                      </p:to>
                                    </p:animClr>
                                    <p:set>
                                      <p:cBhvr>
                                        <p:cTn id="69" dur="250" fill="hold"/>
                                        <p:tgtEl>
                                          <p:spTgt spid="19"/>
                                        </p:tgtEl>
                                        <p:attrNameLst>
                                          <p:attrName>fill.type</p:attrName>
                                        </p:attrNameLst>
                                      </p:cBhvr>
                                      <p:to>
                                        <p:strVal val="solid"/>
                                      </p:to>
                                    </p:set>
                                    <p:set>
                                      <p:cBhvr>
                                        <p:cTn id="70" dur="250" fill="hold"/>
                                        <p:tgtEl>
                                          <p:spTgt spid="19"/>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1"/>
                                        </p:tgtEl>
                                        <p:attrNameLst>
                                          <p:attrName>style.visibility</p:attrName>
                                        </p:attrNameLst>
                                      </p:cBhvr>
                                      <p:to>
                                        <p:strVal val="visible"/>
                                      </p:to>
                                    </p:set>
                                    <p:anim calcmode="lin" valueType="num">
                                      <p:cBhvr>
                                        <p:cTn id="73" dur="250" fill="hold"/>
                                        <p:tgtEl>
                                          <p:spTgt spid="21"/>
                                        </p:tgtEl>
                                        <p:attrNameLst>
                                          <p:attrName>ppt_w</p:attrName>
                                        </p:attrNameLst>
                                      </p:cBhvr>
                                      <p:tavLst>
                                        <p:tav tm="0">
                                          <p:val>
                                            <p:strVal val="4*#ppt_w"/>
                                          </p:val>
                                        </p:tav>
                                        <p:tav tm="100000">
                                          <p:val>
                                            <p:strVal val="#ppt_w"/>
                                          </p:val>
                                        </p:tav>
                                      </p:tavLst>
                                    </p:anim>
                                    <p:anim calcmode="lin" valueType="num">
                                      <p:cBhvr>
                                        <p:cTn id="7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childTnLst>
        </p:cTn>
      </p:par>
    </p:tnLst>
    <p:bldLst>
      <p:bldP spid="18" grpId="0" animBg="1"/>
      <p:bldP spid="19" grpId="0" animBg="1"/>
      <p:bldP spid="22" grpId="0" animBg="1"/>
      <p:bldP spid="24"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0"/>
            <a:ext cx="9144000" cy="5080551"/>
          </a:xfrm>
          <a:prstGeom prst="rect">
            <a:avLst/>
          </a:prstGeom>
        </p:spPr>
      </p:pic>
      <p:pic>
        <p:nvPicPr>
          <p:cNvPr id="10" name="图片 13"/>
          <p:cNvPicPr>
            <a:picLocks noChangeAspect="1"/>
          </p:cNvPicPr>
          <p:nvPr/>
        </p:nvPicPr>
        <p:blipFill>
          <a:blip r:embed="rId3"/>
          <a:stretch>
            <a:fillRect/>
          </a:stretch>
        </p:blipFill>
        <p:spPr>
          <a:xfrm>
            <a:off x="995845"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3" y="2917999"/>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09"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5" y="685123"/>
            <a:ext cx="5866385" cy="1810669"/>
          </a:xfrm>
          <a:prstGeom prst="rect">
            <a:avLst/>
          </a:prstGeom>
        </p:spPr>
      </p:pic>
    </p:spTree>
    <p:extLst>
      <p:ext uri="{BB962C8B-B14F-4D97-AF65-F5344CB8AC3E}">
        <p14:creationId xmlns:p14="http://schemas.microsoft.com/office/powerpoint/2010/main" val="195416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1D9B382-1D43-4CCF-865B-89B4D25F648F}"/>
              </a:ext>
            </a:extLst>
          </p:cNvPr>
          <p:cNvSpPr/>
          <p:nvPr/>
        </p:nvSpPr>
        <p:spPr>
          <a:xfrm>
            <a:off x="1775637" y="3191200"/>
            <a:ext cx="6315215" cy="921845"/>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algn="just" defTabSz="685800">
              <a:buClr>
                <a:srgbClr val="000000"/>
              </a:buClr>
            </a:pPr>
            <a:r>
              <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Internet</a:t>
            </a:r>
          </a:p>
        </p:txBody>
      </p:sp>
      <p:sp>
        <p:nvSpPr>
          <p:cNvPr id="20" name="Rectangle 19">
            <a:extLst>
              <a:ext uri="{FF2B5EF4-FFF2-40B4-BE49-F238E27FC236}">
                <a16:creationId xmlns:a16="http://schemas.microsoft.com/office/drawing/2014/main" id="{E0B3F5F2-96E0-4155-9155-74668E0F84EC}"/>
              </a:ext>
            </a:extLst>
          </p:cNvPr>
          <p:cNvSpPr/>
          <p:nvPr/>
        </p:nvSpPr>
        <p:spPr>
          <a:xfrm>
            <a:off x="1775637" y="4297193"/>
            <a:ext cx="6246257" cy="708842"/>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defTabSz="685800">
              <a:buClr>
                <a:srgbClr val="000000"/>
              </a:buClr>
            </a:pPr>
            <a:r>
              <a:rPr lang="en-US" sz="3200" kern="0" dirty="0" err="1">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Máy</a:t>
            </a:r>
            <a:r>
              <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bay</a:t>
            </a:r>
          </a:p>
        </p:txBody>
      </p:sp>
      <p:pic>
        <p:nvPicPr>
          <p:cNvPr id="21" name="Picture 20">
            <a:extLst>
              <a:ext uri="{FF2B5EF4-FFF2-40B4-BE49-F238E27FC236}">
                <a16:creationId xmlns:a16="http://schemas.microsoft.com/office/drawing/2014/main" id="{4863D6FF-3533-49D2-B8ED-C9DC5BFA76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6792" y="3472277"/>
            <a:ext cx="544157" cy="533687"/>
          </a:xfrm>
          <a:prstGeom prst="rect">
            <a:avLst/>
          </a:prstGeom>
        </p:spPr>
      </p:pic>
      <p:pic>
        <p:nvPicPr>
          <p:cNvPr id="22" name="Picture 21">
            <a:extLst>
              <a:ext uri="{FF2B5EF4-FFF2-40B4-BE49-F238E27FC236}">
                <a16:creationId xmlns:a16="http://schemas.microsoft.com/office/drawing/2014/main" id="{2A313BF4-C300-4D98-89D7-34D833BB6F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85562" y="4394122"/>
            <a:ext cx="550607" cy="530695"/>
          </a:xfrm>
          <a:prstGeom prst="rect">
            <a:avLst/>
          </a:prstGeom>
        </p:spPr>
      </p:pic>
      <p:sp>
        <p:nvSpPr>
          <p:cNvPr id="23" name="Rectangle 22">
            <a:extLst>
              <a:ext uri="{FF2B5EF4-FFF2-40B4-BE49-F238E27FC236}">
                <a16:creationId xmlns:a16="http://schemas.microsoft.com/office/drawing/2014/main" id="{235914FC-AAD3-488A-A508-D00671127DDD}"/>
              </a:ext>
            </a:extLst>
          </p:cNvPr>
          <p:cNvSpPr/>
          <p:nvPr/>
        </p:nvSpPr>
        <p:spPr>
          <a:xfrm>
            <a:off x="1775637" y="2292000"/>
            <a:ext cx="6354404" cy="688966"/>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defTabSz="685800">
              <a:buClr>
                <a:srgbClr val="000000"/>
              </a:buClr>
            </a:pPr>
            <a:r>
              <a:rPr lang="en-US" sz="3200" kern="0" dirty="0" err="1">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Điện</a:t>
            </a:r>
            <a:r>
              <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kern="0" dirty="0" err="1">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thoại</a:t>
            </a:r>
            <a:endParaRPr lang="en-US" sz="3200" kern="0" dirty="0">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4" name="Picture 23">
            <a:extLst>
              <a:ext uri="{FF2B5EF4-FFF2-40B4-BE49-F238E27FC236}">
                <a16:creationId xmlns:a16="http://schemas.microsoft.com/office/drawing/2014/main" id="{9366EAD4-8BC2-4033-83C7-77180EA29A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803" y="2450271"/>
            <a:ext cx="550607" cy="530695"/>
          </a:xfrm>
          <a:prstGeom prst="rect">
            <a:avLst/>
          </a:prstGeom>
        </p:spPr>
      </p:pic>
      <p:sp>
        <p:nvSpPr>
          <p:cNvPr id="25" name="Cloud Callout 11">
            <a:extLst>
              <a:ext uri="{FF2B5EF4-FFF2-40B4-BE49-F238E27FC236}">
                <a16:creationId xmlns:a16="http://schemas.microsoft.com/office/drawing/2014/main" id="{F9DFCBC0-8C94-485A-841A-6305D30428B3}"/>
              </a:ext>
            </a:extLst>
          </p:cNvPr>
          <p:cNvSpPr/>
          <p:nvPr/>
        </p:nvSpPr>
        <p:spPr>
          <a:xfrm>
            <a:off x="592282" y="115913"/>
            <a:ext cx="7980218" cy="2031864"/>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3000" kern="0">
              <a:solidFill>
                <a:srgbClr val="472D3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6" name="TextBox 25">
            <a:extLst>
              <a:ext uri="{FF2B5EF4-FFF2-40B4-BE49-F238E27FC236}">
                <a16:creationId xmlns:a16="http://schemas.microsoft.com/office/drawing/2014/main" id="{F54F5825-6E52-4281-BD1F-C94A8E06A985}"/>
              </a:ext>
            </a:extLst>
          </p:cNvPr>
          <p:cNvSpPr txBox="1"/>
          <p:nvPr/>
        </p:nvSpPr>
        <p:spPr>
          <a:xfrm>
            <a:off x="1440049" y="408739"/>
            <a:ext cx="6885244" cy="1384995"/>
          </a:xfrm>
          <a:prstGeom prst="rect">
            <a:avLst/>
          </a:prstGeom>
          <a:noFill/>
        </p:spPr>
        <p:txBody>
          <a:bodyPr wrap="square" rtlCol="0">
            <a:spAutoFit/>
          </a:bodyPr>
          <a:lstStyle/>
          <a:p>
            <a:pPr algn="ctr" defTabSz="685800">
              <a:buClr>
                <a:srgbClr val="000000"/>
              </a:buClr>
            </a:pPr>
            <a:r>
              <a:rPr lang="vi-VN" sz="2800" b="1" dirty="0">
                <a:latin typeface="Times New Roman" pitchFamily="18" charset="0"/>
              </a:rPr>
              <a:t>Chúng ta có thể tìm kiếm thông tin, gửi thư điện tử, kết nối với bạn bè và gia đình trên khắp thế giới</a:t>
            </a:r>
            <a:r>
              <a:rPr lang="en-US" sz="2800" b="1" dirty="0">
                <a:latin typeface="Times New Roman" pitchFamily="18" charset="0"/>
              </a:rPr>
              <a:t> </a:t>
            </a:r>
            <a:r>
              <a:rPr lang="en-US" sz="2800" b="1" dirty="0" err="1">
                <a:latin typeface="Times New Roman" pitchFamily="18" charset="0"/>
              </a:rPr>
              <a:t>nhờ</a:t>
            </a:r>
            <a:r>
              <a:rPr lang="en-US" sz="2800" b="1" dirty="0">
                <a:latin typeface="Times New Roman" pitchFamily="18" charset="0"/>
              </a:rPr>
              <a:t> </a:t>
            </a:r>
            <a:r>
              <a:rPr lang="en-US" sz="2800" b="1" dirty="0" err="1">
                <a:latin typeface="Times New Roman" pitchFamily="18" charset="0"/>
              </a:rPr>
              <a:t>vào</a:t>
            </a:r>
            <a:r>
              <a:rPr lang="en-US" sz="2800" b="1" dirty="0">
                <a:latin typeface="Times New Roman" pitchFamily="18" charset="0"/>
              </a:rPr>
              <a:t> </a:t>
            </a:r>
            <a:r>
              <a:rPr lang="en-US" sz="2800" b="1" dirty="0" err="1">
                <a:latin typeface="Times New Roman" pitchFamily="18" charset="0"/>
              </a:rPr>
              <a:t>sáng</a:t>
            </a:r>
            <a:r>
              <a:rPr lang="en-US" sz="2800" b="1" dirty="0">
                <a:latin typeface="Times New Roman" pitchFamily="18" charset="0"/>
              </a:rPr>
              <a:t> </a:t>
            </a:r>
            <a:r>
              <a:rPr lang="en-US" sz="2800" b="1" dirty="0" err="1">
                <a:latin typeface="Times New Roman" pitchFamily="18" charset="0"/>
              </a:rPr>
              <a:t>chế</a:t>
            </a:r>
            <a:r>
              <a:rPr lang="en-US" sz="2800" b="1" dirty="0">
                <a:latin typeface="Times New Roman" pitchFamily="18" charset="0"/>
              </a:rPr>
              <a:t> </a:t>
            </a:r>
            <a:r>
              <a:rPr lang="en-US" sz="2800" b="1" dirty="0" err="1">
                <a:latin typeface="Times New Roman" pitchFamily="18" charset="0"/>
              </a:rPr>
              <a:t>nào</a:t>
            </a:r>
            <a:r>
              <a:rPr lang="en-US" sz="2800" b="1" dirty="0">
                <a:latin typeface="Times New Roman" pitchFamily="18" charset="0"/>
              </a:rPr>
              <a:t>?</a:t>
            </a:r>
            <a:endParaRPr lang="en-US" sz="2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7" name="sóc">
            <a:extLst>
              <a:ext uri="{FF2B5EF4-FFF2-40B4-BE49-F238E27FC236}">
                <a16:creationId xmlns:a16="http://schemas.microsoft.com/office/drawing/2014/main" id="{14CC9A33-428A-4797-BB12-9472AF6489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72785" y="2980966"/>
            <a:ext cx="1023213" cy="1154542"/>
          </a:xfrm>
          <a:prstGeom prst="rect">
            <a:avLst/>
          </a:prstGeom>
          <a:noFill/>
          <a:extLst>
            <a:ext uri="{909E8E84-426E-40DD-AFC4-6F175D3DCCD1}">
              <a14:hiddenFill xmlns:a14="http://schemas.microsoft.com/office/drawing/2010/main">
                <a:solidFill>
                  <a:srgbClr val="FFFFFF"/>
                </a:solidFill>
              </a14:hiddenFill>
            </a:ext>
          </a:extLst>
        </p:spPr>
      </p:pic>
      <p:pic>
        <p:nvPicPr>
          <p:cNvPr id="28" name="cú">
            <a:extLst>
              <a:ext uri="{FF2B5EF4-FFF2-40B4-BE49-F238E27FC236}">
                <a16:creationId xmlns:a16="http://schemas.microsoft.com/office/drawing/2014/main" id="{0F070DF3-833B-4799-BD33-3E0316BB00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87509" y="4113045"/>
            <a:ext cx="908489" cy="1007936"/>
          </a:xfrm>
          <a:prstGeom prst="rect">
            <a:avLst/>
          </a:prstGeom>
          <a:noFill/>
          <a:extLst>
            <a:ext uri="{909E8E84-426E-40DD-AFC4-6F175D3DCCD1}">
              <a14:hiddenFill xmlns:a14="http://schemas.microsoft.com/office/drawing/2010/main">
                <a:solidFill>
                  <a:srgbClr val="FFFFFF"/>
                </a:solidFill>
              </a14:hiddenFill>
            </a:ext>
          </a:extLst>
        </p:spPr>
      </p:pic>
      <p:pic>
        <p:nvPicPr>
          <p:cNvPr id="29" name="mèo">
            <a:extLst>
              <a:ext uri="{FF2B5EF4-FFF2-40B4-BE49-F238E27FC236}">
                <a16:creationId xmlns:a16="http://schemas.microsoft.com/office/drawing/2014/main" id="{DFDF7D03-6972-4826-B488-3865FD56AB2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761838" y="2054620"/>
            <a:ext cx="445106" cy="79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Ham Character clipart. Free download transparent .PNG | Creazilla">
            <a:hlinkClick r:id="rId11" action="ppaction://hlinksldjump"/>
            <a:extLst>
              <a:ext uri="{FF2B5EF4-FFF2-40B4-BE49-F238E27FC236}">
                <a16:creationId xmlns:a16="http://schemas.microsoft.com/office/drawing/2014/main" id="{D3F6E8D7-E62B-4AE8-878F-3B4EE268D7D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059" y="218026"/>
            <a:ext cx="596779" cy="66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176286"/>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3"/>
                                        </p:tgtEl>
                                        <p:attrNameLst>
                                          <p:attrName>fillcolor</p:attrName>
                                        </p:attrNameLst>
                                      </p:cBhvr>
                                      <p:to>
                                        <a:schemeClr val="accent1"/>
                                      </p:to>
                                    </p:animClr>
                                    <p:set>
                                      <p:cBhvr>
                                        <p:cTn id="35" dur="250" fill="hold"/>
                                        <p:tgtEl>
                                          <p:spTgt spid="23"/>
                                        </p:tgtEl>
                                        <p:attrNameLst>
                                          <p:attrName>fill.type</p:attrName>
                                        </p:attrNameLst>
                                      </p:cBhvr>
                                      <p:to>
                                        <p:strVal val="solid"/>
                                      </p:to>
                                    </p:set>
                                    <p:set>
                                      <p:cBhvr>
                                        <p:cTn id="36" dur="250" fill="hold"/>
                                        <p:tgtEl>
                                          <p:spTgt spid="2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3"/>
                                        </p:tgtEl>
                                        <p:attrNameLst>
                                          <p:attrName>fillcolor</p:attrName>
                                        </p:attrNameLst>
                                      </p:cBhvr>
                                      <p:to>
                                        <a:schemeClr val="accent1"/>
                                      </p:to>
                                    </p:animClr>
                                    <p:set>
                                      <p:cBhvr>
                                        <p:cTn id="39" dur="250" fill="hold"/>
                                        <p:tgtEl>
                                          <p:spTgt spid="23"/>
                                        </p:tgtEl>
                                        <p:attrNameLst>
                                          <p:attrName>fill.type</p:attrName>
                                        </p:attrNameLst>
                                      </p:cBhvr>
                                      <p:to>
                                        <p:strVal val="solid"/>
                                      </p:to>
                                    </p:set>
                                    <p:set>
                                      <p:cBhvr>
                                        <p:cTn id="40" dur="250" fill="hold"/>
                                        <p:tgtEl>
                                          <p:spTgt spid="23"/>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4"/>
                                        </p:tgtEl>
                                        <p:attrNameLst>
                                          <p:attrName>style.visibility</p:attrName>
                                        </p:attrNameLst>
                                      </p:cBhvr>
                                      <p:to>
                                        <p:strVal val="visible"/>
                                      </p:to>
                                    </p:set>
                                    <p:anim calcmode="lin" valueType="num">
                                      <p:cBhvr>
                                        <p:cTn id="43" dur="250" fill="hold"/>
                                        <p:tgtEl>
                                          <p:spTgt spid="24"/>
                                        </p:tgtEl>
                                        <p:attrNameLst>
                                          <p:attrName>ppt_w</p:attrName>
                                        </p:attrNameLst>
                                      </p:cBhvr>
                                      <p:tavLst>
                                        <p:tav tm="0">
                                          <p:val>
                                            <p:strVal val="4*#ppt_w"/>
                                          </p:val>
                                        </p:tav>
                                        <p:tav tm="100000">
                                          <p:val>
                                            <p:strVal val="#ppt_w"/>
                                          </p:val>
                                        </p:tav>
                                      </p:tavLst>
                                    </p:anim>
                                    <p:anim calcmode="lin" valueType="num">
                                      <p:cBhvr>
                                        <p:cTn id="4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2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19"/>
                                        </p:tgtEl>
                                        <p:attrNameLst>
                                          <p:attrName>fillcolor</p:attrName>
                                        </p:attrNameLst>
                                      </p:cBhvr>
                                      <p:to>
                                        <a:schemeClr val="bg2"/>
                                      </p:to>
                                    </p:animClr>
                                    <p:set>
                                      <p:cBhvr>
                                        <p:cTn id="50" dur="250" fill="hold"/>
                                        <p:tgtEl>
                                          <p:spTgt spid="19"/>
                                        </p:tgtEl>
                                        <p:attrNameLst>
                                          <p:attrName>fill.type</p:attrName>
                                        </p:attrNameLst>
                                      </p:cBhvr>
                                      <p:to>
                                        <p:strVal val="solid"/>
                                      </p:to>
                                    </p:set>
                                    <p:set>
                                      <p:cBhvr>
                                        <p:cTn id="51" dur="250" fill="hold"/>
                                        <p:tgtEl>
                                          <p:spTgt spid="1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19"/>
                                        </p:tgtEl>
                                        <p:attrNameLst>
                                          <p:attrName>fillcolor</p:attrName>
                                        </p:attrNameLst>
                                      </p:cBhvr>
                                      <p:to>
                                        <a:schemeClr val="bg2"/>
                                      </p:to>
                                    </p:animClr>
                                    <p:set>
                                      <p:cBhvr>
                                        <p:cTn id="54" dur="250" fill="hold"/>
                                        <p:tgtEl>
                                          <p:spTgt spid="19"/>
                                        </p:tgtEl>
                                        <p:attrNameLst>
                                          <p:attrName>fill.type</p:attrName>
                                        </p:attrNameLst>
                                      </p:cBhvr>
                                      <p:to>
                                        <p:strVal val="solid"/>
                                      </p:to>
                                    </p:set>
                                    <p:set>
                                      <p:cBhvr>
                                        <p:cTn id="55" dur="250" fill="hold"/>
                                        <p:tgtEl>
                                          <p:spTgt spid="19"/>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21"/>
                                        </p:tgtEl>
                                        <p:attrNameLst>
                                          <p:attrName>style.visibility</p:attrName>
                                        </p:attrNameLst>
                                      </p:cBhvr>
                                      <p:to>
                                        <p:strVal val="visible"/>
                                      </p:to>
                                    </p:set>
                                    <p:anim calcmode="lin" valueType="num">
                                      <p:cBhvr>
                                        <p:cTn id="58" dur="250" fill="hold"/>
                                        <p:tgtEl>
                                          <p:spTgt spid="21"/>
                                        </p:tgtEl>
                                        <p:attrNameLst>
                                          <p:attrName>ppt_w</p:attrName>
                                        </p:attrNameLst>
                                      </p:cBhvr>
                                      <p:tavLst>
                                        <p:tav tm="0">
                                          <p:val>
                                            <p:strVal val="4*#ppt_w"/>
                                          </p:val>
                                        </p:tav>
                                        <p:tav tm="100000">
                                          <p:val>
                                            <p:strVal val="#ppt_w"/>
                                          </p:val>
                                        </p:tav>
                                      </p:tavLst>
                                    </p:anim>
                                    <p:anim calcmode="lin" valueType="num">
                                      <p:cBhvr>
                                        <p:cTn id="5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7"/>
                  </p:tgtEl>
                </p:cond>
              </p:nextCondLst>
            </p:seq>
            <p:seq concurrent="1" nextAc="seek">
              <p:cTn id="60" restart="whenNotActive" fill="hold" evtFilter="cancelBubble" nodeType="interactiveSeq">
                <p:stCondLst>
                  <p:cond evt="onClick" delay="0">
                    <p:tgtEl>
                      <p:spTgt spid="2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20"/>
                                        </p:tgtEl>
                                        <p:attrNameLst>
                                          <p:attrName>fillcolor</p:attrName>
                                        </p:attrNameLst>
                                      </p:cBhvr>
                                      <p:to>
                                        <a:schemeClr val="accent1"/>
                                      </p:to>
                                    </p:animClr>
                                    <p:set>
                                      <p:cBhvr>
                                        <p:cTn id="65" dur="250" fill="hold"/>
                                        <p:tgtEl>
                                          <p:spTgt spid="20"/>
                                        </p:tgtEl>
                                        <p:attrNameLst>
                                          <p:attrName>fill.type</p:attrName>
                                        </p:attrNameLst>
                                      </p:cBhvr>
                                      <p:to>
                                        <p:strVal val="solid"/>
                                      </p:to>
                                    </p:set>
                                    <p:set>
                                      <p:cBhvr>
                                        <p:cTn id="66" dur="250" fill="hold"/>
                                        <p:tgtEl>
                                          <p:spTgt spid="2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20"/>
                                        </p:tgtEl>
                                        <p:attrNameLst>
                                          <p:attrName>fillcolor</p:attrName>
                                        </p:attrNameLst>
                                      </p:cBhvr>
                                      <p:to>
                                        <a:schemeClr val="accent1"/>
                                      </p:to>
                                    </p:animClr>
                                    <p:set>
                                      <p:cBhvr>
                                        <p:cTn id="69" dur="250" fill="hold"/>
                                        <p:tgtEl>
                                          <p:spTgt spid="20"/>
                                        </p:tgtEl>
                                        <p:attrNameLst>
                                          <p:attrName>fill.type</p:attrName>
                                        </p:attrNameLst>
                                      </p:cBhvr>
                                      <p:to>
                                        <p:strVal val="solid"/>
                                      </p:to>
                                    </p:set>
                                    <p:set>
                                      <p:cBhvr>
                                        <p:cTn id="70" dur="250" fill="hold"/>
                                        <p:tgtEl>
                                          <p:spTgt spid="20"/>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2"/>
                                        </p:tgtEl>
                                        <p:attrNameLst>
                                          <p:attrName>style.visibility</p:attrName>
                                        </p:attrNameLst>
                                      </p:cBhvr>
                                      <p:to>
                                        <p:strVal val="visible"/>
                                      </p:to>
                                    </p:set>
                                    <p:anim calcmode="lin" valueType="num">
                                      <p:cBhvr>
                                        <p:cTn id="73" dur="250" fill="hold"/>
                                        <p:tgtEl>
                                          <p:spTgt spid="22"/>
                                        </p:tgtEl>
                                        <p:attrNameLst>
                                          <p:attrName>ppt_w</p:attrName>
                                        </p:attrNameLst>
                                      </p:cBhvr>
                                      <p:tavLst>
                                        <p:tav tm="0">
                                          <p:val>
                                            <p:strVal val="4*#ppt_w"/>
                                          </p:val>
                                        </p:tav>
                                        <p:tav tm="100000">
                                          <p:val>
                                            <p:strVal val="#ppt_w"/>
                                          </p:val>
                                        </p:tav>
                                      </p:tavLst>
                                    </p:anim>
                                    <p:anim calcmode="lin" valueType="num">
                                      <p:cBhvr>
                                        <p:cTn id="74"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8"/>
                  </p:tgtEl>
                </p:cond>
              </p:nextCondLst>
            </p:seq>
          </p:childTnLst>
        </p:cTn>
      </p:par>
    </p:tnLst>
    <p:bldLst>
      <p:bldP spid="19" grpId="0" animBg="1"/>
      <p:bldP spid="20" grpId="0" animBg="1"/>
      <p:bldP spid="23" grpId="0" animBg="1"/>
      <p:bldP spid="25" grpId="0" animBg="1"/>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6AF7EF-8180-4F10-93E8-602E985788A5}"/>
              </a:ext>
            </a:extLst>
          </p:cNvPr>
          <p:cNvSpPr/>
          <p:nvPr/>
        </p:nvSpPr>
        <p:spPr>
          <a:xfrm>
            <a:off x="2083710" y="3198914"/>
            <a:ext cx="6007142" cy="921845"/>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algn="ctr" defTabSz="685800">
              <a:buClr>
                <a:srgbClr val="000000"/>
              </a:buCl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Giấy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viết</a:t>
            </a:r>
            <a:endPar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ectangle 17">
            <a:extLst>
              <a:ext uri="{FF2B5EF4-FFF2-40B4-BE49-F238E27FC236}">
                <a16:creationId xmlns:a16="http://schemas.microsoft.com/office/drawing/2014/main" id="{9F1C0E3E-25E9-40F1-9267-5CB5D45A2EC9}"/>
              </a:ext>
            </a:extLst>
          </p:cNvPr>
          <p:cNvSpPr/>
          <p:nvPr/>
        </p:nvSpPr>
        <p:spPr>
          <a:xfrm>
            <a:off x="1968862" y="4297193"/>
            <a:ext cx="6053032" cy="708842"/>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algn="ctr" defTabSz="685800">
              <a:buClr>
                <a:srgbClr val="000000"/>
              </a:buClr>
            </a:pPr>
            <a:r>
              <a:rPr lang="en-US" sz="33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Bút</a:t>
            </a:r>
            <a:r>
              <a:rPr lang="en-US" sz="33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3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chì</a:t>
            </a:r>
            <a:endParaRPr lang="en-US" sz="33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19" name="Picture 18">
            <a:extLst>
              <a:ext uri="{FF2B5EF4-FFF2-40B4-BE49-F238E27FC236}">
                <a16:creationId xmlns:a16="http://schemas.microsoft.com/office/drawing/2014/main" id="{3A045C4B-FA98-4425-BE00-19C18F5BAE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403" y="3404309"/>
            <a:ext cx="544157" cy="533687"/>
          </a:xfrm>
          <a:prstGeom prst="rect">
            <a:avLst/>
          </a:prstGeom>
        </p:spPr>
      </p:pic>
      <p:pic>
        <p:nvPicPr>
          <p:cNvPr id="20" name="Picture 19">
            <a:extLst>
              <a:ext uri="{FF2B5EF4-FFF2-40B4-BE49-F238E27FC236}">
                <a16:creationId xmlns:a16="http://schemas.microsoft.com/office/drawing/2014/main" id="{0B7C34B3-8143-4826-8E95-43D1A5B1E7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9143" y="4386266"/>
            <a:ext cx="550607" cy="530695"/>
          </a:xfrm>
          <a:prstGeom prst="rect">
            <a:avLst/>
          </a:prstGeom>
        </p:spPr>
      </p:pic>
      <p:sp>
        <p:nvSpPr>
          <p:cNvPr id="21" name="Rectangle 20">
            <a:extLst>
              <a:ext uri="{FF2B5EF4-FFF2-40B4-BE49-F238E27FC236}">
                <a16:creationId xmlns:a16="http://schemas.microsoft.com/office/drawing/2014/main" id="{984AFFA4-1C51-4330-BDC3-C8BB171BAEFD}"/>
              </a:ext>
            </a:extLst>
          </p:cNvPr>
          <p:cNvSpPr/>
          <p:nvPr/>
        </p:nvSpPr>
        <p:spPr>
          <a:xfrm>
            <a:off x="2122899" y="2292000"/>
            <a:ext cx="6007142" cy="688966"/>
          </a:xfrm>
          <a:prstGeom prst="rect">
            <a:avLst/>
          </a:prstGeom>
          <a:solidFill>
            <a:srgbClr val="FFFFFF"/>
          </a:solidFill>
          <a:ln w="28575" cap="flat" cmpd="sng" algn="ctr">
            <a:solidFill>
              <a:schemeClr val="tx1"/>
            </a:solidFill>
            <a:prstDash val="solid"/>
            <a:miter lim="800000"/>
          </a:ln>
          <a:effectLst/>
        </p:spPr>
        <p:txBody>
          <a:bodyPr lIns="91294" tIns="45647" rIns="91294" bIns="45647" rtlCol="0" anchor="ctr"/>
          <a:lstStyle/>
          <a:p>
            <a:pPr algn="ctr" defTabSz="685800">
              <a:buClr>
                <a:srgbClr val="000000"/>
              </a:buClr>
            </a:pPr>
            <a:r>
              <a:rPr lang="en-US" sz="33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Bóng</a:t>
            </a:r>
            <a:r>
              <a:rPr lang="en-US" sz="33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3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điện</a:t>
            </a:r>
            <a:endParaRPr lang="en-US" sz="33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2" name="Picture 21">
            <a:extLst>
              <a:ext uri="{FF2B5EF4-FFF2-40B4-BE49-F238E27FC236}">
                <a16:creationId xmlns:a16="http://schemas.microsoft.com/office/drawing/2014/main" id="{283F5D0D-560F-44CF-9EB9-F0C9AC0DC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87474" y="2398380"/>
            <a:ext cx="550607" cy="530695"/>
          </a:xfrm>
          <a:prstGeom prst="rect">
            <a:avLst/>
          </a:prstGeom>
        </p:spPr>
      </p:pic>
      <p:sp>
        <p:nvSpPr>
          <p:cNvPr id="23" name="Cloud Callout 11">
            <a:extLst>
              <a:ext uri="{FF2B5EF4-FFF2-40B4-BE49-F238E27FC236}">
                <a16:creationId xmlns:a16="http://schemas.microsoft.com/office/drawing/2014/main" id="{0E93410A-2DEB-4C74-A9F7-F81B6BDA5CCA}"/>
              </a:ext>
            </a:extLst>
          </p:cNvPr>
          <p:cNvSpPr/>
          <p:nvPr/>
        </p:nvSpPr>
        <p:spPr>
          <a:xfrm>
            <a:off x="3086100" y="115913"/>
            <a:ext cx="5486400" cy="14859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endParaRPr lang="en-US" sz="3000" kern="0">
              <a:solidFill>
                <a:srgbClr val="472D3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TextBox 23">
            <a:extLst>
              <a:ext uri="{FF2B5EF4-FFF2-40B4-BE49-F238E27FC236}">
                <a16:creationId xmlns:a16="http://schemas.microsoft.com/office/drawing/2014/main" id="{2DDB0A64-51F9-4898-B248-465E0B99E42C}"/>
              </a:ext>
            </a:extLst>
          </p:cNvPr>
          <p:cNvSpPr txBox="1"/>
          <p:nvPr/>
        </p:nvSpPr>
        <p:spPr>
          <a:xfrm>
            <a:off x="3605143" y="166365"/>
            <a:ext cx="4795907" cy="1384995"/>
          </a:xfrm>
          <a:prstGeom prst="rect">
            <a:avLst/>
          </a:prstGeom>
          <a:noFill/>
        </p:spPr>
        <p:txBody>
          <a:bodyPr wrap="square" rtlCol="0">
            <a:spAutoFit/>
          </a:bodyPr>
          <a:lstStyle/>
          <a:p>
            <a:pPr algn="ctr"/>
            <a:r>
              <a:rPr lang="en-US" sz="2800" b="1" i="1" dirty="0">
                <a:latin typeface="Times New Roman" pitchFamily="18" charset="0"/>
                <a:cs typeface="Times New Roman" pitchFamily="18" charset="0"/>
              </a:rPr>
              <a:t>S</a:t>
            </a:r>
            <a:r>
              <a:rPr lang="vi-VN" sz="2800" b="1" i="1" dirty="0">
                <a:latin typeface="Times New Roman" pitchFamily="18" charset="0"/>
                <a:cs typeface="Times New Roman" pitchFamily="18" charset="0"/>
              </a:rPr>
              <a:t>ử dụng cho việc đọc</a:t>
            </a:r>
            <a:r>
              <a:rPr lang="en-US" sz="2800" b="1" i="1" dirty="0">
                <a:latin typeface="Times New Roman" pitchFamily="18" charset="0"/>
                <a:cs typeface="Times New Roman" pitchFamily="18" charset="0"/>
              </a:rPr>
              <a:t>, </a:t>
            </a:r>
            <a:r>
              <a:rPr lang="vi-VN" sz="2800" b="1" i="1" dirty="0">
                <a:latin typeface="Times New Roman" pitchFamily="18" charset="0"/>
                <a:cs typeface="Times New Roman" pitchFamily="18" charset="0"/>
              </a:rPr>
              <a:t>viết và lưu trữ thông tin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Đây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vai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trò</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chế</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nào</a:t>
            </a:r>
            <a:r>
              <a:rPr lang="en-US" sz="2800" b="1" i="1" dirty="0">
                <a:latin typeface="Times New Roman" pitchFamily="18" charset="0"/>
                <a:cs typeface="Times New Roman" pitchFamily="18" charset="0"/>
              </a:rPr>
              <a:t>?</a:t>
            </a:r>
          </a:p>
        </p:txBody>
      </p:sp>
      <p:pic>
        <p:nvPicPr>
          <p:cNvPr id="25" name="sóc">
            <a:extLst>
              <a:ext uri="{FF2B5EF4-FFF2-40B4-BE49-F238E27FC236}">
                <a16:creationId xmlns:a16="http://schemas.microsoft.com/office/drawing/2014/main" id="{C9F4C48D-E79B-45E5-BD09-B1DCCDCB0F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233884" y="3066209"/>
            <a:ext cx="1023213" cy="1154542"/>
          </a:xfrm>
          <a:prstGeom prst="rect">
            <a:avLst/>
          </a:prstGeom>
          <a:noFill/>
          <a:extLst>
            <a:ext uri="{909E8E84-426E-40DD-AFC4-6F175D3DCCD1}">
              <a14:hiddenFill xmlns:a14="http://schemas.microsoft.com/office/drawing/2010/main">
                <a:solidFill>
                  <a:srgbClr val="FFFFFF"/>
                </a:solidFill>
              </a14:hiddenFill>
            </a:ext>
          </a:extLst>
        </p:spPr>
      </p:pic>
      <p:pic>
        <p:nvPicPr>
          <p:cNvPr id="26" name="cú">
            <a:extLst>
              <a:ext uri="{FF2B5EF4-FFF2-40B4-BE49-F238E27FC236}">
                <a16:creationId xmlns:a16="http://schemas.microsoft.com/office/drawing/2014/main" id="{89931F51-9ADA-44E3-B7B3-B875A51872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440049" y="4137833"/>
            <a:ext cx="908489" cy="1007936"/>
          </a:xfrm>
          <a:prstGeom prst="rect">
            <a:avLst/>
          </a:prstGeom>
          <a:noFill/>
          <a:extLst>
            <a:ext uri="{909E8E84-426E-40DD-AFC4-6F175D3DCCD1}">
              <a14:hiddenFill xmlns:a14="http://schemas.microsoft.com/office/drawing/2010/main">
                <a:solidFill>
                  <a:srgbClr val="FFFFFF"/>
                </a:solidFill>
              </a14:hiddenFill>
            </a:ext>
          </a:extLst>
        </p:spPr>
      </p:pic>
      <p:pic>
        <p:nvPicPr>
          <p:cNvPr id="27" name="mèo">
            <a:extLst>
              <a:ext uri="{FF2B5EF4-FFF2-40B4-BE49-F238E27FC236}">
                <a16:creationId xmlns:a16="http://schemas.microsoft.com/office/drawing/2014/main" id="{12761FC7-557C-4F4A-A0CC-6D399785BD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638604" y="2267879"/>
            <a:ext cx="445106" cy="79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descr="Ham Character clipart. Free download transparent .PNG | Creazilla">
            <a:hlinkClick r:id="rId11" action="ppaction://hlinksldjump"/>
            <a:extLst>
              <a:ext uri="{FF2B5EF4-FFF2-40B4-BE49-F238E27FC236}">
                <a16:creationId xmlns:a16="http://schemas.microsoft.com/office/drawing/2014/main" id="{CF656675-8805-4D18-AB7F-DAF8DB1FB90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924" y="198222"/>
            <a:ext cx="596779" cy="66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80173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21"/>
                                        </p:tgtEl>
                                        <p:attrNameLst>
                                          <p:attrName>fillcolor</p:attrName>
                                        </p:attrNameLst>
                                      </p:cBhvr>
                                      <p:to>
                                        <a:schemeClr val="accent1"/>
                                      </p:to>
                                    </p:animClr>
                                    <p:set>
                                      <p:cBhvr>
                                        <p:cTn id="35" dur="250" fill="hold"/>
                                        <p:tgtEl>
                                          <p:spTgt spid="21"/>
                                        </p:tgtEl>
                                        <p:attrNameLst>
                                          <p:attrName>fill.type</p:attrName>
                                        </p:attrNameLst>
                                      </p:cBhvr>
                                      <p:to>
                                        <p:strVal val="solid"/>
                                      </p:to>
                                    </p:set>
                                    <p:set>
                                      <p:cBhvr>
                                        <p:cTn id="36" dur="250" fill="hold"/>
                                        <p:tgtEl>
                                          <p:spTgt spid="2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21"/>
                                        </p:tgtEl>
                                        <p:attrNameLst>
                                          <p:attrName>fillcolor</p:attrName>
                                        </p:attrNameLst>
                                      </p:cBhvr>
                                      <p:to>
                                        <a:schemeClr val="accent1"/>
                                      </p:to>
                                    </p:animClr>
                                    <p:set>
                                      <p:cBhvr>
                                        <p:cTn id="39" dur="250" fill="hold"/>
                                        <p:tgtEl>
                                          <p:spTgt spid="21"/>
                                        </p:tgtEl>
                                        <p:attrNameLst>
                                          <p:attrName>fill.type</p:attrName>
                                        </p:attrNameLst>
                                      </p:cBhvr>
                                      <p:to>
                                        <p:strVal val="solid"/>
                                      </p:to>
                                    </p:set>
                                    <p:set>
                                      <p:cBhvr>
                                        <p:cTn id="40" dur="250" fill="hold"/>
                                        <p:tgtEl>
                                          <p:spTgt spid="21"/>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22"/>
                                        </p:tgtEl>
                                        <p:attrNameLst>
                                          <p:attrName>style.visibility</p:attrName>
                                        </p:attrNameLst>
                                      </p:cBhvr>
                                      <p:to>
                                        <p:strVal val="visible"/>
                                      </p:to>
                                    </p:set>
                                    <p:anim calcmode="lin" valueType="num">
                                      <p:cBhvr>
                                        <p:cTn id="43" dur="250" fill="hold"/>
                                        <p:tgtEl>
                                          <p:spTgt spid="22"/>
                                        </p:tgtEl>
                                        <p:attrNameLst>
                                          <p:attrName>ppt_w</p:attrName>
                                        </p:attrNameLst>
                                      </p:cBhvr>
                                      <p:tavLst>
                                        <p:tav tm="0">
                                          <p:val>
                                            <p:strVal val="4*#ppt_w"/>
                                          </p:val>
                                        </p:tav>
                                        <p:tav tm="100000">
                                          <p:val>
                                            <p:strVal val="#ppt_w"/>
                                          </p:val>
                                        </p:tav>
                                      </p:tavLst>
                                    </p:anim>
                                    <p:anim calcmode="lin" valueType="num">
                                      <p:cBhvr>
                                        <p:cTn id="44"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14"/>
                                        </p:tgtEl>
                                        <p:attrNameLst>
                                          <p:attrName>fillcolor</p:attrName>
                                        </p:attrNameLst>
                                      </p:cBhvr>
                                      <p:to>
                                        <a:schemeClr val="bg2"/>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14"/>
                                        </p:tgtEl>
                                        <p:attrNameLst>
                                          <p:attrName>fillcolor</p:attrName>
                                        </p:attrNameLst>
                                      </p:cBhvr>
                                      <p:to>
                                        <a:schemeClr val="bg2"/>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250" fill="hold"/>
                                        <p:tgtEl>
                                          <p:spTgt spid="19"/>
                                        </p:tgtEl>
                                        <p:attrNameLst>
                                          <p:attrName>ppt_w</p:attrName>
                                        </p:attrNameLst>
                                      </p:cBhvr>
                                      <p:tavLst>
                                        <p:tav tm="0">
                                          <p:val>
                                            <p:strVal val="4*#ppt_w"/>
                                          </p:val>
                                        </p:tav>
                                        <p:tav tm="100000">
                                          <p:val>
                                            <p:strVal val="#ppt_w"/>
                                          </p:val>
                                        </p:tav>
                                      </p:tavLst>
                                    </p:anim>
                                    <p:anim calcmode="lin" valueType="num">
                                      <p:cBhvr>
                                        <p:cTn id="5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18"/>
                                        </p:tgtEl>
                                        <p:attrNameLst>
                                          <p:attrName>fillcolor</p:attrName>
                                        </p:attrNameLst>
                                      </p:cBhvr>
                                      <p:to>
                                        <a:schemeClr val="accent1"/>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18"/>
                                        </p:tgtEl>
                                        <p:attrNameLst>
                                          <p:attrName>fillcolor</p:attrName>
                                        </p:attrNameLst>
                                      </p:cBhvr>
                                      <p:to>
                                        <a:schemeClr val="accent1"/>
                                      </p:to>
                                    </p:animClr>
                                    <p:set>
                                      <p:cBhvr>
                                        <p:cTn id="69" dur="250" fill="hold"/>
                                        <p:tgtEl>
                                          <p:spTgt spid="18"/>
                                        </p:tgtEl>
                                        <p:attrNameLst>
                                          <p:attrName>fill.type</p:attrName>
                                        </p:attrNameLst>
                                      </p:cBhvr>
                                      <p:to>
                                        <p:strVal val="solid"/>
                                      </p:to>
                                    </p:set>
                                    <p:set>
                                      <p:cBhvr>
                                        <p:cTn id="70" dur="250" fill="hold"/>
                                        <p:tgtEl>
                                          <p:spTgt spid="18"/>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20"/>
                                        </p:tgtEl>
                                        <p:attrNameLst>
                                          <p:attrName>style.visibility</p:attrName>
                                        </p:attrNameLst>
                                      </p:cBhvr>
                                      <p:to>
                                        <p:strVal val="visible"/>
                                      </p:to>
                                    </p:set>
                                    <p:anim calcmode="lin" valueType="num">
                                      <p:cBhvr>
                                        <p:cTn id="73" dur="250" fill="hold"/>
                                        <p:tgtEl>
                                          <p:spTgt spid="20"/>
                                        </p:tgtEl>
                                        <p:attrNameLst>
                                          <p:attrName>ppt_w</p:attrName>
                                        </p:attrNameLst>
                                      </p:cBhvr>
                                      <p:tavLst>
                                        <p:tav tm="0">
                                          <p:val>
                                            <p:strVal val="4*#ppt_w"/>
                                          </p:val>
                                        </p:tav>
                                        <p:tav tm="100000">
                                          <p:val>
                                            <p:strVal val="#ppt_w"/>
                                          </p:val>
                                        </p:tav>
                                      </p:tavLst>
                                    </p:anim>
                                    <p:anim calcmode="lin" valueType="num">
                                      <p:cBhvr>
                                        <p:cTn id="74"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6"/>
                  </p:tgtEl>
                </p:cond>
              </p:nextCondLst>
            </p:seq>
          </p:childTnLst>
        </p:cTn>
      </p:par>
    </p:tnLst>
    <p:bldLst>
      <p:bldP spid="14" grpId="0" animBg="1"/>
      <p:bldP spid="18" grpId="0" animBg="1"/>
      <p:bldP spid="21" grpId="0" animBg="1"/>
      <p:bldP spid="23" grpId="0" animBg="1"/>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2601785" y="2125188"/>
            <a:ext cx="4302625" cy="1444877"/>
          </a:xfrm>
          <a:prstGeom prst="rect">
            <a:avLst/>
          </a:prstGeom>
        </p:spPr>
      </p:pic>
    </p:spTree>
    <p:extLst>
      <p:ext uri="{BB962C8B-B14F-4D97-AF65-F5344CB8AC3E}">
        <p14:creationId xmlns:p14="http://schemas.microsoft.com/office/powerpoint/2010/main" val="221868258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506823"/>
            <a:ext cx="8580042" cy="830997"/>
          </a:xfrm>
          <a:prstGeom prst="rect">
            <a:avLst/>
          </a:prstGeom>
          <a:noFill/>
        </p:spPr>
        <p:txBody>
          <a:bodyPr wrap="square" lIns="91440" tIns="45720" rIns="91440" bIns="45720">
            <a:spAutoFit/>
          </a:bodyPr>
          <a:lstStyle/>
          <a:p>
            <a:r>
              <a:rPr lang="vi-VN" sz="2400" dirty="0">
                <a:latin typeface="Times New Roman" pitchFamily="18" charset="0"/>
              </a:rPr>
              <a:t>Quan sát sơ đồ trong hình 3, ghép tên nhà sáng chế và sáng chế của họ cho phù hợp</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11" y="1244008"/>
            <a:ext cx="7641234" cy="37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Hình chữ nhật 1"/>
          <p:cNvSpPr/>
          <p:nvPr/>
        </p:nvSpPr>
        <p:spPr>
          <a:xfrm>
            <a:off x="7622578" y="2185836"/>
            <a:ext cx="924791" cy="2308324"/>
          </a:xfrm>
          <a:prstGeom prst="rect">
            <a:avLst/>
          </a:prstGeom>
          <a:noFill/>
        </p:spPr>
        <p:txBody>
          <a:bodyPr wrap="square" lIns="91440" tIns="45720" rIns="91440" bIns="45720">
            <a:spAutoFit/>
          </a:bodyPr>
          <a:lstStyle/>
          <a:p>
            <a:r>
              <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a:t>
            </a:r>
          </a:p>
          <a:p>
            <a:r>
              <a:rPr lang="en-US"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a:t>
            </a:r>
          </a:p>
          <a:p>
            <a:r>
              <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a:t>
            </a:r>
          </a:p>
          <a:p>
            <a:r>
              <a:rPr lang="en-US"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4-</a:t>
            </a:r>
          </a:p>
          <a:p>
            <a:endParaRPr lang="en-US"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vi-VN"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Hình chữ nhật 1"/>
          <p:cNvSpPr/>
          <p:nvPr/>
        </p:nvSpPr>
        <p:spPr>
          <a:xfrm>
            <a:off x="8084973" y="2171940"/>
            <a:ext cx="924791" cy="2308324"/>
          </a:xfrm>
          <a:prstGeom prst="rect">
            <a:avLst/>
          </a:prstGeom>
          <a:noFill/>
        </p:spPr>
        <p:txBody>
          <a:bodyPr wrap="square" lIns="91440" tIns="45720" rIns="91440" bIns="45720">
            <a:spAutoFit/>
          </a:bodyPr>
          <a:lstStyle/>
          <a:p>
            <a:r>
              <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a:t>
            </a:r>
          </a:p>
          <a:p>
            <a:r>
              <a:rPr lang="en-US"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a:t>
            </a:r>
          </a:p>
          <a:p>
            <a:r>
              <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a:t>
            </a:r>
          </a:p>
          <a:p>
            <a:r>
              <a:rPr lang="en-US"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a:t>
            </a:r>
          </a:p>
          <a:p>
            <a:endParaRPr lang="en-US"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vi-VN" sz="24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083870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506823"/>
            <a:ext cx="8580042" cy="830997"/>
          </a:xfrm>
          <a:prstGeom prst="rect">
            <a:avLst/>
          </a:prstGeom>
          <a:noFill/>
        </p:spPr>
        <p:txBody>
          <a:bodyPr wrap="square" lIns="91440" tIns="45720" rIns="91440" bIns="45720">
            <a:spAutoFit/>
          </a:bodyPr>
          <a:lstStyle/>
          <a:p>
            <a:r>
              <a:rPr lang="en-US" sz="2400" dirty="0" err="1">
                <a:latin typeface="Times New Roman" pitchFamily="18" charset="0"/>
              </a:rPr>
              <a:t>Cùng</a:t>
            </a:r>
            <a:r>
              <a:rPr lang="en-US" sz="2400" dirty="0">
                <a:latin typeface="Times New Roman" pitchFamily="18" charset="0"/>
              </a:rPr>
              <a:t> </a:t>
            </a:r>
            <a:r>
              <a:rPr lang="en-US" sz="2400" dirty="0" err="1">
                <a:latin typeface="Times New Roman" pitchFamily="18" charset="0"/>
              </a:rPr>
              <a:t>tìm</a:t>
            </a:r>
            <a:r>
              <a:rPr lang="en-US" sz="2400" dirty="0">
                <a:latin typeface="Times New Roman" pitchFamily="18" charset="0"/>
              </a:rPr>
              <a:t> </a:t>
            </a:r>
            <a:r>
              <a:rPr lang="en-US" sz="2400" dirty="0" err="1">
                <a:latin typeface="Times New Roman" pitchFamily="18" charset="0"/>
              </a:rPr>
              <a:t>hiểu</a:t>
            </a:r>
            <a:r>
              <a:rPr lang="en-US" sz="2400" dirty="0">
                <a:latin typeface="Times New Roman" pitchFamily="18" charset="0"/>
              </a:rPr>
              <a:t> </a:t>
            </a:r>
            <a:r>
              <a:rPr lang="en-US" sz="2400" dirty="0" err="1">
                <a:latin typeface="Times New Roman" pitchFamily="18" charset="0"/>
              </a:rPr>
              <a:t>thông</a:t>
            </a:r>
            <a:r>
              <a:rPr lang="en-US" sz="2400" dirty="0">
                <a:latin typeface="Times New Roman" pitchFamily="18" charset="0"/>
              </a:rPr>
              <a:t> tin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các</a:t>
            </a:r>
            <a:r>
              <a:rPr lang="en-US" sz="2400" dirty="0">
                <a:latin typeface="Times New Roman" pitchFamily="18" charset="0"/>
              </a:rPr>
              <a:t> </a:t>
            </a:r>
            <a:r>
              <a:rPr lang="en-US" sz="2400" dirty="0" err="1">
                <a:latin typeface="Times New Roman" pitchFamily="18" charset="0"/>
              </a:rPr>
              <a:t>nhà</a:t>
            </a:r>
            <a:r>
              <a:rPr lang="en-US" sz="2400" dirty="0">
                <a:latin typeface="Times New Roman" pitchFamily="18" charset="0"/>
              </a:rPr>
              <a:t> </a:t>
            </a:r>
            <a:r>
              <a:rPr lang="en-US" sz="2400" dirty="0" err="1">
                <a:latin typeface="Times New Roman" pitchFamily="18" charset="0"/>
              </a:rPr>
              <a:t>sáng</a:t>
            </a:r>
            <a:r>
              <a:rPr lang="en-US" sz="2400" dirty="0">
                <a:latin typeface="Times New Roman" pitchFamily="18" charset="0"/>
              </a:rPr>
              <a:t> </a:t>
            </a:r>
            <a:r>
              <a:rPr lang="en-US" sz="2400" dirty="0" err="1">
                <a:latin typeface="Times New Roman" pitchFamily="18" charset="0"/>
              </a:rPr>
              <a:t>chế</a:t>
            </a:r>
            <a:r>
              <a:rPr lang="en-US" sz="2400" dirty="0">
                <a:latin typeface="Times New Roman" pitchFamily="18" charset="0"/>
              </a:rPr>
              <a:t> </a:t>
            </a:r>
            <a:r>
              <a:rPr lang="en-US" sz="2400" dirty="0" err="1">
                <a:latin typeface="Times New Roman" pitchFamily="18" charset="0"/>
              </a:rPr>
              <a:t>và</a:t>
            </a:r>
            <a:r>
              <a:rPr lang="en-US" sz="2400" dirty="0">
                <a:latin typeface="Times New Roman" pitchFamily="18" charset="0"/>
              </a:rPr>
              <a:t> </a:t>
            </a:r>
            <a:r>
              <a:rPr lang="en-US" sz="2400" dirty="0" err="1">
                <a:latin typeface="Times New Roman" pitchFamily="18" charset="0"/>
              </a:rPr>
              <a:t>lịch</a:t>
            </a:r>
            <a:r>
              <a:rPr lang="en-US" sz="2400" dirty="0">
                <a:latin typeface="Times New Roman" pitchFamily="18" charset="0"/>
              </a:rPr>
              <a:t> </a:t>
            </a:r>
            <a:r>
              <a:rPr lang="en-US" sz="2400" dirty="0" err="1">
                <a:latin typeface="Times New Roman" pitchFamily="18" charset="0"/>
              </a:rPr>
              <a:t>sử</a:t>
            </a:r>
            <a:r>
              <a:rPr lang="en-US" sz="2400" dirty="0">
                <a:latin typeface="Times New Roman" pitchFamily="18" charset="0"/>
              </a:rPr>
              <a:t> </a:t>
            </a:r>
            <a:r>
              <a:rPr lang="en-US" sz="2400" dirty="0" err="1">
                <a:latin typeface="Times New Roman" pitchFamily="18" charset="0"/>
              </a:rPr>
              <a:t>các</a:t>
            </a:r>
            <a:r>
              <a:rPr lang="en-US" sz="2400" dirty="0">
                <a:latin typeface="Times New Roman" pitchFamily="18" charset="0"/>
              </a:rPr>
              <a:t> </a:t>
            </a:r>
            <a:r>
              <a:rPr lang="en-US" sz="2400" dirty="0" err="1">
                <a:latin typeface="Times New Roman" pitchFamily="18" charset="0"/>
              </a:rPr>
              <a:t>sáng</a:t>
            </a:r>
            <a:r>
              <a:rPr lang="en-US" sz="2400" dirty="0">
                <a:latin typeface="Times New Roman" pitchFamily="18" charset="0"/>
              </a:rPr>
              <a:t> </a:t>
            </a:r>
            <a:r>
              <a:rPr lang="en-US" sz="2400" dirty="0" err="1">
                <a:latin typeface="Times New Roman" pitchFamily="18" charset="0"/>
              </a:rPr>
              <a:t>chế</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biểu</a:t>
            </a:r>
            <a:r>
              <a:rPr lang="en-US" sz="2400" dirty="0">
                <a:latin typeface="Times New Roman" pitchFamily="18" charset="0"/>
              </a:rPr>
              <a:t> </a:t>
            </a:r>
            <a:r>
              <a:rPr lang="en-US" sz="2400" dirty="0" err="1">
                <a:latin typeface="Times New Roman" pitchFamily="18" charset="0"/>
              </a:rPr>
              <a:t>của</a:t>
            </a:r>
            <a:r>
              <a:rPr lang="en-US" sz="2400" dirty="0">
                <a:latin typeface="Times New Roman" pitchFamily="18" charset="0"/>
              </a:rPr>
              <a:t> </a:t>
            </a:r>
            <a:r>
              <a:rPr lang="en-US" sz="2400" dirty="0" err="1">
                <a:latin typeface="Times New Roman" pitchFamily="18" charset="0"/>
              </a:rPr>
              <a:t>họ</a:t>
            </a:r>
            <a:r>
              <a:rPr lang="en-US" sz="2400" dirty="0">
                <a:latin typeface="Times New Roman" pitchFamily="18" charset="0"/>
              </a:rPr>
              <a:t>.</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99" y="1337820"/>
            <a:ext cx="8302192"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99106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99" y="1018309"/>
            <a:ext cx="9104763" cy="315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138180"/>
      </p:ext>
    </p:extLst>
  </p:cSld>
  <p:clrMapOvr>
    <a:masterClrMapping/>
  </p:clrMapOvr>
  <p:transition spd="med">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18" y="490382"/>
            <a:ext cx="8506509" cy="440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300348"/>
      </p:ext>
    </p:extLst>
  </p:cSld>
  <p:clrMapOvr>
    <a:masterClrMapping/>
  </p:clrMapOvr>
  <p:transition spd="med">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7" y="633846"/>
            <a:ext cx="8934423" cy="344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557100"/>
      </p:ext>
    </p:extLst>
  </p:cSld>
  <p:clrMapOvr>
    <a:masterClrMapping/>
  </p:clrMapOvr>
  <p:transition spd="med">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Hình chữ nhật 1"/>
          <p:cNvSpPr/>
          <p:nvPr/>
        </p:nvSpPr>
        <p:spPr>
          <a:xfrm>
            <a:off x="353785" y="2727009"/>
            <a:ext cx="8815407" cy="461665"/>
          </a:xfrm>
          <a:prstGeom prst="rect">
            <a:avLst/>
          </a:prstGeom>
          <a:noFill/>
        </p:spPr>
        <p:txBody>
          <a:bodyPr wrap="square" lIns="91440" tIns="45720" rIns="91440" bIns="45720">
            <a:spAutoFit/>
          </a:bodyPr>
          <a:lstStyle/>
          <a:p>
            <a:r>
              <a:rPr lang="vi-VN" sz="2400" i="1" dirty="0">
                <a:latin typeface="Times New Roman" pitchFamily="18" charset="0"/>
              </a:rPr>
              <a:t>2. Em hãy hoàn thiện sơ đồ thời gian nhận bằng sáng chế.</a:t>
            </a:r>
            <a:endParaRPr lang="vi-VN" sz="2400" b="1" i="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6139"/>
          <a:stretch/>
        </p:blipFill>
        <p:spPr bwMode="auto">
          <a:xfrm>
            <a:off x="415492" y="3188674"/>
            <a:ext cx="8691994" cy="88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Hình chữ nhật 1"/>
          <p:cNvSpPr/>
          <p:nvPr/>
        </p:nvSpPr>
        <p:spPr>
          <a:xfrm>
            <a:off x="193511" y="4178828"/>
            <a:ext cx="8580042" cy="830997"/>
          </a:xfrm>
          <a:prstGeom prst="rect">
            <a:avLst/>
          </a:prstGeom>
          <a:noFill/>
        </p:spPr>
        <p:txBody>
          <a:bodyPr wrap="square" lIns="91440" tIns="45720" rIns="91440" bIns="45720">
            <a:spAutoFit/>
          </a:bodyPr>
          <a:lstStyle/>
          <a:p>
            <a:r>
              <a:rPr lang="vi-VN" sz="2400" dirty="0">
                <a:latin typeface="Times New Roman" pitchFamily="18" charset="0"/>
              </a:rPr>
              <a:t>3. Kể tóm tắt những điều em biết về người đã sáng chế ra những sáng chế đó.</a:t>
            </a:r>
            <a:endParaRPr lang="vi-VN" sz="2400" b="1" i="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7" name="Group 5"/>
          <p:cNvGrpSpPr/>
          <p:nvPr/>
        </p:nvGrpSpPr>
        <p:grpSpPr>
          <a:xfrm>
            <a:off x="2841768" y="377736"/>
            <a:ext cx="3283527" cy="1054283"/>
            <a:chOff x="892354" y="3758439"/>
            <a:chExt cx="4278451" cy="2175001"/>
          </a:xfrm>
        </p:grpSpPr>
        <p:pic>
          <p:nvPicPr>
            <p:cNvPr id="8"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2"/>
            <p:cNvSpPr/>
            <p:nvPr/>
          </p:nvSpPr>
          <p:spPr>
            <a:xfrm>
              <a:off x="1442720" y="5405121"/>
              <a:ext cx="3728085" cy="5283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12" name="Hình chữ nhật 1"/>
          <p:cNvSpPr/>
          <p:nvPr/>
        </p:nvSpPr>
        <p:spPr>
          <a:xfrm>
            <a:off x="287018" y="1527257"/>
            <a:ext cx="8815407" cy="1569660"/>
          </a:xfrm>
          <a:prstGeom prst="rect">
            <a:avLst/>
          </a:prstGeom>
          <a:noFill/>
        </p:spPr>
        <p:txBody>
          <a:bodyPr wrap="square" lIns="91440" tIns="45720" rIns="91440" bIns="45720">
            <a:spAutoFit/>
          </a:bodyPr>
          <a:lstStyle/>
          <a:p>
            <a:pPr lvl="0"/>
            <a:r>
              <a:rPr lang="vi-VN" sz="2400" dirty="0">
                <a:latin typeface="Times New Roman" pitchFamily="18" charset="0"/>
              </a:rPr>
              <a:t>1. Em hãy hoàn thiện phiếu học tập sau: điền thông tin tiểu sử của 4 nhà sáng chế (Giêm Oát, Tô-mát Ê-đi-xơn, A-lếch-xan-đơ Gra-ham-beo, Các Ben).</a:t>
            </a:r>
            <a:endParaRPr lang="en-US" sz="2400" dirty="0">
              <a:latin typeface="Times New Roman" pitchFamily="18" charset="0"/>
            </a:endParaRPr>
          </a:p>
          <a:p>
            <a:endParaRPr lang="vi-VN" sz="240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46111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434086"/>
            <a:ext cx="8695218" cy="923330"/>
          </a:xfrm>
          <a:prstGeom prst="rect">
            <a:avLst/>
          </a:prstGeom>
          <a:noFill/>
        </p:spPr>
        <p:txBody>
          <a:bodyPr wrap="square" lIns="91440" tIns="45720" rIns="91440" bIns="45720">
            <a:spAutoFit/>
          </a:bodyPr>
          <a:lstStyle/>
          <a:p>
            <a:pPr lvl="0"/>
            <a:r>
              <a:rPr lang="vi-VN" sz="1800" b="1" dirty="0">
                <a:latin typeface="Times New Roman" pitchFamily="18" charset="0"/>
              </a:rPr>
              <a:t>1. Em hãy hoàn thiện phiếu học tập sau: điền thông tin tiểu sử của 4 nhà sáng chế </a:t>
            </a:r>
            <a:r>
              <a:rPr lang="vi-VN" sz="1800" dirty="0">
                <a:latin typeface="Times New Roman" pitchFamily="18" charset="0"/>
              </a:rPr>
              <a:t>(Giêm Oát, Tô-mát Ê-đi-xơn, A-lếch-xan-đơ Gra-ham-beo, Các Ben).</a:t>
            </a:r>
            <a:endParaRPr lang="en-US" sz="1800" dirty="0">
              <a:latin typeface="Times New Roman" pitchFamily="18" charset="0"/>
            </a:endParaRPr>
          </a:p>
          <a:p>
            <a:endParaRPr lang="vi-VN" sz="18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5801"/>
          <a:stretch/>
        </p:blipFill>
        <p:spPr bwMode="auto">
          <a:xfrm>
            <a:off x="193511" y="1124749"/>
            <a:ext cx="4417346" cy="196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3595"/>
          <a:stretch/>
        </p:blipFill>
        <p:spPr bwMode="auto">
          <a:xfrm>
            <a:off x="4668755" y="1049483"/>
            <a:ext cx="4351430" cy="2110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76" y="3086101"/>
            <a:ext cx="4419600" cy="200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857" y="3086102"/>
            <a:ext cx="4467225" cy="2005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055741"/>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wheel(1)">
                                      <p:cBhvr>
                                        <p:cTn id="12" dur="2000"/>
                                        <p:tgtEl>
                                          <p:spTgt spid="5123"/>
                                        </p:tgtEl>
                                      </p:cBhvr>
                                    </p:animEffect>
                                  </p:childTnLst>
                                </p:cTn>
                              </p:par>
                              <p:par>
                                <p:cTn id="13" presetID="21"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heel(1)">
                                      <p:cBhvr>
                                        <p:cTn id="18" dur="2000"/>
                                        <p:tgtEl>
                                          <p:spTgt spid="5124"/>
                                        </p:tgtEl>
                                      </p:cBhvr>
                                    </p:animEffect>
                                  </p:childTnLst>
                                </p:cTn>
                              </p:par>
                              <p:par>
                                <p:cTn id="19" presetID="21" presetClass="entr" presetSubtype="1"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animEffect transition="in" filter="wheel(1)">
                                      <p:cBhvr>
                                        <p:cTn id="21" dur="20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659219"/>
            <a:ext cx="7183437" cy="395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5805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51" y="571497"/>
            <a:ext cx="45434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576" y="571497"/>
            <a:ext cx="4347609" cy="224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511" y="2777835"/>
            <a:ext cx="443865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114" y="2814268"/>
            <a:ext cx="4386636" cy="224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41382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wipe(down)">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down)">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Effect transition="in" filter="wipe(down)">
                                      <p:cBhvr>
                                        <p:cTn id="22"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11" y="2326097"/>
            <a:ext cx="8646412" cy="271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70"/>
          <a:stretch/>
        </p:blipFill>
        <p:spPr bwMode="auto">
          <a:xfrm>
            <a:off x="74428" y="506823"/>
            <a:ext cx="894401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92640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Hình chữ nhật 1"/>
          <p:cNvSpPr/>
          <p:nvPr/>
        </p:nvSpPr>
        <p:spPr>
          <a:xfrm>
            <a:off x="328592" y="621528"/>
            <a:ext cx="8815407" cy="830997"/>
          </a:xfrm>
          <a:prstGeom prst="rect">
            <a:avLst/>
          </a:prstGeom>
          <a:noFill/>
        </p:spPr>
        <p:txBody>
          <a:bodyPr wrap="square" lIns="91440" tIns="45720" rIns="91440" bIns="45720">
            <a:spAutoFit/>
          </a:bodyPr>
          <a:lstStyle/>
          <a:p>
            <a:r>
              <a:rPr lang="vi-VN" sz="2400" dirty="0">
                <a:latin typeface="Times New Roman" pitchFamily="18" charset="0"/>
              </a:rPr>
              <a:t>Tìm hiểu và lập sơ đồ tư duy để mô tả những hiểu biết của em về một trong những sáng chế mà em biết theo gợi ý dưới đây:</a:t>
            </a:r>
            <a:endParaRPr lang="vi-VN" sz="2400" b="1" i="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886" y="1717947"/>
            <a:ext cx="6535737"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096449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Hình chữ nhật 1"/>
          <p:cNvSpPr/>
          <p:nvPr/>
        </p:nvSpPr>
        <p:spPr>
          <a:xfrm>
            <a:off x="120774" y="506823"/>
            <a:ext cx="8815407" cy="4247317"/>
          </a:xfrm>
          <a:prstGeom prst="rect">
            <a:avLst/>
          </a:prstGeom>
          <a:noFill/>
        </p:spPr>
        <p:txBody>
          <a:bodyPr wrap="square" lIns="91440" tIns="45720" rIns="91440" bIns="45720">
            <a:spAutoFit/>
          </a:bodyPr>
          <a:lstStyle/>
          <a:p>
            <a:r>
              <a:rPr lang="vi-VN" sz="1800" b="1" dirty="0">
                <a:latin typeface="Times New Roman" pitchFamily="18" charset="0"/>
              </a:rPr>
              <a:t>Sáng chế: Đèn điện</a:t>
            </a:r>
          </a:p>
          <a:p>
            <a:r>
              <a:rPr lang="vi-VN" sz="1800" dirty="0">
                <a:latin typeface="Times New Roman" pitchFamily="18" charset="0"/>
              </a:rPr>
              <a:t>- Nhà sáng chế: Thomas Edison</a:t>
            </a:r>
          </a:p>
          <a:p>
            <a:r>
              <a:rPr lang="vi-VN" sz="1800" dirty="0">
                <a:latin typeface="Times New Roman" pitchFamily="18" charset="0"/>
              </a:rPr>
              <a:t>- Năm sáng chế: 1879</a:t>
            </a:r>
          </a:p>
          <a:p>
            <a:r>
              <a:rPr lang="vi-VN" sz="1800" dirty="0">
                <a:latin typeface="Times New Roman" pitchFamily="18" charset="0"/>
              </a:rPr>
              <a:t>- Vai trò:</a:t>
            </a:r>
          </a:p>
          <a:p>
            <a:r>
              <a:rPr lang="vi-VN" sz="1800" dirty="0">
                <a:latin typeface="Times New Roman" pitchFamily="18" charset="0"/>
              </a:rPr>
              <a:t>Cung cấp ánh sáng trong các không gian tối</a:t>
            </a:r>
          </a:p>
          <a:p>
            <a:r>
              <a:rPr lang="vi-VN" sz="1800" dirty="0">
                <a:latin typeface="Times New Roman" pitchFamily="18" charset="0"/>
              </a:rPr>
              <a:t>Thay thế hệ thống chiếu sáng truyền thống như nến và đèn dầu</a:t>
            </a:r>
          </a:p>
          <a:p>
            <a:r>
              <a:rPr lang="vi-VN" sz="1800" dirty="0">
                <a:latin typeface="Times New Roman" pitchFamily="18" charset="0"/>
              </a:rPr>
              <a:t>Tạo điều kiện thuận lợi cho hoạt động trong ban đêm</a:t>
            </a:r>
          </a:p>
          <a:p>
            <a:r>
              <a:rPr lang="vi-VN" sz="1800" dirty="0">
                <a:latin typeface="Times New Roman" pitchFamily="18" charset="0"/>
              </a:rPr>
              <a:t>- Ưu điểm:</a:t>
            </a:r>
          </a:p>
          <a:p>
            <a:r>
              <a:rPr lang="vi-VN" sz="1800" dirty="0">
                <a:latin typeface="Times New Roman" pitchFamily="18" charset="0"/>
              </a:rPr>
              <a:t>Mang lại ánh sáng sáng hơn, rõ ràng và dễ dàng điều chỉnh</a:t>
            </a:r>
          </a:p>
          <a:p>
            <a:r>
              <a:rPr lang="vi-VN" sz="1800" dirty="0">
                <a:latin typeface="Times New Roman" pitchFamily="18" charset="0"/>
              </a:rPr>
              <a:t>Tiết kiệm năng lượng so với các hệ thống chiếu sáng trước đó</a:t>
            </a:r>
          </a:p>
          <a:p>
            <a:r>
              <a:rPr lang="vi-VN" sz="1800" dirty="0">
                <a:latin typeface="Times New Roman" pitchFamily="18" charset="0"/>
              </a:rPr>
              <a:t>Tạo điều kiện thuận lợi cho các hoạt động trong các ngành công nghiệp và dân dụng</a:t>
            </a:r>
          </a:p>
          <a:p>
            <a:r>
              <a:rPr lang="vi-VN" sz="1800" dirty="0">
                <a:latin typeface="Times New Roman" pitchFamily="18" charset="0"/>
              </a:rPr>
              <a:t>- Nhược điểm:</a:t>
            </a:r>
          </a:p>
          <a:p>
            <a:r>
              <a:rPr lang="vi-VN" sz="1800" dirty="0">
                <a:latin typeface="Times New Roman" pitchFamily="18" charset="0"/>
              </a:rPr>
              <a:t>Đèn điện cần nguồn điện để hoạt động, vì vậy nếu mất điện, không thể sử dụng đèn</a:t>
            </a:r>
          </a:p>
          <a:p>
            <a:r>
              <a:rPr lang="vi-VN" sz="1800" dirty="0">
                <a:latin typeface="Times New Roman" pitchFamily="18" charset="0"/>
              </a:rPr>
              <a:t>Cần bảo dưỡng và thay thế đèn thường xuyên</a:t>
            </a:r>
          </a:p>
          <a:p>
            <a:r>
              <a:rPr lang="vi-VN" sz="1800" dirty="0">
                <a:latin typeface="Times New Roman" pitchFamily="18" charset="0"/>
              </a:rPr>
              <a:t>Có thể gây cháy nổ hoặc gây thương tích nếu không sử dụng đúng cách</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444" y="506823"/>
            <a:ext cx="2128105" cy="147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53188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NHÀ SÁNG CHẾ TIÊU BIỂU TRONG LỊCH SỬ</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1" y="1300072"/>
            <a:ext cx="9191800" cy="233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277678"/>
      </p:ext>
    </p:extLst>
  </p:cSld>
  <p:clrMapOvr>
    <a:masterClrMapping/>
  </p:clrMapOvr>
  <p:transition spd="med">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1"/>
          <p:cNvSpPr/>
          <p:nvPr/>
        </p:nvSpPr>
        <p:spPr>
          <a:xfrm>
            <a:off x="193511" y="980339"/>
            <a:ext cx="8950488" cy="3416320"/>
          </a:xfrm>
          <a:prstGeom prst="rect">
            <a:avLst/>
          </a:prstGeom>
          <a:noFill/>
        </p:spPr>
        <p:txBody>
          <a:bodyPr wrap="square" lIns="91440" tIns="45720" rIns="91440" bIns="45720">
            <a:spAutoFit/>
          </a:bodyPr>
          <a:lstStyle/>
          <a:p>
            <a:r>
              <a:rPr lang="vi-VN" sz="2400" dirty="0">
                <a:latin typeface="Times New Roman" pitchFamily="18" charset="0"/>
              </a:rPr>
              <a:t>Viết 1 đoạn văn giới thiệu hoặc vẽ sơ đồ tư duy về nhà sáng chế mà em yêu thích. Dựa trên các gợi ý sau:</a:t>
            </a:r>
            <a:endParaRPr lang="en-US" sz="2400" dirty="0">
              <a:latin typeface="Times New Roman" pitchFamily="18" charset="0"/>
            </a:endParaRPr>
          </a:p>
          <a:p>
            <a:r>
              <a:rPr lang="vi-VN" sz="2400" dirty="0">
                <a:latin typeface="Times New Roman" pitchFamily="18" charset="0"/>
              </a:rPr>
              <a:t>+ Họ và tên.</a:t>
            </a:r>
            <a:endParaRPr lang="en-US" sz="2400" dirty="0">
              <a:latin typeface="Times New Roman" pitchFamily="18" charset="0"/>
            </a:endParaRPr>
          </a:p>
          <a:p>
            <a:r>
              <a:rPr lang="vi-VN" sz="2400" dirty="0">
                <a:latin typeface="Times New Roman" pitchFamily="18" charset="0"/>
              </a:rPr>
              <a:t>+ Năm sinh – năm mất.</a:t>
            </a:r>
            <a:endParaRPr lang="en-US" sz="2400" dirty="0">
              <a:latin typeface="Times New Roman" pitchFamily="18" charset="0"/>
            </a:endParaRPr>
          </a:p>
          <a:p>
            <a:r>
              <a:rPr lang="vi-VN" sz="2400" dirty="0">
                <a:latin typeface="Times New Roman" pitchFamily="18" charset="0"/>
              </a:rPr>
              <a:t>+ Nghề nghiệp.</a:t>
            </a:r>
            <a:endParaRPr lang="en-US" sz="2400" dirty="0">
              <a:latin typeface="Times New Roman" pitchFamily="18" charset="0"/>
            </a:endParaRPr>
          </a:p>
          <a:p>
            <a:r>
              <a:rPr lang="vi-VN" sz="2400" dirty="0">
                <a:latin typeface="Times New Roman" pitchFamily="18" charset="0"/>
              </a:rPr>
              <a:t>+ Quốc tịch.</a:t>
            </a:r>
            <a:endParaRPr lang="en-US" sz="2400" dirty="0">
              <a:latin typeface="Times New Roman" pitchFamily="18" charset="0"/>
            </a:endParaRPr>
          </a:p>
          <a:p>
            <a:r>
              <a:rPr lang="vi-VN" sz="2400" dirty="0">
                <a:latin typeface="Times New Roman" pitchFamily="18" charset="0"/>
              </a:rPr>
              <a:t>+ Quá trình sáng chế.</a:t>
            </a:r>
            <a:endParaRPr lang="en-US" sz="2400" dirty="0">
              <a:latin typeface="Times New Roman" pitchFamily="18" charset="0"/>
            </a:endParaRPr>
          </a:p>
          <a:p>
            <a:r>
              <a:rPr lang="vi-VN" sz="2400" dirty="0">
                <a:latin typeface="Times New Roman" pitchFamily="18" charset="0"/>
              </a:rPr>
              <a:t>+ Sáng chế tiêu biểu (ảnh hưởng của nó tới đời sống và sự phát triển của công nghệ).</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193512" y="221803"/>
            <a:ext cx="8950488" cy="584775"/>
          </a:xfrm>
          <a:prstGeom prst="rect">
            <a:avLst/>
          </a:prstGeom>
          <a:noFill/>
        </p:spPr>
        <p:txBody>
          <a:bodyPr wrap="square" lIns="91440" tIns="45720" rIns="91440" bIns="45720">
            <a:spAutoFit/>
          </a:bodyPr>
          <a:lstStyle/>
          <a:p>
            <a:r>
              <a:rPr lang="en-US" sz="3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VẬN DỤNG:</a:t>
            </a:r>
            <a:endParaRPr lang="vi-VN" sz="32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1047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3" y="1339083"/>
            <a:ext cx="8867275" cy="1751358"/>
          </a:xfrm>
          <a:prstGeom prst="rect">
            <a:avLst/>
          </a:prstGeom>
        </p:spPr>
      </p:pic>
    </p:spTree>
    <p:extLst>
      <p:ext uri="{BB962C8B-B14F-4D97-AF65-F5344CB8AC3E}">
        <p14:creationId xmlns:p14="http://schemas.microsoft.com/office/powerpoint/2010/main" val="293276560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00252" y="300521"/>
            <a:ext cx="5879211" cy="392415"/>
          </a:xfrm>
          <a:prstGeom prst="rect">
            <a:avLst/>
          </a:prstGeom>
          <a:noFill/>
        </p:spPr>
        <p:txBody>
          <a:bodyPr wrap="square" lIns="68580" tIns="34290" rIns="68580" bIns="34290" rtlCol="0">
            <a:spAutoFit/>
          </a:bodyPr>
          <a:lstStyle/>
          <a:p>
            <a:pPr algn="ctr" defTabSz="685800">
              <a:defRPr/>
            </a:pP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100" dirty="0" err="1">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a:t>
            </a:r>
            <a:endPar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800350" y="628652"/>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b="1" dirty="0" err="1">
                <a:solidFill>
                  <a:srgbClr val="0000CC"/>
                </a:solidFill>
                <a:latin typeface="Times New Roman" panose="02020603050405020304" pitchFamily="18" charset="0"/>
                <a:cs typeface="Times New Roman" panose="02020603050405020304" pitchFamily="18" charset="0"/>
              </a:rPr>
              <a:t>TRƯỜNG</a:t>
            </a:r>
            <a:r>
              <a:rPr lang="en-US" altLang="en-US" sz="2100" b="1" dirty="0">
                <a:solidFill>
                  <a:srgbClr val="0000CC"/>
                </a:solidFill>
                <a:latin typeface="Times New Roman" panose="02020603050405020304" pitchFamily="18" charset="0"/>
                <a:cs typeface="Times New Roman" panose="02020603050405020304" pitchFamily="18" charset="0"/>
              </a:rPr>
              <a:t> TH</a:t>
            </a:r>
          </a:p>
        </p:txBody>
      </p:sp>
      <p:sp>
        <p:nvSpPr>
          <p:cNvPr id="7" name="Rectangle 6">
            <a:extLst>
              <a:ext uri="{FF2B5EF4-FFF2-40B4-BE49-F238E27FC236}">
                <a16:creationId xmlns:a16="http://schemas.microsoft.com/office/drawing/2014/main" id="{34325E99-8D03-402E-8158-E4682241AF5E}"/>
              </a:ext>
            </a:extLst>
          </p:cNvPr>
          <p:cNvSpPr/>
          <p:nvPr/>
        </p:nvSpPr>
        <p:spPr>
          <a:xfrm>
            <a:off x="228600" y="1890234"/>
            <a:ext cx="8915400" cy="1084913"/>
          </a:xfrm>
          <a:prstGeom prst="rect">
            <a:avLst/>
          </a:prstGeom>
          <a:noFill/>
        </p:spPr>
        <p:txBody>
          <a:bodyPr wrap="square" lIns="68580" tIns="34290" rIns="68580" bIns="34290">
            <a:spAutoFit/>
          </a:bodyPr>
          <a:lstStyle/>
          <a:p>
            <a:pPr algn="ctr">
              <a:defRPr/>
            </a:pP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152365" y="3504541"/>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i="1" dirty="0" err="1">
                <a:solidFill>
                  <a:srgbClr val="1D1D1D"/>
                </a:solidFill>
                <a:latin typeface="Times New Roman" panose="02020603050405020304" pitchFamily="18" charset="0"/>
                <a:cs typeface="Times New Roman" panose="02020603050405020304" pitchFamily="18" charset="0"/>
              </a:rPr>
              <a:t>Giáo</a:t>
            </a:r>
            <a:r>
              <a:rPr lang="en-US" altLang="en-US" sz="3000" b="1" i="1" dirty="0">
                <a:solidFill>
                  <a:srgbClr val="1D1D1D"/>
                </a:solidFill>
                <a:latin typeface="Times New Roman" panose="02020603050405020304" pitchFamily="18" charset="0"/>
                <a:cs typeface="Times New Roman" panose="02020603050405020304" pitchFamily="18" charset="0"/>
              </a:rPr>
              <a:t> </a:t>
            </a:r>
            <a:r>
              <a:rPr lang="en-US" altLang="en-US" sz="3000" b="1" i="1" dirty="0" err="1">
                <a:solidFill>
                  <a:srgbClr val="1D1D1D"/>
                </a:solidFill>
                <a:latin typeface="Times New Roman" panose="02020603050405020304" pitchFamily="18" charset="0"/>
                <a:cs typeface="Times New Roman" panose="02020603050405020304" pitchFamily="18" charset="0"/>
              </a:rPr>
              <a:t>viên</a:t>
            </a:r>
            <a:r>
              <a:rPr lang="en-US" altLang="en-US" sz="3000" b="1" i="1" dirty="0">
                <a:solidFill>
                  <a:srgbClr val="1D1D1D"/>
                </a:solidFill>
                <a:latin typeface="Times New Roman" panose="02020603050405020304" pitchFamily="18" charset="0"/>
                <a:cs typeface="Times New Roman" panose="02020603050405020304" pitchFamily="18" charset="0"/>
              </a:rPr>
              <a:t>:</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257302" y="4088374"/>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dirty="0" err="1">
                <a:solidFill>
                  <a:srgbClr val="1D1D1D"/>
                </a:solidFill>
                <a:latin typeface="Times New Roman" panose="02020603050405020304" pitchFamily="18" charset="0"/>
                <a:cs typeface="Times New Roman" panose="02020603050405020304" pitchFamily="18" charset="0"/>
              </a:rPr>
              <a:t>Năm</a:t>
            </a:r>
            <a:r>
              <a:rPr lang="en-US" altLang="en-US" sz="3000" b="1" dirty="0">
                <a:solidFill>
                  <a:srgbClr val="1D1D1D"/>
                </a:solidFill>
                <a:latin typeface="Times New Roman" panose="02020603050405020304" pitchFamily="18" charset="0"/>
                <a:cs typeface="Times New Roman" panose="02020603050405020304" pitchFamily="18" charset="0"/>
              </a:rPr>
              <a:t> </a:t>
            </a:r>
            <a:r>
              <a:rPr lang="en-US" altLang="en-US" sz="3000" b="1" dirty="0" err="1">
                <a:solidFill>
                  <a:srgbClr val="1D1D1D"/>
                </a:solidFill>
                <a:latin typeface="Times New Roman" panose="02020603050405020304" pitchFamily="18" charset="0"/>
                <a:cs typeface="Times New Roman" panose="02020603050405020304" pitchFamily="18" charset="0"/>
              </a:rPr>
              <a:t>học</a:t>
            </a:r>
            <a:r>
              <a:rPr lang="en-US" altLang="en-US" sz="30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50147" y="1016231"/>
            <a:ext cx="165735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986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392415"/>
          </a:xfrm>
          <a:prstGeom prst="rect">
            <a:avLst/>
          </a:prstGeom>
          <a:noFill/>
        </p:spPr>
        <p:txBody>
          <a:bodyPr wrap="square" lIns="68580" tIns="34290" rIns="68580" bIns="34290" rtlCol="0">
            <a:spAutoFit/>
          </a:bodyPr>
          <a:lstStyle/>
          <a:p>
            <a:pPr algn="ctr" defTabSz="685800">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mj-lt"/>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4"/>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endParaRPr lang="en-US" altLang="en-US" sz="21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5" y="1940427"/>
            <a:ext cx="7858125" cy="1084913"/>
          </a:xfrm>
          <a:prstGeom prst="rect">
            <a:avLst/>
          </a:prstGeom>
          <a:noFill/>
        </p:spPr>
        <p:txBody>
          <a:bodyPr wrap="square" lIns="68580" tIns="34290" rIns="68580" bIns="34290">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1"/>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a:solidFill>
                  <a:srgbClr val="0000CC"/>
                </a:solidFill>
                <a:latin typeface="Times New Roman" panose="02020603050405020304" pitchFamily="18" charset="0"/>
                <a:cs typeface="Times New Roman" panose="02020603050405020304" pitchFamily="18" charset="0"/>
              </a:rPr>
              <a:t>2</a:t>
            </a:r>
            <a:r>
              <a:rPr lang="vi-VN" altLang="en-US" sz="3000" b="1" dirty="0">
                <a:solidFill>
                  <a:srgbClr val="0000CC"/>
                </a:solidFill>
                <a:latin typeface="Times New Roman" panose="02020603050405020304" pitchFamily="18" charset="0"/>
                <a:cs typeface="Times New Roman" panose="02020603050405020304" pitchFamily="18" charset="0"/>
              </a:rPr>
              <a:t>:</a:t>
            </a:r>
            <a:r>
              <a:rPr lang="en-US" altLang="en-US" sz="3000" b="1" dirty="0">
                <a:solidFill>
                  <a:srgbClr val="0000CC"/>
                </a:solidFill>
                <a:latin typeface="Times New Roman" panose="02020603050405020304" pitchFamily="18" charset="0"/>
                <a:cs typeface="Times New Roman" panose="02020603050405020304" pitchFamily="18" charset="0"/>
              </a:rPr>
              <a:t> NHÀ SÁNG CHẾ (TIẾT </a:t>
            </a:r>
            <a:r>
              <a:rPr lang="vi-VN" altLang="en-US" sz="3000" b="1" dirty="0">
                <a:solidFill>
                  <a:srgbClr val="0000CC"/>
                </a:solidFill>
                <a:latin typeface="Times New Roman" panose="02020603050405020304" pitchFamily="18" charset="0"/>
                <a:cs typeface="Times New Roman" panose="02020603050405020304" pitchFamily="18" charset="0"/>
              </a:rPr>
              <a:t>4</a:t>
            </a:r>
            <a:r>
              <a:rPr lang="en-US" altLang="en-US" sz="3000" b="1" dirty="0">
                <a:solidFill>
                  <a:srgbClr val="0000CC"/>
                </a:solidFill>
                <a:latin typeface="Times New Roman" panose="02020603050405020304" pitchFamily="18" charset="0"/>
                <a:cs typeface="Times New Roman" panose="02020603050405020304" pitchFamily="18" charset="0"/>
              </a:rPr>
              <a:t>)</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264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3" y="-13097"/>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232325"/>
            <a:ext cx="293727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1467920" y="1244053"/>
            <a:ext cx="6915150" cy="831875"/>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827473"/>
            <a:ext cx="72009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spcBef>
                <a:spcPct val="0"/>
              </a:spcBef>
            </a:pP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a:solidFill>
                  <a:srgbClr val="FF0000"/>
                </a:solidFill>
                <a:latin typeface="Times New Roman" panose="02020603050405020304" pitchFamily="18" charset="0"/>
                <a:cs typeface="Times New Roman" panose="02020603050405020304" pitchFamily="18" charset="0"/>
              </a:rPr>
              <a:t>NHÀ SÁNG CHẾ</a:t>
            </a:r>
            <a:endParaRPr lang="en-US" altLang="en-US" sz="21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0"/>
            <a:ext cx="6000750" cy="392415"/>
          </a:xfrm>
          <a:prstGeom prst="rect">
            <a:avLst/>
          </a:prstGeom>
          <a:noFill/>
        </p:spPr>
        <p:txBody>
          <a:bodyPr wrap="square" lIns="68580" tIns="34290" rIns="68580" bIns="34290" rtlCol="0">
            <a:spAutoFit/>
          </a:bodyPr>
          <a:lstStyle/>
          <a:p>
            <a:pPr algn="ctr" defTabSz="685800">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mj-lt"/>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mj-lt"/>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5"/>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2528544" y="1317588"/>
            <a:ext cx="5668564" cy="684803"/>
          </a:xfrm>
          <a:prstGeom prst="rect">
            <a:avLst/>
          </a:prstGeom>
          <a:noFill/>
        </p:spPr>
        <p:txBody>
          <a:bodyPr wrap="square" lIns="68580" tIns="34290" rIns="68580" bIns="34290" rtlCol="0">
            <a:spAutoFit/>
          </a:bodyPr>
          <a:lstStyle/>
          <a:p>
            <a:r>
              <a:rPr lang="vi-VN" sz="2000" dirty="0">
                <a:latin typeface="Times New Roman" pitchFamily="18" charset="0"/>
              </a:rPr>
              <a:t>Nêu được vai trò của sáng chế trong đời sống và sự phát triển của công nghệ</a:t>
            </a:r>
            <a:endParaRPr lang="en-US" sz="2000" dirty="0">
              <a:latin typeface="Times New Roman" pitchFamily="18" charset="0"/>
            </a:endParaRPr>
          </a:p>
        </p:txBody>
      </p:sp>
      <p:grpSp>
        <p:nvGrpSpPr>
          <p:cNvPr id="24" name="Group 23"/>
          <p:cNvGrpSpPr/>
          <p:nvPr/>
        </p:nvGrpSpPr>
        <p:grpSpPr>
          <a:xfrm>
            <a:off x="1541929" y="2166926"/>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1"/>
            <a:ext cx="5994926" cy="684803"/>
          </a:xfrm>
          <a:prstGeom prst="rect">
            <a:avLst/>
          </a:prstGeom>
          <a:noFill/>
        </p:spPr>
        <p:txBody>
          <a:bodyPr wrap="square" lIns="68580" tIns="34290" rIns="68580" bIns="34290" rtlCol="0">
            <a:spAutoFit/>
          </a:bodyPr>
          <a:lstStyle/>
          <a:p>
            <a:r>
              <a:rPr lang="en-US" sz="2000" dirty="0">
                <a:latin typeface="Times New Roman" pitchFamily="18" charset="0"/>
              </a:rPr>
              <a:t>T</a:t>
            </a:r>
            <a:r>
              <a:rPr lang="vi-VN" sz="2000" dirty="0">
                <a:latin typeface="Times New Roman" pitchFamily="18" charset="0"/>
              </a:rPr>
              <a:t>óm tắt được thông tin về một số nhà sáng chế nổi bật trong lịch sử loài người.</a:t>
            </a:r>
            <a:endParaRPr lang="en-US" sz="2000" dirty="0">
              <a:latin typeface="Times New Roman" pitchFamily="18" charset="0"/>
            </a:endParaRPr>
          </a:p>
        </p:txBody>
      </p:sp>
      <p:grpSp>
        <p:nvGrpSpPr>
          <p:cNvPr id="20" name="Group 19"/>
          <p:cNvGrpSpPr/>
          <p:nvPr/>
        </p:nvGrpSpPr>
        <p:grpSpPr>
          <a:xfrm>
            <a:off x="1278696" y="3080115"/>
            <a:ext cx="7179503" cy="831875"/>
            <a:chOff x="2895601" y="3055367"/>
            <a:chExt cx="9220200" cy="1364233"/>
          </a:xfrm>
        </p:grpSpPr>
        <p:sp>
          <p:nvSpPr>
            <p:cNvPr id="21" name="Oval 2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2" name="Chevron 2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5B8DA7B-D710-41B0-E62A-166F60A110B2}"/>
              </a:ext>
            </a:extLst>
          </p:cNvPr>
          <p:cNvSpPr txBox="1"/>
          <p:nvPr/>
        </p:nvSpPr>
        <p:spPr>
          <a:xfrm>
            <a:off x="2266462" y="3219142"/>
            <a:ext cx="5668564" cy="684803"/>
          </a:xfrm>
          <a:prstGeom prst="rect">
            <a:avLst/>
          </a:prstGeom>
          <a:noFill/>
        </p:spPr>
        <p:txBody>
          <a:bodyPr wrap="square" lIns="68580" tIns="34290" rIns="68580" bIns="34290" rtlCol="0">
            <a:spAutoFit/>
          </a:bodyPr>
          <a:lstStyle/>
          <a:p>
            <a:r>
              <a:rPr lang="vi-VN" sz="2000" dirty="0">
                <a:latin typeface="Arial (Body)"/>
              </a:rPr>
              <a:t>Nêu được </a:t>
            </a:r>
            <a:r>
              <a:rPr lang="en-US" sz="2000" dirty="0" err="1">
                <a:latin typeface="Arial (Body)"/>
              </a:rPr>
              <a:t>lịch</a:t>
            </a:r>
            <a:r>
              <a:rPr lang="en-US" sz="2000" dirty="0">
                <a:latin typeface="Arial (Body)"/>
              </a:rPr>
              <a:t> </a:t>
            </a:r>
            <a:r>
              <a:rPr lang="en-US" sz="2000" dirty="0" err="1">
                <a:latin typeface="Arial (Body)"/>
              </a:rPr>
              <a:t>sử</a:t>
            </a:r>
            <a:r>
              <a:rPr lang="en-US" sz="2000" dirty="0">
                <a:latin typeface="Arial (Body)"/>
              </a:rPr>
              <a:t> </a:t>
            </a:r>
            <a:r>
              <a:rPr lang="en-US" sz="2000" dirty="0" err="1">
                <a:latin typeface="Arial (Body)"/>
              </a:rPr>
              <a:t>sáng</a:t>
            </a:r>
            <a:r>
              <a:rPr lang="en-US" sz="2000" dirty="0">
                <a:latin typeface="Arial (Body)"/>
              </a:rPr>
              <a:t> </a:t>
            </a:r>
            <a:r>
              <a:rPr lang="en-US" sz="2000" dirty="0" err="1">
                <a:latin typeface="Arial (Body)"/>
              </a:rPr>
              <a:t>chế</a:t>
            </a:r>
            <a:r>
              <a:rPr lang="en-US" sz="2000" dirty="0">
                <a:latin typeface="Arial (Body)"/>
              </a:rPr>
              <a:t> </a:t>
            </a:r>
            <a:r>
              <a:rPr lang="en-US" sz="2000" dirty="0" err="1">
                <a:latin typeface="Arial (Body)"/>
              </a:rPr>
              <a:t>ra</a:t>
            </a:r>
            <a:r>
              <a:rPr lang="en-US" sz="2000" dirty="0">
                <a:latin typeface="Arial (Body)"/>
              </a:rPr>
              <a:t> </a:t>
            </a:r>
            <a:r>
              <a:rPr lang="en-US" sz="2000" dirty="0" err="1">
                <a:latin typeface="Arial (Body)"/>
              </a:rPr>
              <a:t>sản</a:t>
            </a:r>
            <a:r>
              <a:rPr lang="en-US" sz="2000" dirty="0">
                <a:latin typeface="Arial (Body)"/>
              </a:rPr>
              <a:t> </a:t>
            </a:r>
            <a:r>
              <a:rPr lang="en-US" sz="2000" dirty="0" err="1">
                <a:latin typeface="Arial (Body)"/>
              </a:rPr>
              <a:t>phẩm</a:t>
            </a:r>
            <a:r>
              <a:rPr lang="en-US" sz="2000" dirty="0">
                <a:latin typeface="Arial (Body)"/>
              </a:rPr>
              <a:t> </a:t>
            </a:r>
            <a:r>
              <a:rPr lang="en-US" sz="2000" dirty="0" err="1">
                <a:latin typeface="Arial (Body)"/>
              </a:rPr>
              <a:t>công</a:t>
            </a:r>
            <a:r>
              <a:rPr lang="en-US" sz="2000" dirty="0">
                <a:latin typeface="Arial (Body)"/>
              </a:rPr>
              <a:t> </a:t>
            </a:r>
            <a:r>
              <a:rPr lang="en-US" sz="2000" dirty="0" err="1">
                <a:latin typeface="Arial (Body)"/>
              </a:rPr>
              <a:t>nghệ</a:t>
            </a:r>
            <a:r>
              <a:rPr lang="en-US" sz="2000" dirty="0">
                <a:latin typeface="Arial (Body)"/>
              </a:rPr>
              <a:t> </a:t>
            </a:r>
            <a:r>
              <a:rPr lang="en-US" sz="2000" dirty="0" err="1">
                <a:latin typeface="Arial (Body)"/>
              </a:rPr>
              <a:t>tiêu</a:t>
            </a:r>
            <a:r>
              <a:rPr lang="en-US" sz="2000" dirty="0">
                <a:latin typeface="Arial (Body)"/>
              </a:rPr>
              <a:t> </a:t>
            </a:r>
            <a:r>
              <a:rPr lang="en-US" sz="2000" dirty="0" err="1">
                <a:latin typeface="Arial (Body)"/>
              </a:rPr>
              <a:t>biểu</a:t>
            </a:r>
            <a:endParaRPr lang="en-US" sz="2000" dirty="0">
              <a:latin typeface="Arial (Body)"/>
            </a:endParaRPr>
          </a:p>
        </p:txBody>
      </p:sp>
      <p:grpSp>
        <p:nvGrpSpPr>
          <p:cNvPr id="30" name="Group 29"/>
          <p:cNvGrpSpPr/>
          <p:nvPr/>
        </p:nvGrpSpPr>
        <p:grpSpPr>
          <a:xfrm>
            <a:off x="1103114" y="4010570"/>
            <a:ext cx="7355085" cy="831875"/>
            <a:chOff x="2895601" y="3055367"/>
            <a:chExt cx="9220200" cy="1364233"/>
          </a:xfrm>
        </p:grpSpPr>
        <p:sp>
          <p:nvSpPr>
            <p:cNvPr id="31" name="Oval 3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32" name="Chevron 3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3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55B8DA7B-D710-41B0-E62A-166F60A110B2}"/>
              </a:ext>
            </a:extLst>
          </p:cNvPr>
          <p:cNvSpPr txBox="1"/>
          <p:nvPr/>
        </p:nvSpPr>
        <p:spPr>
          <a:xfrm>
            <a:off x="2097843" y="4067175"/>
            <a:ext cx="6285228" cy="377026"/>
          </a:xfrm>
          <a:prstGeom prst="rect">
            <a:avLst/>
          </a:prstGeom>
          <a:noFill/>
        </p:spPr>
        <p:txBody>
          <a:bodyPr wrap="square" lIns="68580" tIns="34290" rIns="68580" bIns="34290" rtlCol="0">
            <a:spAutoFit/>
          </a:bodyPr>
          <a:lstStyle/>
          <a:p>
            <a:r>
              <a:rPr lang="en-US" sz="2000" dirty="0" err="1">
                <a:latin typeface="Times New Roman" pitchFamily="18" charset="0"/>
              </a:rPr>
              <a:t>Nêu</a:t>
            </a:r>
            <a:r>
              <a:rPr lang="en-US" sz="2000" dirty="0">
                <a:latin typeface="Times New Roman" pitchFamily="18" charset="0"/>
              </a:rPr>
              <a:t> </a:t>
            </a:r>
            <a:r>
              <a:rPr lang="en-US" sz="2000" dirty="0" err="1">
                <a:latin typeface="Times New Roman" pitchFamily="18" charset="0"/>
              </a:rPr>
              <a:t>được</a:t>
            </a:r>
            <a:r>
              <a:rPr lang="en-US" sz="2000" dirty="0">
                <a:latin typeface="Times New Roman" pitchFamily="18" charset="0"/>
              </a:rPr>
              <a:t> </a:t>
            </a:r>
            <a:r>
              <a:rPr lang="en-US" sz="2000" dirty="0" err="1">
                <a:latin typeface="Times New Roman" pitchFamily="18" charset="0"/>
              </a:rPr>
              <a:t>một</a:t>
            </a:r>
            <a:r>
              <a:rPr lang="en-US" sz="2000" dirty="0">
                <a:latin typeface="Times New Roman" pitchFamily="18" charset="0"/>
              </a:rPr>
              <a:t> </a:t>
            </a:r>
            <a:r>
              <a:rPr lang="en-US" sz="2000" dirty="0" err="1">
                <a:latin typeface="Times New Roman" pitchFamily="18" charset="0"/>
              </a:rPr>
              <a:t>số</a:t>
            </a:r>
            <a:r>
              <a:rPr lang="en-US" sz="2000" dirty="0">
                <a:latin typeface="Times New Roman" pitchFamily="18" charset="0"/>
              </a:rPr>
              <a:t> </a:t>
            </a:r>
            <a:r>
              <a:rPr lang="en-US" sz="2000" dirty="0" err="1">
                <a:latin typeface="Times New Roman" pitchFamily="18" charset="0"/>
              </a:rPr>
              <a:t>đức</a:t>
            </a:r>
            <a:r>
              <a:rPr lang="en-US" sz="2000" dirty="0">
                <a:latin typeface="Times New Roman" pitchFamily="18" charset="0"/>
              </a:rPr>
              <a:t> </a:t>
            </a:r>
            <a:r>
              <a:rPr lang="en-US" sz="2000" dirty="0" err="1">
                <a:latin typeface="Times New Roman" pitchFamily="18" charset="0"/>
              </a:rPr>
              <a:t>tính</a:t>
            </a:r>
            <a:r>
              <a:rPr lang="en-US" sz="2000" dirty="0">
                <a:latin typeface="Times New Roman" pitchFamily="18" charset="0"/>
              </a:rPr>
              <a:t> </a:t>
            </a:r>
            <a:r>
              <a:rPr lang="en-US" sz="2000" dirty="0" err="1">
                <a:latin typeface="Times New Roman" pitchFamily="18" charset="0"/>
              </a:rPr>
              <a:t>cần</a:t>
            </a:r>
            <a:r>
              <a:rPr lang="en-US" sz="2000" dirty="0">
                <a:latin typeface="Times New Roman" pitchFamily="18" charset="0"/>
              </a:rPr>
              <a:t> </a:t>
            </a:r>
            <a:r>
              <a:rPr lang="en-US" sz="2000" dirty="0" err="1">
                <a:latin typeface="Times New Roman" pitchFamily="18" charset="0"/>
              </a:rPr>
              <a:t>có</a:t>
            </a:r>
            <a:r>
              <a:rPr lang="en-US" sz="2000" dirty="0">
                <a:latin typeface="Times New Roman" pitchFamily="18" charset="0"/>
              </a:rPr>
              <a:t> </a:t>
            </a:r>
            <a:r>
              <a:rPr lang="en-US" sz="2000" dirty="0" err="1">
                <a:latin typeface="Times New Roman" pitchFamily="18" charset="0"/>
              </a:rPr>
              <a:t>để</a:t>
            </a:r>
            <a:r>
              <a:rPr lang="en-US" sz="2000" dirty="0">
                <a:latin typeface="Times New Roman" pitchFamily="18" charset="0"/>
              </a:rPr>
              <a:t> </a:t>
            </a:r>
            <a:r>
              <a:rPr lang="en-US" sz="2000" dirty="0" err="1">
                <a:latin typeface="Times New Roman" pitchFamily="18" charset="0"/>
              </a:rPr>
              <a:t>trở</a:t>
            </a:r>
            <a:r>
              <a:rPr lang="en-US" sz="2000" dirty="0">
                <a:latin typeface="Times New Roman" pitchFamily="18" charset="0"/>
              </a:rPr>
              <a:t> </a:t>
            </a:r>
            <a:r>
              <a:rPr lang="en-US" sz="2000" dirty="0" err="1">
                <a:latin typeface="Times New Roman" pitchFamily="18" charset="0"/>
              </a:rPr>
              <a:t>thành</a:t>
            </a:r>
            <a:r>
              <a:rPr lang="en-US" sz="2000" dirty="0">
                <a:latin typeface="Times New Roman" pitchFamily="18" charset="0"/>
              </a:rPr>
              <a:t> </a:t>
            </a:r>
            <a:r>
              <a:rPr lang="en-US" sz="2000" dirty="0" err="1">
                <a:latin typeface="Times New Roman" pitchFamily="18" charset="0"/>
              </a:rPr>
              <a:t>nhà</a:t>
            </a:r>
            <a:r>
              <a:rPr lang="en-US" sz="2000" dirty="0">
                <a:latin typeface="Times New Roman" pitchFamily="18" charset="0"/>
              </a:rPr>
              <a:t> </a:t>
            </a:r>
            <a:r>
              <a:rPr lang="en-US" sz="2000" dirty="0" err="1">
                <a:latin typeface="Times New Roman" pitchFamily="18" charset="0"/>
              </a:rPr>
              <a:t>sáng</a:t>
            </a:r>
            <a:r>
              <a:rPr lang="en-US" sz="2000" dirty="0">
                <a:latin typeface="Times New Roman" pitchFamily="18" charset="0"/>
              </a:rPr>
              <a:t> </a:t>
            </a:r>
            <a:r>
              <a:rPr lang="en-US" sz="2000" dirty="0" err="1">
                <a:latin typeface="Times New Roman" pitchFamily="18" charset="0"/>
              </a:rPr>
              <a:t>chế</a:t>
            </a:r>
            <a:r>
              <a:rPr lang="en-US" sz="2000" dirty="0">
                <a:latin typeface="Times New Roman" pitchFamily="18" charset="0"/>
              </a:rPr>
              <a:t>.</a:t>
            </a:r>
          </a:p>
        </p:txBody>
      </p:sp>
    </p:spTree>
    <p:extLst>
      <p:ext uri="{BB962C8B-B14F-4D97-AF65-F5344CB8AC3E}">
        <p14:creationId xmlns:p14="http://schemas.microsoft.com/office/powerpoint/2010/main" val="35657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2"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42"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par>
                          <p:cTn id="59" fill="hold">
                            <p:stCondLst>
                              <p:cond delay="100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P spid="29"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3711082" y="184766"/>
            <a:ext cx="1401719" cy="309341"/>
            <a:chOff x="0" y="0"/>
            <a:chExt cx="3737918" cy="824909"/>
          </a:xfrm>
        </p:grpSpPr>
        <p:grpSp>
          <p:nvGrpSpPr>
            <p:cNvPr id="8" name="Group 8"/>
            <p:cNvGrpSpPr/>
            <p:nvPr/>
          </p:nvGrpSpPr>
          <p:grpSpPr>
            <a:xfrm>
              <a:off x="0" y="61568"/>
              <a:ext cx="747584" cy="74758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0" name="TextBox 10"/>
            <p:cNvSpPr txBox="1"/>
            <p:nvPr/>
          </p:nvSpPr>
          <p:spPr>
            <a:xfrm>
              <a:off x="255211" y="175160"/>
              <a:ext cx="330859"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H</a:t>
              </a:r>
            </a:p>
          </p:txBody>
        </p:sp>
        <p:grpSp>
          <p:nvGrpSpPr>
            <p:cNvPr id="11" name="Group 11"/>
            <p:cNvGrpSpPr/>
            <p:nvPr/>
          </p:nvGrpSpPr>
          <p:grpSpPr>
            <a:xfrm>
              <a:off x="747584" y="61568"/>
              <a:ext cx="747584" cy="74758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3" name="Group 13"/>
            <p:cNvGrpSpPr/>
            <p:nvPr/>
          </p:nvGrpSpPr>
          <p:grpSpPr>
            <a:xfrm>
              <a:off x="2990334" y="61568"/>
              <a:ext cx="747584" cy="74758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5" name="TextBox 15"/>
            <p:cNvSpPr txBox="1"/>
            <p:nvPr/>
          </p:nvSpPr>
          <p:spPr>
            <a:xfrm>
              <a:off x="841275"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E</a:t>
              </a:r>
            </a:p>
          </p:txBody>
        </p:sp>
        <p:sp>
          <p:nvSpPr>
            <p:cNvPr id="16" name="TextBox 16"/>
            <p:cNvSpPr txBox="1"/>
            <p:nvPr/>
          </p:nvSpPr>
          <p:spPr>
            <a:xfrm>
              <a:off x="3084027" y="137661"/>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O</a:t>
              </a:r>
            </a:p>
          </p:txBody>
        </p:sp>
        <p:grpSp>
          <p:nvGrpSpPr>
            <p:cNvPr id="17" name="Group 17"/>
            <p:cNvGrpSpPr/>
            <p:nvPr/>
          </p:nvGrpSpPr>
          <p:grpSpPr>
            <a:xfrm>
              <a:off x="1495167" y="0"/>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19" name="TextBox 19"/>
            <p:cNvSpPr txBox="1"/>
            <p:nvPr/>
          </p:nvSpPr>
          <p:spPr>
            <a:xfrm>
              <a:off x="1719926" y="76093"/>
              <a:ext cx="298067"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dirty="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nvGrpSpPr>
            <p:cNvPr id="20" name="Group 20"/>
            <p:cNvGrpSpPr/>
            <p:nvPr/>
          </p:nvGrpSpPr>
          <p:grpSpPr>
            <a:xfrm>
              <a:off x="2242751" y="37227"/>
              <a:ext cx="747584" cy="7475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2" name="TextBox 22"/>
            <p:cNvSpPr txBox="1"/>
            <p:nvPr/>
          </p:nvSpPr>
          <p:spPr>
            <a:xfrm>
              <a:off x="2336443" y="108595"/>
              <a:ext cx="560200" cy="649749"/>
            </a:xfrm>
            <a:prstGeom prst="rect">
              <a:avLst/>
            </a:prstGeom>
          </p:spPr>
          <p:txBody>
            <a:bodyPr lIns="0" tIns="0" rIns="0" bIns="0" rtlCol="0" anchor="t">
              <a:spAutoFit/>
            </a:bodyPr>
            <a:lstStyle/>
            <a:p>
              <a:pPr marL="0" marR="0" lvl="0" indent="0" algn="ctr" defTabSz="457223" rtl="0" eaLnBrk="1" fontAlgn="auto" latinLnBrk="0" hangingPunct="1">
                <a:lnSpc>
                  <a:spcPts val="1876"/>
                </a:lnSpc>
                <a:spcBef>
                  <a:spcPct val="0"/>
                </a:spcBef>
                <a:spcAft>
                  <a:spcPts val="0"/>
                </a:spcAft>
                <a:buClrTx/>
                <a:buSzTx/>
                <a:buFontTx/>
                <a:buNone/>
                <a:tabLst/>
                <a:defRPr/>
              </a:pPr>
              <a:r>
                <a:rPr kumimoji="0" lang="en-US" sz="1563" b="0" i="0" u="none" strike="noStrike" kern="1200" cap="none" spc="0" normalizeH="0" baseline="0" noProof="0">
                  <a:ln>
                    <a:noFill/>
                  </a:ln>
                  <a:solidFill>
                    <a:srgbClr val="FFFEFE"/>
                  </a:solidFill>
                  <a:effectLst/>
                  <a:uLnTx/>
                  <a:uFillTx/>
                  <a:latin typeface="Times New Roman" panose="02020603050405020304" pitchFamily="18" charset="0"/>
                  <a:ea typeface="+mn-ea"/>
                  <a:cs typeface="Times New Roman" panose="02020603050405020304" pitchFamily="18" charset="0"/>
                </a:rPr>
                <a:t>L</a:t>
              </a:r>
            </a:p>
          </p:txBody>
        </p:sp>
      </p:grpSp>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0231">
            <a:off x="257027" y="2923240"/>
            <a:ext cx="415916" cy="415916"/>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231">
            <a:off x="179572" y="258438"/>
            <a:ext cx="431208" cy="440826"/>
          </a:xfrm>
          <a:prstGeom prst="rect">
            <a:avLst/>
          </a:prstGeom>
        </p:spPr>
      </p:pic>
      <p:pic>
        <p:nvPicPr>
          <p:cNvPr id="25" name="Picture 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82344">
            <a:off x="117803" y="528741"/>
            <a:ext cx="1174212" cy="384287"/>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07727" y="2029921"/>
            <a:ext cx="555299" cy="619502"/>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73635" y="1158970"/>
            <a:ext cx="415916" cy="415916"/>
          </a:xfrm>
          <a:prstGeom prst="rect">
            <a:avLst/>
          </a:prstGeom>
        </p:spPr>
      </p:pic>
      <p:sp>
        <p:nvSpPr>
          <p:cNvPr id="29" name="TextBox 29"/>
          <p:cNvSpPr txBox="1"/>
          <p:nvPr/>
        </p:nvSpPr>
        <p:spPr>
          <a:xfrm>
            <a:off x="1069825" y="490902"/>
            <a:ext cx="6684233" cy="615553"/>
          </a:xfrm>
          <a:prstGeom prst="rect">
            <a:avLst/>
          </a:prstGeom>
        </p:spPr>
        <p:txBody>
          <a:bodyPr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Thứ</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ngày</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tháng</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3300" b="1" i="0" u="none" strike="noStrike" kern="1200" cap="none" spc="-10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năm</a:t>
            </a:r>
            <a:r>
              <a:rPr kumimoji="0" lang="en-US" sz="3300" b="1" i="0" u="none" strike="noStrike" kern="1200" cap="none" spc="-10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2024</a:t>
            </a:r>
          </a:p>
        </p:txBody>
      </p:sp>
      <p:sp>
        <p:nvSpPr>
          <p:cNvPr id="35" name="TextBox 29"/>
          <p:cNvSpPr txBox="1"/>
          <p:nvPr/>
        </p:nvSpPr>
        <p:spPr>
          <a:xfrm>
            <a:off x="3037149" y="1036819"/>
            <a:ext cx="2648185" cy="615553"/>
          </a:xfrm>
          <a:prstGeom prst="rect">
            <a:avLst/>
          </a:prstGeom>
          <a:noFill/>
        </p:spPr>
        <p:txBody>
          <a:bodyPr wrap="square" lIns="0" tIns="0" rIns="0" bIns="0" rtlCol="0" anchor="t">
            <a:spAutoFit/>
          </a:bodyPr>
          <a:lstStyle/>
          <a:p>
            <a:pPr marL="0" marR="0" lvl="0" indent="0" algn="ctr" defTabSz="457223" rtl="0" eaLnBrk="1" fontAlgn="auto" latinLnBrk="0" hangingPunct="1">
              <a:lnSpc>
                <a:spcPts val="4800"/>
              </a:lnSpc>
              <a:spcBef>
                <a:spcPct val="0"/>
              </a:spcBef>
              <a:spcAft>
                <a:spcPts val="0"/>
              </a:spcAft>
              <a:buClrTx/>
              <a:buSzTx/>
              <a:buFontTx/>
              <a:buNone/>
              <a:tabLst/>
              <a:defRPr/>
            </a:pPr>
            <a:r>
              <a:rPr kumimoji="0" lang="en-US" sz="3600" b="1" i="0" u="none" strike="noStrike" kern="1200" cap="none" spc="-10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10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10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nghệ</a:t>
            </a:r>
            <a:endParaRPr kumimoji="0" lang="en-US" sz="3600" b="1" i="0" u="none" strike="noStrike" kern="1200" cap="none" spc="-10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pic>
        <p:nvPicPr>
          <p:cNvPr id="40" name="Picture 39"/>
          <p:cNvPicPr>
            <a:picLocks noChangeAspect="1"/>
          </p:cNvPicPr>
          <p:nvPr/>
        </p:nvPicPr>
        <p:blipFill>
          <a:blip r:embed="rId12"/>
          <a:stretch>
            <a:fillRect/>
          </a:stretch>
        </p:blipFill>
        <p:spPr>
          <a:xfrm>
            <a:off x="314721" y="1652372"/>
            <a:ext cx="416088" cy="416088"/>
          </a:xfrm>
          <a:prstGeom prst="rect">
            <a:avLst/>
          </a:prstGeom>
        </p:spPr>
      </p:pic>
      <p:sp>
        <p:nvSpPr>
          <p:cNvPr id="30" name="TextBox 29"/>
          <p:cNvSpPr txBox="1"/>
          <p:nvPr/>
        </p:nvSpPr>
        <p:spPr>
          <a:xfrm>
            <a:off x="1032243" y="1611299"/>
            <a:ext cx="7432201" cy="569836"/>
          </a:xfrm>
          <a:prstGeom prst="rect">
            <a:avLst/>
          </a:prstGeom>
          <a:noFill/>
        </p:spPr>
        <p:txBody>
          <a:bodyPr wrap="square" lIns="0" tIns="0" rIns="0" bIns="0" rtlCol="0" anchor="t">
            <a:spAutoFit/>
          </a:bodyPr>
          <a:lstStyle/>
          <a:p>
            <a:pPr algn="ctr" defTabSz="457223">
              <a:lnSpc>
                <a:spcPts val="4800"/>
              </a:lnSpc>
              <a:spcBef>
                <a:spcPct val="0"/>
              </a:spcBef>
              <a:defRPr/>
            </a:pPr>
            <a:r>
              <a:rPr lang="en-US" alt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dirty="0">
                <a:solidFill>
                  <a:srgbClr val="FF0000"/>
                </a:solidFill>
                <a:latin typeface="Times New Roman" panose="02020603050405020304" pitchFamily="18" charset="0"/>
                <a:cs typeface="Times New Roman" panose="02020603050405020304" pitchFamily="18" charset="0"/>
              </a:rPr>
              <a:t>NHÀ SÁNG CHẾ </a:t>
            </a:r>
            <a:r>
              <a:rPr kumimoji="0" lang="en-US" sz="3600" b="1" i="0" u="none" strike="noStrike" kern="1200" cap="none" spc="-10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10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10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pic>
        <p:nvPicPr>
          <p:cNvPr id="2" name="Hình ảnh 1" descr="Tạo hình cắt từ Màn hình"/>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3942" y="2280479"/>
            <a:ext cx="1619513" cy="2696448"/>
          </a:xfrm>
          <a:prstGeom prst="rect">
            <a:avLst/>
          </a:prstGeom>
        </p:spPr>
      </p:pic>
      <p:pic>
        <p:nvPicPr>
          <p:cNvPr id="3" name="Hình ảnh 2" descr="Tạo hình cắt từ Màn hình"/>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66088" y="2421418"/>
            <a:ext cx="1566792" cy="2555509"/>
          </a:xfrm>
          <a:prstGeom prst="rect">
            <a:avLst/>
          </a:prstGeom>
        </p:spPr>
      </p:pic>
      <p:pic>
        <p:nvPicPr>
          <p:cNvPr id="4" name="Hình ảnh 3" descr="Tạo hình cắt từ Màn hình"/>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40437" y="2421418"/>
            <a:ext cx="1639471" cy="2632016"/>
          </a:xfrm>
          <a:prstGeom prst="rect">
            <a:avLst/>
          </a:prstGeom>
        </p:spPr>
      </p:pic>
    </p:spTree>
    <p:extLst>
      <p:ext uri="{BB962C8B-B14F-4D97-AF65-F5344CB8AC3E}">
        <p14:creationId xmlns:p14="http://schemas.microsoft.com/office/powerpoint/2010/main" val="922761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631832" y="19477"/>
            <a:ext cx="1512168" cy="98170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1" y="2691586"/>
            <a:ext cx="2566088" cy="187191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2712674"/>
            <a:ext cx="2770008" cy="182973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7625" y="3610398"/>
            <a:ext cx="1224136" cy="837016"/>
          </a:xfrm>
          <a:prstGeom prst="rect">
            <a:avLst/>
          </a:prstGeom>
        </p:spPr>
      </p:pic>
      <p:sp>
        <p:nvSpPr>
          <p:cNvPr id="8" name="Rectangle 7"/>
          <p:cNvSpPr/>
          <p:nvPr/>
        </p:nvSpPr>
        <p:spPr>
          <a:xfrm>
            <a:off x="1619672" y="1221600"/>
            <a:ext cx="6975768" cy="1026114"/>
          </a:xfrm>
          <a:prstGeom prst="rect">
            <a:avLst/>
          </a:prstGeom>
          <a:noFill/>
        </p:spPr>
        <p:txBody>
          <a:bodyPr wrap="square" lIns="81643" tIns="40822" rIns="81643" bIns="40822" numCol="1">
            <a:prstTxWarp prst="textTriangle">
              <a:avLst/>
            </a:prstTxWarp>
            <a:spAutoFit/>
          </a:bodyPr>
          <a:lstStyle/>
          <a:p>
            <a:pPr algn="ctr" defTabSz="1088570"/>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Giải</a:t>
            </a:r>
            <a:r>
              <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cứu</a:t>
            </a:r>
            <a:r>
              <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bãi</a:t>
            </a:r>
            <a:r>
              <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 </a:t>
            </a:r>
            <a:r>
              <a:rPr lang="en-US" sz="5900" b="1" dirty="0" err="1">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rPr>
              <a:t>biển</a:t>
            </a:r>
            <a:endParaRPr lang="en-US" sz="5900" b="1"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latin typeface="Times New Roman" pitchFamily="18" charset="0"/>
            </a:endParaRPr>
          </a:p>
        </p:txBody>
      </p:sp>
      <p:pic>
        <p:nvPicPr>
          <p:cNvPr id="10"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24328" y="-476060"/>
            <a:ext cx="609600" cy="457200"/>
          </a:xfrm>
          <a:prstGeom prst="rect">
            <a:avLst/>
          </a:prstGeom>
        </p:spPr>
      </p:pic>
    </p:spTree>
    <p:extLst>
      <p:ext uri="{BB962C8B-B14F-4D97-AF65-F5344CB8AC3E}">
        <p14:creationId xmlns:p14="http://schemas.microsoft.com/office/powerpoint/2010/main" val="519368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8"/>
                                        </p:tgtEl>
                                        <p:attrNameLst>
                                          <p:attrName>style.color</p:attrName>
                                        </p:attrNameLst>
                                      </p:cBhvr>
                                      <p:by>
                                        <p:hsl h="7200000" s="0" l="0"/>
                                      </p:by>
                                    </p:animClr>
                                    <p:animClr clrSpc="hsl" dir="cw">
                                      <p:cBhvr>
                                        <p:cTn id="13" dur="500" fill="hold"/>
                                        <p:tgtEl>
                                          <p:spTgt spid="8"/>
                                        </p:tgtEl>
                                        <p:attrNameLst>
                                          <p:attrName>fillcolor</p:attrName>
                                        </p:attrNameLst>
                                      </p:cBhvr>
                                      <p:by>
                                        <p:hsl h="7200000" s="0" l="0"/>
                                      </p:by>
                                    </p:animClr>
                                    <p:animClr clrSpc="hsl" dir="cw">
                                      <p:cBhvr>
                                        <p:cTn id="14" dur="500" fill="hold"/>
                                        <p:tgtEl>
                                          <p:spTgt spid="8"/>
                                        </p:tgtEl>
                                        <p:attrNameLst>
                                          <p:attrName>stroke.color</p:attrName>
                                        </p:attrNameLst>
                                      </p:cBhvr>
                                      <p:by>
                                        <p:hsl h="7200000" s="0" l="0"/>
                                      </p:by>
                                    </p:animClr>
                                    <p:set>
                                      <p:cBhvr>
                                        <p:cTn id="15" dur="500" fill="hold"/>
                                        <p:tgtEl>
                                          <p:spTgt spid="8"/>
                                        </p:tgtEl>
                                        <p:attrNameLst>
                                          <p:attrName>fill.type</p:attrName>
                                        </p:attrNameLst>
                                      </p:cBhvr>
                                      <p:to>
                                        <p:strVal val="solid"/>
                                      </p:to>
                                    </p:se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 presetClass="mediacall" presetSubtype="0" fill="hold" nodeType="withEffect">
                                  <p:stCondLst>
                                    <p:cond delay="0"/>
                                  </p:stCondLst>
                                  <p:childTnLst>
                                    <p:cmd type="call" cmd="playFrom(0.0)">
                                      <p:cBhvr>
                                        <p:cTn id="29" dur="1844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981">
                <p:cTn id="30" repeatCount="indefinite"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8" grpId="0"/>
      <p:bldP spid="8"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096" y="3174102"/>
            <a:ext cx="1920770" cy="126876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642" y="3193257"/>
            <a:ext cx="1833855" cy="133776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41" y="3940403"/>
            <a:ext cx="1724932" cy="718741"/>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173" y="98701"/>
            <a:ext cx="1291028" cy="987806"/>
          </a:xfrm>
          <a:prstGeom prst="rect">
            <a:avLst/>
          </a:prstGeom>
        </p:spPr>
      </p:pic>
      <p:pic>
        <p:nvPicPr>
          <p:cNvPr id="6" name="Picture chuoi">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3886049" y="2983019"/>
            <a:ext cx="1040859" cy="320962"/>
          </a:xfrm>
          <a:prstGeom prst="rect">
            <a:avLst/>
          </a:prstGeom>
        </p:spPr>
      </p:pic>
      <p:pic>
        <p:nvPicPr>
          <p:cNvPr id="8" name="Picture 7">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92455" y="3707830"/>
            <a:ext cx="1552109" cy="773024"/>
          </a:xfrm>
          <a:prstGeom prst="rect">
            <a:avLst/>
          </a:prstGeom>
        </p:spPr>
      </p:pic>
      <p:sp>
        <p:nvSpPr>
          <p:cNvPr id="19" name="Cloud Callout 18"/>
          <p:cNvSpPr/>
          <p:nvPr/>
        </p:nvSpPr>
        <p:spPr>
          <a:xfrm>
            <a:off x="1514201" y="642946"/>
            <a:ext cx="5508612" cy="1991849"/>
          </a:xfrm>
          <a:prstGeom prst="cloudCallout">
            <a:avLst>
              <a:gd name="adj1" fmla="val -51742"/>
              <a:gd name="adj2" fmla="val 69030"/>
            </a:avLst>
          </a:prstGeom>
          <a:ln>
            <a:solidFill>
              <a:srgbClr val="FFFF00"/>
            </a:solidFill>
          </a:ln>
        </p:spPr>
        <p:style>
          <a:lnRef idx="2">
            <a:schemeClr val="accent1"/>
          </a:lnRef>
          <a:fillRef idx="1">
            <a:schemeClr val="lt1"/>
          </a:fillRef>
          <a:effectRef idx="0">
            <a:schemeClr val="accent1"/>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Bãi</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biển</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có</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nhiều</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rác</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quá</a:t>
            </a:r>
            <a:r>
              <a:rPr lang="en-US" sz="3900" b="1" dirty="0">
                <a:solidFill>
                  <a:srgbClr val="FF0000"/>
                </a:solidFill>
                <a:latin typeface="Times New Roman" pitchFamily="18" charset="0"/>
              </a:rPr>
              <a:t>!</a:t>
            </a:r>
          </a:p>
        </p:txBody>
      </p:sp>
      <p:sp>
        <p:nvSpPr>
          <p:cNvPr id="24" name="Cloud Callout 23"/>
          <p:cNvSpPr/>
          <p:nvPr/>
        </p:nvSpPr>
        <p:spPr>
          <a:xfrm>
            <a:off x="3541610" y="717993"/>
            <a:ext cx="5229135" cy="1991849"/>
          </a:xfrm>
          <a:prstGeom prst="cloudCallout">
            <a:avLst>
              <a:gd name="adj1" fmla="val -62865"/>
              <a:gd name="adj2" fmla="val 84465"/>
            </a:avLst>
          </a:prstGeom>
        </p:spPr>
        <p:style>
          <a:lnRef idx="2">
            <a:schemeClr val="accent1"/>
          </a:lnRef>
          <a:fillRef idx="1">
            <a:schemeClr val="lt1"/>
          </a:fillRef>
          <a:effectRef idx="0">
            <a:schemeClr val="accent1"/>
          </a:effectRef>
          <a:fontRef idx="minor">
            <a:schemeClr val="dk1"/>
          </a:fontRef>
        </p:style>
        <p:txBody>
          <a:bodyPr lIns="108857" tIns="54428" rIns="108857" bIns="54428" rtlCol="0" anchor="ctr"/>
          <a:lstStyle/>
          <a:p>
            <a:pPr algn="ctr" defTabSz="1088570"/>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Chúng</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cùng</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nhau</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dọn</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dẹp</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9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39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722879" y="-933260"/>
            <a:ext cx="609600" cy="457200"/>
          </a:xfrm>
          <a:prstGeom prst="rect">
            <a:avLst/>
          </a:prstGeom>
        </p:spPr>
      </p:pic>
      <p:pic>
        <p:nvPicPr>
          <p:cNvPr id="29" name="Picture lon">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0738" y="4442867"/>
            <a:ext cx="1023627" cy="50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kinh">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31874" y="3258481"/>
            <a:ext cx="1254483" cy="469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308275"/>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Effect transition="in" filter="fade">
                                      <p:cBhvr>
                                        <p:cTn id="15" dur="1000"/>
                                        <p:tgtEl>
                                          <p:spTgt spid="19"/>
                                        </p:tgtEl>
                                      </p:cBhvr>
                                    </p:animEffect>
                                  </p:childTnLst>
                                </p:cTn>
                              </p:par>
                              <p:par>
                                <p:cTn id="16" presetID="1" presetClass="mediacall" presetSubtype="0" fill="hold" nodeType="withEffect">
                                  <p:stCondLst>
                                    <p:cond delay="0"/>
                                  </p:stCondLst>
                                  <p:childTnLst>
                                    <p:cmd type="call" cmd="playFrom(0.0)">
                                      <p:cBhvr>
                                        <p:cTn id="17" dur="18445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32" presetClass="emph" presetSubtype="0" repeatCount="200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par>
                          <p:cTn id="29" fill="hold">
                            <p:stCondLst>
                              <p:cond delay="2000"/>
                            </p:stCondLst>
                            <p:childTnLst>
                              <p:par>
                                <p:cTn id="30" presetID="6" presetClass="entr" presetSubtype="3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out)">
                                      <p:cBhvr>
                                        <p:cTn id="32" dur="1000"/>
                                        <p:tgtEl>
                                          <p:spTgt spid="24"/>
                                        </p:tgtEl>
                                      </p:cBhvr>
                                    </p:animEffect>
                                  </p:childTnLst>
                                </p:cTn>
                              </p:par>
                            </p:childTnLst>
                          </p:cTn>
                        </p:par>
                        <p:par>
                          <p:cTn id="33" fill="hold">
                            <p:stCondLst>
                              <p:cond delay="3000"/>
                            </p:stCondLst>
                            <p:childTnLst>
                              <p:par>
                                <p:cTn id="34" presetID="1" presetClass="exit" presetSubtype="0" fill="hold" grpId="1" nodeType="afterEffect">
                                  <p:stCondLst>
                                    <p:cond delay="0"/>
                                  </p:stCondLst>
                                  <p:childTnLst>
                                    <p:set>
                                      <p:cBhvr>
                                        <p:cTn id="35" dur="1" fill="hold">
                                          <p:stCondLst>
                                            <p:cond delay="3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3774">
                <p:cTn id="36" fill="hold" display="0">
                  <p:stCondLst>
                    <p:cond delay="indefinite"/>
                  </p:stCondLst>
                  <p:endCondLst>
                    <p:cond evt="onStopAudio" delay="0">
                      <p:tgtEl>
                        <p:sldTgt/>
                      </p:tgtEl>
                    </p:cond>
                  </p:endCondLst>
                </p:cTn>
                <p:tgtEl>
                  <p:spTgt spid="25"/>
                </p:tgtEl>
              </p:cMediaNode>
            </p:audio>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withEffect">
                                  <p:stCondLst>
                                    <p:cond delay="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31" presetClass="exit" presetSubtype="0" fill="hold" nodeType="withEffect">
                                  <p:stCondLst>
                                    <p:cond delay="0"/>
                                  </p:stCondLst>
                                  <p:childTnLst>
                                    <p:anim calcmode="lin" valueType="num">
                                      <p:cBhvr>
                                        <p:cTn id="50" dur="1000"/>
                                        <p:tgtEl>
                                          <p:spTgt spid="8"/>
                                        </p:tgtEl>
                                        <p:attrNameLst>
                                          <p:attrName>ppt_w</p:attrName>
                                        </p:attrNameLst>
                                      </p:cBhvr>
                                      <p:tavLst>
                                        <p:tav tm="0">
                                          <p:val>
                                            <p:strVal val="ppt_w"/>
                                          </p:val>
                                        </p:tav>
                                        <p:tav tm="100000">
                                          <p:val>
                                            <p:fltVal val="0"/>
                                          </p:val>
                                        </p:tav>
                                      </p:tavLst>
                                    </p:anim>
                                    <p:anim calcmode="lin" valueType="num">
                                      <p:cBhvr>
                                        <p:cTn id="51" dur="1000"/>
                                        <p:tgtEl>
                                          <p:spTgt spid="8"/>
                                        </p:tgtEl>
                                        <p:attrNameLst>
                                          <p:attrName>ppt_h</p:attrName>
                                        </p:attrNameLst>
                                      </p:cBhvr>
                                      <p:tavLst>
                                        <p:tav tm="0">
                                          <p:val>
                                            <p:strVal val="ppt_h"/>
                                          </p:val>
                                        </p:tav>
                                        <p:tav tm="100000">
                                          <p:val>
                                            <p:fltVal val="0"/>
                                          </p:val>
                                        </p:tav>
                                      </p:tavLst>
                                    </p:anim>
                                    <p:anim calcmode="lin" valueType="num">
                                      <p:cBhvr>
                                        <p:cTn id="52" dur="1000"/>
                                        <p:tgtEl>
                                          <p:spTgt spid="8"/>
                                        </p:tgtEl>
                                        <p:attrNameLst>
                                          <p:attrName>style.rotation</p:attrName>
                                        </p:attrNameLst>
                                      </p:cBhvr>
                                      <p:tavLst>
                                        <p:tav tm="0">
                                          <p:val>
                                            <p:fltVal val="0"/>
                                          </p:val>
                                        </p:tav>
                                        <p:tav tm="100000">
                                          <p:val>
                                            <p:fltVal val="90"/>
                                          </p:val>
                                        </p:tav>
                                      </p:tavLst>
                                    </p:anim>
                                    <p:animEffect transition="out" filter="fade">
                                      <p:cBhvr>
                                        <p:cTn id="53" dur="1000"/>
                                        <p:tgtEl>
                                          <p:spTgt spid="8"/>
                                        </p:tgtEl>
                                      </p:cBhvr>
                                    </p:animEffect>
                                    <p:set>
                                      <p:cBhvr>
                                        <p:cTn id="5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31"/>
                    </p:tgtEl>
                  </p:cond>
                </p:stCondLst>
                <p:endSync evt="end" delay="0">
                  <p:rtn val="all"/>
                </p:endSync>
                <p:childTnLst>
                  <p:par>
                    <p:cTn id="56" fill="hold">
                      <p:stCondLst>
                        <p:cond delay="0"/>
                      </p:stCondLst>
                      <p:childTnLst>
                        <p:par>
                          <p:cTn id="57" fill="hold">
                            <p:stCondLst>
                              <p:cond delay="0"/>
                            </p:stCondLst>
                            <p:childTnLst>
                              <p:par>
                                <p:cTn id="58" presetID="31" presetClass="exit" presetSubtype="0" fill="hold" nodeType="clickEffect">
                                  <p:stCondLst>
                                    <p:cond delay="0"/>
                                  </p:stCondLst>
                                  <p:childTnLst>
                                    <p:anim calcmode="lin" valueType="num">
                                      <p:cBhvr>
                                        <p:cTn id="59" dur="1000"/>
                                        <p:tgtEl>
                                          <p:spTgt spid="31"/>
                                        </p:tgtEl>
                                        <p:attrNameLst>
                                          <p:attrName>ppt_w</p:attrName>
                                        </p:attrNameLst>
                                      </p:cBhvr>
                                      <p:tavLst>
                                        <p:tav tm="0">
                                          <p:val>
                                            <p:strVal val="ppt_w"/>
                                          </p:val>
                                        </p:tav>
                                        <p:tav tm="100000">
                                          <p:val>
                                            <p:fltVal val="0"/>
                                          </p:val>
                                        </p:tav>
                                      </p:tavLst>
                                    </p:anim>
                                    <p:anim calcmode="lin" valueType="num">
                                      <p:cBhvr>
                                        <p:cTn id="60" dur="1000"/>
                                        <p:tgtEl>
                                          <p:spTgt spid="31"/>
                                        </p:tgtEl>
                                        <p:attrNameLst>
                                          <p:attrName>ppt_h</p:attrName>
                                        </p:attrNameLst>
                                      </p:cBhvr>
                                      <p:tavLst>
                                        <p:tav tm="0">
                                          <p:val>
                                            <p:strVal val="ppt_h"/>
                                          </p:val>
                                        </p:tav>
                                        <p:tav tm="100000">
                                          <p:val>
                                            <p:fltVal val="0"/>
                                          </p:val>
                                        </p:tav>
                                      </p:tavLst>
                                    </p:anim>
                                    <p:anim calcmode="lin" valueType="num">
                                      <p:cBhvr>
                                        <p:cTn id="61" dur="1000"/>
                                        <p:tgtEl>
                                          <p:spTgt spid="31"/>
                                        </p:tgtEl>
                                        <p:attrNameLst>
                                          <p:attrName>style.rotation</p:attrName>
                                        </p:attrNameLst>
                                      </p:cBhvr>
                                      <p:tavLst>
                                        <p:tav tm="0">
                                          <p:val>
                                            <p:fltVal val="0"/>
                                          </p:val>
                                        </p:tav>
                                        <p:tav tm="100000">
                                          <p:val>
                                            <p:fltVal val="90"/>
                                          </p:val>
                                        </p:tav>
                                      </p:tavLst>
                                    </p:anim>
                                    <p:animEffect transition="out" filter="fade">
                                      <p:cBhvr>
                                        <p:cTn id="62" dur="1000"/>
                                        <p:tgtEl>
                                          <p:spTgt spid="31"/>
                                        </p:tgtEl>
                                      </p:cBhvr>
                                    </p:animEffect>
                                    <p:set>
                                      <p:cBhvr>
                                        <p:cTn id="63"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31" presetClass="exit" presetSubtype="0" fill="hold" nodeType="clickEffect">
                                  <p:stCondLst>
                                    <p:cond delay="0"/>
                                  </p:stCondLst>
                                  <p:childTnLst>
                                    <p:anim calcmode="lin" valueType="num">
                                      <p:cBhvr>
                                        <p:cTn id="68" dur="1000"/>
                                        <p:tgtEl>
                                          <p:spTgt spid="29"/>
                                        </p:tgtEl>
                                        <p:attrNameLst>
                                          <p:attrName>ppt_w</p:attrName>
                                        </p:attrNameLst>
                                      </p:cBhvr>
                                      <p:tavLst>
                                        <p:tav tm="0">
                                          <p:val>
                                            <p:strVal val="ppt_w"/>
                                          </p:val>
                                        </p:tav>
                                        <p:tav tm="100000">
                                          <p:val>
                                            <p:fltVal val="0"/>
                                          </p:val>
                                        </p:tav>
                                      </p:tavLst>
                                    </p:anim>
                                    <p:anim calcmode="lin" valueType="num">
                                      <p:cBhvr>
                                        <p:cTn id="69" dur="1000"/>
                                        <p:tgtEl>
                                          <p:spTgt spid="29"/>
                                        </p:tgtEl>
                                        <p:attrNameLst>
                                          <p:attrName>ppt_h</p:attrName>
                                        </p:attrNameLst>
                                      </p:cBhvr>
                                      <p:tavLst>
                                        <p:tav tm="0">
                                          <p:val>
                                            <p:strVal val="ppt_h"/>
                                          </p:val>
                                        </p:tav>
                                        <p:tav tm="100000">
                                          <p:val>
                                            <p:fltVal val="0"/>
                                          </p:val>
                                        </p:tav>
                                      </p:tavLst>
                                    </p:anim>
                                    <p:anim calcmode="lin" valueType="num">
                                      <p:cBhvr>
                                        <p:cTn id="70" dur="1000"/>
                                        <p:tgtEl>
                                          <p:spTgt spid="29"/>
                                        </p:tgtEl>
                                        <p:attrNameLst>
                                          <p:attrName>style.rotation</p:attrName>
                                        </p:attrNameLst>
                                      </p:cBhvr>
                                      <p:tavLst>
                                        <p:tav tm="0">
                                          <p:val>
                                            <p:fltVal val="0"/>
                                          </p:val>
                                        </p:tav>
                                        <p:tav tm="100000">
                                          <p:val>
                                            <p:fltVal val="90"/>
                                          </p:val>
                                        </p:tav>
                                      </p:tavLst>
                                    </p:anim>
                                    <p:animEffect transition="out" filter="fade">
                                      <p:cBhvr>
                                        <p:cTn id="71" dur="1000"/>
                                        <p:tgtEl>
                                          <p:spTgt spid="29"/>
                                        </p:tgtEl>
                                      </p:cBhvr>
                                    </p:animEffect>
                                    <p:set>
                                      <p:cBhvr>
                                        <p:cTn id="72"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9" grpId="0" animBg="1"/>
      <p:bldP spid="19" grpId="1" animBg="1"/>
      <p:bldP spid="24" grpId="0" animBg="1"/>
      <p:bldP spid="2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67544" y="26442"/>
            <a:ext cx="8208912" cy="1249164"/>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Giêm Oát được cấp bằng sáng chế cho động cơ hơi nước của mình vào năm bao nhiêu?</a:t>
            </a:r>
          </a:p>
        </p:txBody>
      </p:sp>
      <p:sp>
        <p:nvSpPr>
          <p:cNvPr id="3" name="Snip Diagonal Corner Rectangle 2"/>
          <p:cNvSpPr/>
          <p:nvPr/>
        </p:nvSpPr>
        <p:spPr>
          <a:xfrm>
            <a:off x="467544" y="3044085"/>
            <a:ext cx="8208912" cy="651227"/>
          </a:xfrm>
          <a:prstGeom prst="snip2DiagRect">
            <a:avLst/>
          </a:prstGeom>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C</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0000">
                        <a14:foregroundMark x1="43438" y1="66234" x2="43438" y2="66234"/>
                        <a14:foregroundMark x1="68906" y1="30815" x2="68906" y2="30815"/>
                      </a14:backgroundRemoval>
                    </a14:imgEffect>
                  </a14:imgLayer>
                </a14:imgProps>
              </a:ext>
              <a:ext uri="{28A0092B-C50C-407E-A947-70E740481C1C}">
                <a14:useLocalDpi xmlns:a14="http://schemas.microsoft.com/office/drawing/2010/main" val="0"/>
              </a:ext>
            </a:extLst>
          </a:blip>
          <a:stretch>
            <a:fillRect/>
          </a:stretch>
        </p:blipFill>
        <p:spPr>
          <a:xfrm>
            <a:off x="7221790" y="4299943"/>
            <a:ext cx="1808324" cy="817116"/>
          </a:xfrm>
          <a:prstGeom prst="rect">
            <a:avLst/>
          </a:prstGeom>
        </p:spPr>
      </p:pic>
      <p:sp>
        <p:nvSpPr>
          <p:cNvPr id="8" name="Snip Diagonal Corner Rectangle 2">
            <a:extLst>
              <a:ext uri="{FF2B5EF4-FFF2-40B4-BE49-F238E27FC236}">
                <a16:creationId xmlns:a16="http://schemas.microsoft.com/office/drawing/2014/main" id="{EAC586AC-267A-4C11-8060-32F1F6F97F80}"/>
              </a:ext>
            </a:extLst>
          </p:cNvPr>
          <p:cNvSpPr/>
          <p:nvPr/>
        </p:nvSpPr>
        <p:spPr>
          <a:xfrm>
            <a:off x="539552" y="1275606"/>
            <a:ext cx="8208912" cy="1596997"/>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Năm 1782.</a:t>
            </a:r>
          </a:p>
          <a:p>
            <a:r>
              <a:rPr lang="vi-VN" sz="2400" dirty="0">
                <a:latin typeface="Times New Roman" pitchFamily="18" charset="0"/>
              </a:rPr>
              <a:t>B. Năm 1783.</a:t>
            </a:r>
          </a:p>
          <a:p>
            <a:r>
              <a:rPr lang="vi-VN" sz="2400" dirty="0">
                <a:latin typeface="Times New Roman" pitchFamily="18" charset="0"/>
              </a:rPr>
              <a:t>C. Năm 1784.</a:t>
            </a:r>
          </a:p>
          <a:p>
            <a:r>
              <a:rPr lang="vi-VN" sz="2400" dirty="0">
                <a:latin typeface="Times New Roman" pitchFamily="18" charset="0"/>
              </a:rPr>
              <a:t>D. Năm 1785.</a:t>
            </a:r>
          </a:p>
        </p:txBody>
      </p:sp>
      <p:sp>
        <p:nvSpPr>
          <p:cNvPr id="13" name="Rectangle: Rounded Corners 12">
            <a:extLst>
              <a:ext uri="{FF2B5EF4-FFF2-40B4-BE49-F238E27FC236}">
                <a16:creationId xmlns:a16="http://schemas.microsoft.com/office/drawing/2014/main" id="{0E1EA7A0-0637-458F-AEE5-EDD8EFC0EA33}"/>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5" name="Rectangle: Rounded Corners 14">
            <a:extLst>
              <a:ext uri="{FF2B5EF4-FFF2-40B4-BE49-F238E27FC236}">
                <a16:creationId xmlns:a16="http://schemas.microsoft.com/office/drawing/2014/main" id="{7CA54269-441B-47AC-861D-99C6F9BE8A10}"/>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8" name="Rectangle: Rounded Corners 17">
            <a:extLst>
              <a:ext uri="{FF2B5EF4-FFF2-40B4-BE49-F238E27FC236}">
                <a16:creationId xmlns:a16="http://schemas.microsoft.com/office/drawing/2014/main" id="{B62553C9-8799-4EF6-84E3-EF26BE9895D5}"/>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9" name="Rectangle: Rounded Corners 18">
            <a:extLst>
              <a:ext uri="{FF2B5EF4-FFF2-40B4-BE49-F238E27FC236}">
                <a16:creationId xmlns:a16="http://schemas.microsoft.com/office/drawing/2014/main" id="{482B5DED-3D9B-4D22-B019-C399CAD9C94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20" name="Rectangle: Rounded Corners 19">
            <a:extLst>
              <a:ext uri="{FF2B5EF4-FFF2-40B4-BE49-F238E27FC236}">
                <a16:creationId xmlns:a16="http://schemas.microsoft.com/office/drawing/2014/main" id="{255425DC-8E15-4D69-8D9B-1ABFFEDBC0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21" name="Rectangle: Rounded Corners 20">
            <a:extLst>
              <a:ext uri="{FF2B5EF4-FFF2-40B4-BE49-F238E27FC236}">
                <a16:creationId xmlns:a16="http://schemas.microsoft.com/office/drawing/2014/main" id="{BFF8A244-6A9C-44C1-AE3F-86E98FB34EC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23" name="图片 19">
            <a:hlinkClick r:id="rId9" action="ppaction://hlinksldjump"/>
          </p:cNvPr>
          <p:cNvPicPr>
            <a:picLocks noChangeAspect="1"/>
          </p:cNvPicPr>
          <p:nvPr/>
        </p:nvPicPr>
        <p:blipFill>
          <a:blip r:embed="rId10"/>
          <a:stretch>
            <a:fillRect/>
          </a:stretch>
        </p:blipFill>
        <p:spPr>
          <a:xfrm>
            <a:off x="116965" y="3939909"/>
            <a:ext cx="701159" cy="917192"/>
          </a:xfrm>
          <a:prstGeom prst="rect">
            <a:avLst/>
          </a:prstGeom>
        </p:spPr>
      </p:pic>
    </p:spTree>
    <p:extLst>
      <p:ext uri="{BB962C8B-B14F-4D97-AF65-F5344CB8AC3E}">
        <p14:creationId xmlns:p14="http://schemas.microsoft.com/office/powerpoint/2010/main" val="297155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15"/>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18"/>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19"/>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20"/>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2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3"/>
                  </p:tgtEl>
                </p:cond>
              </p:nextCondLst>
            </p:seq>
          </p:childTnLst>
        </p:cTn>
      </p:par>
    </p:tnLst>
    <p:bldLst>
      <p:bldP spid="2" grpId="0" animBg="1"/>
      <p:bldP spid="3" grpId="0" animBg="1"/>
      <p:bldP spid="13" grpId="0" animBg="1"/>
      <p:bldP spid="15" grpId="0" animBg="1"/>
      <p:bldP spid="18" grpId="0" animBg="1"/>
      <p:bldP spid="19" grpId="0" animBg="1"/>
      <p:bldP spid="20"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575685" y="97093"/>
            <a:ext cx="8208912" cy="1178515"/>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Chiếc ô tô của Các Ben được hoàn thiện và cấp bằng sáng chế khi nào?</a:t>
            </a:r>
          </a:p>
        </p:txBody>
      </p:sp>
      <p:sp>
        <p:nvSpPr>
          <p:cNvPr id="3" name="Snip Diagonal Corner Rectangle 2"/>
          <p:cNvSpPr/>
          <p:nvPr/>
        </p:nvSpPr>
        <p:spPr>
          <a:xfrm>
            <a:off x="555049" y="3036147"/>
            <a:ext cx="8208912" cy="711978"/>
          </a:xfrm>
          <a:prstGeom prst="snip2DiagRect">
            <a:avLst/>
          </a:prstGeom>
        </p:spPr>
        <p:style>
          <a:lnRef idx="1">
            <a:schemeClr val="accent6"/>
          </a:lnRef>
          <a:fillRef idx="2">
            <a:schemeClr val="accent6"/>
          </a:fillRef>
          <a:effectRef idx="1">
            <a:schemeClr val="accent6"/>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B</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6331" y="3651878"/>
            <a:ext cx="2141433" cy="1066535"/>
          </a:xfrm>
          <a:prstGeom prst="rect">
            <a:avLst/>
          </a:prstGeom>
        </p:spPr>
      </p:pic>
      <p:sp>
        <p:nvSpPr>
          <p:cNvPr id="8" name="Snip Diagonal Corner Rectangle 2">
            <a:extLst>
              <a:ext uri="{FF2B5EF4-FFF2-40B4-BE49-F238E27FC236}">
                <a16:creationId xmlns:a16="http://schemas.microsoft.com/office/drawing/2014/main" id="{E506D0A8-015D-472B-8E41-0E10C2910580}"/>
              </a:ext>
            </a:extLst>
          </p:cNvPr>
          <p:cNvSpPr/>
          <p:nvPr/>
        </p:nvSpPr>
        <p:spPr>
          <a:xfrm>
            <a:off x="575690" y="1386921"/>
            <a:ext cx="8167631" cy="1418623"/>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Đầu năm 1885.</a:t>
            </a:r>
          </a:p>
          <a:p>
            <a:r>
              <a:rPr lang="vi-VN" sz="2400" dirty="0">
                <a:latin typeface="Times New Roman" pitchFamily="18" charset="0"/>
              </a:rPr>
              <a:t>B. Đầu năm 1886.</a:t>
            </a:r>
          </a:p>
          <a:p>
            <a:r>
              <a:rPr lang="vi-VN" sz="2400" dirty="0">
                <a:latin typeface="Times New Roman" pitchFamily="18" charset="0"/>
              </a:rPr>
              <a:t>C. Đầu năm 1887.</a:t>
            </a:r>
          </a:p>
          <a:p>
            <a:r>
              <a:rPr lang="vi-VN" sz="2400" dirty="0">
                <a:latin typeface="Times New Roman" pitchFamily="18" charset="0"/>
              </a:rPr>
              <a:t>D. Đầu năm 1888.</a:t>
            </a:r>
          </a:p>
        </p:txBody>
      </p:sp>
      <p:sp>
        <p:nvSpPr>
          <p:cNvPr id="9" name="Rectangle: Rounded Corners 8">
            <a:extLst>
              <a:ext uri="{FF2B5EF4-FFF2-40B4-BE49-F238E27FC236}">
                <a16:creationId xmlns:a16="http://schemas.microsoft.com/office/drawing/2014/main" id="{0DB9AC43-B556-498B-AAC6-8B937DF7C306}"/>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0" name="Rectangle: Rounded Corners 9">
            <a:extLst>
              <a:ext uri="{FF2B5EF4-FFF2-40B4-BE49-F238E27FC236}">
                <a16:creationId xmlns:a16="http://schemas.microsoft.com/office/drawing/2014/main" id="{05B87DE9-CFC8-4973-B0CB-6FB4BE943A2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1" name="Rectangle: Rounded Corners 10">
            <a:extLst>
              <a:ext uri="{FF2B5EF4-FFF2-40B4-BE49-F238E27FC236}">
                <a16:creationId xmlns:a16="http://schemas.microsoft.com/office/drawing/2014/main" id="{48479C6B-765B-4172-91B8-548C37FBF14B}"/>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12" name="Rectangle: Rounded Corners 11">
            <a:extLst>
              <a:ext uri="{FF2B5EF4-FFF2-40B4-BE49-F238E27FC236}">
                <a16:creationId xmlns:a16="http://schemas.microsoft.com/office/drawing/2014/main" id="{FD9CB22D-A98C-4026-8BE5-3CA6C157866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13" name="Rectangle: Rounded Corners 12">
            <a:extLst>
              <a:ext uri="{FF2B5EF4-FFF2-40B4-BE49-F238E27FC236}">
                <a16:creationId xmlns:a16="http://schemas.microsoft.com/office/drawing/2014/main" id="{9450E08E-3A4C-4025-B028-CD90F38D65CF}"/>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14" name="Rectangle: Rounded Corners 13">
            <a:extLst>
              <a:ext uri="{FF2B5EF4-FFF2-40B4-BE49-F238E27FC236}">
                <a16:creationId xmlns:a16="http://schemas.microsoft.com/office/drawing/2014/main" id="{C8AC0445-1E4E-4BC2-9C43-EFFF0923F6E2}"/>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16" name="图片 19">
            <a:hlinkClick r:id="rId8" action="ppaction://hlinksldjump"/>
          </p:cNvPr>
          <p:cNvPicPr>
            <a:picLocks noChangeAspect="1"/>
          </p:cNvPicPr>
          <p:nvPr/>
        </p:nvPicPr>
        <p:blipFill>
          <a:blip r:embed="rId9"/>
          <a:stretch>
            <a:fillRect/>
          </a:stretch>
        </p:blipFill>
        <p:spPr>
          <a:xfrm>
            <a:off x="116965" y="3939909"/>
            <a:ext cx="701159" cy="917192"/>
          </a:xfrm>
          <a:prstGeom prst="rect">
            <a:avLst/>
          </a:prstGeom>
        </p:spPr>
      </p:pic>
    </p:spTree>
    <p:extLst>
      <p:ext uri="{BB962C8B-B14F-4D97-AF65-F5344CB8AC3E}">
        <p14:creationId xmlns:p14="http://schemas.microsoft.com/office/powerpoint/2010/main" val="1304016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999"/>
                                          </p:stCondLst>
                                        </p:cTn>
                                        <p:tgtEl>
                                          <p:spTgt spid="10"/>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0"/>
                                  </p:stCondLst>
                                  <p:childTnLst>
                                    <p:set>
                                      <p:cBhvr>
                                        <p:cTn id="31" dur="1" fill="hold">
                                          <p:stCondLst>
                                            <p:cond delay="999"/>
                                          </p:stCondLst>
                                        </p:cTn>
                                        <p:tgtEl>
                                          <p:spTgt spid="11"/>
                                        </p:tgtEl>
                                        <p:attrNameLst>
                                          <p:attrName>style.visibility</p:attrName>
                                        </p:attrNameLst>
                                      </p:cBhvr>
                                      <p:to>
                                        <p:strVal val="visible"/>
                                      </p:to>
                                    </p:set>
                                  </p:childTnLst>
                                </p:cTn>
                              </p:par>
                            </p:childTnLst>
                          </p:cTn>
                        </p:par>
                        <p:par>
                          <p:cTn id="32" fill="hold">
                            <p:stCondLst>
                              <p:cond delay="2500"/>
                            </p:stCondLst>
                            <p:childTnLst>
                              <p:par>
                                <p:cTn id="33" presetID="1" presetClass="entr" presetSubtype="0" fill="hold" grpId="0" nodeType="afterEffect">
                                  <p:stCondLst>
                                    <p:cond delay="0"/>
                                  </p:stCondLst>
                                  <p:childTnLst>
                                    <p:set>
                                      <p:cBhvr>
                                        <p:cTn id="34" dur="1" fill="hold">
                                          <p:stCondLst>
                                            <p:cond delay="999"/>
                                          </p:stCondLst>
                                        </p:cTn>
                                        <p:tgtEl>
                                          <p:spTgt spid="12"/>
                                        </p:tgtEl>
                                        <p:attrNameLst>
                                          <p:attrName>style.visibility</p:attrName>
                                        </p:attrNameLst>
                                      </p:cBhvr>
                                      <p:to>
                                        <p:strVal val="visible"/>
                                      </p:to>
                                    </p:set>
                                  </p:childTnLst>
                                </p:cTn>
                              </p:par>
                            </p:childTnLst>
                          </p:cTn>
                        </p:par>
                        <p:par>
                          <p:cTn id="35" fill="hold">
                            <p:stCondLst>
                              <p:cond delay="3500"/>
                            </p:stCondLst>
                            <p:childTnLst>
                              <p:par>
                                <p:cTn id="36" presetID="1" presetClass="entr" presetSubtype="0" fill="hold" grpId="0" nodeType="afterEffect">
                                  <p:stCondLst>
                                    <p:cond delay="0"/>
                                  </p:stCondLst>
                                  <p:childTnLst>
                                    <p:set>
                                      <p:cBhvr>
                                        <p:cTn id="37" dur="1" fill="hold">
                                          <p:stCondLst>
                                            <p:cond delay="999"/>
                                          </p:stCondLst>
                                        </p:cTn>
                                        <p:tgtEl>
                                          <p:spTgt spid="13"/>
                                        </p:tgtEl>
                                        <p:attrNameLst>
                                          <p:attrName>style.visibility</p:attrName>
                                        </p:attrNameLst>
                                      </p:cBhvr>
                                      <p:to>
                                        <p:strVal val="visible"/>
                                      </p:to>
                                    </p:set>
                                  </p:childTnLst>
                                </p:cTn>
                              </p:par>
                            </p:childTnLst>
                          </p:cTn>
                        </p:par>
                        <p:par>
                          <p:cTn id="38" fill="hold">
                            <p:stCondLst>
                              <p:cond delay="4500"/>
                            </p:stCondLst>
                            <p:childTnLst>
                              <p:par>
                                <p:cTn id="39" presetID="1" presetClass="entr" presetSubtype="0" fill="hold" grpId="0" nodeType="afterEffect">
                                  <p:stCondLst>
                                    <p:cond delay="0"/>
                                  </p:stCondLst>
                                  <p:childTnLst>
                                    <p:set>
                                      <p:cBhvr>
                                        <p:cTn id="40" dur="1" fill="hold">
                                          <p:stCondLst>
                                            <p:cond delay="999"/>
                                          </p:stCondLst>
                                        </p:cTn>
                                        <p:tgtEl>
                                          <p:spTgt spid="1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9"/>
                  </p:tgtEl>
                </p:cond>
              </p:nextCondLst>
            </p:seq>
          </p:childTnLst>
        </p:cTn>
      </p:par>
    </p:tnLst>
    <p:bldLst>
      <p:bldP spid="2" grpId="0" animBg="1"/>
      <p:bldP spid="3" grpId="0" animBg="1"/>
      <p:bldP spid="8" grpId="0" animBg="1"/>
      <p:bldP spid="9" grpId="0" animBg="1"/>
      <p:bldP spid="10" grpId="0" animBg="1"/>
      <p:bldP spid="11" grpId="0" animBg="1"/>
      <p:bldP spid="12" grpId="0" animBg="1"/>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pic>
        <p:nvPicPr>
          <p:cNvPr id="5"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5791" y="4137283"/>
            <a:ext cx="2138211" cy="80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Rounded Corners 13">
            <a:extLst>
              <a:ext uri="{FF2B5EF4-FFF2-40B4-BE49-F238E27FC236}">
                <a16:creationId xmlns:a16="http://schemas.microsoft.com/office/drawing/2014/main" id="{6E1FA2E9-6C41-4BCD-BD98-DE417433C018}"/>
              </a:ext>
            </a:extLst>
          </p:cNvPr>
          <p:cNvSpPr/>
          <p:nvPr/>
        </p:nvSpPr>
        <p:spPr>
          <a:xfrm>
            <a:off x="3515883" y="3939909"/>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6" name="Rectangle: Rounded Corners 15">
            <a:extLst>
              <a:ext uri="{FF2B5EF4-FFF2-40B4-BE49-F238E27FC236}">
                <a16:creationId xmlns:a16="http://schemas.microsoft.com/office/drawing/2014/main" id="{73D308D2-2ED8-4B1A-B06A-03A58CCE3F99}"/>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9" name="Rectangle: Rounded Corners 18">
            <a:extLst>
              <a:ext uri="{FF2B5EF4-FFF2-40B4-BE49-F238E27FC236}">
                <a16:creationId xmlns:a16="http://schemas.microsoft.com/office/drawing/2014/main" id="{A068DC16-0811-46F3-971A-A1AFDA029A78}"/>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98387E35-DC76-47FA-A498-E6EC24F73644}"/>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7A746B96-3873-49D6-9FC6-58FEB5810AA3}"/>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EA810BA3-24CA-4835-AF5F-C634ACE501B8}"/>
              </a:ext>
            </a:extLst>
          </p:cNvPr>
          <p:cNvSpPr/>
          <p:nvPr/>
        </p:nvSpPr>
        <p:spPr>
          <a:xfrm>
            <a:off x="3515883" y="3939909"/>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sp>
        <p:nvSpPr>
          <p:cNvPr id="15" name="Rectangle: Rounded Corners 2">
            <a:extLst>
              <a:ext uri="{FF2B5EF4-FFF2-40B4-BE49-F238E27FC236}">
                <a16:creationId xmlns:a16="http://schemas.microsoft.com/office/drawing/2014/main" id="{4403F9BB-9337-8B48-730A-2067E41CC0FC}"/>
              </a:ext>
            </a:extLst>
          </p:cNvPr>
          <p:cNvSpPr/>
          <p:nvPr/>
        </p:nvSpPr>
        <p:spPr>
          <a:xfrm>
            <a:off x="512154" y="35708"/>
            <a:ext cx="8559109" cy="1174531"/>
          </a:xfrm>
          <a:prstGeom prst="roundRect">
            <a:avLst/>
          </a:prstGeom>
        </p:spPr>
        <p:style>
          <a:lnRef idx="1">
            <a:schemeClr val="accent2"/>
          </a:lnRef>
          <a:fillRef idx="2">
            <a:schemeClr val="accent2"/>
          </a:fillRef>
          <a:effectRef idx="1">
            <a:schemeClr val="accent2"/>
          </a:effectRef>
          <a:fontRef idx="minor">
            <a:schemeClr val="dk1"/>
          </a:fontRef>
        </p:style>
        <p:txBody>
          <a:bodyPr lIns="68580" tIns="34290" rIns="68580" bIns="34290" rtlCol="0" anchor="ctr"/>
          <a:lstStyle/>
          <a:p>
            <a:pPr algn="ctr" defTabSz="685800"/>
            <a:endParaRPr lang="en-US" sz="2400" b="1" dirty="0">
              <a:solidFill>
                <a:srgbClr val="0070C0"/>
              </a:solidFill>
              <a:latin typeface="Times New Roman" panose="02020603050405020304" pitchFamily="18" charset="0"/>
              <a:cs typeface="Times New Roman" panose="02020603050405020304" pitchFamily="18" charset="0"/>
            </a:endParaRPr>
          </a:p>
        </p:txBody>
      </p:sp>
      <p:grpSp>
        <p:nvGrpSpPr>
          <p:cNvPr id="17" name="Google Shape;2492;p78">
            <a:extLst>
              <a:ext uri="{FF2B5EF4-FFF2-40B4-BE49-F238E27FC236}">
                <a16:creationId xmlns:a16="http://schemas.microsoft.com/office/drawing/2014/main" id="{01433DC3-CF42-E8D1-1AA1-0C523BAFC34D}"/>
              </a:ext>
            </a:extLst>
          </p:cNvPr>
          <p:cNvGrpSpPr/>
          <p:nvPr/>
        </p:nvGrpSpPr>
        <p:grpSpPr>
          <a:xfrm flipH="1">
            <a:off x="851284" y="2984133"/>
            <a:ext cx="547723" cy="400011"/>
            <a:chOff x="1520150" y="3517375"/>
            <a:chExt cx="604200" cy="285625"/>
          </a:xfrm>
        </p:grpSpPr>
        <p:sp>
          <p:nvSpPr>
            <p:cNvPr id="18" name="Google Shape;2493;p78">
              <a:extLst>
                <a:ext uri="{FF2B5EF4-FFF2-40B4-BE49-F238E27FC236}">
                  <a16:creationId xmlns:a16="http://schemas.microsoft.com/office/drawing/2014/main" id="{B91071E4-431F-80C0-95DF-7BC0E95B6E0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1"/>
            </a:solidFill>
            <a:ln>
              <a:noFill/>
            </a:ln>
          </p:spPr>
          <p:txBody>
            <a:bodyPr spcFirstLastPara="1" wrap="square" lIns="91425" tIns="91425" rIns="91425" bIns="91425" anchor="ctr" anchorCtr="0">
              <a:noAutofit/>
            </a:bodyPr>
            <a:lstStyle/>
            <a:p>
              <a:pPr algn="ctr" defTabSz="685800"/>
              <a:r>
                <a:rPr lang="en-US" sz="1800" b="1" dirty="0">
                  <a:solidFill>
                    <a:prstClr val="black"/>
                  </a:solidFill>
                  <a:latin typeface="Times New Roman" pitchFamily="18" charset="0"/>
                </a:rPr>
                <a:t>C</a:t>
              </a:r>
              <a:endParaRPr sz="1800" b="1" dirty="0">
                <a:solidFill>
                  <a:prstClr val="black"/>
                </a:solidFill>
                <a:latin typeface="Times New Roman" pitchFamily="18" charset="0"/>
              </a:endParaRPr>
            </a:p>
          </p:txBody>
        </p:sp>
        <p:sp>
          <p:nvSpPr>
            <p:cNvPr id="23" name="Google Shape;2494;p78">
              <a:extLst>
                <a:ext uri="{FF2B5EF4-FFF2-40B4-BE49-F238E27FC236}">
                  <a16:creationId xmlns:a16="http://schemas.microsoft.com/office/drawing/2014/main" id="{C7559925-162E-4F53-9B66-1BF4C23CB24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91425" tIns="91425" rIns="91425" bIns="91425" anchor="ctr" anchorCtr="0">
              <a:noAutofit/>
            </a:bodyPr>
            <a:lstStyle/>
            <a:p>
              <a:pPr defTabSz="685800"/>
              <a:endParaRPr dirty="0">
                <a:solidFill>
                  <a:prstClr val="black"/>
                </a:solidFill>
                <a:latin typeface="Times New Roman" pitchFamily="18" charset="0"/>
              </a:endParaRPr>
            </a:p>
          </p:txBody>
        </p:sp>
      </p:grpSp>
      <p:grpSp>
        <p:nvGrpSpPr>
          <p:cNvPr id="24" name="Google Shape;2495;p78">
            <a:extLst>
              <a:ext uri="{FF2B5EF4-FFF2-40B4-BE49-F238E27FC236}">
                <a16:creationId xmlns:a16="http://schemas.microsoft.com/office/drawing/2014/main" id="{595CC680-DE61-5CAB-F2FB-55B2CA6B0F5E}"/>
              </a:ext>
            </a:extLst>
          </p:cNvPr>
          <p:cNvGrpSpPr/>
          <p:nvPr/>
        </p:nvGrpSpPr>
        <p:grpSpPr>
          <a:xfrm flipH="1">
            <a:off x="809424" y="1569455"/>
            <a:ext cx="547723" cy="400011"/>
            <a:chOff x="1520150" y="3517375"/>
            <a:chExt cx="604200" cy="285625"/>
          </a:xfrm>
        </p:grpSpPr>
        <p:sp>
          <p:nvSpPr>
            <p:cNvPr id="25" name="Google Shape;2496;p78">
              <a:extLst>
                <a:ext uri="{FF2B5EF4-FFF2-40B4-BE49-F238E27FC236}">
                  <a16:creationId xmlns:a16="http://schemas.microsoft.com/office/drawing/2014/main" id="{F811ECC7-A65A-3A7B-4603-493BB66FD553}"/>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accent2"/>
            </a:solidFill>
            <a:ln>
              <a:noFill/>
            </a:ln>
          </p:spPr>
          <p:txBody>
            <a:bodyPr spcFirstLastPara="1" wrap="square" lIns="91425" tIns="91425" rIns="91425" bIns="91425" anchor="ctr" anchorCtr="0">
              <a:noAutofit/>
            </a:bodyPr>
            <a:lstStyle/>
            <a:p>
              <a:pPr algn="ctr" defTabSz="685800"/>
              <a:r>
                <a:rPr lang="en-US" sz="2100" b="1" dirty="0">
                  <a:solidFill>
                    <a:prstClr val="black"/>
                  </a:solidFill>
                  <a:latin typeface="Times New Roman" pitchFamily="18" charset="0"/>
                </a:rPr>
                <a:t>A</a:t>
              </a:r>
              <a:endParaRPr sz="2100" b="1" dirty="0">
                <a:solidFill>
                  <a:prstClr val="black"/>
                </a:solidFill>
                <a:latin typeface="Times New Roman" pitchFamily="18" charset="0"/>
              </a:endParaRPr>
            </a:p>
          </p:txBody>
        </p:sp>
        <p:sp>
          <p:nvSpPr>
            <p:cNvPr id="26" name="Google Shape;2497;p78">
              <a:extLst>
                <a:ext uri="{FF2B5EF4-FFF2-40B4-BE49-F238E27FC236}">
                  <a16:creationId xmlns:a16="http://schemas.microsoft.com/office/drawing/2014/main" id="{15A4D0CD-1F71-78B0-97D9-C1D51AAE1CED}"/>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91425" tIns="91425" rIns="91425" bIns="91425" anchor="ctr" anchorCtr="0">
              <a:noAutofit/>
            </a:bodyPr>
            <a:lstStyle/>
            <a:p>
              <a:pPr defTabSz="685800"/>
              <a:endParaRPr dirty="0">
                <a:solidFill>
                  <a:prstClr val="black"/>
                </a:solidFill>
                <a:latin typeface="Times New Roman" pitchFamily="18" charset="0"/>
              </a:endParaRPr>
            </a:p>
          </p:txBody>
        </p:sp>
      </p:grpSp>
      <p:grpSp>
        <p:nvGrpSpPr>
          <p:cNvPr id="27" name="Google Shape;2498;p78">
            <a:extLst>
              <a:ext uri="{FF2B5EF4-FFF2-40B4-BE49-F238E27FC236}">
                <a16:creationId xmlns:a16="http://schemas.microsoft.com/office/drawing/2014/main" id="{C457E6DF-3676-5AF8-AA1D-F7B5F5490D91}"/>
              </a:ext>
            </a:extLst>
          </p:cNvPr>
          <p:cNvGrpSpPr/>
          <p:nvPr/>
        </p:nvGrpSpPr>
        <p:grpSpPr>
          <a:xfrm flipH="1">
            <a:off x="830354" y="3510097"/>
            <a:ext cx="547723" cy="400011"/>
            <a:chOff x="1520150" y="3517375"/>
            <a:chExt cx="604200" cy="285625"/>
          </a:xfrm>
        </p:grpSpPr>
        <p:sp>
          <p:nvSpPr>
            <p:cNvPr id="28" name="Google Shape;2499;p78">
              <a:extLst>
                <a:ext uri="{FF2B5EF4-FFF2-40B4-BE49-F238E27FC236}">
                  <a16:creationId xmlns:a16="http://schemas.microsoft.com/office/drawing/2014/main" id="{E01D32AD-0651-E46B-7AAB-B794EA74011C}"/>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rgbClr val="CCFF99"/>
            </a:solidFill>
            <a:ln>
              <a:noFill/>
            </a:ln>
          </p:spPr>
          <p:txBody>
            <a:bodyPr spcFirstLastPara="1" wrap="square" lIns="91425" tIns="91425" rIns="91425" bIns="91425" anchor="ctr" anchorCtr="0">
              <a:noAutofit/>
            </a:bodyPr>
            <a:lstStyle/>
            <a:p>
              <a:pPr algn="ctr" defTabSz="685800"/>
              <a:r>
                <a:rPr lang="en-US" sz="1800" b="1" dirty="0">
                  <a:solidFill>
                    <a:prstClr val="black"/>
                  </a:solidFill>
                  <a:latin typeface="Times New Roman" pitchFamily="18" charset="0"/>
                </a:rPr>
                <a:t>D</a:t>
              </a:r>
              <a:endParaRPr sz="1800" b="1" dirty="0">
                <a:solidFill>
                  <a:prstClr val="black"/>
                </a:solidFill>
                <a:latin typeface="Times New Roman" pitchFamily="18" charset="0"/>
              </a:endParaRPr>
            </a:p>
          </p:txBody>
        </p:sp>
        <p:sp>
          <p:nvSpPr>
            <p:cNvPr id="29" name="Google Shape;2500;p78">
              <a:extLst>
                <a:ext uri="{FF2B5EF4-FFF2-40B4-BE49-F238E27FC236}">
                  <a16:creationId xmlns:a16="http://schemas.microsoft.com/office/drawing/2014/main" id="{FD272A58-81A3-6A28-DD59-482DF044E4A4}"/>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91425" tIns="91425" rIns="91425" bIns="91425" anchor="ctr" anchorCtr="0">
              <a:noAutofit/>
            </a:bodyPr>
            <a:lstStyle/>
            <a:p>
              <a:pPr defTabSz="685800"/>
              <a:endParaRPr dirty="0">
                <a:solidFill>
                  <a:prstClr val="black"/>
                </a:solidFill>
                <a:latin typeface="Times New Roman" pitchFamily="18" charset="0"/>
              </a:endParaRPr>
            </a:p>
          </p:txBody>
        </p:sp>
      </p:grpSp>
      <p:grpSp>
        <p:nvGrpSpPr>
          <p:cNvPr id="30" name="Google Shape;2501;p78">
            <a:extLst>
              <a:ext uri="{FF2B5EF4-FFF2-40B4-BE49-F238E27FC236}">
                <a16:creationId xmlns:a16="http://schemas.microsoft.com/office/drawing/2014/main" id="{A176B51D-6121-C409-7184-EECB1585E69A}"/>
              </a:ext>
            </a:extLst>
          </p:cNvPr>
          <p:cNvGrpSpPr/>
          <p:nvPr/>
        </p:nvGrpSpPr>
        <p:grpSpPr>
          <a:xfrm flipH="1">
            <a:off x="830831" y="2168840"/>
            <a:ext cx="547723" cy="400011"/>
            <a:chOff x="1520150" y="3517375"/>
            <a:chExt cx="604200" cy="285625"/>
          </a:xfrm>
        </p:grpSpPr>
        <p:sp>
          <p:nvSpPr>
            <p:cNvPr id="31" name="Google Shape;2502;p78">
              <a:extLst>
                <a:ext uri="{FF2B5EF4-FFF2-40B4-BE49-F238E27FC236}">
                  <a16:creationId xmlns:a16="http://schemas.microsoft.com/office/drawing/2014/main" id="{75C34987-04E5-7D0F-CAD3-D45B3270E6E1}"/>
                </a:ext>
              </a:extLst>
            </p:cNvPr>
            <p:cNvSpPr/>
            <p:nvPr/>
          </p:nvSpPr>
          <p:spPr>
            <a:xfrm>
              <a:off x="1526425" y="3524700"/>
              <a:ext cx="592700" cy="274625"/>
            </a:xfrm>
            <a:custGeom>
              <a:avLst/>
              <a:gdLst/>
              <a:ahLst/>
              <a:cxnLst/>
              <a:rect l="l" t="t" r="r" b="b"/>
              <a:pathLst>
                <a:path w="23708" h="10985" extrusionOk="0">
                  <a:moveTo>
                    <a:pt x="1" y="0"/>
                  </a:moveTo>
                  <a:lnTo>
                    <a:pt x="1" y="10985"/>
                  </a:lnTo>
                  <a:lnTo>
                    <a:pt x="20213" y="10462"/>
                  </a:lnTo>
                  <a:lnTo>
                    <a:pt x="23707" y="5147"/>
                  </a:lnTo>
                  <a:lnTo>
                    <a:pt x="20213" y="0"/>
                  </a:lnTo>
                  <a:close/>
                </a:path>
              </a:pathLst>
            </a:custGeom>
            <a:solidFill>
              <a:schemeClr val="lt2"/>
            </a:solidFill>
            <a:ln>
              <a:noFill/>
            </a:ln>
          </p:spPr>
          <p:txBody>
            <a:bodyPr spcFirstLastPara="1" wrap="square" lIns="91425" tIns="91425" rIns="91425" bIns="91425" anchor="ctr" anchorCtr="0">
              <a:noAutofit/>
            </a:bodyPr>
            <a:lstStyle/>
            <a:p>
              <a:pPr algn="ctr" defTabSz="685800"/>
              <a:r>
                <a:rPr lang="en-US" sz="1800" b="1" dirty="0">
                  <a:solidFill>
                    <a:prstClr val="black"/>
                  </a:solidFill>
                  <a:latin typeface="Times New Roman" pitchFamily="18" charset="0"/>
                </a:rPr>
                <a:t>B</a:t>
              </a:r>
              <a:endParaRPr sz="1800" b="1" dirty="0">
                <a:solidFill>
                  <a:prstClr val="black"/>
                </a:solidFill>
                <a:latin typeface="Times New Roman" pitchFamily="18" charset="0"/>
              </a:endParaRPr>
            </a:p>
          </p:txBody>
        </p:sp>
        <p:sp>
          <p:nvSpPr>
            <p:cNvPr id="32" name="Google Shape;2503;p78">
              <a:extLst>
                <a:ext uri="{FF2B5EF4-FFF2-40B4-BE49-F238E27FC236}">
                  <a16:creationId xmlns:a16="http://schemas.microsoft.com/office/drawing/2014/main" id="{63E42E80-D8F9-B547-FEE5-4D9F8BC27BA6}"/>
                </a:ext>
              </a:extLst>
            </p:cNvPr>
            <p:cNvSpPr/>
            <p:nvPr/>
          </p:nvSpPr>
          <p:spPr>
            <a:xfrm>
              <a:off x="1520150" y="3517375"/>
              <a:ext cx="604200" cy="285625"/>
            </a:xfrm>
            <a:custGeom>
              <a:avLst/>
              <a:gdLst/>
              <a:ahLst/>
              <a:cxnLst/>
              <a:rect l="l" t="t" r="r" b="b"/>
              <a:pathLst>
                <a:path w="24168" h="11425" extrusionOk="0">
                  <a:moveTo>
                    <a:pt x="20443" y="314"/>
                  </a:moveTo>
                  <a:lnTo>
                    <a:pt x="22117" y="2950"/>
                  </a:lnTo>
                  <a:lnTo>
                    <a:pt x="23742" y="5438"/>
                  </a:lnTo>
                  <a:lnTo>
                    <a:pt x="23742" y="5438"/>
                  </a:lnTo>
                  <a:cubicBezTo>
                    <a:pt x="22596" y="7128"/>
                    <a:pt x="21450" y="8817"/>
                    <a:pt x="20323" y="10507"/>
                  </a:cubicBezTo>
                  <a:lnTo>
                    <a:pt x="20323" y="10507"/>
                  </a:lnTo>
                  <a:cubicBezTo>
                    <a:pt x="18688" y="10549"/>
                    <a:pt x="17034" y="10610"/>
                    <a:pt x="15401" y="10692"/>
                  </a:cubicBezTo>
                  <a:lnTo>
                    <a:pt x="10358" y="10901"/>
                  </a:lnTo>
                  <a:cubicBezTo>
                    <a:pt x="8684" y="10985"/>
                    <a:pt x="6989" y="11006"/>
                    <a:pt x="5315" y="11048"/>
                  </a:cubicBezTo>
                  <a:cubicBezTo>
                    <a:pt x="3678" y="11088"/>
                    <a:pt x="2060" y="11090"/>
                    <a:pt x="423" y="11109"/>
                  </a:cubicBezTo>
                  <a:lnTo>
                    <a:pt x="423" y="11109"/>
                  </a:lnTo>
                  <a:cubicBezTo>
                    <a:pt x="462" y="9325"/>
                    <a:pt x="483" y="7560"/>
                    <a:pt x="503" y="5775"/>
                  </a:cubicBezTo>
                  <a:lnTo>
                    <a:pt x="523" y="547"/>
                  </a:lnTo>
                  <a:lnTo>
                    <a:pt x="523" y="547"/>
                  </a:lnTo>
                  <a:cubicBezTo>
                    <a:pt x="2107" y="565"/>
                    <a:pt x="3690" y="565"/>
                    <a:pt x="5274" y="565"/>
                  </a:cubicBezTo>
                  <a:cubicBezTo>
                    <a:pt x="6948" y="544"/>
                    <a:pt x="8621" y="523"/>
                    <a:pt x="10295" y="502"/>
                  </a:cubicBezTo>
                  <a:cubicBezTo>
                    <a:pt x="11990" y="481"/>
                    <a:pt x="13664" y="460"/>
                    <a:pt x="15359" y="419"/>
                  </a:cubicBezTo>
                  <a:cubicBezTo>
                    <a:pt x="17033" y="398"/>
                    <a:pt x="18728" y="356"/>
                    <a:pt x="20443" y="314"/>
                  </a:cubicBezTo>
                  <a:close/>
                  <a:moveTo>
                    <a:pt x="5336" y="0"/>
                  </a:moveTo>
                  <a:cubicBezTo>
                    <a:pt x="3642" y="0"/>
                    <a:pt x="1947" y="0"/>
                    <a:pt x="273" y="21"/>
                  </a:cubicBezTo>
                  <a:lnTo>
                    <a:pt x="1" y="21"/>
                  </a:lnTo>
                  <a:lnTo>
                    <a:pt x="1" y="293"/>
                  </a:lnTo>
                  <a:lnTo>
                    <a:pt x="22" y="5775"/>
                  </a:lnTo>
                  <a:cubicBezTo>
                    <a:pt x="43" y="7616"/>
                    <a:pt x="64" y="9437"/>
                    <a:pt x="105" y="11278"/>
                  </a:cubicBezTo>
                  <a:lnTo>
                    <a:pt x="105" y="11424"/>
                  </a:lnTo>
                  <a:lnTo>
                    <a:pt x="273" y="11424"/>
                  </a:lnTo>
                  <a:cubicBezTo>
                    <a:pt x="1947" y="11362"/>
                    <a:pt x="3621" y="11278"/>
                    <a:pt x="5315" y="11236"/>
                  </a:cubicBezTo>
                  <a:cubicBezTo>
                    <a:pt x="6989" y="11173"/>
                    <a:pt x="8684" y="11132"/>
                    <a:pt x="10358" y="11111"/>
                  </a:cubicBezTo>
                  <a:lnTo>
                    <a:pt x="15401" y="11069"/>
                  </a:lnTo>
                  <a:cubicBezTo>
                    <a:pt x="17095" y="11048"/>
                    <a:pt x="18769" y="11027"/>
                    <a:pt x="20464" y="10985"/>
                  </a:cubicBezTo>
                  <a:lnTo>
                    <a:pt x="20590" y="10985"/>
                  </a:lnTo>
                  <a:lnTo>
                    <a:pt x="20652" y="10880"/>
                  </a:lnTo>
                  <a:cubicBezTo>
                    <a:pt x="21803" y="9102"/>
                    <a:pt x="22975" y="7323"/>
                    <a:pt x="24105" y="5545"/>
                  </a:cubicBezTo>
                  <a:lnTo>
                    <a:pt x="24168" y="5440"/>
                  </a:lnTo>
                  <a:lnTo>
                    <a:pt x="24105" y="5336"/>
                  </a:lnTo>
                  <a:lnTo>
                    <a:pt x="22285" y="2783"/>
                  </a:lnTo>
                  <a:lnTo>
                    <a:pt x="20464" y="251"/>
                  </a:lnTo>
                  <a:cubicBezTo>
                    <a:pt x="18811" y="209"/>
                    <a:pt x="17137" y="168"/>
                    <a:pt x="15463" y="147"/>
                  </a:cubicBezTo>
                  <a:cubicBezTo>
                    <a:pt x="13790" y="105"/>
                    <a:pt x="12095" y="84"/>
                    <a:pt x="10421" y="63"/>
                  </a:cubicBezTo>
                  <a:cubicBezTo>
                    <a:pt x="8726" y="42"/>
                    <a:pt x="7031" y="21"/>
                    <a:pt x="5336" y="0"/>
                  </a:cubicBezTo>
                  <a:close/>
                </a:path>
              </a:pathLst>
            </a:custGeom>
            <a:solidFill>
              <a:schemeClr val="dk1"/>
            </a:solidFill>
            <a:ln>
              <a:noFill/>
            </a:ln>
          </p:spPr>
          <p:txBody>
            <a:bodyPr spcFirstLastPara="1" wrap="square" lIns="91425" tIns="91425" rIns="91425" bIns="91425" anchor="ctr" anchorCtr="0">
              <a:noAutofit/>
            </a:bodyPr>
            <a:lstStyle/>
            <a:p>
              <a:pPr defTabSz="685800"/>
              <a:endParaRPr dirty="0">
                <a:solidFill>
                  <a:prstClr val="black"/>
                </a:solidFill>
                <a:latin typeface="Times New Roman" pitchFamily="18" charset="0"/>
              </a:endParaRPr>
            </a:p>
          </p:txBody>
        </p:sp>
      </p:grpSp>
      <p:sp>
        <p:nvSpPr>
          <p:cNvPr id="33" name="Rectangle 32">
            <a:extLst>
              <a:ext uri="{FF2B5EF4-FFF2-40B4-BE49-F238E27FC236}">
                <a16:creationId xmlns:a16="http://schemas.microsoft.com/office/drawing/2014/main" id="{5F225D55-7C29-2117-E971-077149EFD89F}"/>
              </a:ext>
            </a:extLst>
          </p:cNvPr>
          <p:cNvSpPr/>
          <p:nvPr/>
        </p:nvSpPr>
        <p:spPr>
          <a:xfrm>
            <a:off x="512154" y="293168"/>
            <a:ext cx="8483873" cy="931024"/>
          </a:xfrm>
          <a:prstGeom prst="rect">
            <a:avLst/>
          </a:prstGeom>
        </p:spPr>
        <p:txBody>
          <a:bodyPr wrap="square" lIns="68580" tIns="34290" rIns="68580" bIns="34290">
            <a:spAutoFit/>
          </a:bodyPr>
          <a:lstStyle/>
          <a:p>
            <a:r>
              <a:rPr lang="vi-VN" sz="2800" dirty="0">
                <a:solidFill>
                  <a:srgbClr val="0000CC"/>
                </a:solidFill>
                <a:latin typeface="Times New Roman" pitchFamily="18" charset="0"/>
              </a:rPr>
              <a:t>Ý nào sau đây nói </a:t>
            </a:r>
            <a:r>
              <a:rPr lang="vi-VN" sz="2800" b="1" dirty="0">
                <a:solidFill>
                  <a:srgbClr val="0000CC"/>
                </a:solidFill>
                <a:latin typeface="Times New Roman" pitchFamily="18" charset="0"/>
              </a:rPr>
              <a:t>không đúng</a:t>
            </a:r>
            <a:r>
              <a:rPr lang="vi-VN" sz="2800" dirty="0">
                <a:solidFill>
                  <a:srgbClr val="0000CC"/>
                </a:solidFill>
                <a:latin typeface="Times New Roman" pitchFamily="18" charset="0"/>
              </a:rPr>
              <a:t> về Tô-mát Ê-đi-sơn?</a:t>
            </a:r>
          </a:p>
          <a:p>
            <a:r>
              <a:rPr lang="vi-VN" sz="2800" dirty="0">
                <a:solidFill>
                  <a:srgbClr val="0000CC"/>
                </a:solidFill>
                <a:latin typeface="Times New Roman" pitchFamily="18" charset="0"/>
              </a:rPr>
              <a:t> </a:t>
            </a:r>
          </a:p>
        </p:txBody>
      </p:sp>
      <p:sp>
        <p:nvSpPr>
          <p:cNvPr id="34" name="TextBox 33">
            <a:extLst>
              <a:ext uri="{FF2B5EF4-FFF2-40B4-BE49-F238E27FC236}">
                <a16:creationId xmlns:a16="http://schemas.microsoft.com/office/drawing/2014/main" id="{9513EE46-3ACB-CF2E-19E9-32293AF3A823}"/>
              </a:ext>
            </a:extLst>
          </p:cNvPr>
          <p:cNvSpPr txBox="1"/>
          <p:nvPr/>
        </p:nvSpPr>
        <p:spPr>
          <a:xfrm>
            <a:off x="1491216" y="1569455"/>
            <a:ext cx="7216366" cy="438582"/>
          </a:xfrm>
          <a:prstGeom prst="rect">
            <a:avLst/>
          </a:prstGeom>
          <a:noFill/>
        </p:spPr>
        <p:txBody>
          <a:bodyPr wrap="square" lIns="68580" tIns="34290" rIns="68580" bIns="34290" rtlCol="0">
            <a:spAutoFit/>
          </a:bodyPr>
          <a:lstStyle/>
          <a:p>
            <a:r>
              <a:rPr lang="vi-VN" sz="2400" dirty="0">
                <a:latin typeface="Times New Roman" pitchFamily="18" charset="0"/>
              </a:rPr>
              <a:t>Sinh năm 1847, mất năm 1931.</a:t>
            </a:r>
          </a:p>
        </p:txBody>
      </p:sp>
      <p:sp>
        <p:nvSpPr>
          <p:cNvPr id="35" name="TextBox 34">
            <a:extLst>
              <a:ext uri="{FF2B5EF4-FFF2-40B4-BE49-F238E27FC236}">
                <a16:creationId xmlns:a16="http://schemas.microsoft.com/office/drawing/2014/main" id="{CE9B605C-590A-2915-4E63-31A23228E5EF}"/>
              </a:ext>
            </a:extLst>
          </p:cNvPr>
          <p:cNvSpPr txBox="1"/>
          <p:nvPr/>
        </p:nvSpPr>
        <p:spPr>
          <a:xfrm>
            <a:off x="1476097" y="2104893"/>
            <a:ext cx="7595167" cy="807913"/>
          </a:xfrm>
          <a:prstGeom prst="rect">
            <a:avLst/>
          </a:prstGeom>
          <a:noFill/>
        </p:spPr>
        <p:txBody>
          <a:bodyPr wrap="square" lIns="68580" tIns="34290" rIns="68580" bIns="34290" rtlCol="0">
            <a:spAutoFit/>
          </a:bodyPr>
          <a:lstStyle/>
          <a:p>
            <a:r>
              <a:rPr lang="vi-VN" sz="2400" dirty="0">
                <a:latin typeface="Times New Roman" pitchFamily="18" charset="0"/>
              </a:rPr>
              <a:t>Tháng 3 năm 1878, ông bắt đầu nghiên cứu về bóng đèn sợi đốt.</a:t>
            </a:r>
          </a:p>
        </p:txBody>
      </p:sp>
      <p:sp>
        <p:nvSpPr>
          <p:cNvPr id="36" name="TextBox 35">
            <a:extLst>
              <a:ext uri="{FF2B5EF4-FFF2-40B4-BE49-F238E27FC236}">
                <a16:creationId xmlns:a16="http://schemas.microsoft.com/office/drawing/2014/main" id="{0E238B37-9F91-C5F6-0410-67C1DE2E6177}"/>
              </a:ext>
            </a:extLst>
          </p:cNvPr>
          <p:cNvSpPr txBox="1"/>
          <p:nvPr/>
        </p:nvSpPr>
        <p:spPr>
          <a:xfrm>
            <a:off x="1372387" y="2974323"/>
            <a:ext cx="7044397" cy="438582"/>
          </a:xfrm>
          <a:prstGeom prst="rect">
            <a:avLst/>
          </a:prstGeom>
          <a:noFill/>
        </p:spPr>
        <p:txBody>
          <a:bodyPr wrap="square" lIns="68580" tIns="34290" rIns="68580" bIns="34290" rtlCol="0">
            <a:spAutoFit/>
          </a:bodyPr>
          <a:lstStyle/>
          <a:p>
            <a:r>
              <a:rPr lang="vi-VN" sz="2400" dirty="0">
                <a:latin typeface="Times New Roman" pitchFamily="18" charset="0"/>
              </a:rPr>
              <a:t>Ông nhận được bằng sáng chế vào năm 1879.</a:t>
            </a:r>
          </a:p>
        </p:txBody>
      </p:sp>
      <p:sp>
        <p:nvSpPr>
          <p:cNvPr id="37" name="TextBox 36">
            <a:extLst>
              <a:ext uri="{FF2B5EF4-FFF2-40B4-BE49-F238E27FC236}">
                <a16:creationId xmlns:a16="http://schemas.microsoft.com/office/drawing/2014/main" id="{0E238B37-9F91-C5F6-0410-67C1DE2E6177}"/>
              </a:ext>
            </a:extLst>
          </p:cNvPr>
          <p:cNvSpPr txBox="1"/>
          <p:nvPr/>
        </p:nvSpPr>
        <p:spPr>
          <a:xfrm>
            <a:off x="1512543" y="3510097"/>
            <a:ext cx="7091129" cy="807913"/>
          </a:xfrm>
          <a:prstGeom prst="rect">
            <a:avLst/>
          </a:prstGeom>
          <a:noFill/>
        </p:spPr>
        <p:txBody>
          <a:bodyPr wrap="square" lIns="68580" tIns="34290" rIns="68580" bIns="34290" rtlCol="0">
            <a:spAutoFit/>
          </a:bodyPr>
          <a:lstStyle/>
          <a:p>
            <a:r>
              <a:rPr lang="vi-VN" sz="2400" dirty="0">
                <a:latin typeface="Times New Roman" pitchFamily="18" charset="0"/>
              </a:rPr>
              <a:t>Là một nhà sáng chế, một kĩ sư người Mỹ.</a:t>
            </a:r>
            <a:endParaRPr lang="en-US" sz="2100" dirty="0">
              <a:latin typeface="Times New Roman" pitchFamily="18" charset="0"/>
            </a:endParaRPr>
          </a:p>
          <a:p>
            <a:endParaRPr lang="vi-VN" sz="2400" dirty="0">
              <a:latin typeface="Times New Roman" pitchFamily="18" charset="0"/>
            </a:endParaRPr>
          </a:p>
        </p:txBody>
      </p:sp>
      <p:pic>
        <p:nvPicPr>
          <p:cNvPr id="38" name="图片 19">
            <a:hlinkClick r:id="rId8" action="ppaction://hlinksldjump"/>
          </p:cNvPr>
          <p:cNvPicPr>
            <a:picLocks noChangeAspect="1"/>
          </p:cNvPicPr>
          <p:nvPr/>
        </p:nvPicPr>
        <p:blipFill>
          <a:blip r:embed="rId9"/>
          <a:stretch>
            <a:fillRect/>
          </a:stretch>
        </p:blipFill>
        <p:spPr>
          <a:xfrm>
            <a:off x="116965" y="3939909"/>
            <a:ext cx="701159" cy="917192"/>
          </a:xfrm>
          <a:prstGeom prst="rect">
            <a:avLst/>
          </a:prstGeom>
        </p:spPr>
      </p:pic>
    </p:spTree>
    <p:extLst>
      <p:ext uri="{BB962C8B-B14F-4D97-AF65-F5344CB8AC3E}">
        <p14:creationId xmlns:p14="http://schemas.microsoft.com/office/powerpoint/2010/main" val="59009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7" presetClass="entr" presetSubtype="2"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ppt_x</p:attrName>
                                        </p:attrNameLst>
                                      </p:cBhvr>
                                      <p:tavLst>
                                        <p:tav tm="0">
                                          <p:val>
                                            <p:strVal val="#ppt_x+#ppt_w/2"/>
                                          </p:val>
                                        </p:tav>
                                        <p:tav tm="100000">
                                          <p:val>
                                            <p:strVal val="#ppt_x"/>
                                          </p:val>
                                        </p:tav>
                                      </p:tavLst>
                                    </p:anim>
                                    <p:anim calcmode="lin" valueType="num">
                                      <p:cBhvr>
                                        <p:cTn id="11" dur="500" fill="hold"/>
                                        <p:tgtEl>
                                          <p:spTgt spid="24"/>
                                        </p:tgtEl>
                                        <p:attrNameLst>
                                          <p:attrName>ppt_y</p:attrName>
                                        </p:attrNameLst>
                                      </p:cBhvr>
                                      <p:tavLst>
                                        <p:tav tm="0">
                                          <p:val>
                                            <p:strVal val="#ppt_y"/>
                                          </p:val>
                                        </p:tav>
                                        <p:tav tm="100000">
                                          <p:val>
                                            <p:strVal val="#ppt_y"/>
                                          </p:val>
                                        </p:tav>
                                      </p:tavLst>
                                    </p:anim>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childTnLst>
                                </p:cTn>
                              </p:par>
                              <p:par>
                                <p:cTn id="14" presetID="17" presetClass="entr" presetSubtype="2"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ppt_x</p:attrName>
                                        </p:attrNameLst>
                                      </p:cBhvr>
                                      <p:tavLst>
                                        <p:tav tm="0">
                                          <p:val>
                                            <p:strVal val="#ppt_x+#ppt_w/2"/>
                                          </p:val>
                                        </p:tav>
                                        <p:tav tm="100000">
                                          <p:val>
                                            <p:strVal val="#ppt_x"/>
                                          </p:val>
                                        </p:tav>
                                      </p:tavLst>
                                    </p:anim>
                                    <p:anim calcmode="lin" valueType="num">
                                      <p:cBhvr>
                                        <p:cTn id="17" dur="500" fill="hold"/>
                                        <p:tgtEl>
                                          <p:spTgt spid="17"/>
                                        </p:tgtEl>
                                        <p:attrNameLst>
                                          <p:attrName>ppt_y</p:attrName>
                                        </p:attrNameLst>
                                      </p:cBhvr>
                                      <p:tavLst>
                                        <p:tav tm="0">
                                          <p:val>
                                            <p:strVal val="#ppt_y"/>
                                          </p:val>
                                        </p:tav>
                                        <p:tav tm="100000">
                                          <p:val>
                                            <p:strVal val="#ppt_y"/>
                                          </p:val>
                                        </p:tav>
                                      </p:tavLst>
                                    </p:anim>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strVal val="#ppt_h"/>
                                          </p:val>
                                        </p:tav>
                                        <p:tav tm="100000">
                                          <p:val>
                                            <p:strVal val="#ppt_h"/>
                                          </p:val>
                                        </p:tav>
                                      </p:tavLst>
                                    </p:anim>
                                  </p:childTnLst>
                                </p:cTn>
                              </p:par>
                              <p:par>
                                <p:cTn id="20" presetID="17" presetClass="entr" presetSubtype="2"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ppt_x</p:attrName>
                                        </p:attrNameLst>
                                      </p:cBhvr>
                                      <p:tavLst>
                                        <p:tav tm="0">
                                          <p:val>
                                            <p:strVal val="#ppt_x+#ppt_w/2"/>
                                          </p:val>
                                        </p:tav>
                                        <p:tav tm="100000">
                                          <p:val>
                                            <p:strVal val="#ppt_x"/>
                                          </p:val>
                                        </p:tav>
                                      </p:tavLst>
                                    </p:anim>
                                    <p:anim calcmode="lin" valueType="num">
                                      <p:cBhvr>
                                        <p:cTn id="23" dur="500" fill="hold"/>
                                        <p:tgtEl>
                                          <p:spTgt spid="30"/>
                                        </p:tgtEl>
                                        <p:attrNameLst>
                                          <p:attrName>ppt_y</p:attrName>
                                        </p:attrNameLst>
                                      </p:cBhvr>
                                      <p:tavLst>
                                        <p:tav tm="0">
                                          <p:val>
                                            <p:strVal val="#ppt_y"/>
                                          </p:val>
                                        </p:tav>
                                        <p:tav tm="100000">
                                          <p:val>
                                            <p:strVal val="#ppt_y"/>
                                          </p:val>
                                        </p:tav>
                                      </p:tavLst>
                                    </p:anim>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strVal val="#ppt_h"/>
                                          </p:val>
                                        </p:tav>
                                        <p:tav tm="100000">
                                          <p:val>
                                            <p:strVal val="#ppt_h"/>
                                          </p:val>
                                        </p:tav>
                                      </p:tavLst>
                                    </p:anim>
                                  </p:childTnLst>
                                </p:cTn>
                              </p:par>
                              <p:par>
                                <p:cTn id="26" presetID="17" presetClass="entr" presetSubtype="2"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ppt_x</p:attrName>
                                        </p:attrNameLst>
                                      </p:cBhvr>
                                      <p:tavLst>
                                        <p:tav tm="0">
                                          <p:val>
                                            <p:strVal val="#ppt_x+#ppt_w/2"/>
                                          </p:val>
                                        </p:tav>
                                        <p:tav tm="100000">
                                          <p:val>
                                            <p:strVal val="#ppt_x"/>
                                          </p:val>
                                        </p:tav>
                                      </p:tavLst>
                                    </p:anim>
                                    <p:anim calcmode="lin" valueType="num">
                                      <p:cBhvr>
                                        <p:cTn id="29" dur="500" fill="hold"/>
                                        <p:tgtEl>
                                          <p:spTgt spid="27"/>
                                        </p:tgtEl>
                                        <p:attrNameLst>
                                          <p:attrName>ppt_y</p:attrName>
                                        </p:attrNameLst>
                                      </p:cBhvr>
                                      <p:tavLst>
                                        <p:tav tm="0">
                                          <p:val>
                                            <p:strVal val="#ppt_y"/>
                                          </p:val>
                                        </p:tav>
                                        <p:tav tm="100000">
                                          <p:val>
                                            <p:strVal val="#ppt_y"/>
                                          </p:val>
                                        </p:tav>
                                      </p:tavLst>
                                    </p:anim>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strVal val="#ppt_h"/>
                                          </p:val>
                                        </p:tav>
                                        <p:tav tm="100000">
                                          <p:val>
                                            <p:strVal val="#ppt_h"/>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1000"/>
                                        <p:tgtEl>
                                          <p:spTgt spid="36"/>
                                        </p:tgtEl>
                                      </p:cBhvr>
                                    </p:animEffect>
                                    <p:anim calcmode="lin" valueType="num">
                                      <p:cBhvr>
                                        <p:cTn id="45" dur="1000" fill="hold"/>
                                        <p:tgtEl>
                                          <p:spTgt spid="36"/>
                                        </p:tgtEl>
                                        <p:attrNameLst>
                                          <p:attrName>ppt_x</p:attrName>
                                        </p:attrNameLst>
                                      </p:cBhvr>
                                      <p:tavLst>
                                        <p:tav tm="0">
                                          <p:val>
                                            <p:strVal val="#ppt_x"/>
                                          </p:val>
                                        </p:tav>
                                        <p:tav tm="100000">
                                          <p:val>
                                            <p:strVal val="#ppt_x"/>
                                          </p:val>
                                        </p:tav>
                                      </p:tavLst>
                                    </p:anim>
                                    <p:anim calcmode="lin" valueType="num">
                                      <p:cBhvr>
                                        <p:cTn id="46" dur="1000" fill="hold"/>
                                        <p:tgtEl>
                                          <p:spTgt spid="3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37"/>
                                        </p:tgtEl>
                                        <p:attrNameLst>
                                          <p:attrName>fillcolor</p:attrName>
                                        </p:attrNameLst>
                                      </p:cBhvr>
                                      <p:to>
                                        <a:schemeClr val="accent2"/>
                                      </p:to>
                                    </p:animClr>
                                    <p:set>
                                      <p:cBhvr>
                                        <p:cTn id="56" dur="2000" fill="hold"/>
                                        <p:tgtEl>
                                          <p:spTgt spid="37"/>
                                        </p:tgtEl>
                                        <p:attrNameLst>
                                          <p:attrName>fill.type</p:attrName>
                                        </p:attrNameLst>
                                      </p:cBhvr>
                                      <p:to>
                                        <p:strVal val="solid"/>
                                      </p:to>
                                    </p:set>
                                    <p:set>
                                      <p:cBhvr>
                                        <p:cTn id="57"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par>
                          <p:cTn id="65" fill="hold">
                            <p:stCondLst>
                              <p:cond delay="500"/>
                            </p:stCondLst>
                            <p:childTnLst>
                              <p:par>
                                <p:cTn id="66" presetID="1" presetClass="entr" presetSubtype="0" fill="hold" grpId="0" nodeType="afterEffect">
                                  <p:stCondLst>
                                    <p:cond delay="0"/>
                                  </p:stCondLst>
                                  <p:childTnLst>
                                    <p:set>
                                      <p:cBhvr>
                                        <p:cTn id="67" dur="1" fill="hold">
                                          <p:stCondLst>
                                            <p:cond delay="999"/>
                                          </p:stCondLst>
                                        </p:cTn>
                                        <p:tgtEl>
                                          <p:spTgt spid="16"/>
                                        </p:tgtEl>
                                        <p:attrNameLst>
                                          <p:attrName>style.visibility</p:attrName>
                                        </p:attrNameLst>
                                      </p:cBhvr>
                                      <p:to>
                                        <p:strVal val="visible"/>
                                      </p:to>
                                    </p:set>
                                  </p:childTnLst>
                                </p:cTn>
                              </p:par>
                            </p:childTnLst>
                          </p:cTn>
                        </p:par>
                        <p:par>
                          <p:cTn id="68" fill="hold">
                            <p:stCondLst>
                              <p:cond delay="1500"/>
                            </p:stCondLst>
                            <p:childTnLst>
                              <p:par>
                                <p:cTn id="69" presetID="1" presetClass="entr" presetSubtype="0" fill="hold" grpId="0" nodeType="afterEffect">
                                  <p:stCondLst>
                                    <p:cond delay="0"/>
                                  </p:stCondLst>
                                  <p:childTnLst>
                                    <p:set>
                                      <p:cBhvr>
                                        <p:cTn id="70" dur="1" fill="hold">
                                          <p:stCondLst>
                                            <p:cond delay="999"/>
                                          </p:stCondLst>
                                        </p:cTn>
                                        <p:tgtEl>
                                          <p:spTgt spid="19"/>
                                        </p:tgtEl>
                                        <p:attrNameLst>
                                          <p:attrName>style.visibility</p:attrName>
                                        </p:attrNameLst>
                                      </p:cBhvr>
                                      <p:to>
                                        <p:strVal val="visible"/>
                                      </p:to>
                                    </p:set>
                                  </p:childTnLst>
                                </p:cTn>
                              </p:par>
                            </p:childTnLst>
                          </p:cTn>
                        </p:par>
                        <p:par>
                          <p:cTn id="71" fill="hold">
                            <p:stCondLst>
                              <p:cond delay="2500"/>
                            </p:stCondLst>
                            <p:childTnLst>
                              <p:par>
                                <p:cTn id="72" presetID="1" presetClass="entr" presetSubtype="0" fill="hold" grpId="0" nodeType="afterEffect">
                                  <p:stCondLst>
                                    <p:cond delay="0"/>
                                  </p:stCondLst>
                                  <p:childTnLst>
                                    <p:set>
                                      <p:cBhvr>
                                        <p:cTn id="73" dur="1" fill="hold">
                                          <p:stCondLst>
                                            <p:cond delay="999"/>
                                          </p:stCondLst>
                                        </p:cTn>
                                        <p:tgtEl>
                                          <p:spTgt spid="20"/>
                                        </p:tgtEl>
                                        <p:attrNameLst>
                                          <p:attrName>style.visibility</p:attrName>
                                        </p:attrNameLst>
                                      </p:cBhvr>
                                      <p:to>
                                        <p:strVal val="visible"/>
                                      </p:to>
                                    </p:set>
                                  </p:childTnLst>
                                </p:cTn>
                              </p:par>
                            </p:childTnLst>
                          </p:cTn>
                        </p:par>
                        <p:par>
                          <p:cTn id="74" fill="hold">
                            <p:stCondLst>
                              <p:cond delay="3500"/>
                            </p:stCondLst>
                            <p:childTnLst>
                              <p:par>
                                <p:cTn id="75" presetID="1" presetClass="entr" presetSubtype="0" fill="hold" grpId="0" nodeType="afterEffect">
                                  <p:stCondLst>
                                    <p:cond delay="0"/>
                                  </p:stCondLst>
                                  <p:childTnLst>
                                    <p:set>
                                      <p:cBhvr>
                                        <p:cTn id="76" dur="1" fill="hold">
                                          <p:stCondLst>
                                            <p:cond delay="999"/>
                                          </p:stCondLst>
                                        </p:cTn>
                                        <p:tgtEl>
                                          <p:spTgt spid="21"/>
                                        </p:tgtEl>
                                        <p:attrNameLst>
                                          <p:attrName>style.visibility</p:attrName>
                                        </p:attrNameLst>
                                      </p:cBhvr>
                                      <p:to>
                                        <p:strVal val="visible"/>
                                      </p:to>
                                    </p:set>
                                  </p:childTnLst>
                                </p:cTn>
                              </p:par>
                            </p:childTnLst>
                          </p:cTn>
                        </p:par>
                        <p:par>
                          <p:cTn id="77" fill="hold">
                            <p:stCondLst>
                              <p:cond delay="4500"/>
                            </p:stCondLst>
                            <p:childTnLst>
                              <p:par>
                                <p:cTn id="78" presetID="1" presetClass="entr" presetSubtype="0" fill="hold" grpId="0" nodeType="afterEffect">
                                  <p:stCondLst>
                                    <p:cond delay="0"/>
                                  </p:stCondLst>
                                  <p:childTnLst>
                                    <p:set>
                                      <p:cBhvr>
                                        <p:cTn id="79"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4"/>
                  </p:tgtEl>
                </p:cond>
              </p:nextCondLst>
            </p:seq>
          </p:childTnLst>
        </p:cTn>
      </p:par>
    </p:tnLst>
    <p:bldLst>
      <p:bldP spid="14" grpId="0" animBg="1"/>
      <p:bldP spid="16" grpId="0" animBg="1"/>
      <p:bldP spid="19" grpId="0" animBg="1"/>
      <p:bldP spid="20" grpId="0" animBg="1"/>
      <p:bldP spid="21" grpId="0" animBg="1"/>
      <p:bldP spid="22" grpId="0" animBg="1"/>
      <p:bldP spid="33" grpId="0"/>
      <p:bldP spid="34" grpId="0"/>
      <p:bldP spid="35" grpId="0"/>
      <p:bldP spid="36" grpId="0"/>
      <p:bldP spid="3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539552" y="66341"/>
            <a:ext cx="8208912" cy="983141"/>
          </a:xfrm>
          <a:prstGeom prst="horizontalScroll">
            <a:avLst/>
          </a:prstGeom>
          <a:solidFill>
            <a:schemeClr val="accent4">
              <a:lumMod val="20000"/>
              <a:lumOff val="80000"/>
            </a:schemeClr>
          </a:solidFill>
          <a:ln/>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r>
              <a:rPr lang="vi-VN" sz="2800" b="1" dirty="0">
                <a:solidFill>
                  <a:srgbClr val="0000CC"/>
                </a:solidFill>
                <a:latin typeface="Times New Roman" pitchFamily="18" charset="0"/>
              </a:rPr>
              <a:t>Ý nào sau đây đúng khi nói về Các Ben?</a:t>
            </a:r>
          </a:p>
        </p:txBody>
      </p:sp>
      <p:sp>
        <p:nvSpPr>
          <p:cNvPr id="3" name="Snip Diagonal Corner Rectangle 2"/>
          <p:cNvSpPr/>
          <p:nvPr/>
        </p:nvSpPr>
        <p:spPr>
          <a:xfrm>
            <a:off x="539552" y="3390545"/>
            <a:ext cx="8208912" cy="711978"/>
          </a:xfrm>
          <a:prstGeom prst="snip2DiagRect">
            <a:avLst/>
          </a:prstGeom>
        </p:spPr>
        <p:style>
          <a:lnRef idx="1">
            <a:schemeClr val="accent5"/>
          </a:lnRef>
          <a:fillRef idx="2">
            <a:schemeClr val="accent5"/>
          </a:fillRef>
          <a:effectRef idx="1">
            <a:schemeClr val="accent5"/>
          </a:effectRef>
          <a:fontRef idx="minor">
            <a:schemeClr val="dk1"/>
          </a:fontRef>
        </p:style>
        <p:txBody>
          <a:bodyPr lIns="108857" tIns="54428" rIns="108857" bIns="54428" rtlCol="0" anchor="ctr"/>
          <a:lstStyle/>
          <a:p>
            <a:pPr algn="ctr" defTabSz="1088570"/>
            <a:r>
              <a:rPr lang="en-US" sz="3900" b="1" dirty="0" err="1">
                <a:solidFill>
                  <a:srgbClr val="FF0000"/>
                </a:solidFill>
                <a:latin typeface="Times New Roman" pitchFamily="18" charset="0"/>
              </a:rPr>
              <a:t>Đáp</a:t>
            </a:r>
            <a:r>
              <a:rPr lang="en-US" sz="3900" b="1" dirty="0">
                <a:solidFill>
                  <a:srgbClr val="FF0000"/>
                </a:solidFill>
                <a:latin typeface="Times New Roman" pitchFamily="18" charset="0"/>
              </a:rPr>
              <a:t> </a:t>
            </a:r>
            <a:r>
              <a:rPr lang="en-US" sz="3900" b="1" dirty="0" err="1">
                <a:solidFill>
                  <a:srgbClr val="FF0000"/>
                </a:solidFill>
                <a:latin typeface="Times New Roman" pitchFamily="18" charset="0"/>
              </a:rPr>
              <a:t>án</a:t>
            </a:r>
            <a:r>
              <a:rPr lang="en-US" sz="3900" b="1" dirty="0">
                <a:solidFill>
                  <a:srgbClr val="FF0000"/>
                </a:solidFill>
                <a:latin typeface="Times New Roman" pitchFamily="18" charset="0"/>
              </a:rPr>
              <a:t>: C</a:t>
            </a:r>
          </a:p>
        </p:txBody>
      </p:sp>
      <p:pic>
        <p:nvPicPr>
          <p:cNvPr id="4"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8516510" y="-1041518"/>
            <a:ext cx="808020" cy="606015"/>
          </a:xfrm>
          <a:prstGeom prst="rect">
            <a:avLst/>
          </a:prstGeom>
        </p:spPr>
      </p:pic>
      <p:sp>
        <p:nvSpPr>
          <p:cNvPr id="8" name="Snip Diagonal Corner Rectangle 2">
            <a:extLst>
              <a:ext uri="{FF2B5EF4-FFF2-40B4-BE49-F238E27FC236}">
                <a16:creationId xmlns:a16="http://schemas.microsoft.com/office/drawing/2014/main" id="{86071A77-E4D7-4F6F-81CF-00F2F4A77DA5}"/>
              </a:ext>
            </a:extLst>
          </p:cNvPr>
          <p:cNvSpPr/>
          <p:nvPr/>
        </p:nvSpPr>
        <p:spPr>
          <a:xfrm>
            <a:off x="539552" y="1049482"/>
            <a:ext cx="8208912" cy="2140527"/>
          </a:xfrm>
          <a:prstGeom prst="snip2DiagRect">
            <a:avLst/>
          </a:prstGeom>
        </p:spPr>
        <p:style>
          <a:lnRef idx="2">
            <a:schemeClr val="accent5"/>
          </a:lnRef>
          <a:fillRef idx="1">
            <a:schemeClr val="lt1"/>
          </a:fillRef>
          <a:effectRef idx="0">
            <a:schemeClr val="accent5"/>
          </a:effectRef>
          <a:fontRef idx="minor">
            <a:schemeClr val="dk1"/>
          </a:fontRef>
        </p:style>
        <p:txBody>
          <a:bodyPr lIns="108857" tIns="54428" rIns="108857" bIns="54428" rtlCol="0" anchor="ctr"/>
          <a:lstStyle/>
          <a:p>
            <a:r>
              <a:rPr lang="vi-VN" sz="2400" dirty="0">
                <a:latin typeface="Times New Roman" pitchFamily="18" charset="0"/>
              </a:rPr>
              <a:t>A. Đầu năm 1876, chiếc ô tô của ông đã hoàn thiện và được cấp bằng sáng chế.</a:t>
            </a:r>
          </a:p>
          <a:p>
            <a:r>
              <a:rPr lang="vi-VN" sz="2400" dirty="0">
                <a:latin typeface="Times New Roman" pitchFamily="18" charset="0"/>
              </a:rPr>
              <a:t>B. Những năm 1871, Các Ben đã thiết kế được động cơ chạy bằng xăng.</a:t>
            </a:r>
          </a:p>
          <a:p>
            <a:r>
              <a:rPr lang="vi-VN" sz="2400" dirty="0">
                <a:latin typeface="Times New Roman" pitchFamily="18" charset="0"/>
              </a:rPr>
              <a:t>C. Là một kĩ sư cơ khí người Đức.</a:t>
            </a:r>
          </a:p>
          <a:p>
            <a:r>
              <a:rPr lang="vi-VN" sz="2400" dirty="0">
                <a:latin typeface="Times New Roman" pitchFamily="18" charset="0"/>
              </a:rPr>
              <a:t>D. Năm 1875, chiếc ô tô chạy bằng dầu ra đời.</a:t>
            </a:r>
          </a:p>
        </p:txBody>
      </p:sp>
      <p:sp>
        <p:nvSpPr>
          <p:cNvPr id="14" name="Rectangle: Rounded Corners 13">
            <a:extLst>
              <a:ext uri="{FF2B5EF4-FFF2-40B4-BE49-F238E27FC236}">
                <a16:creationId xmlns:a16="http://schemas.microsoft.com/office/drawing/2014/main" id="{6E1FA2E9-6C41-4BCD-BD98-DE417433C018}"/>
              </a:ext>
            </a:extLst>
          </p:cNvPr>
          <p:cNvSpPr/>
          <p:nvPr/>
        </p:nvSpPr>
        <p:spPr>
          <a:xfrm>
            <a:off x="3515883" y="4085383"/>
            <a:ext cx="3160600" cy="968644"/>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3300" b="1">
                <a:solidFill>
                  <a:prstClr val="white"/>
                </a:solidFill>
                <a:latin typeface="Times New Roman" panose="02020603050405020304" pitchFamily="18" charset="0"/>
                <a:cs typeface="Times New Roman" panose="02020603050405020304" pitchFamily="18" charset="0"/>
              </a:rPr>
              <a:t>THỜI GIAN</a:t>
            </a:r>
          </a:p>
        </p:txBody>
      </p:sp>
      <p:sp>
        <p:nvSpPr>
          <p:cNvPr id="16" name="Rectangle: Rounded Corners 15">
            <a:extLst>
              <a:ext uri="{FF2B5EF4-FFF2-40B4-BE49-F238E27FC236}">
                <a16:creationId xmlns:a16="http://schemas.microsoft.com/office/drawing/2014/main" id="{73D308D2-2ED8-4B1A-B06A-03A58CCE3F99}"/>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03</a:t>
            </a:r>
          </a:p>
        </p:txBody>
      </p:sp>
      <p:sp>
        <p:nvSpPr>
          <p:cNvPr id="19" name="Rectangle: Rounded Corners 18">
            <a:extLst>
              <a:ext uri="{FF2B5EF4-FFF2-40B4-BE49-F238E27FC236}">
                <a16:creationId xmlns:a16="http://schemas.microsoft.com/office/drawing/2014/main" id="{A068DC16-0811-46F3-971A-A1AFDA029A78}"/>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02</a:t>
            </a:r>
          </a:p>
        </p:txBody>
      </p:sp>
      <p:sp>
        <p:nvSpPr>
          <p:cNvPr id="20" name="Rectangle: Rounded Corners 19">
            <a:extLst>
              <a:ext uri="{FF2B5EF4-FFF2-40B4-BE49-F238E27FC236}">
                <a16:creationId xmlns:a16="http://schemas.microsoft.com/office/drawing/2014/main" id="{98387E35-DC76-47FA-A498-E6EC24F73644}"/>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01</a:t>
            </a:r>
          </a:p>
        </p:txBody>
      </p:sp>
      <p:sp>
        <p:nvSpPr>
          <p:cNvPr id="21" name="Rectangle: Rounded Corners 20">
            <a:extLst>
              <a:ext uri="{FF2B5EF4-FFF2-40B4-BE49-F238E27FC236}">
                <a16:creationId xmlns:a16="http://schemas.microsoft.com/office/drawing/2014/main" id="{7A746B96-3873-49D6-9FC6-58FEB5810AA3}"/>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6500" b="1">
                <a:solidFill>
                  <a:srgbClr val="FFFF00"/>
                </a:solidFill>
                <a:latin typeface="Times New Roman" panose="02020603050405020304" pitchFamily="18" charset="0"/>
                <a:cs typeface="Times New Roman" panose="02020603050405020304" pitchFamily="18" charset="0"/>
              </a:rPr>
              <a:t>0 : 00</a:t>
            </a:r>
          </a:p>
        </p:txBody>
      </p:sp>
      <p:sp>
        <p:nvSpPr>
          <p:cNvPr id="22" name="Rectangle: Rounded Corners 21">
            <a:extLst>
              <a:ext uri="{FF2B5EF4-FFF2-40B4-BE49-F238E27FC236}">
                <a16:creationId xmlns:a16="http://schemas.microsoft.com/office/drawing/2014/main" id="{EA810BA3-24CA-4835-AF5F-C634ACE501B8}"/>
              </a:ext>
            </a:extLst>
          </p:cNvPr>
          <p:cNvSpPr/>
          <p:nvPr/>
        </p:nvSpPr>
        <p:spPr>
          <a:xfrm>
            <a:off x="3515883" y="4085383"/>
            <a:ext cx="3160600" cy="968644"/>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57" tIns="54428" rIns="108857" bIns="54428" rtlCol="0" anchor="ctr"/>
          <a:lstStyle/>
          <a:p>
            <a:pPr algn="ctr" defTabSz="1088570">
              <a:defRPr/>
            </a:pPr>
            <a:r>
              <a:rPr lang="en-US" sz="4300" b="1" dirty="0">
                <a:solidFill>
                  <a:srgbClr val="FFFF00"/>
                </a:solidFill>
                <a:latin typeface="Times New Roman" panose="02020603050405020304" pitchFamily="18" charset="0"/>
                <a:cs typeface="Times New Roman" panose="02020603050405020304" pitchFamily="18" charset="0"/>
              </a:rPr>
              <a:t>HẾT GIỜ</a:t>
            </a:r>
          </a:p>
        </p:txBody>
      </p:sp>
      <p:pic>
        <p:nvPicPr>
          <p:cNvPr id="15" name="Picture l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893" y="4191634"/>
            <a:ext cx="1023627" cy="50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9">
            <a:hlinkClick r:id="rId7" action="ppaction://hlinksldjump"/>
          </p:cNvPr>
          <p:cNvPicPr>
            <a:picLocks noChangeAspect="1"/>
          </p:cNvPicPr>
          <p:nvPr/>
        </p:nvPicPr>
        <p:blipFill>
          <a:blip r:embed="rId8"/>
          <a:stretch>
            <a:fillRect/>
          </a:stretch>
        </p:blipFill>
        <p:spPr>
          <a:xfrm>
            <a:off x="116965" y="3939909"/>
            <a:ext cx="701159" cy="917192"/>
          </a:xfrm>
          <a:prstGeom prst="rect">
            <a:avLst/>
          </a:prstGeom>
        </p:spPr>
      </p:pic>
    </p:spTree>
    <p:extLst>
      <p:ext uri="{BB962C8B-B14F-4D97-AF65-F5344CB8AC3E}">
        <p14:creationId xmlns:p14="http://schemas.microsoft.com/office/powerpoint/2010/main" val="1246715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4"/>
                </p:tgtEl>
              </p:cMediaNode>
            </p:audi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999"/>
                                          </p:stCondLst>
                                        </p:cTn>
                                        <p:tgtEl>
                                          <p:spTgt spid="16"/>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999"/>
                                          </p:stCondLst>
                                        </p:cTn>
                                        <p:tgtEl>
                                          <p:spTgt spid="19"/>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999"/>
                                          </p:stCondLst>
                                        </p:cTn>
                                        <p:tgtEl>
                                          <p:spTgt spid="20"/>
                                        </p:tgtEl>
                                        <p:attrNameLst>
                                          <p:attrName>style.visibility</p:attrName>
                                        </p:attrNameLst>
                                      </p:cBhvr>
                                      <p:to>
                                        <p:strVal val="visible"/>
                                      </p:to>
                                    </p:set>
                                  </p:childTnLst>
                                </p:cTn>
                              </p:par>
                            </p:childTnLst>
                          </p:cTn>
                        </p:par>
                        <p:par>
                          <p:cTn id="32" fill="hold">
                            <p:stCondLst>
                              <p:cond delay="3500"/>
                            </p:stCondLst>
                            <p:childTnLst>
                              <p:par>
                                <p:cTn id="33" presetID="1" presetClass="entr" presetSubtype="0" fill="hold" grpId="0" nodeType="afterEffect">
                                  <p:stCondLst>
                                    <p:cond delay="0"/>
                                  </p:stCondLst>
                                  <p:childTnLst>
                                    <p:set>
                                      <p:cBhvr>
                                        <p:cTn id="34" dur="1" fill="hold">
                                          <p:stCondLst>
                                            <p:cond delay="999"/>
                                          </p:stCondLst>
                                        </p:cTn>
                                        <p:tgtEl>
                                          <p:spTgt spid="21"/>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alarm clock.wav"/>
                                        </p:tgtEl>
                                      </p:cMediaNode>
                                    </p:audio>
                                  </p:subTnLst>
                                </p:cTn>
                              </p:par>
                            </p:childTnLst>
                          </p:cTn>
                        </p:par>
                      </p:childTnLst>
                    </p:cTn>
                  </p:par>
                </p:childTnLst>
              </p:cTn>
              <p:nextCondLst>
                <p:cond evt="onClick" delay="0">
                  <p:tgtEl>
                    <p:spTgt spid="14"/>
                  </p:tgtEl>
                </p:cond>
              </p:nextCondLst>
            </p:seq>
          </p:childTnLst>
        </p:cTn>
      </p:par>
    </p:tnLst>
    <p:bldLst>
      <p:bldP spid="2" grpId="0" animBg="1"/>
      <p:bldP spid="3" grpId="0" animBg="1"/>
      <p:bldP spid="14" grpId="0" animBg="1"/>
      <p:bldP spid="16" grpId="0" animBg="1"/>
      <p:bldP spid="19" grpId="0" animBg="1"/>
      <p:bldP spid="20" grpId="0" animBg="1"/>
      <p:bldP spid="21"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15" y="2892901"/>
            <a:ext cx="2280809" cy="150659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220" y="2708489"/>
            <a:ext cx="2376499" cy="173361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1450" y="3646197"/>
            <a:ext cx="1717421" cy="85437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97" y="642946"/>
            <a:ext cx="1008112" cy="771338"/>
          </a:xfrm>
          <a:prstGeom prst="rect">
            <a:avLst/>
          </a:prstGeom>
        </p:spPr>
      </p:pic>
      <p:pic>
        <p:nvPicPr>
          <p:cNvPr id="25" name="Broccoli_On_My_Plat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07112" y="-486618"/>
            <a:ext cx="609600" cy="457200"/>
          </a:xfrm>
          <a:prstGeom prst="rect">
            <a:avLst/>
          </a:prstGeom>
        </p:spPr>
      </p:pic>
      <p:sp>
        <p:nvSpPr>
          <p:cNvPr id="7" name="Cloud Callout 6"/>
          <p:cNvSpPr/>
          <p:nvPr/>
        </p:nvSpPr>
        <p:spPr>
          <a:xfrm>
            <a:off x="5508104" y="568104"/>
            <a:ext cx="3503808" cy="1733616"/>
          </a:xfrm>
          <a:prstGeom prst="cloudCallout">
            <a:avLst>
              <a:gd name="adj1" fmla="val -73273"/>
              <a:gd name="adj2" fmla="val 87522"/>
            </a:avLst>
          </a:prstGeom>
        </p:spPr>
        <p:style>
          <a:lnRef idx="2">
            <a:schemeClr val="accent2"/>
          </a:lnRef>
          <a:fillRef idx="1">
            <a:schemeClr val="lt1"/>
          </a:fillRef>
          <a:effectRef idx="0">
            <a:schemeClr val="accent2"/>
          </a:effectRef>
          <a:fontRef idx="minor">
            <a:schemeClr val="dk1"/>
          </a:fontRef>
        </p:style>
        <p:txBody>
          <a:bodyPr lIns="108857" tIns="54428" rIns="108857" bIns="54428" rtlCol="0" anchor="ctr"/>
          <a:lstStyle/>
          <a:p>
            <a:pPr algn="ctr" defTabSz="1088570"/>
            <a:r>
              <a:rPr lang="en-US" sz="2900" dirty="0">
                <a:solidFill>
                  <a:prstClr val="black"/>
                </a:solidFill>
                <a:latin typeface="Times New Roman" pitchFamily="18" charset="0"/>
              </a:rPr>
              <a:t>Yeah!!!</a:t>
            </a:r>
          </a:p>
          <a:p>
            <a:pPr algn="ctr" defTabSz="1088570"/>
            <a:r>
              <a:rPr lang="en-US" sz="2900" dirty="0" err="1">
                <a:solidFill>
                  <a:prstClr val="black"/>
                </a:solidFill>
                <a:latin typeface="Times New Roman" pitchFamily="18" charset="0"/>
              </a:rPr>
              <a:t>Bãi</a:t>
            </a:r>
            <a:r>
              <a:rPr lang="en-US" sz="2900" dirty="0">
                <a:solidFill>
                  <a:prstClr val="black"/>
                </a:solidFill>
                <a:latin typeface="Times New Roman" pitchFamily="18" charset="0"/>
              </a:rPr>
              <a:t> </a:t>
            </a:r>
            <a:r>
              <a:rPr lang="en-US" sz="2900" dirty="0" err="1">
                <a:solidFill>
                  <a:prstClr val="black"/>
                </a:solidFill>
                <a:latin typeface="Times New Roman" pitchFamily="18" charset="0"/>
              </a:rPr>
              <a:t>biển</a:t>
            </a:r>
            <a:r>
              <a:rPr lang="en-US" sz="2900" dirty="0">
                <a:solidFill>
                  <a:prstClr val="black"/>
                </a:solidFill>
                <a:latin typeface="Times New Roman" pitchFamily="18" charset="0"/>
              </a:rPr>
              <a:t> </a:t>
            </a:r>
            <a:r>
              <a:rPr lang="en-US" sz="2900" dirty="0" err="1">
                <a:solidFill>
                  <a:prstClr val="black"/>
                </a:solidFill>
                <a:latin typeface="Times New Roman" pitchFamily="18" charset="0"/>
              </a:rPr>
              <a:t>đẹp</a:t>
            </a:r>
            <a:r>
              <a:rPr lang="en-US" sz="2900" dirty="0">
                <a:solidFill>
                  <a:prstClr val="black"/>
                </a:solidFill>
                <a:latin typeface="Times New Roman" pitchFamily="18" charset="0"/>
              </a:rPr>
              <a:t> </a:t>
            </a:r>
            <a:r>
              <a:rPr lang="en-US" sz="2900" dirty="0" err="1">
                <a:solidFill>
                  <a:prstClr val="black"/>
                </a:solidFill>
                <a:latin typeface="Times New Roman" pitchFamily="18" charset="0"/>
              </a:rPr>
              <a:t>quá</a:t>
            </a:r>
            <a:r>
              <a:rPr lang="en-US" sz="2900" dirty="0">
                <a:solidFill>
                  <a:prstClr val="black"/>
                </a:solidFill>
                <a:latin typeface="Times New Roman" pitchFamily="18" charset="0"/>
              </a:rPr>
              <a:t>!</a:t>
            </a:r>
          </a:p>
        </p:txBody>
      </p:sp>
    </p:spTree>
    <p:extLst>
      <p:ext uri="{BB962C8B-B14F-4D97-AF65-F5344CB8AC3E}">
        <p14:creationId xmlns:p14="http://schemas.microsoft.com/office/powerpoint/2010/main" val="15550345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 presetClass="mediacall" presetSubtype="0" fill="hold" nodeType="withEffect">
                                  <p:stCondLst>
                                    <p:cond delay="0"/>
                                  </p:stCondLst>
                                  <p:childTnLst>
                                    <p:cmd type="call" cmd="playFrom(0.0)">
                                      <p:cBhvr>
                                        <p:cTn id="18" dur="184451" fill="hold"/>
                                        <p:tgtEl>
                                          <p:spTgt spid="25"/>
                                        </p:tgtEl>
                                      </p:cBhvr>
                                    </p:cmd>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par>
                                <p:cTn id="25" presetID="1" presetClass="emph" presetSubtype="2" repeatCount="indefinite" fill="hold" nodeType="withEffect">
                                  <p:stCondLst>
                                    <p:cond delay="0"/>
                                  </p:stCondLst>
                                  <p:childTnLst>
                                    <p:animClr clrSpc="rgb" dir="cw">
                                      <p:cBhvr>
                                        <p:cTn id="26" dur="2000" fill="hold"/>
                                        <p:tgtEl>
                                          <p:spTgt spid="7"/>
                                        </p:tgtEl>
                                        <p:attrNameLst>
                                          <p:attrName>fillcolor</p:attrName>
                                        </p:attrNameLst>
                                      </p:cBhvr>
                                      <p:to>
                                        <a:schemeClr val="accent2"/>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3774">
                <p:cTn id="29" fill="hold" display="0">
                  <p:stCondLst>
                    <p:cond delay="indefinite"/>
                  </p:stCondLst>
                  <p:endCondLst>
                    <p:cond evt="onStopAudio" delay="0">
                      <p:tgtEl>
                        <p:sldTgt/>
                      </p:tgtEl>
                    </p:cond>
                  </p:endCondLst>
                </p:cTn>
                <p:tgtEl>
                  <p:spTgt spid="2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2601785" y="2125188"/>
            <a:ext cx="4302625" cy="1444877"/>
          </a:xfrm>
          <a:prstGeom prst="rect">
            <a:avLst/>
          </a:prstGeom>
        </p:spPr>
      </p:pic>
    </p:spTree>
    <p:extLst>
      <p:ext uri="{BB962C8B-B14F-4D97-AF65-F5344CB8AC3E}">
        <p14:creationId xmlns:p14="http://schemas.microsoft.com/office/powerpoint/2010/main" val="936453241"/>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ĐỨC TÍNH CẦN CÓ CỦA NHÀ SÁNG CHẾ</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506823"/>
            <a:ext cx="8580042" cy="830997"/>
          </a:xfrm>
          <a:prstGeom prst="rect">
            <a:avLst/>
          </a:prstGeom>
          <a:noFill/>
        </p:spPr>
        <p:txBody>
          <a:bodyPr wrap="square" lIns="91440" tIns="45720" rIns="91440" bIns="45720">
            <a:spAutoFit/>
          </a:bodyPr>
          <a:lstStyle/>
          <a:p>
            <a:r>
              <a:rPr lang="vi-VN" sz="2400" dirty="0">
                <a:latin typeface="Times New Roman" pitchFamily="18" charset="0"/>
              </a:rPr>
              <a:t>Lựa chọn những thẻ mô tả đức tính cần có để trở thành nhà sáng chế trong các thẻ dưới đây</a:t>
            </a:r>
            <a:r>
              <a:rPr lang="en-US" sz="2400" dirty="0">
                <a:latin typeface="Times New Roman" pitchFamily="18" charset="0"/>
              </a:rPr>
              <a:t>:</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72" y="1337820"/>
            <a:ext cx="8373337" cy="372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92532" y="1743509"/>
            <a:ext cx="544157" cy="533687"/>
          </a:xfrm>
          <a:prstGeom prst="rect">
            <a:avLst/>
          </a:prstGeom>
        </p:spPr>
      </p:pic>
      <p:pic>
        <p:nvPicPr>
          <p:cNvPr id="8" name="Picture 7">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92531" y="2408528"/>
            <a:ext cx="544157" cy="533687"/>
          </a:xfrm>
          <a:prstGeom prst="rect">
            <a:avLst/>
          </a:prstGeom>
        </p:spPr>
      </p:pic>
      <p:pic>
        <p:nvPicPr>
          <p:cNvPr id="9" name="Picture 8">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6440" y="3148445"/>
            <a:ext cx="544157" cy="533687"/>
          </a:xfrm>
          <a:prstGeom prst="rect">
            <a:avLst/>
          </a:prstGeom>
        </p:spPr>
      </p:pic>
      <p:pic>
        <p:nvPicPr>
          <p:cNvPr id="10" name="Picture 9">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30813" y="3896591"/>
            <a:ext cx="544157" cy="533687"/>
          </a:xfrm>
          <a:prstGeom prst="rect">
            <a:avLst/>
          </a:prstGeom>
        </p:spPr>
      </p:pic>
      <p:pic>
        <p:nvPicPr>
          <p:cNvPr id="11" name="Picture 10">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00619" y="2010352"/>
            <a:ext cx="544157" cy="533687"/>
          </a:xfrm>
          <a:prstGeom prst="rect">
            <a:avLst/>
          </a:prstGeom>
        </p:spPr>
      </p:pic>
      <p:pic>
        <p:nvPicPr>
          <p:cNvPr id="12" name="Picture 11">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09096" y="2848265"/>
            <a:ext cx="544157" cy="533687"/>
          </a:xfrm>
          <a:prstGeom prst="rect">
            <a:avLst/>
          </a:prstGeom>
        </p:spPr>
      </p:pic>
      <p:pic>
        <p:nvPicPr>
          <p:cNvPr id="13" name="Picture 12">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09396" y="1622138"/>
            <a:ext cx="544157" cy="533687"/>
          </a:xfrm>
          <a:prstGeom prst="rect">
            <a:avLst/>
          </a:prstGeom>
        </p:spPr>
      </p:pic>
      <p:pic>
        <p:nvPicPr>
          <p:cNvPr id="14" name="Picture 13">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09396" y="2475780"/>
            <a:ext cx="544157" cy="533687"/>
          </a:xfrm>
          <a:prstGeom prst="rect">
            <a:avLst/>
          </a:prstGeom>
        </p:spPr>
      </p:pic>
      <p:pic>
        <p:nvPicPr>
          <p:cNvPr id="15" name="Picture 14">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09395" y="3170815"/>
            <a:ext cx="544157" cy="533687"/>
          </a:xfrm>
          <a:prstGeom prst="rect">
            <a:avLst/>
          </a:prstGeom>
        </p:spPr>
      </p:pic>
      <p:pic>
        <p:nvPicPr>
          <p:cNvPr id="16" name="Picture 15">
            <a:extLst>
              <a:ext uri="{FF2B5EF4-FFF2-40B4-BE49-F238E27FC236}">
                <a16:creationId xmlns:a16="http://schemas.microsoft.com/office/drawing/2014/main" id="{7C6F11C4-03E4-4CC1-9383-62E63D4535B8}"/>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09396" y="3896591"/>
            <a:ext cx="544157" cy="533687"/>
          </a:xfrm>
          <a:prstGeom prst="rect">
            <a:avLst/>
          </a:prstGeom>
        </p:spPr>
      </p:pic>
    </p:spTree>
    <p:extLst>
      <p:ext uri="{BB962C8B-B14F-4D97-AF65-F5344CB8AC3E}">
        <p14:creationId xmlns:p14="http://schemas.microsoft.com/office/powerpoint/2010/main" val="18300786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50" fill="hold"/>
                                        <p:tgtEl>
                                          <p:spTgt spid="7"/>
                                        </p:tgtEl>
                                        <p:attrNameLst>
                                          <p:attrName>ppt_w</p:attrName>
                                        </p:attrNameLst>
                                      </p:cBhvr>
                                      <p:tavLst>
                                        <p:tav tm="0">
                                          <p:val>
                                            <p:strVal val="4*#ppt_w"/>
                                          </p:val>
                                        </p:tav>
                                        <p:tav tm="100000">
                                          <p:val>
                                            <p:strVal val="#ppt_w"/>
                                          </p:val>
                                        </p:tav>
                                      </p:tavLst>
                                    </p:anim>
                                    <p:anim calcmode="lin" valueType="num">
                                      <p:cBhvr>
                                        <p:cTn id="1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par>
                          <p:cTn id="19" fill="hold">
                            <p:stCondLst>
                              <p:cond delay="250"/>
                            </p:stCondLst>
                            <p:childTnLst>
                              <p:par>
                                <p:cTn id="20" presetID="23" presetClass="entr" presetSubtype="3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50" fill="hold"/>
                                        <p:tgtEl>
                                          <p:spTgt spid="8"/>
                                        </p:tgtEl>
                                        <p:attrNameLst>
                                          <p:attrName>ppt_w</p:attrName>
                                        </p:attrNameLst>
                                      </p:cBhvr>
                                      <p:tavLst>
                                        <p:tav tm="0">
                                          <p:val>
                                            <p:strVal val="4*#ppt_w"/>
                                          </p:val>
                                        </p:tav>
                                        <p:tav tm="100000">
                                          <p:val>
                                            <p:strVal val="#ppt_w"/>
                                          </p:val>
                                        </p:tav>
                                      </p:tavLst>
                                    </p:anim>
                                    <p:anim calcmode="lin" valueType="num">
                                      <p:cBhvr>
                                        <p:cTn id="2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par>
                          <p:cTn id="24" fill="hold">
                            <p:stCondLst>
                              <p:cond delay="500"/>
                            </p:stCondLst>
                            <p:childTnLst>
                              <p:par>
                                <p:cTn id="25" presetID="23" presetClass="entr" presetSubtype="3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50" fill="hold"/>
                                        <p:tgtEl>
                                          <p:spTgt spid="9"/>
                                        </p:tgtEl>
                                        <p:attrNameLst>
                                          <p:attrName>ppt_w</p:attrName>
                                        </p:attrNameLst>
                                      </p:cBhvr>
                                      <p:tavLst>
                                        <p:tav tm="0">
                                          <p:val>
                                            <p:strVal val="4*#ppt_w"/>
                                          </p:val>
                                        </p:tav>
                                        <p:tav tm="100000">
                                          <p:val>
                                            <p:strVal val="#ppt_w"/>
                                          </p:val>
                                        </p:tav>
                                      </p:tavLst>
                                    </p:anim>
                                    <p:anim calcmode="lin" valueType="num">
                                      <p:cBhvr>
                                        <p:cTn id="28"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3" name="Check mark.wav"/>
                                        </p:tgtEl>
                                      </p:cMediaNode>
                                    </p:audio>
                                  </p:subTnLst>
                                </p:cTn>
                              </p:par>
                            </p:childTnLst>
                          </p:cTn>
                        </p:par>
                        <p:par>
                          <p:cTn id="29" fill="hold">
                            <p:stCondLst>
                              <p:cond delay="750"/>
                            </p:stCondLst>
                            <p:childTnLst>
                              <p:par>
                                <p:cTn id="30" presetID="23" presetClass="entr" presetSubtype="3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250" fill="hold"/>
                                        <p:tgtEl>
                                          <p:spTgt spid="10"/>
                                        </p:tgtEl>
                                        <p:attrNameLst>
                                          <p:attrName>ppt_w</p:attrName>
                                        </p:attrNameLst>
                                      </p:cBhvr>
                                      <p:tavLst>
                                        <p:tav tm="0">
                                          <p:val>
                                            <p:strVal val="4*#ppt_w"/>
                                          </p:val>
                                        </p:tav>
                                        <p:tav tm="100000">
                                          <p:val>
                                            <p:strVal val="#ppt_w"/>
                                          </p:val>
                                        </p:tav>
                                      </p:tavLst>
                                    </p:anim>
                                    <p:anim calcmode="lin" valueType="num">
                                      <p:cBhvr>
                                        <p:cTn id="3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Check mark.wav"/>
                                        </p:tgtEl>
                                      </p:cMediaNode>
                                    </p:audio>
                                  </p:subTnLst>
                                </p:cTn>
                              </p:par>
                            </p:childTnLst>
                          </p:cTn>
                        </p:par>
                        <p:par>
                          <p:cTn id="34" fill="hold">
                            <p:stCondLst>
                              <p:cond delay="1000"/>
                            </p:stCondLst>
                            <p:childTnLst>
                              <p:par>
                                <p:cTn id="35" presetID="23" presetClass="entr" presetSubtype="32"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50" fill="hold"/>
                                        <p:tgtEl>
                                          <p:spTgt spid="11"/>
                                        </p:tgtEl>
                                        <p:attrNameLst>
                                          <p:attrName>ppt_w</p:attrName>
                                        </p:attrNameLst>
                                      </p:cBhvr>
                                      <p:tavLst>
                                        <p:tav tm="0">
                                          <p:val>
                                            <p:strVal val="4*#ppt_w"/>
                                          </p:val>
                                        </p:tav>
                                        <p:tav tm="100000">
                                          <p:val>
                                            <p:strVal val="#ppt_w"/>
                                          </p:val>
                                        </p:tav>
                                      </p:tavLst>
                                    </p:anim>
                                    <p:anim calcmode="lin" valueType="num">
                                      <p:cBhvr>
                                        <p:cTn id="3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childTnLst>
                          </p:cTn>
                        </p:par>
                        <p:par>
                          <p:cTn id="39" fill="hold">
                            <p:stCondLst>
                              <p:cond delay="1250"/>
                            </p:stCondLst>
                            <p:childTnLst>
                              <p:par>
                                <p:cTn id="40" presetID="23" presetClass="entr" presetSubtype="32"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strVal val="4*#ppt_w"/>
                                          </p:val>
                                        </p:tav>
                                        <p:tav tm="100000">
                                          <p:val>
                                            <p:strVal val="#ppt_w"/>
                                          </p:val>
                                        </p:tav>
                                      </p:tavLst>
                                    </p:anim>
                                    <p:anim calcmode="lin" valueType="num">
                                      <p:cBhvr>
                                        <p:cTn id="4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par>
                          <p:cTn id="44" fill="hold">
                            <p:stCondLst>
                              <p:cond delay="1500"/>
                            </p:stCondLst>
                            <p:childTnLst>
                              <p:par>
                                <p:cTn id="45" presetID="23" presetClass="entr" presetSubtype="32"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250" fill="hold"/>
                                        <p:tgtEl>
                                          <p:spTgt spid="13"/>
                                        </p:tgtEl>
                                        <p:attrNameLst>
                                          <p:attrName>ppt_w</p:attrName>
                                        </p:attrNameLst>
                                      </p:cBhvr>
                                      <p:tavLst>
                                        <p:tav tm="0">
                                          <p:val>
                                            <p:strVal val="4*#ppt_w"/>
                                          </p:val>
                                        </p:tav>
                                        <p:tav tm="100000">
                                          <p:val>
                                            <p:strVal val="#ppt_w"/>
                                          </p:val>
                                        </p:tav>
                                      </p:tavLst>
                                    </p:anim>
                                    <p:anim calcmode="lin" valueType="num">
                                      <p:cBhvr>
                                        <p:cTn id="4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Check mark.wav"/>
                                        </p:tgtEl>
                                      </p:cMediaNode>
                                    </p:audio>
                                  </p:subTnLst>
                                </p:cTn>
                              </p:par>
                            </p:childTnLst>
                          </p:cTn>
                        </p:par>
                        <p:par>
                          <p:cTn id="49" fill="hold">
                            <p:stCondLst>
                              <p:cond delay="1750"/>
                            </p:stCondLst>
                            <p:childTnLst>
                              <p:par>
                                <p:cTn id="50" presetID="23" presetClass="entr" presetSubtype="32"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250" fill="hold"/>
                                        <p:tgtEl>
                                          <p:spTgt spid="14"/>
                                        </p:tgtEl>
                                        <p:attrNameLst>
                                          <p:attrName>ppt_w</p:attrName>
                                        </p:attrNameLst>
                                      </p:cBhvr>
                                      <p:tavLst>
                                        <p:tav tm="0">
                                          <p:val>
                                            <p:strVal val="4*#ppt_w"/>
                                          </p:val>
                                        </p:tav>
                                        <p:tav tm="100000">
                                          <p:val>
                                            <p:strVal val="#ppt_w"/>
                                          </p:val>
                                        </p:tav>
                                      </p:tavLst>
                                    </p:anim>
                                    <p:anim calcmode="lin" valueType="num">
                                      <p:cBhvr>
                                        <p:cTn id="5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par>
                          <p:cTn id="54" fill="hold">
                            <p:stCondLst>
                              <p:cond delay="2000"/>
                            </p:stCondLst>
                            <p:childTnLst>
                              <p:par>
                                <p:cTn id="55" presetID="23" presetClass="entr" presetSubtype="3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250" fill="hold"/>
                                        <p:tgtEl>
                                          <p:spTgt spid="15"/>
                                        </p:tgtEl>
                                        <p:attrNameLst>
                                          <p:attrName>ppt_w</p:attrName>
                                        </p:attrNameLst>
                                      </p:cBhvr>
                                      <p:tavLst>
                                        <p:tav tm="0">
                                          <p:val>
                                            <p:strVal val="4*#ppt_w"/>
                                          </p:val>
                                        </p:tav>
                                        <p:tav tm="100000">
                                          <p:val>
                                            <p:strVal val="#ppt_w"/>
                                          </p:val>
                                        </p:tav>
                                      </p:tavLst>
                                    </p:anim>
                                    <p:anim calcmode="lin" valueType="num">
                                      <p:cBhvr>
                                        <p:cTn id="5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Check mark.wav"/>
                                        </p:tgtEl>
                                      </p:cMediaNode>
                                    </p:audio>
                                  </p:subTnLst>
                                </p:cTn>
                              </p:par>
                            </p:childTnLst>
                          </p:cTn>
                        </p:par>
                        <p:par>
                          <p:cTn id="59" fill="hold">
                            <p:stCondLst>
                              <p:cond delay="2250"/>
                            </p:stCondLst>
                            <p:childTnLst>
                              <p:par>
                                <p:cTn id="60" presetID="23" presetClass="entr" presetSubtype="32"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250" fill="hold"/>
                                        <p:tgtEl>
                                          <p:spTgt spid="16"/>
                                        </p:tgtEl>
                                        <p:attrNameLst>
                                          <p:attrName>ppt_w</p:attrName>
                                        </p:attrNameLst>
                                      </p:cBhvr>
                                      <p:tavLst>
                                        <p:tav tm="0">
                                          <p:val>
                                            <p:strVal val="4*#ppt_w"/>
                                          </p:val>
                                        </p:tav>
                                        <p:tav tm="100000">
                                          <p:val>
                                            <p:strVal val="#ppt_w"/>
                                          </p:val>
                                        </p:tav>
                                      </p:tavLst>
                                    </p:anim>
                                    <p:anim calcmode="lin" valueType="num">
                                      <p:cBhvr>
                                        <p:cTn id="6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ĐỨCTÍNH CẦN CÓ CỦA NHÀ SÁNG CHẾ</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506823"/>
            <a:ext cx="8580042" cy="830997"/>
          </a:xfrm>
          <a:prstGeom prst="rect">
            <a:avLst/>
          </a:prstGeom>
          <a:noFill/>
        </p:spPr>
        <p:txBody>
          <a:bodyPr wrap="square" lIns="91440" tIns="45720" rIns="91440" bIns="45720">
            <a:spAutoFit/>
          </a:bodyPr>
          <a:lstStyle/>
          <a:p>
            <a:r>
              <a:rPr lang="vi-VN" sz="2400" dirty="0">
                <a:latin typeface="Times New Roman" pitchFamily="18" charset="0"/>
              </a:rPr>
              <a:t>Hãy trao đổi với bạn bè về những đức tính cần có để trở thành nhà sáng chế</a:t>
            </a:r>
            <a:r>
              <a:rPr lang="en-US" sz="2400" dirty="0">
                <a:latin typeface="Times New Roman" pitchFamily="18" charset="0"/>
              </a:rPr>
              <a:t>.</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Hình chữ nhật 1"/>
          <p:cNvSpPr/>
          <p:nvPr/>
        </p:nvSpPr>
        <p:spPr>
          <a:xfrm>
            <a:off x="324967" y="1421223"/>
            <a:ext cx="8580042" cy="2862322"/>
          </a:xfrm>
          <a:prstGeom prst="rect">
            <a:avLst/>
          </a:prstGeom>
          <a:noFill/>
        </p:spPr>
        <p:txBody>
          <a:bodyPr wrap="square" lIns="91440" tIns="45720" rIns="91440" bIns="45720">
            <a:spAutoFit/>
          </a:bodyPr>
          <a:lstStyle/>
          <a:p>
            <a:r>
              <a:rPr lang="vi-VN" sz="1800" dirty="0">
                <a:latin typeface="Times New Roman" pitchFamily="18" charset="0"/>
              </a:rPr>
              <a:t>Để trở thành nhà sáng chế, bạn cần có những đức tính sau:</a:t>
            </a:r>
          </a:p>
          <a:p>
            <a:r>
              <a:rPr lang="vi-VN" sz="1800" dirty="0">
                <a:latin typeface="Times New Roman" pitchFamily="18" charset="0"/>
              </a:rPr>
              <a:t>●       Tư duy sáng tạo: Bạn cần nghĩ ra những ý tưởng mới và khác biệt.</a:t>
            </a:r>
          </a:p>
          <a:p>
            <a:r>
              <a:rPr lang="vi-VN" sz="1800" dirty="0">
                <a:latin typeface="Times New Roman" pitchFamily="18" charset="0"/>
              </a:rPr>
              <a:t>●       Sự kiên nhẫn: Đôi khi, việc tạo ra một sáng chế mới có thể mất rất nhiều thời gian và công sức.</a:t>
            </a:r>
          </a:p>
          <a:p>
            <a:r>
              <a:rPr lang="vi-VN" sz="1800" dirty="0">
                <a:latin typeface="Times New Roman" pitchFamily="18" charset="0"/>
              </a:rPr>
              <a:t>●       Sự sẵn lòng học hỏi: Luôn luôn muốn tìm hiểu và nắm bắt kiến thức mới.</a:t>
            </a:r>
          </a:p>
          <a:p>
            <a:r>
              <a:rPr lang="vi-VN" sz="1800" dirty="0">
                <a:latin typeface="Times New Roman" pitchFamily="18" charset="0"/>
              </a:rPr>
              <a:t>●       Sự kiên trì: Không nản lòng khi gặp khó khăn và không dễ dàng từ bỏ.</a:t>
            </a:r>
          </a:p>
          <a:p>
            <a:r>
              <a:rPr lang="vi-VN" sz="1800" dirty="0">
                <a:latin typeface="Times New Roman" pitchFamily="18" charset="0"/>
              </a:rPr>
              <a:t>●       Khả năng hợp tác: Có khả năng làm việc trong nhóm và chia sẻ ý tưởng với người khác.</a:t>
            </a:r>
          </a:p>
          <a:p>
            <a:r>
              <a:rPr lang="vi-VN" sz="1800" dirty="0">
                <a:latin typeface="Times New Roman" pitchFamily="18" charset="0"/>
              </a:rPr>
              <a:t>●       Sự sẵn lòng thử nghiệm: Tự tin thử những ý tưởng mới và không sợ thất bại.</a:t>
            </a:r>
          </a:p>
          <a:p>
            <a:r>
              <a:rPr lang="vi-VN" sz="1800" dirty="0">
                <a:latin typeface="Times New Roman" pitchFamily="18" charset="0"/>
              </a:rPr>
              <a:t>●       Tinh thần sáng tạo: Sẵn sàng tìm kiếm các cách tiếp cận mới và không sợ thay đổi.</a:t>
            </a:r>
          </a:p>
        </p:txBody>
      </p:sp>
    </p:spTree>
    <p:extLst>
      <p:ext uri="{BB962C8B-B14F-4D97-AF65-F5344CB8AC3E}">
        <p14:creationId xmlns:p14="http://schemas.microsoft.com/office/powerpoint/2010/main" val="298460978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2601785" y="2125188"/>
            <a:ext cx="4302625" cy="1444877"/>
          </a:xfrm>
          <a:prstGeom prst="rect">
            <a:avLst/>
          </a:prstGeom>
        </p:spPr>
      </p:pic>
    </p:spTree>
    <p:extLst>
      <p:ext uri="{BB962C8B-B14F-4D97-AF65-F5344CB8AC3E}">
        <p14:creationId xmlns:p14="http://schemas.microsoft.com/office/powerpoint/2010/main" val="2789937040"/>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03442" y="1779719"/>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901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ĐỨC TÍNH CẦN CÓ CỦA NHÀ SÁNG CHẾ</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7" name="Hình chữ nhật 1"/>
          <p:cNvSpPr/>
          <p:nvPr/>
        </p:nvSpPr>
        <p:spPr>
          <a:xfrm>
            <a:off x="193512" y="766595"/>
            <a:ext cx="8580042" cy="2862322"/>
          </a:xfrm>
          <a:prstGeom prst="rect">
            <a:avLst/>
          </a:prstGeom>
          <a:noFill/>
        </p:spPr>
        <p:txBody>
          <a:bodyPr wrap="square" lIns="91440" tIns="45720" rIns="91440" bIns="45720">
            <a:spAutoFit/>
          </a:bodyPr>
          <a:lstStyle/>
          <a:p>
            <a:r>
              <a:rPr lang="vi-VN" sz="1800" b="1" dirty="0">
                <a:latin typeface="Times New Roman" pitchFamily="18" charset="0"/>
              </a:rPr>
              <a:t>Để trở thành nhà sáng chế, bạn cần có những đức tính sau:</a:t>
            </a:r>
          </a:p>
          <a:p>
            <a:r>
              <a:rPr lang="vi-VN" sz="1800" dirty="0">
                <a:latin typeface="Times New Roman" pitchFamily="18" charset="0"/>
              </a:rPr>
              <a:t>●       Tư duy sáng tạo: Bạn cần nghĩ ra những ý tưởng mới và khác biệt.</a:t>
            </a:r>
          </a:p>
          <a:p>
            <a:r>
              <a:rPr lang="vi-VN" sz="1800" dirty="0">
                <a:latin typeface="Times New Roman" pitchFamily="18" charset="0"/>
              </a:rPr>
              <a:t>●       Sự kiên nhẫn: Đôi khi, việc tạo ra một sáng chế mới có thể mất rất nhiều thời gian và công sức.</a:t>
            </a:r>
          </a:p>
          <a:p>
            <a:r>
              <a:rPr lang="vi-VN" sz="1800" dirty="0">
                <a:latin typeface="Times New Roman" pitchFamily="18" charset="0"/>
              </a:rPr>
              <a:t>●       Sự sẵn lòng học hỏi: Luôn luôn muốn tìm hiểu và nắm bắt kiến thức mới.</a:t>
            </a:r>
          </a:p>
          <a:p>
            <a:r>
              <a:rPr lang="vi-VN" sz="1800" dirty="0">
                <a:latin typeface="Times New Roman" pitchFamily="18" charset="0"/>
              </a:rPr>
              <a:t>●       Sự kiên trì: Không nản lòng khi gặp khó khăn và không dễ dàng từ bỏ.</a:t>
            </a:r>
          </a:p>
          <a:p>
            <a:r>
              <a:rPr lang="vi-VN" sz="1800" dirty="0">
                <a:latin typeface="Times New Roman" pitchFamily="18" charset="0"/>
              </a:rPr>
              <a:t>●       Khả năng hợp tác: Có khả năng làm việc trong nhóm và chia sẻ ý tưởng với người khác.</a:t>
            </a:r>
          </a:p>
          <a:p>
            <a:r>
              <a:rPr lang="vi-VN" sz="1800" dirty="0">
                <a:latin typeface="Times New Roman" pitchFamily="18" charset="0"/>
              </a:rPr>
              <a:t>●       Sự sẵn lòng thử nghiệm: Tự tin thử những ý tưởng mới và không sợ thất bại.</a:t>
            </a:r>
          </a:p>
          <a:p>
            <a:r>
              <a:rPr lang="vi-VN" sz="1800" dirty="0">
                <a:latin typeface="Times New Roman" pitchFamily="18" charset="0"/>
              </a:rPr>
              <a:t>●       Tinh thần sáng tạo: Sẵn sàng tìm kiếm các cách tiếp cận mới và không sợ thay đổi.</a:t>
            </a:r>
          </a:p>
        </p:txBody>
      </p:sp>
    </p:spTree>
    <p:extLst>
      <p:ext uri="{BB962C8B-B14F-4D97-AF65-F5344CB8AC3E}">
        <p14:creationId xmlns:p14="http://schemas.microsoft.com/office/powerpoint/2010/main" val="28830229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1" y="45158"/>
            <a:ext cx="8950488" cy="461665"/>
          </a:xfrm>
          <a:prstGeom prst="rect">
            <a:avLst/>
          </a:prstGeom>
          <a:noFill/>
        </p:spPr>
        <p:txBody>
          <a:bodyPr wrap="square" lIns="91440" tIns="45720" rIns="91440" bIns="45720">
            <a:spAutoFit/>
          </a:bodyPr>
          <a:lstStyle/>
          <a:p>
            <a:r>
              <a:rPr lang="en-US" sz="24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3. ĐỨC TÍNH CẦN CÓ CỦA NHÀ SÁNG CHẾ</a:t>
            </a:r>
            <a:endParaRPr lang="vi-VN" sz="2400" b="1" cap="none" spc="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65" y="1465119"/>
            <a:ext cx="8676408" cy="193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2921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2" y="248412"/>
            <a:ext cx="8950488" cy="646331"/>
          </a:xfrm>
          <a:prstGeom prst="rect">
            <a:avLst/>
          </a:prstGeom>
          <a:noFill/>
        </p:spPr>
        <p:txBody>
          <a:bodyPr wrap="square" lIns="91440" tIns="45720" rIns="91440" bIns="45720">
            <a:spAutoFit/>
          </a:bodyPr>
          <a:lstStyle/>
          <a:p>
            <a:pPr algn="ct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VẬN DỤNG:</a:t>
            </a:r>
            <a:endParaRPr lang="vi-VN" sz="36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36" y="1454727"/>
            <a:ext cx="8936181" cy="190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15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93512" y="248412"/>
            <a:ext cx="8950488" cy="646331"/>
          </a:xfrm>
          <a:prstGeom prst="rect">
            <a:avLst/>
          </a:prstGeom>
          <a:noFill/>
        </p:spPr>
        <p:txBody>
          <a:bodyPr wrap="square" lIns="91440" tIns="45720" rIns="91440" bIns="45720">
            <a:spAutoFit/>
          </a:bodyPr>
          <a:lstStyle/>
          <a:p>
            <a:pPr algn="ct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cho</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em</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endParaRPr lang="vi-VN" sz="3600" b="1"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650" y="894742"/>
            <a:ext cx="6869113" cy="400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4145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3" y="1339083"/>
            <a:ext cx="8867275" cy="1751358"/>
          </a:xfrm>
          <a:prstGeom prst="rect">
            <a:avLst/>
          </a:prstGeom>
        </p:spPr>
      </p:pic>
    </p:spTree>
    <p:extLst>
      <p:ext uri="{BB962C8B-B14F-4D97-AF65-F5344CB8AC3E}">
        <p14:creationId xmlns:p14="http://schemas.microsoft.com/office/powerpoint/2010/main" val="91130500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VAI TRÒ SÁNG CHẾ</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Hình chữ nhật 1"/>
          <p:cNvSpPr/>
          <p:nvPr/>
        </p:nvSpPr>
        <p:spPr>
          <a:xfrm>
            <a:off x="1405622" y="506823"/>
            <a:ext cx="7842682" cy="461665"/>
          </a:xfrm>
          <a:prstGeom prst="rect">
            <a:avLst/>
          </a:prstGeom>
          <a:noFill/>
        </p:spPr>
        <p:txBody>
          <a:bodyPr wrap="square" lIns="91440" tIns="45720" rIns="91440" bIns="45720">
            <a:spAutoFit/>
          </a:bodyPr>
          <a:lstStyle/>
          <a:p>
            <a:r>
              <a:rPr lang="vi-VN" sz="2400" b="1" dirty="0">
                <a:latin typeface="Times New Roman" pitchFamily="18" charset="0"/>
              </a:rPr>
              <a:t>a, Trong đời sống</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968488"/>
            <a:ext cx="8580042" cy="830997"/>
          </a:xfrm>
          <a:prstGeom prst="rect">
            <a:avLst/>
          </a:prstGeom>
          <a:noFill/>
        </p:spPr>
        <p:txBody>
          <a:bodyPr wrap="square" lIns="91440" tIns="45720" rIns="91440" bIns="45720">
            <a:spAutoFit/>
          </a:bodyPr>
          <a:lstStyle/>
          <a:p>
            <a:r>
              <a:rPr lang="vi-VN" sz="2400" dirty="0">
                <a:latin typeface="Times New Roman" pitchFamily="18" charset="0"/>
              </a:rPr>
              <a:t>Quan sát hình 1 và cho biết các sáng chế dưới đây có vai trò như thế nào trong đời sống</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99485"/>
            <a:ext cx="9143999" cy="3344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687381"/>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7" name="图片 10245" descr="22"/>
          <p:cNvPicPr>
            <a:picLocks noChangeAspect="1"/>
          </p:cNvPicPr>
          <p:nvPr/>
        </p:nvPicPr>
        <p:blipFill>
          <a:blip r:embed="rId7"/>
          <a:stretch>
            <a:fillRect/>
          </a:stretch>
        </p:blipFill>
        <p:spPr>
          <a:xfrm>
            <a:off x="234650" y="-2582"/>
            <a:ext cx="4144442" cy="2641874"/>
          </a:xfrm>
          <a:prstGeom prst="rect">
            <a:avLst/>
          </a:prstGeom>
          <a:noFill/>
          <a:ln w="9525">
            <a:noFill/>
          </a:ln>
        </p:spPr>
      </p:pic>
      <p:sp>
        <p:nvSpPr>
          <p:cNvPr id="39" name="文本框 10247"/>
          <p:cNvSpPr txBox="1"/>
          <p:nvPr/>
        </p:nvSpPr>
        <p:spPr>
          <a:xfrm>
            <a:off x="534010" y="1057117"/>
            <a:ext cx="3478479" cy="1896897"/>
          </a:xfrm>
          <a:prstGeom prst="rect">
            <a:avLst/>
          </a:prstGeom>
          <a:noFill/>
          <a:ln w="9525">
            <a:noFill/>
          </a:ln>
        </p:spPr>
        <p:txBody>
          <a:bodyPr wrap="square" lIns="49753" tIns="24876" rIns="49753" bIns="24876">
            <a:spAutoFit/>
          </a:bodyPr>
          <a:lstStyle/>
          <a:p>
            <a:pPr algn="just"/>
            <a:r>
              <a:rPr lang="en-US" sz="2400" dirty="0">
                <a:latin typeface="Times New Roman" pitchFamily="18" charset="0"/>
              </a:rPr>
              <a:t>G</a:t>
            </a:r>
            <a:r>
              <a:rPr lang="vi-VN" sz="2400" dirty="0">
                <a:latin typeface="Times New Roman" pitchFamily="18" charset="0"/>
              </a:rPr>
              <a:t>ắn các thẻ tên sáng chế đúng với vai trò của chúng trong cuộc sống</a:t>
            </a:r>
            <a:endParaRPr lang="en-US" sz="2400" dirty="0">
              <a:latin typeface="Times New Roman" pitchFamily="18" charset="0"/>
            </a:endParaRPr>
          </a:p>
          <a:p>
            <a:pPr lvl="0" algn="just"/>
            <a:r>
              <a:rPr lang="vi-VN" sz="2400" dirty="0">
                <a:latin typeface="Times New Roman" pitchFamily="18" charset="0"/>
              </a:rPr>
              <a:t>(Hình 1 trang 9 SGK).</a:t>
            </a:r>
            <a:endParaRPr lang="en-US" sz="2400" dirty="0">
              <a:latin typeface="Times New Roman" pitchFamily="18" charset="0"/>
            </a:endParaRPr>
          </a:p>
          <a:p>
            <a:pPr algn="just"/>
            <a:r>
              <a:rPr lang="vi-VN" sz="2400" dirty="0">
                <a:latin typeface="Times New Roman" pitchFamily="18" charset="0"/>
              </a:rPr>
              <a:t> </a:t>
            </a:r>
            <a:endParaRPr lang="en-US" sz="2400" b="1" i="1" dirty="0">
              <a:solidFill>
                <a:srgbClr val="0070C0"/>
              </a:solidFill>
              <a:latin typeface="Times New Roman" pitchFamily="18" charset="0"/>
              <a:cs typeface="Times New Roman" pitchFamily="18" charset="0"/>
            </a:endParaRPr>
          </a:p>
        </p:txBody>
      </p:sp>
      <p:sp>
        <p:nvSpPr>
          <p:cNvPr id="40" name="文本框 10248"/>
          <p:cNvSpPr txBox="1"/>
          <p:nvPr/>
        </p:nvSpPr>
        <p:spPr>
          <a:xfrm>
            <a:off x="414410" y="575992"/>
            <a:ext cx="3784921" cy="481125"/>
          </a:xfrm>
          <a:prstGeom prst="rect">
            <a:avLst/>
          </a:prstGeom>
          <a:noFill/>
          <a:ln w="9525">
            <a:noFill/>
          </a:ln>
        </p:spPr>
        <p:txBody>
          <a:bodyPr wrap="square" lIns="49753" tIns="24876" rIns="49753" bIns="24876">
            <a:spAutoFit/>
          </a:bodyPr>
          <a:lstStyle/>
          <a:p>
            <a:pPr algn="ctr" defTabSz="816443">
              <a:spcBef>
                <a:spcPct val="50000"/>
              </a:spcBef>
            </a:pPr>
            <a:r>
              <a:rPr lang="en-US" altLang="zh-CN" sz="2800" b="1" dirty="0" err="1">
                <a:solidFill>
                  <a:srgbClr val="FF0000"/>
                </a:solidFill>
                <a:latin typeface="Segoe Print" pitchFamily="2" charset="0"/>
                <a:ea typeface="宋体" panose="02010600030101010101" pitchFamily="2" charset="-122"/>
              </a:rPr>
              <a:t>Thảo</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luận</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nhóm</a:t>
            </a:r>
            <a:r>
              <a:rPr lang="en-US" altLang="zh-CN" sz="2800" b="1" dirty="0">
                <a:solidFill>
                  <a:srgbClr val="FF0000"/>
                </a:solidFill>
                <a:latin typeface="Segoe Print" pitchFamily="2" charset="0"/>
                <a:ea typeface="宋体" panose="02010600030101010101" pitchFamily="2" charset="-122"/>
              </a:rPr>
              <a:t> 4</a:t>
            </a:r>
          </a:p>
        </p:txBody>
      </p:sp>
      <p:pic>
        <p:nvPicPr>
          <p:cNvPr id="2" name="Color wheel &amp; 3 Minute Countdown With Music - 3 phút đếm ngượ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547044" y="-60597"/>
            <a:ext cx="1304574" cy="733250"/>
          </a:xfrm>
          <a:prstGeom prst="rect">
            <a:avLst/>
          </a:prstGeom>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1983" y="306028"/>
            <a:ext cx="4422017" cy="242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97"/>
          <p:cNvSpPr txBox="1">
            <a:spLocks/>
          </p:cNvSpPr>
          <p:nvPr/>
        </p:nvSpPr>
        <p:spPr>
          <a:xfrm>
            <a:off x="4892938" y="3255988"/>
            <a:ext cx="3726815" cy="1012190"/>
          </a:xfrm>
          <a:prstGeom prst="rect">
            <a:avLst/>
          </a:prstGeom>
        </p:spPr>
        <p:txBody>
          <a:bodyPr wrap="square" lIns="0" tIns="0" rIns="0" bIns="0" rtlCol="0">
            <a:noAutofit/>
          </a:bodyPr>
          <a:lstStyle/>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marL="71755"/>
            <a:r>
              <a:rPr lang="vi-VN" sz="1200">
                <a:effectLst/>
                <a:latin typeface="Times New Roman" panose="02020603050405020304" pitchFamily="18" charset="0"/>
                <a:ea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endParaRPr>
          </a:p>
          <a:p>
            <a:pPr>
              <a:spcBef>
                <a:spcPts val="345"/>
              </a:spcBef>
            </a:pPr>
            <a:r>
              <a:rPr lang="vi-VN" sz="1250">
                <a:effectLst/>
                <a:latin typeface="Times New Roman" panose="02020603050405020304" pitchFamily="18" charset="0"/>
                <a:ea typeface="Times New Roman" panose="02020603050405020304" pitchFamily="18" charset="0"/>
              </a:rPr>
              <a:t> </a:t>
            </a:r>
            <a:endParaRPr lang="en-US" sz="1250">
              <a:effectLst/>
              <a:latin typeface="Times New Roman" panose="02020603050405020304" pitchFamily="18" charset="0"/>
              <a:ea typeface="Times New Roman" panose="02020603050405020304" pitchFamily="18" charset="0"/>
            </a:endParaRPr>
          </a:p>
        </p:txBody>
      </p:sp>
      <p:sp>
        <p:nvSpPr>
          <p:cNvPr id="36" name="文本框 10247"/>
          <p:cNvSpPr txBox="1"/>
          <p:nvPr/>
        </p:nvSpPr>
        <p:spPr>
          <a:xfrm>
            <a:off x="1105510" y="2995054"/>
            <a:ext cx="1325963"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vi-VN" sz="2000" i="1" dirty="0">
                <a:solidFill>
                  <a:schemeClr val="tx1"/>
                </a:solidFill>
                <a:latin typeface="Times New Roman" pitchFamily="18" charset="0"/>
                <a:cs typeface="Times New Roman" pitchFamily="18" charset="0"/>
              </a:rPr>
              <a:t>Thuận tiện cho việc lấy giấy. </a:t>
            </a:r>
            <a:endParaRPr lang="en-US" sz="2000" i="1" dirty="0">
              <a:solidFill>
                <a:schemeClr val="tx1"/>
              </a:solidFill>
              <a:latin typeface="Times New Roman" pitchFamily="18" charset="0"/>
              <a:cs typeface="Times New Roman" pitchFamily="18" charset="0"/>
            </a:endParaRPr>
          </a:p>
          <a:p>
            <a:pPr algn="ctr"/>
            <a:endParaRPr lang="en-US" sz="2000" i="1" dirty="0">
              <a:solidFill>
                <a:schemeClr val="tx1"/>
              </a:solidFill>
              <a:latin typeface="Times New Roman" pitchFamily="18" charset="0"/>
              <a:cs typeface="Times New Roman" pitchFamily="18" charset="0"/>
            </a:endParaRPr>
          </a:p>
          <a:p>
            <a:pPr algn="ct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(1)</a:t>
            </a:r>
            <a:r>
              <a:rPr lang="vi-VN" sz="2000" i="1" dirty="0">
                <a:solidFill>
                  <a:schemeClr val="tx1"/>
                </a:solidFill>
                <a:latin typeface="Times New Roman" pitchFamily="18" charset="0"/>
                <a:cs typeface="Times New Roman" pitchFamily="18" charset="0"/>
              </a:rPr>
              <a:t> </a:t>
            </a:r>
            <a:endParaRPr lang="en-US" sz="2000" i="1" dirty="0">
              <a:solidFill>
                <a:schemeClr val="tx1"/>
              </a:solidFill>
              <a:latin typeface="Times New Roman" pitchFamily="18" charset="0"/>
              <a:cs typeface="Times New Roman" pitchFamily="18" charset="0"/>
            </a:endParaRPr>
          </a:p>
        </p:txBody>
      </p:sp>
      <p:sp>
        <p:nvSpPr>
          <p:cNvPr id="41" name="文本框 10247"/>
          <p:cNvSpPr txBox="1"/>
          <p:nvPr/>
        </p:nvSpPr>
        <p:spPr>
          <a:xfrm>
            <a:off x="4493665" y="2954014"/>
            <a:ext cx="1634986"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i="1" dirty="0" err="1">
                <a:solidFill>
                  <a:schemeClr val="tx1"/>
                </a:solidFill>
                <a:latin typeface="Times New Roman" pitchFamily="18" charset="0"/>
                <a:cs typeface="Times New Roman" pitchFamily="18" charset="0"/>
              </a:rPr>
              <a:t>Chiếu</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sáng</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và</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sử</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dụng</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thuận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tiện</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cho</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việc</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làm</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việc</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vào</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buổi</a:t>
            </a:r>
            <a:r>
              <a:rPr lang="en-US" sz="2000" i="1" dirty="0">
                <a:solidFill>
                  <a:schemeClr val="tx1"/>
                </a:solidFill>
                <a:latin typeface="Times New Roman" pitchFamily="18" charset="0"/>
                <a:cs typeface="Times New Roman" pitchFamily="18" charset="0"/>
              </a:rPr>
              <a:t> </a:t>
            </a:r>
            <a:r>
              <a:rPr lang="en-US" sz="2000" i="1" dirty="0" err="1">
                <a:solidFill>
                  <a:schemeClr val="tx1"/>
                </a:solidFill>
                <a:latin typeface="Times New Roman" pitchFamily="18" charset="0"/>
                <a:cs typeface="Times New Roman" pitchFamily="18" charset="0"/>
              </a:rPr>
              <a:t>tối</a:t>
            </a: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(3)</a:t>
            </a:r>
          </a:p>
        </p:txBody>
      </p:sp>
      <p:sp>
        <p:nvSpPr>
          <p:cNvPr id="42" name="文本框 10247"/>
          <p:cNvSpPr txBox="1"/>
          <p:nvPr/>
        </p:nvSpPr>
        <p:spPr>
          <a:xfrm>
            <a:off x="2737133" y="2967522"/>
            <a:ext cx="1289409"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i="1" dirty="0">
                <a:solidFill>
                  <a:schemeClr val="tx1"/>
                </a:solidFill>
                <a:latin typeface="Times New Roman" pitchFamily="18" charset="0"/>
                <a:cs typeface="Times New Roman" pitchFamily="18" charset="0"/>
              </a:rPr>
              <a:t>S</a:t>
            </a:r>
            <a:r>
              <a:rPr lang="vi-VN" sz="2000" i="1" dirty="0">
                <a:solidFill>
                  <a:schemeClr val="tx1"/>
                </a:solidFill>
                <a:latin typeface="Times New Roman" pitchFamily="18" charset="0"/>
                <a:cs typeface="Times New Roman" pitchFamily="18" charset="0"/>
              </a:rPr>
              <a:t>ử dụng cho việc đọc</a:t>
            </a:r>
            <a:r>
              <a:rPr lang="en-US" sz="2000" i="1" dirty="0">
                <a:solidFill>
                  <a:schemeClr val="tx1"/>
                </a:solidFill>
                <a:latin typeface="Times New Roman" pitchFamily="18" charset="0"/>
                <a:cs typeface="Times New Roman" pitchFamily="18" charset="0"/>
              </a:rPr>
              <a:t>, </a:t>
            </a:r>
            <a:r>
              <a:rPr lang="vi-VN" sz="2000" i="1" dirty="0">
                <a:solidFill>
                  <a:schemeClr val="tx1"/>
                </a:solidFill>
                <a:latin typeface="Times New Roman" pitchFamily="18" charset="0"/>
                <a:cs typeface="Times New Roman" pitchFamily="18" charset="0"/>
              </a:rPr>
              <a:t>viết và lưu trữ thông tin</a:t>
            </a: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(2)</a:t>
            </a:r>
          </a:p>
        </p:txBody>
      </p:sp>
      <p:sp>
        <p:nvSpPr>
          <p:cNvPr id="43" name="文本框 10247"/>
          <p:cNvSpPr txBox="1"/>
          <p:nvPr/>
        </p:nvSpPr>
        <p:spPr>
          <a:xfrm>
            <a:off x="6600481" y="2967521"/>
            <a:ext cx="1598795" cy="1896897"/>
          </a:xfrm>
          <a:prstGeom prst="rect">
            <a:avLst/>
          </a:prstGeom>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lIns="49753" tIns="24876" rIns="49753" bIns="24876">
            <a:spAutoFit/>
          </a:bodyPr>
          <a:lstStyle/>
          <a:p>
            <a:pPr algn="ctr"/>
            <a:r>
              <a:rPr lang="en-US" sz="2000" i="1" dirty="0">
                <a:solidFill>
                  <a:schemeClr val="tx1"/>
                </a:solidFill>
                <a:latin typeface="Times New Roman" pitchFamily="18" charset="0"/>
                <a:cs typeface="Times New Roman" pitchFamily="18" charset="0"/>
              </a:rPr>
              <a:t>D</a:t>
            </a:r>
            <a:r>
              <a:rPr lang="vi-VN" sz="2000" i="1" dirty="0">
                <a:solidFill>
                  <a:schemeClr val="tx1"/>
                </a:solidFill>
                <a:latin typeface="Times New Roman" pitchFamily="18" charset="0"/>
                <a:cs typeface="Times New Roman" pitchFamily="18" charset="0"/>
              </a:rPr>
              <a:t>ùng để chuyển đổi năng lượng nước thành điện</a:t>
            </a:r>
            <a:endParaRPr lang="en-US" sz="2000" i="1" dirty="0">
              <a:solidFill>
                <a:schemeClr val="tx1"/>
              </a:solidFill>
              <a:latin typeface="Times New Roman" pitchFamily="18" charset="0"/>
              <a:cs typeface="Times New Roman" pitchFamily="18" charset="0"/>
            </a:endParaRPr>
          </a:p>
          <a:p>
            <a:pPr algn="ctr"/>
            <a:r>
              <a:rPr lang="en-US" sz="2000" i="1" dirty="0">
                <a:solidFill>
                  <a:schemeClr val="tx1"/>
                </a:solidFill>
                <a:latin typeface="Times New Roman" pitchFamily="18" charset="0"/>
                <a:cs typeface="Times New Roman" pitchFamily="18" charset="0"/>
              </a:rPr>
              <a:t>(4)</a:t>
            </a:r>
          </a:p>
        </p:txBody>
      </p:sp>
    </p:spTree>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36" grpId="0" animBg="1"/>
      <p:bldP spid="41" grpId="0" animBg="1"/>
      <p:bldP spid="42" grpId="0" animBg="1"/>
      <p:bldP spid="43"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1_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6372</TotalTime>
  <Words>2351</Words>
  <Application>Microsoft Office PowerPoint</Application>
  <PresentationFormat>On-screen Show (16:9)</PresentationFormat>
  <Paragraphs>352</Paragraphs>
  <Slides>75</Slides>
  <Notes>43</Notes>
  <HiddenSlides>0</HiddenSlides>
  <MMClips>9</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75</vt:i4>
      </vt:variant>
    </vt:vector>
  </HeadingPairs>
  <TitlesOfParts>
    <vt:vector size="103" baseType="lpstr">
      <vt:lpstr>等线</vt:lpstr>
      <vt:lpstr>等线 Light</vt:lpstr>
      <vt:lpstr>宋体</vt:lpstr>
      <vt:lpstr>华文新魏</vt:lpstr>
      <vt:lpstr>#9Slide02 Noi dung rat dai</vt:lpstr>
      <vt:lpstr>Arial</vt:lpstr>
      <vt:lpstr>Arial (Body)</vt:lpstr>
      <vt:lpstr>Arial-Rounded</vt:lpstr>
      <vt:lpstr>Calibri</vt:lpstr>
      <vt:lpstr>Calibri Light</vt:lpstr>
      <vt:lpstr>方正姚体</vt:lpstr>
      <vt:lpstr>Georgia</vt:lpstr>
      <vt:lpstr>Segoe Print</vt:lpstr>
      <vt:lpstr>Tahoma</vt:lpstr>
      <vt:lpstr>Times New Roman</vt:lpstr>
      <vt:lpstr>Trebuchet MS</vt:lpstr>
      <vt:lpstr>Verdana</vt:lpstr>
      <vt:lpstr>Wingdings 3</vt:lpstr>
      <vt:lpstr>Office 主题​​</vt:lpstr>
      <vt:lpstr>1_Office 主题​​</vt:lpstr>
      <vt:lpstr>Custom Design</vt:lpstr>
      <vt:lpstr>2_Office Theme</vt:lpstr>
      <vt:lpstr>1_Simple Light</vt:lpstr>
      <vt:lpstr>平面</vt:lpstr>
      <vt:lpstr>1_平面</vt:lpstr>
      <vt:lpstr>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402</cp:revision>
  <dcterms:created xsi:type="dcterms:W3CDTF">2017-06-11T12:45:34Z</dcterms:created>
  <dcterms:modified xsi:type="dcterms:W3CDTF">2025-03-05T03:43:32Z</dcterms:modified>
</cp:coreProperties>
</file>