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Bungee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ejaVu Serif Bold" panose="020B0604020202020204" charset="0"/>
      <p:regular r:id="rId21"/>
    </p:embeddedFont>
    <p:embeddedFont>
      <p:font typeface="Free Serif" panose="020B0604020202020204" charset="0"/>
      <p:regular r:id="rId22"/>
    </p:embeddedFont>
    <p:embeddedFont>
      <p:font typeface="Free Serif Bold" panose="020B0604020202020204" charset="0"/>
      <p:regular r:id="rId23"/>
    </p:embeddedFont>
    <p:embeddedFont>
      <p:font typeface="Free Serif Italics" panose="020B0604020202020204" charset="0"/>
      <p:regular r:id="rId24"/>
    </p:embeddedFont>
    <p:embeddedFont>
      <p:font typeface="Noto Sans Bold" panose="020B0604020202020204" charset="0"/>
      <p:regular r:id="rId25"/>
    </p:embeddedFont>
    <p:embeddedFont>
      <p:font typeface="Paytone On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22" autoAdjust="0"/>
  </p:normalViewPr>
  <p:slideViewPr>
    <p:cSldViewPr>
      <p:cViewPr varScale="1">
        <p:scale>
          <a:sx n="75" d="100"/>
          <a:sy n="75" d="100"/>
        </p:scale>
        <p:origin x="4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97D61-9E85-4872-BFDA-9E7CD71ED395}" type="datetimeFigureOut">
              <a:rPr lang="en-US" smtClean="0"/>
              <a:t>5/3/2025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938B8-B356-4EFE-9DAF-806ED18090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8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938B8-B356-4EFE-9DAF-806ED18090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9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38350" cy="1852612"/>
            <a:chOff x="0" y="0"/>
            <a:chExt cx="2717800" cy="2470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17800" cy="2470150"/>
            </a:xfrm>
            <a:custGeom>
              <a:avLst/>
              <a:gdLst/>
              <a:ahLst/>
              <a:cxnLst/>
              <a:rect l="l" t="t" r="r" b="b"/>
              <a:pathLst>
                <a:path w="2717800" h="2470150">
                  <a:moveTo>
                    <a:pt x="0" y="0"/>
                  </a:moveTo>
                  <a:lnTo>
                    <a:pt x="2717800" y="0"/>
                  </a:lnTo>
                  <a:lnTo>
                    <a:pt x="2717800" y="2470150"/>
                  </a:lnTo>
                  <a:lnTo>
                    <a:pt x="0" y="2470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0" b="-2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 rot="1398479">
            <a:off x="-2176463" y="8667750"/>
            <a:ext cx="7315200" cy="2028825"/>
            <a:chOff x="0" y="0"/>
            <a:chExt cx="9753600" cy="2705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753600" cy="2705100"/>
            </a:xfrm>
            <a:custGeom>
              <a:avLst/>
              <a:gdLst/>
              <a:ahLst/>
              <a:cxnLst/>
              <a:rect l="l" t="t" r="r" b="b"/>
              <a:pathLst>
                <a:path w="9753600" h="2705100">
                  <a:moveTo>
                    <a:pt x="0" y="0"/>
                  </a:moveTo>
                  <a:lnTo>
                    <a:pt x="9753600" y="0"/>
                  </a:lnTo>
                  <a:lnTo>
                    <a:pt x="9753600" y="2705100"/>
                  </a:lnTo>
                  <a:lnTo>
                    <a:pt x="0" y="2705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8" b="-11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2342981">
            <a:off x="12901612" y="9008270"/>
            <a:ext cx="7315200" cy="2031206"/>
            <a:chOff x="0" y="0"/>
            <a:chExt cx="9753600" cy="2708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753600" cy="2708275"/>
            </a:xfrm>
            <a:custGeom>
              <a:avLst/>
              <a:gdLst/>
              <a:ahLst/>
              <a:cxnLst/>
              <a:rect l="l" t="t" r="r" b="b"/>
              <a:pathLst>
                <a:path w="9753600" h="2708275">
                  <a:moveTo>
                    <a:pt x="0" y="0"/>
                  </a:moveTo>
                  <a:lnTo>
                    <a:pt x="9753600" y="0"/>
                  </a:lnTo>
                  <a:lnTo>
                    <a:pt x="9753600" y="2708275"/>
                  </a:lnTo>
                  <a:lnTo>
                    <a:pt x="0" y="2708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59" b="-5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424238" y="9022557"/>
            <a:ext cx="7315200" cy="2002630"/>
            <a:chOff x="0" y="0"/>
            <a:chExt cx="9753600" cy="26701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753600" cy="2670175"/>
            </a:xfrm>
            <a:custGeom>
              <a:avLst/>
              <a:gdLst/>
              <a:ahLst/>
              <a:cxnLst/>
              <a:rect l="l" t="t" r="r" b="b"/>
              <a:pathLst>
                <a:path w="9753600" h="2670175">
                  <a:moveTo>
                    <a:pt x="0" y="0"/>
                  </a:moveTo>
                  <a:lnTo>
                    <a:pt x="9753600" y="0"/>
                  </a:lnTo>
                  <a:lnTo>
                    <a:pt x="9753600" y="2670175"/>
                  </a:lnTo>
                  <a:lnTo>
                    <a:pt x="0" y="2670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" r="-29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8491538" y="9022557"/>
            <a:ext cx="7315200" cy="2002630"/>
            <a:chOff x="0" y="0"/>
            <a:chExt cx="9753600" cy="267017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2670175"/>
            </a:xfrm>
            <a:custGeom>
              <a:avLst/>
              <a:gdLst/>
              <a:ahLst/>
              <a:cxnLst/>
              <a:rect l="l" t="t" r="r" b="b"/>
              <a:pathLst>
                <a:path w="9753600" h="2670175">
                  <a:moveTo>
                    <a:pt x="0" y="0"/>
                  </a:moveTo>
                  <a:lnTo>
                    <a:pt x="9753600" y="0"/>
                  </a:lnTo>
                  <a:lnTo>
                    <a:pt x="9753600" y="2670175"/>
                  </a:lnTo>
                  <a:lnTo>
                    <a:pt x="0" y="26701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9" r="-2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066800" y="342901"/>
            <a:ext cx="17711738" cy="10229850"/>
            <a:chOff x="0" y="0"/>
            <a:chExt cx="23615650" cy="13639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615650" cy="13639800"/>
            </a:xfrm>
            <a:custGeom>
              <a:avLst/>
              <a:gdLst/>
              <a:ahLst/>
              <a:cxnLst/>
              <a:rect l="l" t="t" r="r" b="b"/>
              <a:pathLst>
                <a:path w="23615650" h="13639800">
                  <a:moveTo>
                    <a:pt x="0" y="0"/>
                  </a:moveTo>
                  <a:lnTo>
                    <a:pt x="23615650" y="0"/>
                  </a:lnTo>
                  <a:lnTo>
                    <a:pt x="23615650" y="13639800"/>
                  </a:lnTo>
                  <a:lnTo>
                    <a:pt x="0" y="13639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59" b="-59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 r="378"/>
          <a:stretch>
            <a:fillRect/>
          </a:stretch>
        </p:blipFill>
        <p:spPr>
          <a:xfrm>
            <a:off x="0" y="3571875"/>
            <a:ext cx="1252538" cy="1257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12232" y="3219450"/>
            <a:ext cx="13768388" cy="978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2"/>
              </a:lnSpc>
            </a:pPr>
            <a:r>
              <a:rPr lang="en-US" sz="4200" b="1" dirty="0">
                <a:solidFill>
                  <a:srgbClr val="C00000"/>
                </a:solidFill>
                <a:latin typeface="Paytone One"/>
                <a:ea typeface="Paytone One"/>
                <a:cs typeface="Paytone One"/>
                <a:sym typeface="Paytone One"/>
              </a:rPr>
              <a:t>TRƯỜNG TH SỐ 2 PHƯỚC HƯNG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36095" y="4672013"/>
            <a:ext cx="13344525" cy="1895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7"/>
              </a:lnSpc>
            </a:pP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Chào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mừng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quý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Thầy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dự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Chuyên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môn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Mỹ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 err="1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r>
              <a:rPr lang="en-US" sz="6600" b="1" dirty="0">
                <a:solidFill>
                  <a:srgbClr val="CC0099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6600" b="1" dirty="0">
                <a:solidFill>
                  <a:srgbClr val="00B0F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</a:t>
            </a:r>
            <a:r>
              <a:rPr lang="en-US" sz="6600" b="1" dirty="0">
                <a:solidFill>
                  <a:srgbClr val="6600CC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A</a:t>
            </a:r>
            <a:r>
              <a:rPr lang="en-US" sz="66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554075" y="6567488"/>
            <a:ext cx="2252662" cy="2252662"/>
          </a:xfrm>
          <a:custGeom>
            <a:avLst/>
            <a:gdLst/>
            <a:ahLst/>
            <a:cxnLst/>
            <a:rect l="l" t="t" r="r" b="b"/>
            <a:pathLst>
              <a:path w="2252662" h="2252662">
                <a:moveTo>
                  <a:pt x="0" y="0"/>
                </a:moveTo>
                <a:lnTo>
                  <a:pt x="2252663" y="0"/>
                </a:lnTo>
                <a:lnTo>
                  <a:pt x="2252663" y="2252662"/>
                </a:lnTo>
                <a:lnTo>
                  <a:pt x="0" y="22526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12" b="-4656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97179" y="1533440"/>
            <a:ext cx="14992644" cy="168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Hoạt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động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2: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Luyện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tập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,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thực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hành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</a:p>
          <a:p>
            <a:pPr algn="l">
              <a:lnSpc>
                <a:spcPts val="5040"/>
              </a:lnSpc>
            </a:pPr>
            <a:r>
              <a:rPr lang="en-US" sz="4200" b="1" spc="-11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*</a:t>
            </a:r>
            <a:r>
              <a:rPr lang="en-US" sz="4200" b="1" spc="-11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Chế</a:t>
            </a:r>
            <a:r>
              <a:rPr lang="en-US" sz="4200" b="1" spc="-11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tạo</a:t>
            </a:r>
            <a:r>
              <a:rPr lang="en-US" sz="4200" b="1" spc="-11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sản</a:t>
            </a:r>
            <a:r>
              <a:rPr lang="en-US" sz="4200" b="1" spc="-11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phẩm</a:t>
            </a:r>
            <a:endParaRPr lang="en-US" sz="4200" b="1" spc="-11" dirty="0">
              <a:solidFill>
                <a:srgbClr val="C00000"/>
              </a:solidFill>
              <a:latin typeface="Free Serif Bold"/>
              <a:ea typeface="Free Serif Bold"/>
              <a:cs typeface="Free Serif Bold"/>
              <a:sym typeface="Free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2203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72" b="-8347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015674" y="2044035"/>
            <a:ext cx="14256651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Góc</a:t>
            </a:r>
            <a:r>
              <a:rPr lang="en-US" sz="9000" spc="-24" dirty="0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 chia </a:t>
            </a: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sẻ</a:t>
            </a:r>
            <a:r>
              <a:rPr lang="en-US" sz="9000" spc="-24" dirty="0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 </a:t>
            </a: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sản</a:t>
            </a:r>
            <a:r>
              <a:rPr lang="en-US" sz="9000" spc="-24" dirty="0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 </a:t>
            </a: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phẩm</a:t>
            </a:r>
            <a:r>
              <a:rPr lang="en-US" sz="9000" spc="-24" dirty="0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 </a:t>
            </a: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mĩ</a:t>
            </a:r>
            <a:r>
              <a:rPr lang="en-US" sz="9000" spc="-24" dirty="0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 </a:t>
            </a:r>
            <a:r>
              <a:rPr lang="en-US" sz="9000" spc="-24" dirty="0" err="1">
                <a:solidFill>
                  <a:srgbClr val="00B0F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thuật</a:t>
            </a:r>
            <a:endParaRPr lang="en-US" sz="9000" spc="-24" dirty="0">
              <a:solidFill>
                <a:srgbClr val="00B0F0"/>
              </a:solidFill>
              <a:latin typeface="Times New Roman" panose="02020603050405020304" pitchFamily="18" charset="0"/>
              <a:ea typeface="Free Serif"/>
              <a:cs typeface="Times New Roman" panose="02020603050405020304" pitchFamily="18" charset="0"/>
              <a:sym typeface="Free Serif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6" t="-8601" b="-10099"/>
            </a:stretch>
          </a:blipFill>
        </p:spPr>
      </p:sp>
      <p:sp>
        <p:nvSpPr>
          <p:cNvPr id="3" name="Freeform 3" descr="Hội thi làm tranh từ những nguyên vật liệu tái chế, chào mừng ngày nhà giáo  Việt Nam 20-11 - Trường Mầm non Tịnh Sơn"/>
          <p:cNvSpPr/>
          <p:nvPr/>
        </p:nvSpPr>
        <p:spPr>
          <a:xfrm>
            <a:off x="2238042" y="3695700"/>
            <a:ext cx="5404338" cy="4053254"/>
          </a:xfrm>
          <a:custGeom>
            <a:avLst/>
            <a:gdLst/>
            <a:ahLst/>
            <a:cxnLst/>
            <a:rect l="l" t="t" r="r" b="b"/>
            <a:pathLst>
              <a:path w="5404338" h="4053254">
                <a:moveTo>
                  <a:pt x="0" y="0"/>
                </a:moveTo>
                <a:lnTo>
                  <a:pt x="5404338" y="0"/>
                </a:lnTo>
                <a:lnTo>
                  <a:pt x="5404338" y="4053254"/>
                </a:lnTo>
                <a:lnTo>
                  <a:pt x="0" y="405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9684892" y="3691574"/>
            <a:ext cx="6484396" cy="4057380"/>
          </a:xfrm>
          <a:custGeom>
            <a:avLst/>
            <a:gdLst/>
            <a:ahLst/>
            <a:cxnLst/>
            <a:rect l="l" t="t" r="r" b="b"/>
            <a:pathLst>
              <a:path w="6484396" h="4057380">
                <a:moveTo>
                  <a:pt x="0" y="0"/>
                </a:moveTo>
                <a:lnTo>
                  <a:pt x="6484396" y="0"/>
                </a:lnTo>
                <a:lnTo>
                  <a:pt x="6484396" y="4057380"/>
                </a:lnTo>
                <a:lnTo>
                  <a:pt x="0" y="40573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47993" y="0"/>
            <a:ext cx="5588188" cy="3057205"/>
          </a:xfrm>
          <a:custGeom>
            <a:avLst/>
            <a:gdLst/>
            <a:ahLst/>
            <a:cxnLst/>
            <a:rect l="l" t="t" r="r" b="b"/>
            <a:pathLst>
              <a:path w="5588188" h="3057205">
                <a:moveTo>
                  <a:pt x="0" y="0"/>
                </a:moveTo>
                <a:lnTo>
                  <a:pt x="5588188" y="0"/>
                </a:lnTo>
                <a:lnTo>
                  <a:pt x="5588188" y="3057205"/>
                </a:lnTo>
                <a:lnTo>
                  <a:pt x="0" y="30572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51192" y="990129"/>
            <a:ext cx="3379232" cy="962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 dirty="0" err="1">
                <a:solidFill>
                  <a:srgbClr val="16801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Vận</a:t>
            </a:r>
            <a:r>
              <a:rPr lang="en-US" sz="5600" b="1" dirty="0">
                <a:solidFill>
                  <a:srgbClr val="16801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600" b="1" dirty="0" err="1">
                <a:solidFill>
                  <a:srgbClr val="16801D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dụng</a:t>
            </a:r>
            <a:endParaRPr lang="en-US" sz="5600" b="1" dirty="0">
              <a:solidFill>
                <a:srgbClr val="16801D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0" y="8896350"/>
            <a:ext cx="495300" cy="442912"/>
            <a:chOff x="0" y="0"/>
            <a:chExt cx="660400" cy="5905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0400" cy="590550"/>
            </a:xfrm>
            <a:custGeom>
              <a:avLst/>
              <a:gdLst/>
              <a:ahLst/>
              <a:cxnLst/>
              <a:rect l="l" t="t" r="r" b="b"/>
              <a:pathLst>
                <a:path w="660400" h="590550">
                  <a:moveTo>
                    <a:pt x="330200" y="158623"/>
                  </a:moveTo>
                  <a:lnTo>
                    <a:pt x="443992" y="0"/>
                  </a:lnTo>
                  <a:lnTo>
                    <a:pt x="432816" y="145542"/>
                  </a:lnTo>
                  <a:lnTo>
                    <a:pt x="561975" y="121793"/>
                  </a:lnTo>
                  <a:lnTo>
                    <a:pt x="510667" y="199898"/>
                  </a:lnTo>
                  <a:lnTo>
                    <a:pt x="645033" y="222377"/>
                  </a:lnTo>
                  <a:lnTo>
                    <a:pt x="538353" y="286258"/>
                  </a:lnTo>
                  <a:lnTo>
                    <a:pt x="660400" y="363347"/>
                  </a:lnTo>
                  <a:lnTo>
                    <a:pt x="514731" y="353822"/>
                  </a:lnTo>
                  <a:lnTo>
                    <a:pt x="554736" y="494665"/>
                  </a:lnTo>
                  <a:lnTo>
                    <a:pt x="428625" y="395224"/>
                  </a:lnTo>
                  <a:lnTo>
                    <a:pt x="405003" y="539623"/>
                  </a:lnTo>
                  <a:lnTo>
                    <a:pt x="321945" y="408305"/>
                  </a:lnTo>
                  <a:lnTo>
                    <a:pt x="259461" y="590550"/>
                  </a:lnTo>
                  <a:lnTo>
                    <a:pt x="235839" y="427228"/>
                  </a:lnTo>
                  <a:lnTo>
                    <a:pt x="145542" y="481584"/>
                  </a:lnTo>
                  <a:lnTo>
                    <a:pt x="173228" y="381000"/>
                  </a:lnTo>
                  <a:lnTo>
                    <a:pt x="4191" y="398780"/>
                  </a:lnTo>
                  <a:lnTo>
                    <a:pt x="113919" y="321945"/>
                  </a:lnTo>
                  <a:lnTo>
                    <a:pt x="0" y="235585"/>
                  </a:lnTo>
                  <a:lnTo>
                    <a:pt x="141478" y="208280"/>
                  </a:lnTo>
                  <a:lnTo>
                    <a:pt x="11303" y="62738"/>
                  </a:lnTo>
                  <a:lnTo>
                    <a:pt x="223520" y="172847"/>
                  </a:lnTo>
                  <a:lnTo>
                    <a:pt x="255270" y="62865"/>
                  </a:lnTo>
                  <a:close/>
                </a:path>
              </a:pathLst>
            </a:custGeom>
            <a:gradFill rotWithShape="1">
              <a:gsLst>
                <a:gs pos="0">
                  <a:srgbClr val="E6F8A6">
                    <a:alpha val="62000"/>
                  </a:srgbClr>
                </a:gs>
                <a:gs pos="100000">
                  <a:srgbClr val="FF0066">
                    <a:alpha val="100000"/>
                  </a:srgbClr>
                </a:gs>
              </a:gsLst>
              <a:lin ang="5400000"/>
            </a:gradFill>
          </p:spPr>
        </p:sp>
      </p:grpSp>
      <p:grpSp>
        <p:nvGrpSpPr>
          <p:cNvPr id="4" name="Group 4"/>
          <p:cNvGrpSpPr/>
          <p:nvPr/>
        </p:nvGrpSpPr>
        <p:grpSpPr>
          <a:xfrm>
            <a:off x="745332" y="6569869"/>
            <a:ext cx="464343" cy="423862"/>
            <a:chOff x="0" y="0"/>
            <a:chExt cx="619124" cy="565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998" cy="565150"/>
            </a:xfrm>
            <a:custGeom>
              <a:avLst/>
              <a:gdLst/>
              <a:ahLst/>
              <a:cxnLst/>
              <a:rect l="l" t="t" r="r" b="b"/>
              <a:pathLst>
                <a:path w="618998" h="565150">
                  <a:moveTo>
                    <a:pt x="0" y="215900"/>
                  </a:moveTo>
                  <a:lnTo>
                    <a:pt x="236474" y="215900"/>
                  </a:lnTo>
                  <a:lnTo>
                    <a:pt x="309499" y="0"/>
                  </a:lnTo>
                  <a:lnTo>
                    <a:pt x="382524" y="215900"/>
                  </a:lnTo>
                  <a:lnTo>
                    <a:pt x="618998" y="215900"/>
                  </a:lnTo>
                  <a:lnTo>
                    <a:pt x="427863" y="349250"/>
                  </a:lnTo>
                  <a:lnTo>
                    <a:pt x="500888" y="565150"/>
                  </a:lnTo>
                  <a:lnTo>
                    <a:pt x="309499" y="431673"/>
                  </a:lnTo>
                  <a:lnTo>
                    <a:pt x="118237" y="565150"/>
                  </a:lnTo>
                  <a:lnTo>
                    <a:pt x="191262" y="349250"/>
                  </a:ln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04020" y="6993732"/>
            <a:ext cx="614362" cy="578643"/>
            <a:chOff x="0" y="0"/>
            <a:chExt cx="819150" cy="771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9150" cy="771525"/>
            </a:xfrm>
            <a:custGeom>
              <a:avLst/>
              <a:gdLst/>
              <a:ahLst/>
              <a:cxnLst/>
              <a:rect l="l" t="t" r="r" b="b"/>
              <a:pathLst>
                <a:path w="819150" h="771525">
                  <a:moveTo>
                    <a:pt x="0" y="294640"/>
                  </a:moveTo>
                  <a:lnTo>
                    <a:pt x="312928" y="294640"/>
                  </a:lnTo>
                  <a:lnTo>
                    <a:pt x="409575" y="0"/>
                  </a:lnTo>
                  <a:lnTo>
                    <a:pt x="506222" y="294640"/>
                  </a:lnTo>
                  <a:lnTo>
                    <a:pt x="819150" y="294640"/>
                  </a:lnTo>
                  <a:lnTo>
                    <a:pt x="566039" y="476885"/>
                  </a:lnTo>
                  <a:lnTo>
                    <a:pt x="662686" y="771525"/>
                  </a:lnTo>
                  <a:lnTo>
                    <a:pt x="409575" y="589407"/>
                  </a:lnTo>
                  <a:lnTo>
                    <a:pt x="156464" y="771525"/>
                  </a:lnTo>
                  <a:lnTo>
                    <a:pt x="253111" y="476885"/>
                  </a:lnTo>
                  <a:close/>
                </a:path>
              </a:pathLst>
            </a:custGeom>
            <a:solidFill>
              <a:srgbClr val="FFFF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481388" y="6426994"/>
            <a:ext cx="569120" cy="583405"/>
            <a:chOff x="0" y="0"/>
            <a:chExt cx="758826" cy="77787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58825" cy="777748"/>
            </a:xfrm>
            <a:custGeom>
              <a:avLst/>
              <a:gdLst/>
              <a:ahLst/>
              <a:cxnLst/>
              <a:rect l="l" t="t" r="r" b="b"/>
              <a:pathLst>
                <a:path w="758825" h="777748">
                  <a:moveTo>
                    <a:pt x="0" y="388874"/>
                  </a:moveTo>
                  <a:lnTo>
                    <a:pt x="312293" y="320167"/>
                  </a:lnTo>
                  <a:lnTo>
                    <a:pt x="379476" y="0"/>
                  </a:lnTo>
                  <a:lnTo>
                    <a:pt x="446532" y="320167"/>
                  </a:lnTo>
                  <a:lnTo>
                    <a:pt x="758825" y="388874"/>
                  </a:lnTo>
                  <a:lnTo>
                    <a:pt x="446532" y="457581"/>
                  </a:lnTo>
                  <a:lnTo>
                    <a:pt x="379476" y="777748"/>
                  </a:lnTo>
                  <a:lnTo>
                    <a:pt x="312420" y="457581"/>
                  </a:lnTo>
                  <a:close/>
                </a:path>
              </a:pathLst>
            </a:custGeom>
            <a:solidFill>
              <a:srgbClr val="06E81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120312" y="7462838"/>
            <a:ext cx="552450" cy="597695"/>
            <a:chOff x="0" y="0"/>
            <a:chExt cx="736600" cy="7969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36600" cy="796925"/>
            </a:xfrm>
            <a:custGeom>
              <a:avLst/>
              <a:gdLst/>
              <a:ahLst/>
              <a:cxnLst/>
              <a:rect l="l" t="t" r="r" b="b"/>
              <a:pathLst>
                <a:path w="736600" h="796925">
                  <a:moveTo>
                    <a:pt x="0" y="398526"/>
                  </a:moveTo>
                  <a:lnTo>
                    <a:pt x="303149" y="328041"/>
                  </a:lnTo>
                  <a:lnTo>
                    <a:pt x="368300" y="0"/>
                  </a:lnTo>
                  <a:lnTo>
                    <a:pt x="433451" y="328041"/>
                  </a:lnTo>
                  <a:lnTo>
                    <a:pt x="736600" y="398526"/>
                  </a:lnTo>
                  <a:lnTo>
                    <a:pt x="433451" y="468884"/>
                  </a:lnTo>
                  <a:lnTo>
                    <a:pt x="368300" y="796925"/>
                  </a:lnTo>
                  <a:lnTo>
                    <a:pt x="303149" y="468884"/>
                  </a:lnTo>
                  <a:close/>
                </a:path>
              </a:pathLst>
            </a:custGeom>
            <a:solidFill>
              <a:srgbClr val="000082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975182" y="5888832"/>
            <a:ext cx="466725" cy="423862"/>
            <a:chOff x="0" y="0"/>
            <a:chExt cx="622300" cy="5651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22300" cy="565150"/>
            </a:xfrm>
            <a:custGeom>
              <a:avLst/>
              <a:gdLst/>
              <a:ahLst/>
              <a:cxnLst/>
              <a:rect l="l" t="t" r="r" b="b"/>
              <a:pathLst>
                <a:path w="622300" h="565150">
                  <a:moveTo>
                    <a:pt x="0" y="215900"/>
                  </a:moveTo>
                  <a:lnTo>
                    <a:pt x="237744" y="215900"/>
                  </a:lnTo>
                  <a:lnTo>
                    <a:pt x="311150" y="0"/>
                  </a:lnTo>
                  <a:lnTo>
                    <a:pt x="384556" y="215900"/>
                  </a:lnTo>
                  <a:lnTo>
                    <a:pt x="622300" y="215900"/>
                  </a:lnTo>
                  <a:lnTo>
                    <a:pt x="430022" y="349250"/>
                  </a:lnTo>
                  <a:lnTo>
                    <a:pt x="503428" y="565150"/>
                  </a:lnTo>
                  <a:lnTo>
                    <a:pt x="311150" y="431673"/>
                  </a:lnTo>
                  <a:lnTo>
                    <a:pt x="118872" y="565150"/>
                  </a:lnTo>
                  <a:lnTo>
                    <a:pt x="192278" y="349250"/>
                  </a:lnTo>
                  <a:close/>
                </a:path>
              </a:pathLst>
            </a:custGeom>
            <a:solidFill>
              <a:srgbClr val="FF0000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867275" y="6650832"/>
            <a:ext cx="681038" cy="759618"/>
            <a:chOff x="0" y="0"/>
            <a:chExt cx="908050" cy="10128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08050" cy="1012825"/>
            </a:xfrm>
            <a:custGeom>
              <a:avLst/>
              <a:gdLst/>
              <a:ahLst/>
              <a:cxnLst/>
              <a:rect l="l" t="t" r="r" b="b"/>
              <a:pathLst>
                <a:path w="908050" h="1012825">
                  <a:moveTo>
                    <a:pt x="0" y="386842"/>
                  </a:moveTo>
                  <a:lnTo>
                    <a:pt x="346837" y="386842"/>
                  </a:lnTo>
                  <a:lnTo>
                    <a:pt x="454025" y="0"/>
                  </a:lnTo>
                  <a:lnTo>
                    <a:pt x="561213" y="386842"/>
                  </a:lnTo>
                  <a:lnTo>
                    <a:pt x="908050" y="386842"/>
                  </a:lnTo>
                  <a:lnTo>
                    <a:pt x="627507" y="625983"/>
                  </a:lnTo>
                  <a:lnTo>
                    <a:pt x="734695" y="1012825"/>
                  </a:lnTo>
                  <a:lnTo>
                    <a:pt x="454025" y="773684"/>
                  </a:lnTo>
                  <a:lnTo>
                    <a:pt x="173482" y="1012825"/>
                  </a:lnTo>
                  <a:lnTo>
                    <a:pt x="280670" y="625983"/>
                  </a:lnTo>
                  <a:close/>
                </a:path>
              </a:pathLst>
            </a:custGeom>
            <a:solidFill>
              <a:srgbClr val="1907F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7917657" y="6531769"/>
            <a:ext cx="421480" cy="466725"/>
            <a:chOff x="0" y="0"/>
            <a:chExt cx="561974" cy="6223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61975" cy="622300"/>
            </a:xfrm>
            <a:custGeom>
              <a:avLst/>
              <a:gdLst/>
              <a:ahLst/>
              <a:cxnLst/>
              <a:rect l="l" t="t" r="r" b="b"/>
              <a:pathLst>
                <a:path w="561975" h="622300">
                  <a:moveTo>
                    <a:pt x="280924" y="167132"/>
                  </a:moveTo>
                  <a:lnTo>
                    <a:pt x="377825" y="0"/>
                  </a:lnTo>
                  <a:lnTo>
                    <a:pt x="368300" y="153416"/>
                  </a:lnTo>
                  <a:lnTo>
                    <a:pt x="478282" y="128397"/>
                  </a:lnTo>
                  <a:lnTo>
                    <a:pt x="434594" y="210693"/>
                  </a:lnTo>
                  <a:lnTo>
                    <a:pt x="548894" y="234315"/>
                  </a:lnTo>
                  <a:lnTo>
                    <a:pt x="458089" y="301625"/>
                  </a:lnTo>
                  <a:lnTo>
                    <a:pt x="561975" y="382778"/>
                  </a:lnTo>
                  <a:lnTo>
                    <a:pt x="438023" y="372745"/>
                  </a:lnTo>
                  <a:lnTo>
                    <a:pt x="472059" y="521208"/>
                  </a:lnTo>
                  <a:lnTo>
                    <a:pt x="364744" y="416433"/>
                  </a:lnTo>
                  <a:lnTo>
                    <a:pt x="344678" y="568579"/>
                  </a:lnTo>
                  <a:lnTo>
                    <a:pt x="274066" y="430276"/>
                  </a:lnTo>
                  <a:lnTo>
                    <a:pt x="220726" y="622300"/>
                  </a:lnTo>
                  <a:lnTo>
                    <a:pt x="200787" y="450215"/>
                  </a:lnTo>
                  <a:lnTo>
                    <a:pt x="123952" y="507492"/>
                  </a:lnTo>
                  <a:lnTo>
                    <a:pt x="147447" y="401447"/>
                  </a:lnTo>
                  <a:lnTo>
                    <a:pt x="3556" y="420243"/>
                  </a:lnTo>
                  <a:lnTo>
                    <a:pt x="96901" y="339217"/>
                  </a:lnTo>
                  <a:lnTo>
                    <a:pt x="0" y="248158"/>
                  </a:lnTo>
                  <a:lnTo>
                    <a:pt x="120396" y="219456"/>
                  </a:lnTo>
                  <a:lnTo>
                    <a:pt x="9652" y="66167"/>
                  </a:lnTo>
                  <a:lnTo>
                    <a:pt x="190246" y="182118"/>
                  </a:lnTo>
                  <a:lnTo>
                    <a:pt x="217297" y="66167"/>
                  </a:lnTo>
                  <a:close/>
                </a:path>
              </a:pathLst>
            </a:custGeom>
            <a:solidFill>
              <a:srgbClr val="FF0066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485020" y="8739188"/>
            <a:ext cx="466725" cy="426245"/>
            <a:chOff x="0" y="0"/>
            <a:chExt cx="622300" cy="568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22300" cy="568325"/>
            </a:xfrm>
            <a:custGeom>
              <a:avLst/>
              <a:gdLst/>
              <a:ahLst/>
              <a:cxnLst/>
              <a:rect l="l" t="t" r="r" b="b"/>
              <a:pathLst>
                <a:path w="622300" h="568325">
                  <a:moveTo>
                    <a:pt x="0" y="217043"/>
                  </a:moveTo>
                  <a:lnTo>
                    <a:pt x="237744" y="217043"/>
                  </a:lnTo>
                  <a:lnTo>
                    <a:pt x="311150" y="0"/>
                  </a:lnTo>
                  <a:lnTo>
                    <a:pt x="384556" y="217043"/>
                  </a:lnTo>
                  <a:lnTo>
                    <a:pt x="622300" y="217043"/>
                  </a:lnTo>
                  <a:lnTo>
                    <a:pt x="430022" y="351282"/>
                  </a:lnTo>
                  <a:lnTo>
                    <a:pt x="503428" y="568325"/>
                  </a:lnTo>
                  <a:lnTo>
                    <a:pt x="311150" y="434213"/>
                  </a:lnTo>
                  <a:lnTo>
                    <a:pt x="118872" y="568325"/>
                  </a:lnTo>
                  <a:lnTo>
                    <a:pt x="192278" y="351282"/>
                  </a:lnTo>
                  <a:close/>
                </a:path>
              </a:pathLst>
            </a:custGeom>
            <a:solidFill>
              <a:srgbClr val="FF0000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0" y="207351"/>
            <a:ext cx="18288000" cy="10203656"/>
          </a:xfrm>
          <a:custGeom>
            <a:avLst/>
            <a:gdLst/>
            <a:ahLst/>
            <a:cxnLst/>
            <a:rect l="l" t="t" r="r" b="b"/>
            <a:pathLst>
              <a:path w="18288000" h="10203656">
                <a:moveTo>
                  <a:pt x="0" y="0"/>
                </a:moveTo>
                <a:lnTo>
                  <a:pt x="18288000" y="0"/>
                </a:lnTo>
                <a:lnTo>
                  <a:pt x="18288000" y="10203656"/>
                </a:lnTo>
                <a:lnTo>
                  <a:pt x="0" y="10203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713" b="-19883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27145" y="5482503"/>
            <a:ext cx="2380318" cy="5091590"/>
          </a:xfrm>
          <a:custGeom>
            <a:avLst/>
            <a:gdLst/>
            <a:ahLst/>
            <a:cxnLst/>
            <a:rect l="l" t="t" r="r" b="b"/>
            <a:pathLst>
              <a:path w="2380318" h="5091590">
                <a:moveTo>
                  <a:pt x="0" y="0"/>
                </a:moveTo>
                <a:lnTo>
                  <a:pt x="2380318" y="0"/>
                </a:lnTo>
                <a:lnTo>
                  <a:pt x="2380318" y="5091590"/>
                </a:lnTo>
                <a:lnTo>
                  <a:pt x="0" y="5091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431212" y="5309179"/>
            <a:ext cx="2569787" cy="5453129"/>
          </a:xfrm>
          <a:custGeom>
            <a:avLst/>
            <a:gdLst/>
            <a:ahLst/>
            <a:cxnLst/>
            <a:rect l="l" t="t" r="r" b="b"/>
            <a:pathLst>
              <a:path w="2569787" h="5453129">
                <a:moveTo>
                  <a:pt x="0" y="0"/>
                </a:moveTo>
                <a:lnTo>
                  <a:pt x="2569787" y="0"/>
                </a:lnTo>
                <a:lnTo>
                  <a:pt x="2569787" y="5453129"/>
                </a:lnTo>
                <a:lnTo>
                  <a:pt x="0" y="5453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196894" y="6050757"/>
            <a:ext cx="9214307" cy="4498797"/>
          </a:xfrm>
          <a:custGeom>
            <a:avLst/>
            <a:gdLst/>
            <a:ahLst/>
            <a:cxnLst/>
            <a:rect l="l" t="t" r="r" b="b"/>
            <a:pathLst>
              <a:path w="9214307" h="4498797">
                <a:moveTo>
                  <a:pt x="0" y="0"/>
                </a:moveTo>
                <a:lnTo>
                  <a:pt x="9214307" y="0"/>
                </a:lnTo>
                <a:lnTo>
                  <a:pt x="9214307" y="4498797"/>
                </a:lnTo>
                <a:lnTo>
                  <a:pt x="0" y="4498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402" b="-28338"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573923" y="3155157"/>
            <a:ext cx="9140154" cy="289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</a:pPr>
            <a:r>
              <a:rPr lang="en-US" sz="4688" b="1" spc="-9">
                <a:solidFill>
                  <a:srgbClr val="FFFFFF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KÍNH CHÚC </a:t>
            </a:r>
          </a:p>
          <a:p>
            <a:pPr algn="ctr">
              <a:lnSpc>
                <a:spcPts val="5626"/>
              </a:lnSpc>
            </a:pPr>
            <a:r>
              <a:rPr lang="en-US" sz="4688" b="1" spc="-9">
                <a:solidFill>
                  <a:srgbClr val="FFFFFF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QUÝ THẦY CÔ GIÁO </a:t>
            </a:r>
          </a:p>
          <a:p>
            <a:pPr algn="ctr">
              <a:lnSpc>
                <a:spcPts val="5626"/>
              </a:lnSpc>
            </a:pPr>
            <a:r>
              <a:rPr lang="en-US" sz="4688" b="1" spc="-12">
                <a:solidFill>
                  <a:srgbClr val="FFFFFF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SỨC KHỎE, CHÚC CÁC EM CHĂM NGOAN HỌC TỐT.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7644" y="-321468"/>
            <a:ext cx="5372100" cy="1995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2"/>
              </a:lnSpc>
            </a:pPr>
            <a:r>
              <a:rPr lang="en-US" sz="7200">
                <a:solidFill>
                  <a:srgbClr val="FF3131"/>
                </a:solidFill>
                <a:latin typeface="Bungee"/>
                <a:ea typeface="Bungee"/>
                <a:cs typeface="Bungee"/>
                <a:sym typeface="Bungee"/>
              </a:rPr>
              <a:t>KHỞI ĐỘNG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7732" y="2628900"/>
            <a:ext cx="4388643" cy="2700338"/>
            <a:chOff x="0" y="0"/>
            <a:chExt cx="5851524" cy="36004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51525" cy="3600450"/>
            </a:xfrm>
            <a:custGeom>
              <a:avLst/>
              <a:gdLst/>
              <a:ahLst/>
              <a:cxnLst/>
              <a:rect l="l" t="t" r="r" b="b"/>
              <a:pathLst>
                <a:path w="5851525" h="3600450">
                  <a:moveTo>
                    <a:pt x="0" y="0"/>
                  </a:moveTo>
                  <a:lnTo>
                    <a:pt x="5851525" y="0"/>
                  </a:lnTo>
                  <a:lnTo>
                    <a:pt x="5851525" y="3600450"/>
                  </a:lnTo>
                  <a:lnTo>
                    <a:pt x="0" y="3600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716" b="-2716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545307" y="6286500"/>
            <a:ext cx="4788693" cy="2700338"/>
            <a:chOff x="0" y="0"/>
            <a:chExt cx="6384924" cy="3600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84925" cy="3600450"/>
            </a:xfrm>
            <a:custGeom>
              <a:avLst/>
              <a:gdLst/>
              <a:ahLst/>
              <a:cxnLst/>
              <a:rect l="l" t="t" r="r" b="b"/>
              <a:pathLst>
                <a:path w="6384925" h="3600450">
                  <a:moveTo>
                    <a:pt x="0" y="0"/>
                  </a:moveTo>
                  <a:lnTo>
                    <a:pt x="6384925" y="0"/>
                  </a:lnTo>
                  <a:lnTo>
                    <a:pt x="6384925" y="3600450"/>
                  </a:lnTo>
                  <a:lnTo>
                    <a:pt x="0" y="3600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3979" b="-3979"/>
              </a:stretch>
            </a:blipFill>
          </p:spPr>
        </p:sp>
      </p:grpSp>
      <p:pic>
        <p:nvPicPr>
          <p:cNvPr id="8" name="Ba ngọn nến lung linh _ Karaoke Ba ngọn nến lung linh _ Beat chuẩ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71130D2-A83D-006B-CB3D-14CD9B7710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952500"/>
            <a:ext cx="11887199" cy="6870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08" y="0"/>
            <a:ext cx="7508522" cy="10305134"/>
          </a:xfrm>
          <a:custGeom>
            <a:avLst/>
            <a:gdLst/>
            <a:ahLst/>
            <a:cxnLst/>
            <a:rect l="l" t="t" r="r" b="b"/>
            <a:pathLst>
              <a:path w="7508522" h="10305134">
                <a:moveTo>
                  <a:pt x="0" y="0"/>
                </a:moveTo>
                <a:lnTo>
                  <a:pt x="7508522" y="0"/>
                </a:lnTo>
                <a:lnTo>
                  <a:pt x="7508522" y="10305134"/>
                </a:lnTo>
                <a:lnTo>
                  <a:pt x="0" y="1030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60" b="-142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36231" y="3170382"/>
            <a:ext cx="10751770" cy="3268604"/>
          </a:xfrm>
          <a:custGeom>
            <a:avLst/>
            <a:gdLst/>
            <a:ahLst/>
            <a:cxnLst/>
            <a:rect l="l" t="t" r="r" b="b"/>
            <a:pathLst>
              <a:path w="11058803" h="3268604">
                <a:moveTo>
                  <a:pt x="0" y="0"/>
                </a:moveTo>
                <a:lnTo>
                  <a:pt x="11058804" y="0"/>
                </a:lnTo>
                <a:lnTo>
                  <a:pt x="11058804" y="3268604"/>
                </a:lnTo>
                <a:lnTo>
                  <a:pt x="0" y="326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11" t="-2551" r="-294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90598" y="3170382"/>
            <a:ext cx="943612" cy="823302"/>
          </a:xfrm>
          <a:custGeom>
            <a:avLst/>
            <a:gdLst/>
            <a:ahLst/>
            <a:cxnLst/>
            <a:rect l="l" t="t" r="r" b="b"/>
            <a:pathLst>
              <a:path w="943612" h="823302">
                <a:moveTo>
                  <a:pt x="0" y="0"/>
                </a:moveTo>
                <a:lnTo>
                  <a:pt x="943612" y="0"/>
                </a:lnTo>
                <a:lnTo>
                  <a:pt x="943612" y="823302"/>
                </a:lnTo>
                <a:lnTo>
                  <a:pt x="0" y="8233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782403" y="612486"/>
            <a:ext cx="2203627" cy="2414332"/>
          </a:xfrm>
          <a:custGeom>
            <a:avLst/>
            <a:gdLst/>
            <a:ahLst/>
            <a:cxnLst/>
            <a:rect l="l" t="t" r="r" b="b"/>
            <a:pathLst>
              <a:path w="2203627" h="2414332">
                <a:moveTo>
                  <a:pt x="0" y="0"/>
                </a:moveTo>
                <a:lnTo>
                  <a:pt x="2203627" y="0"/>
                </a:lnTo>
                <a:lnTo>
                  <a:pt x="2203627" y="2414332"/>
                </a:lnTo>
                <a:lnTo>
                  <a:pt x="0" y="24143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28132" y="7778114"/>
            <a:ext cx="2459868" cy="2527020"/>
          </a:xfrm>
          <a:custGeom>
            <a:avLst/>
            <a:gdLst/>
            <a:ahLst/>
            <a:cxnLst/>
            <a:rect l="l" t="t" r="r" b="b"/>
            <a:pathLst>
              <a:path w="2459868" h="2527020">
                <a:moveTo>
                  <a:pt x="0" y="0"/>
                </a:moveTo>
                <a:lnTo>
                  <a:pt x="2459868" y="0"/>
                </a:lnTo>
                <a:lnTo>
                  <a:pt x="2459868" y="2527020"/>
                </a:lnTo>
                <a:lnTo>
                  <a:pt x="0" y="25270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65009" y="9041624"/>
            <a:ext cx="3903802" cy="1468806"/>
          </a:xfrm>
          <a:custGeom>
            <a:avLst/>
            <a:gdLst/>
            <a:ahLst/>
            <a:cxnLst/>
            <a:rect l="l" t="t" r="r" b="b"/>
            <a:pathLst>
              <a:path w="3903802" h="1468806">
                <a:moveTo>
                  <a:pt x="0" y="0"/>
                </a:moveTo>
                <a:lnTo>
                  <a:pt x="3903803" y="0"/>
                </a:lnTo>
                <a:lnTo>
                  <a:pt x="3903803" y="1468805"/>
                </a:lnTo>
                <a:lnTo>
                  <a:pt x="0" y="1468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920740" y="360045"/>
            <a:ext cx="12275820" cy="732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1" dirty="0" err="1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Thứ</a:t>
            </a:r>
            <a:r>
              <a:rPr lang="en-US" sz="4200" spc="-11" dirty="0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ba</a:t>
            </a:r>
            <a:r>
              <a:rPr lang="en-US" sz="4200" spc="-11" dirty="0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ngày</a:t>
            </a:r>
            <a:r>
              <a:rPr lang="en-US" sz="4200" spc="-11" dirty="0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  </a:t>
            </a:r>
            <a:r>
              <a:rPr lang="en-US" sz="4200" spc="-11" dirty="0" err="1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tháng</a:t>
            </a:r>
            <a:r>
              <a:rPr lang="en-US" sz="4200" spc="-11" dirty="0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 11 </a:t>
            </a:r>
            <a:r>
              <a:rPr lang="en-US" sz="4200" spc="-11" dirty="0" err="1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năm</a:t>
            </a:r>
            <a:r>
              <a:rPr lang="en-US" sz="4200" spc="-11" dirty="0">
                <a:solidFill>
                  <a:srgbClr val="FF0000"/>
                </a:solidFill>
                <a:latin typeface="Free Serif"/>
                <a:ea typeface="Free Serif"/>
                <a:cs typeface="Free Serif"/>
                <a:sym typeface="Free Serif"/>
              </a:rPr>
              <a:t>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31778" y="1750140"/>
            <a:ext cx="6853743" cy="8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 b="1" spc="-13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Chủ đề 3: GIA ĐÌNH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22300" y="1155931"/>
            <a:ext cx="5189220" cy="67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3900" b="1" spc="-1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Mĩ thuật  lớp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92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319" b="-424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6439" y="2791926"/>
            <a:ext cx="3672471" cy="4818426"/>
          </a:xfrm>
          <a:custGeom>
            <a:avLst/>
            <a:gdLst/>
            <a:ahLst/>
            <a:cxnLst/>
            <a:rect l="l" t="t" r="r" b="b"/>
            <a:pathLst>
              <a:path w="3672471" h="4818426">
                <a:moveTo>
                  <a:pt x="0" y="0"/>
                </a:moveTo>
                <a:lnTo>
                  <a:pt x="3672471" y="0"/>
                </a:lnTo>
                <a:lnTo>
                  <a:pt x="3672471" y="4818426"/>
                </a:lnTo>
                <a:lnTo>
                  <a:pt x="0" y="4818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5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53701" y="2791926"/>
            <a:ext cx="3908314" cy="4818426"/>
          </a:xfrm>
          <a:custGeom>
            <a:avLst/>
            <a:gdLst/>
            <a:ahLst/>
            <a:cxnLst/>
            <a:rect l="l" t="t" r="r" b="b"/>
            <a:pathLst>
              <a:path w="3908314" h="4818426">
                <a:moveTo>
                  <a:pt x="0" y="0"/>
                </a:moveTo>
                <a:lnTo>
                  <a:pt x="3908314" y="0"/>
                </a:lnTo>
                <a:lnTo>
                  <a:pt x="3908314" y="4818426"/>
                </a:lnTo>
                <a:lnTo>
                  <a:pt x="0" y="4818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7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64764" y="2791924"/>
            <a:ext cx="3377497" cy="4813550"/>
          </a:xfrm>
          <a:custGeom>
            <a:avLst/>
            <a:gdLst/>
            <a:ahLst/>
            <a:cxnLst/>
            <a:rect l="l" t="t" r="r" b="b"/>
            <a:pathLst>
              <a:path w="3377497" h="4813550">
                <a:moveTo>
                  <a:pt x="0" y="0"/>
                </a:moveTo>
                <a:lnTo>
                  <a:pt x="3377498" y="0"/>
                </a:lnTo>
                <a:lnTo>
                  <a:pt x="3377498" y="4813550"/>
                </a:lnTo>
                <a:lnTo>
                  <a:pt x="0" y="4813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0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63896" y="2791926"/>
            <a:ext cx="6102999" cy="4818426"/>
          </a:xfrm>
          <a:custGeom>
            <a:avLst/>
            <a:gdLst/>
            <a:ahLst/>
            <a:cxnLst/>
            <a:rect l="l" t="t" r="r" b="b"/>
            <a:pathLst>
              <a:path w="6102999" h="4818426">
                <a:moveTo>
                  <a:pt x="0" y="0"/>
                </a:moveTo>
                <a:lnTo>
                  <a:pt x="6102998" y="0"/>
                </a:lnTo>
                <a:lnTo>
                  <a:pt x="6102998" y="4818426"/>
                </a:lnTo>
                <a:lnTo>
                  <a:pt x="0" y="4818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4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54147" y="277981"/>
            <a:ext cx="16962120" cy="1683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Hoạt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động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1: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Hình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thành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kiến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thức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mới</a:t>
            </a:r>
            <a:r>
              <a:rPr lang="en-US" sz="6000" b="1" spc="-16" dirty="0">
                <a:solidFill>
                  <a:srgbClr val="FF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</a:p>
          <a:p>
            <a:pPr algn="l">
              <a:lnSpc>
                <a:spcPts val="5040"/>
              </a:lnSpc>
            </a:pPr>
            <a:r>
              <a:rPr lang="en-US" sz="4200" b="1" spc="-11" dirty="0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*</a:t>
            </a:r>
            <a:r>
              <a:rPr lang="en-US" sz="4200" b="1" spc="-11" dirty="0" err="1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Nghiên</a:t>
            </a:r>
            <a:r>
              <a:rPr lang="en-US" sz="4200" b="1" spc="-11" dirty="0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cứu</a:t>
            </a:r>
            <a:r>
              <a:rPr lang="en-US" sz="4200" b="1" spc="-11" dirty="0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kiến</a:t>
            </a:r>
            <a:r>
              <a:rPr lang="en-US" sz="4200" b="1" spc="-11" dirty="0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thức</a:t>
            </a:r>
            <a:r>
              <a:rPr lang="en-US" sz="4200" b="1" spc="-11" dirty="0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0070C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nền</a:t>
            </a:r>
            <a:endParaRPr lang="en-US" sz="4200" b="1" spc="-11" dirty="0">
              <a:solidFill>
                <a:srgbClr val="0070C0"/>
              </a:solidFill>
              <a:latin typeface="Free Serif Bold"/>
              <a:ea typeface="Free Serif Bold"/>
              <a:cs typeface="Free Serif Bold"/>
              <a:sym typeface="Free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4148" y="2014716"/>
            <a:ext cx="13981065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Hãy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quan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sát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một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số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tác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Mĩ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thuật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và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thảo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luận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theo</a:t>
            </a:r>
            <a:r>
              <a:rPr lang="en-US" sz="4200" spc="-11" dirty="0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nhóm</a:t>
            </a:r>
            <a:endParaRPr lang="en-US" sz="4200" spc="-11" dirty="0">
              <a:solidFill>
                <a:srgbClr val="000000"/>
              </a:solidFill>
              <a:latin typeface="Free Serif"/>
              <a:ea typeface="Free Serif"/>
              <a:cs typeface="Free Serif"/>
              <a:sym typeface="Free Serif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54147" y="7810293"/>
            <a:ext cx="17542413" cy="202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Những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ảnh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thể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hiện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cụ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thể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chủ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gia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như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thế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nào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có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nhận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xét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gì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yếu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tố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tạo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của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760095" lvl="1" indent="-380048" algn="l">
              <a:lnSpc>
                <a:spcPts val="5040"/>
              </a:lnSpc>
            </a:pP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-  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Cảm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nhận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của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024"/>
            <a:ext cx="18288000" cy="10318024"/>
          </a:xfrm>
          <a:custGeom>
            <a:avLst/>
            <a:gdLst/>
            <a:ahLst/>
            <a:cxnLst/>
            <a:rect l="l" t="t" r="r" b="b"/>
            <a:pathLst>
              <a:path w="18288000" h="10318024">
                <a:moveTo>
                  <a:pt x="0" y="0"/>
                </a:moveTo>
                <a:lnTo>
                  <a:pt x="18288000" y="0"/>
                </a:lnTo>
                <a:lnTo>
                  <a:pt x="18288000" y="10318024"/>
                </a:lnTo>
                <a:lnTo>
                  <a:pt x="0" y="10318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606" b="-3363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07868" y="8007118"/>
            <a:ext cx="5819779" cy="1193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spc="-9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Tác phẩm: Chị dạy em viết chữ Nho, Lê Thị Lựu</a:t>
            </a:r>
          </a:p>
        </p:txBody>
      </p:sp>
      <p:sp>
        <p:nvSpPr>
          <p:cNvPr id="4" name="Freeform 4"/>
          <p:cNvSpPr/>
          <p:nvPr/>
        </p:nvSpPr>
        <p:spPr>
          <a:xfrm>
            <a:off x="1032846" y="132177"/>
            <a:ext cx="5873260" cy="7719144"/>
          </a:xfrm>
          <a:custGeom>
            <a:avLst/>
            <a:gdLst/>
            <a:ahLst/>
            <a:cxnLst/>
            <a:rect l="l" t="t" r="r" b="b"/>
            <a:pathLst>
              <a:path w="5873260" h="7719144">
                <a:moveTo>
                  <a:pt x="0" y="0"/>
                </a:moveTo>
                <a:lnTo>
                  <a:pt x="5873260" y="0"/>
                </a:lnTo>
                <a:lnTo>
                  <a:pt x="5873260" y="7719144"/>
                </a:lnTo>
                <a:lnTo>
                  <a:pt x="0" y="7719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8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41626" y="132177"/>
            <a:ext cx="6460958" cy="7982373"/>
          </a:xfrm>
          <a:custGeom>
            <a:avLst/>
            <a:gdLst/>
            <a:ahLst/>
            <a:cxnLst/>
            <a:rect l="l" t="t" r="r" b="b"/>
            <a:pathLst>
              <a:path w="6460958" h="7982373">
                <a:moveTo>
                  <a:pt x="0" y="0"/>
                </a:moveTo>
                <a:lnTo>
                  <a:pt x="6460958" y="0"/>
                </a:lnTo>
                <a:lnTo>
                  <a:pt x="6460958" y="7982373"/>
                </a:lnTo>
                <a:lnTo>
                  <a:pt x="0" y="79823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4829" y="8672474"/>
            <a:ext cx="7384576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Tác phẩm: Gia đình Wi-li-am-son</a:t>
            </a:r>
          </a:p>
        </p:txBody>
      </p:sp>
      <p:sp>
        <p:nvSpPr>
          <p:cNvPr id="7" name="Freeform 7"/>
          <p:cNvSpPr/>
          <p:nvPr/>
        </p:nvSpPr>
        <p:spPr>
          <a:xfrm>
            <a:off x="1032846" y="-31024"/>
            <a:ext cx="6024831" cy="8616855"/>
          </a:xfrm>
          <a:custGeom>
            <a:avLst/>
            <a:gdLst/>
            <a:ahLst/>
            <a:cxnLst/>
            <a:rect l="l" t="t" r="r" b="b"/>
            <a:pathLst>
              <a:path w="6024831" h="8616855">
                <a:moveTo>
                  <a:pt x="0" y="0"/>
                </a:moveTo>
                <a:lnTo>
                  <a:pt x="6024831" y="0"/>
                </a:lnTo>
                <a:lnTo>
                  <a:pt x="6024831" y="8616855"/>
                </a:lnTo>
                <a:lnTo>
                  <a:pt x="0" y="8616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16799" y="664574"/>
            <a:ext cx="8757138" cy="6917580"/>
          </a:xfrm>
          <a:custGeom>
            <a:avLst/>
            <a:gdLst/>
            <a:ahLst/>
            <a:cxnLst/>
            <a:rect l="l" t="t" r="r" b="b"/>
            <a:pathLst>
              <a:path w="8757138" h="6917580">
                <a:moveTo>
                  <a:pt x="0" y="0"/>
                </a:moveTo>
                <a:lnTo>
                  <a:pt x="8757138" y="0"/>
                </a:lnTo>
                <a:lnTo>
                  <a:pt x="8757138" y="6917580"/>
                </a:lnTo>
                <a:lnTo>
                  <a:pt x="0" y="6917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50182" y="8237950"/>
            <a:ext cx="7490374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Tác phẩm: Ke-da-mun và gia đình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32707" y="8661740"/>
            <a:ext cx="5581102" cy="73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 spc="-11">
                <a:solidFill>
                  <a:srgbClr val="000000"/>
                </a:solidFill>
                <a:latin typeface="Free Serif"/>
                <a:ea typeface="Free Serif"/>
                <a:cs typeface="Free Serif"/>
                <a:sym typeface="Free Serif"/>
              </a:rPr>
              <a:t>Tác phẩm: Ngày giáp Tết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8882" y="100808"/>
            <a:ext cx="18069118" cy="1020905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239779" y="7885912"/>
            <a:ext cx="1147050" cy="1147050"/>
          </a:xfrm>
          <a:custGeom>
            <a:avLst/>
            <a:gdLst/>
            <a:ahLst/>
            <a:cxnLst/>
            <a:rect l="l" t="t" r="r" b="b"/>
            <a:pathLst>
              <a:path w="1147050" h="1147050">
                <a:moveTo>
                  <a:pt x="0" y="0"/>
                </a:moveTo>
                <a:lnTo>
                  <a:pt x="1147049" y="0"/>
                </a:lnTo>
                <a:lnTo>
                  <a:pt x="1147049" y="1147050"/>
                </a:lnTo>
                <a:lnTo>
                  <a:pt x="0" y="11470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72628" y="7920584"/>
            <a:ext cx="1056643" cy="1056643"/>
          </a:xfrm>
          <a:custGeom>
            <a:avLst/>
            <a:gdLst/>
            <a:ahLst/>
            <a:cxnLst/>
            <a:rect l="l" t="t" r="r" b="b"/>
            <a:pathLst>
              <a:path w="1056643" h="1056643">
                <a:moveTo>
                  <a:pt x="0" y="0"/>
                </a:moveTo>
                <a:lnTo>
                  <a:pt x="1056644" y="0"/>
                </a:lnTo>
                <a:lnTo>
                  <a:pt x="1056644" y="1056643"/>
                </a:lnTo>
                <a:lnTo>
                  <a:pt x="0" y="1056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818117" y="7864848"/>
            <a:ext cx="1140371" cy="1168114"/>
          </a:xfrm>
          <a:custGeom>
            <a:avLst/>
            <a:gdLst/>
            <a:ahLst/>
            <a:cxnLst/>
            <a:rect l="l" t="t" r="r" b="b"/>
            <a:pathLst>
              <a:path w="1140371" h="1168114">
                <a:moveTo>
                  <a:pt x="0" y="0"/>
                </a:moveTo>
                <a:lnTo>
                  <a:pt x="1140371" y="0"/>
                </a:lnTo>
                <a:lnTo>
                  <a:pt x="1140371" y="1168114"/>
                </a:lnTo>
                <a:lnTo>
                  <a:pt x="0" y="1168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60489" y="1532230"/>
            <a:ext cx="998554" cy="740746"/>
          </a:xfrm>
          <a:custGeom>
            <a:avLst/>
            <a:gdLst/>
            <a:ahLst/>
            <a:cxnLst/>
            <a:rect l="l" t="t" r="r" b="b"/>
            <a:pathLst>
              <a:path w="998554" h="740746">
                <a:moveTo>
                  <a:pt x="0" y="0"/>
                </a:moveTo>
                <a:lnTo>
                  <a:pt x="998554" y="0"/>
                </a:lnTo>
                <a:lnTo>
                  <a:pt x="998554" y="740746"/>
                </a:lnTo>
                <a:lnTo>
                  <a:pt x="0" y="740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35337" y="5931273"/>
            <a:ext cx="14617326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Để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lưu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lại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những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kỉ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niệm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đẹp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ấy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chúng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ta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có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thể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vẽ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, </a:t>
            </a:r>
          </a:p>
          <a:p>
            <a:pPr algn="ctr">
              <a:lnSpc>
                <a:spcPts val="6240"/>
              </a:lnSpc>
            </a:pP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cắt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dán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,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nặn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,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đắp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 </a:t>
            </a:r>
            <a:r>
              <a:rPr lang="en-US" sz="5200" i="1" spc="-14" dirty="0" err="1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nổi</a:t>
            </a:r>
            <a:r>
              <a:rPr lang="en-US" sz="5200" i="1" spc="-14" dirty="0">
                <a:solidFill>
                  <a:srgbClr val="FF0066"/>
                </a:solidFill>
                <a:latin typeface="Free Serif Italics"/>
                <a:ea typeface="Free Serif Italics"/>
                <a:cs typeface="Free Serif Italics"/>
                <a:sym typeface="Free Serif Italics"/>
              </a:rPr>
              <a:t>,...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96997" y="1484605"/>
            <a:ext cx="1026276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0"/>
              </a:lnSpc>
            </a:pP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*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Đề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xuất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và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lựa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chọn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giải</a:t>
            </a:r>
            <a:r>
              <a:rPr lang="en-US" sz="5700" b="1" spc="-15" dirty="0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5700" b="1" spc="-15" dirty="0" err="1">
                <a:solidFill>
                  <a:srgbClr val="C0000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pháp</a:t>
            </a:r>
            <a:endParaRPr lang="en-US" sz="5700" b="1" spc="-15" dirty="0">
              <a:solidFill>
                <a:srgbClr val="C00000"/>
              </a:solidFill>
              <a:latin typeface="Free Serif Bold"/>
              <a:ea typeface="Free Serif Bold"/>
              <a:cs typeface="Free Serif Bold"/>
              <a:sym typeface="Free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32019" y="2664198"/>
            <a:ext cx="16042844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6780" lvl="1" indent="-443390" algn="l">
              <a:lnSpc>
                <a:spcPts val="5880"/>
              </a:lnSpc>
              <a:buFont typeface="Arial"/>
              <a:buChar char="•"/>
            </a:pP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Hãy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kể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lại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những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hoạt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động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gia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đình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mà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yêu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thích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886780" lvl="1" indent="-443390" algn="l">
              <a:lnSpc>
                <a:spcPts val="5880"/>
              </a:lnSpc>
              <a:buFont typeface="Arial"/>
              <a:buChar char="•"/>
            </a:pP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Hoạt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động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gia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đình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mà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yêu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thích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nhất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diễn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ra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vào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dịp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nào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886780" lvl="1" indent="-443390" algn="l">
              <a:lnSpc>
                <a:spcPts val="5880"/>
              </a:lnSpc>
            </a:pP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-  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Để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lưu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lại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những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kỉ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niệm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đẹp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900" spc="-13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ấy</a:t>
            </a:r>
            <a:r>
              <a:rPr lang="en-US" sz="4900" spc="-13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61297" y="0"/>
            <a:ext cx="12871938" cy="1246496"/>
            <a:chOff x="0" y="0"/>
            <a:chExt cx="17162584" cy="1661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62526" cy="1662049"/>
            </a:xfrm>
            <a:custGeom>
              <a:avLst/>
              <a:gdLst/>
              <a:ahLst/>
              <a:cxnLst/>
              <a:rect l="l" t="t" r="r" b="b"/>
              <a:pathLst>
                <a:path w="17162526" h="1662049">
                  <a:moveTo>
                    <a:pt x="0" y="0"/>
                  </a:moveTo>
                  <a:lnTo>
                    <a:pt x="17162526" y="0"/>
                  </a:lnTo>
                  <a:lnTo>
                    <a:pt x="17162526" y="1662049"/>
                  </a:lnTo>
                  <a:lnTo>
                    <a:pt x="0" y="1662049"/>
                  </a:lnTo>
                  <a:close/>
                </a:path>
              </a:pathLst>
            </a:custGeom>
            <a:solidFill>
              <a:srgbClr val="FFFF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17162584" cy="1728669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ctr">
                <a:lnSpc>
                  <a:spcPts val="8640"/>
                </a:lnSpc>
              </a:pPr>
              <a:r>
                <a:rPr lang="en-US" sz="7200" spc="-19" dirty="0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Tham </a:t>
              </a:r>
              <a:r>
                <a:rPr lang="en-US" sz="7200" spc="-19" dirty="0" err="1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khảo</a:t>
              </a:r>
              <a:r>
                <a:rPr lang="en-US" sz="7200" spc="-19" dirty="0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 </a:t>
              </a:r>
              <a:r>
                <a:rPr lang="en-US" sz="7200" spc="-19" dirty="0" err="1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sản</a:t>
              </a:r>
              <a:r>
                <a:rPr lang="en-US" sz="7200" spc="-19" dirty="0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 </a:t>
              </a:r>
              <a:r>
                <a:rPr lang="en-US" sz="7200" spc="-19" dirty="0" err="1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phẩm</a:t>
              </a:r>
              <a:r>
                <a:rPr lang="en-US" sz="7200" spc="-19" dirty="0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 </a:t>
              </a:r>
              <a:r>
                <a:rPr lang="en-US" sz="7200" spc="-19" dirty="0" err="1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mĩ</a:t>
              </a:r>
              <a:r>
                <a:rPr lang="en-US" sz="7200" spc="-19" dirty="0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 </a:t>
              </a:r>
              <a:r>
                <a:rPr lang="en-US" sz="7200" spc="-19" dirty="0" err="1">
                  <a:solidFill>
                    <a:srgbClr val="C00000"/>
                  </a:solidFill>
                  <a:latin typeface="Free Serif"/>
                  <a:ea typeface="Free Serif"/>
                  <a:cs typeface="Free Serif"/>
                  <a:sym typeface="Free Serif"/>
                </a:rPr>
                <a:t>thuật</a:t>
              </a:r>
              <a:endParaRPr lang="en-US" sz="7200" spc="-19" dirty="0">
                <a:solidFill>
                  <a:srgbClr val="C00000"/>
                </a:solidFill>
                <a:latin typeface="Free Serif"/>
                <a:ea typeface="Free Serif"/>
                <a:cs typeface="Free Serif"/>
                <a:sym typeface="Free Serif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6513494" y="1324424"/>
            <a:ext cx="11199612" cy="4566423"/>
          </a:xfrm>
          <a:custGeom>
            <a:avLst/>
            <a:gdLst/>
            <a:ahLst/>
            <a:cxnLst/>
            <a:rect l="l" t="t" r="r" b="b"/>
            <a:pathLst>
              <a:path w="11199612" h="4566423">
                <a:moveTo>
                  <a:pt x="0" y="0"/>
                </a:moveTo>
                <a:lnTo>
                  <a:pt x="11199612" y="0"/>
                </a:lnTo>
                <a:lnTo>
                  <a:pt x="11199612" y="4566422"/>
                </a:lnTo>
                <a:lnTo>
                  <a:pt x="0" y="4566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641" b="-9641"/>
            </a:stretch>
          </a:blipFill>
        </p:spPr>
      </p:sp>
      <p:sp>
        <p:nvSpPr>
          <p:cNvPr id="6" name="Freeform 6" descr="https://kenhgiaovien.com/sites/default/files/ck5/2024-07/31/image_a3c4c953800.png"/>
          <p:cNvSpPr/>
          <p:nvPr/>
        </p:nvSpPr>
        <p:spPr>
          <a:xfrm>
            <a:off x="446800" y="1254086"/>
            <a:ext cx="5933564" cy="4636761"/>
          </a:xfrm>
          <a:custGeom>
            <a:avLst/>
            <a:gdLst/>
            <a:ahLst/>
            <a:cxnLst/>
            <a:rect l="l" t="t" r="r" b="b"/>
            <a:pathLst>
              <a:path w="5933564" h="4636761">
                <a:moveTo>
                  <a:pt x="0" y="0"/>
                </a:moveTo>
                <a:lnTo>
                  <a:pt x="5933564" y="0"/>
                </a:lnTo>
                <a:lnTo>
                  <a:pt x="5933564" y="4636761"/>
                </a:lnTo>
                <a:lnTo>
                  <a:pt x="0" y="4636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35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9552"/>
            <a:ext cx="1538768" cy="1284871"/>
          </a:xfrm>
          <a:custGeom>
            <a:avLst/>
            <a:gdLst/>
            <a:ahLst/>
            <a:cxnLst/>
            <a:rect l="l" t="t" r="r" b="b"/>
            <a:pathLst>
              <a:path w="1538768" h="1284871">
                <a:moveTo>
                  <a:pt x="0" y="0"/>
                </a:moveTo>
                <a:lnTo>
                  <a:pt x="1538768" y="0"/>
                </a:lnTo>
                <a:lnTo>
                  <a:pt x="1538768" y="1284872"/>
                </a:lnTo>
                <a:lnTo>
                  <a:pt x="0" y="1284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53311" y="0"/>
            <a:ext cx="1416770" cy="1349473"/>
          </a:xfrm>
          <a:custGeom>
            <a:avLst/>
            <a:gdLst/>
            <a:ahLst/>
            <a:cxnLst/>
            <a:rect l="l" t="t" r="r" b="b"/>
            <a:pathLst>
              <a:path w="1416770" h="1349473">
                <a:moveTo>
                  <a:pt x="0" y="0"/>
                </a:moveTo>
                <a:lnTo>
                  <a:pt x="1416770" y="0"/>
                </a:lnTo>
                <a:lnTo>
                  <a:pt x="1416770" y="1349473"/>
                </a:lnTo>
                <a:lnTo>
                  <a:pt x="0" y="13494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83217" y="7933820"/>
            <a:ext cx="2752165" cy="2648959"/>
          </a:xfrm>
          <a:custGeom>
            <a:avLst/>
            <a:gdLst/>
            <a:ahLst/>
            <a:cxnLst/>
            <a:rect l="l" t="t" r="r" b="b"/>
            <a:pathLst>
              <a:path w="2752165" h="2648959">
                <a:moveTo>
                  <a:pt x="0" y="0"/>
                </a:moveTo>
                <a:lnTo>
                  <a:pt x="2752166" y="0"/>
                </a:lnTo>
                <a:lnTo>
                  <a:pt x="2752166" y="2648960"/>
                </a:lnTo>
                <a:lnTo>
                  <a:pt x="0" y="26489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455111" y="8497751"/>
            <a:ext cx="2967621" cy="2114430"/>
          </a:xfrm>
          <a:custGeom>
            <a:avLst/>
            <a:gdLst/>
            <a:ahLst/>
            <a:cxnLst/>
            <a:rect l="l" t="t" r="r" b="b"/>
            <a:pathLst>
              <a:path w="2967621" h="2114430">
                <a:moveTo>
                  <a:pt x="0" y="0"/>
                </a:moveTo>
                <a:lnTo>
                  <a:pt x="2967622" y="0"/>
                </a:lnTo>
                <a:lnTo>
                  <a:pt x="2967622" y="2114429"/>
                </a:lnTo>
                <a:lnTo>
                  <a:pt x="0" y="21144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13582" y="6137003"/>
            <a:ext cx="887431" cy="998516"/>
          </a:xfrm>
          <a:custGeom>
            <a:avLst/>
            <a:gdLst/>
            <a:ahLst/>
            <a:cxnLst/>
            <a:rect l="l" t="t" r="r" b="b"/>
            <a:pathLst>
              <a:path w="887431" h="998516">
                <a:moveTo>
                  <a:pt x="0" y="0"/>
                </a:moveTo>
                <a:lnTo>
                  <a:pt x="887432" y="0"/>
                </a:lnTo>
                <a:lnTo>
                  <a:pt x="887432" y="998516"/>
                </a:lnTo>
                <a:lnTo>
                  <a:pt x="0" y="998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602539" y="6251652"/>
            <a:ext cx="1032506" cy="7692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28080" y="6377401"/>
            <a:ext cx="16831840" cy="322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 spc="-11" dirty="0" err="1">
                <a:solidFill>
                  <a:srgbClr val="00206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Thảo</a:t>
            </a:r>
            <a:r>
              <a:rPr lang="en-US" sz="4200" b="1" spc="-11" dirty="0">
                <a:solidFill>
                  <a:srgbClr val="00206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4200" b="1" spc="-11" dirty="0" err="1">
                <a:solidFill>
                  <a:srgbClr val="00206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luận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: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Chủ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gia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được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thể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hiện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qua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những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hoạt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động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nào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nhân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vật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sản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mĩ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thuật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có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tạo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ra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sao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có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nhận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xét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gì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về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yếu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tố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tạo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hình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được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sử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dụng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SPMT?</a:t>
            </a:r>
          </a:p>
          <a:p>
            <a:pPr marL="760095" lvl="1" indent="-380048" algn="l">
              <a:lnSpc>
                <a:spcPts val="5040"/>
              </a:lnSpc>
              <a:buFont typeface="Arial"/>
              <a:buChar char="•"/>
            </a:pP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Theo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em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chất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liệu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được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sử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dụng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trong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SPMT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là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4200" spc="-11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gì</a:t>
            </a:r>
            <a:r>
              <a:rPr lang="en-US" sz="4200" spc="-11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0181" y="1422578"/>
            <a:ext cx="9246742" cy="8229600"/>
          </a:xfrm>
          <a:custGeom>
            <a:avLst/>
            <a:gdLst/>
            <a:ahLst/>
            <a:cxnLst/>
            <a:rect l="l" t="t" r="r" b="b"/>
            <a:pathLst>
              <a:path w="9246742" h="8229600">
                <a:moveTo>
                  <a:pt x="0" y="0"/>
                </a:moveTo>
                <a:lnTo>
                  <a:pt x="9246742" y="0"/>
                </a:lnTo>
                <a:lnTo>
                  <a:pt x="92467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0334" y="489951"/>
            <a:ext cx="15555348" cy="103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Tiêu</a:t>
            </a:r>
            <a:r>
              <a:rPr lang="en-US" sz="6000" b="1" spc="-16" dirty="0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chí</a:t>
            </a:r>
            <a:r>
              <a:rPr lang="en-US" sz="6000" b="1" spc="-16" dirty="0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đánh</a:t>
            </a:r>
            <a:r>
              <a:rPr lang="en-US" sz="6000" b="1" spc="-16" dirty="0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giá</a:t>
            </a:r>
            <a:r>
              <a:rPr lang="en-US" sz="6000" b="1" spc="-16" dirty="0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sản</a:t>
            </a:r>
            <a:r>
              <a:rPr lang="en-US" sz="6000" b="1" spc="-16" dirty="0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Free Serif Bold"/>
                <a:ea typeface="Free Serif Bold"/>
                <a:cs typeface="Free Serif Bold"/>
                <a:sym typeface="Free Serif Bold"/>
              </a:rPr>
              <a:t>phẩm</a:t>
            </a:r>
            <a:endParaRPr lang="en-US" sz="6000" b="1" spc="-16" dirty="0">
              <a:solidFill>
                <a:srgbClr val="7030A0"/>
              </a:solidFill>
              <a:latin typeface="Free Serif Bold"/>
              <a:ea typeface="Free Serif Bold"/>
              <a:cs typeface="Free Serif Bold"/>
              <a:sym typeface="Free Serif Bold"/>
            </a:endParaRPr>
          </a:p>
        </p:txBody>
      </p:sp>
      <p:pic>
        <p:nvPicPr>
          <p:cNvPr id="6" name="VIDEO GIỌNG NÓI">
            <a:hlinkClick r:id="" action="ppaction://media"/>
            <a:extLst>
              <a:ext uri="{FF2B5EF4-FFF2-40B4-BE49-F238E27FC236}">
                <a16:creationId xmlns:a16="http://schemas.microsoft.com/office/drawing/2014/main" id="{3ABE1D03-1597-ECA1-E2F3-1F50282C1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7157" t="7356" r="25666" b="6861"/>
          <a:stretch/>
        </p:blipFill>
        <p:spPr>
          <a:xfrm>
            <a:off x="9982200" y="1714500"/>
            <a:ext cx="6857999" cy="793767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-7852" b="-1917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00334" y="489951"/>
            <a:ext cx="1555534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Các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bước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làm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SPMT 3D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về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chủ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đề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gia</a:t>
            </a:r>
            <a:r>
              <a:rPr lang="en-US" sz="6000" b="1" spc="-16" dirty="0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 </a:t>
            </a:r>
            <a:r>
              <a:rPr lang="en-US" sz="6000" b="1" spc="-16" dirty="0" err="1">
                <a:solidFill>
                  <a:srgbClr val="7030A0"/>
                </a:solidFill>
                <a:latin typeface="Times New Roman" panose="02020603050405020304" pitchFamily="18" charset="0"/>
                <a:ea typeface="Free Serif Bold"/>
                <a:cs typeface="Times New Roman" panose="02020603050405020304" pitchFamily="18" charset="0"/>
                <a:sym typeface="Free Serif Bold"/>
              </a:rPr>
              <a:t>đình</a:t>
            </a:r>
            <a:endParaRPr lang="en-US" sz="6000" b="1" spc="-16" dirty="0">
              <a:solidFill>
                <a:srgbClr val="7030A0"/>
              </a:solidFill>
              <a:latin typeface="Times New Roman" panose="02020603050405020304" pitchFamily="18" charset="0"/>
              <a:ea typeface="Free Serif Bold"/>
              <a:cs typeface="Times New Roman" panose="02020603050405020304" pitchFamily="18" charset="0"/>
              <a:sym typeface="Free Serif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2744" y="2267836"/>
            <a:ext cx="16223564" cy="5071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1.Vẽ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bối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cảnh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ra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giấy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.</a:t>
            </a:r>
          </a:p>
          <a:p>
            <a:pPr algn="l">
              <a:lnSpc>
                <a:spcPts val="6480"/>
              </a:lnSpc>
            </a:pP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2.Gập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tờ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giấy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để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phân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tách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không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gian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.</a:t>
            </a:r>
          </a:p>
          <a:p>
            <a:pPr algn="l">
              <a:lnSpc>
                <a:spcPts val="6480"/>
              </a:lnSpc>
            </a:pP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3.Tạo </a:t>
            </a:r>
            <a:r>
              <a:rPr lang="en-US" sz="5400" spc="-14" dirty="0" err="1">
                <a:solidFill>
                  <a:srgbClr val="002060"/>
                </a:solidFill>
                <a:latin typeface="Times New Roman" panose="02020603050405020304" pitchFamily="18" charset="0"/>
                <a:ea typeface="Free Serif"/>
                <a:cs typeface="Times New Roman" panose="02020603050405020304" pitchFamily="18" charset="0"/>
                <a:sym typeface="Free Serif"/>
              </a:rPr>
              <a:t>hình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nhân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vật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và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một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số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vật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để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tô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điểm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cho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sản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hấp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dẫn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.</a:t>
            </a:r>
          </a:p>
          <a:p>
            <a:pPr algn="l">
              <a:lnSpc>
                <a:spcPts val="6480"/>
              </a:lnSpc>
            </a:pP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4.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Sắp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xếp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nhân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vật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vào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bối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cảnh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theo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các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phương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án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lựa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chọn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để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hoàn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thiện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sản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 </a:t>
            </a:r>
            <a:r>
              <a:rPr lang="en-US" sz="5400" spc="-14" dirty="0" err="1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phẩm</a:t>
            </a:r>
            <a:r>
              <a:rPr lang="en-US" sz="5400" spc="-14" dirty="0">
                <a:solidFill>
                  <a:srgbClr val="002060"/>
                </a:solidFill>
                <a:latin typeface="Free Serif"/>
                <a:ea typeface="Free Serif"/>
                <a:cs typeface="Free Serif"/>
                <a:sym typeface="Free Serif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396</Words>
  <Application>Microsoft Office PowerPoint</Application>
  <PresentationFormat>Custom</PresentationFormat>
  <Paragraphs>42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Free Serif Italics</vt:lpstr>
      <vt:lpstr>DejaVu Serif Bold</vt:lpstr>
      <vt:lpstr>Bungee</vt:lpstr>
      <vt:lpstr>Noto Sans Bold</vt:lpstr>
      <vt:lpstr>Paytone One</vt:lpstr>
      <vt:lpstr>Arial</vt:lpstr>
      <vt:lpstr>Times New Roman</vt:lpstr>
      <vt:lpstr>Free Serif</vt:lpstr>
      <vt:lpstr>Calibri</vt:lpstr>
      <vt:lpstr>Free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GIA ĐÌNH</dc:title>
  <dc:creator>Admin</dc:creator>
  <cp:lastModifiedBy>Administrator</cp:lastModifiedBy>
  <cp:revision>6</cp:revision>
  <dcterms:created xsi:type="dcterms:W3CDTF">2006-08-16T00:00:00Z</dcterms:created>
  <dcterms:modified xsi:type="dcterms:W3CDTF">2025-03-05T03:35:16Z</dcterms:modified>
  <dc:identifier>DAGVlUW-19Q</dc:identifier>
</cp:coreProperties>
</file>