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327" r:id="rId3"/>
    <p:sldId id="458" r:id="rId4"/>
    <p:sldId id="493" r:id="rId5"/>
    <p:sldId id="457" r:id="rId6"/>
    <p:sldId id="442" r:id="rId7"/>
    <p:sldId id="444" r:id="rId8"/>
    <p:sldId id="491" r:id="rId9"/>
    <p:sldId id="481" r:id="rId10"/>
    <p:sldId id="426" r:id="rId12"/>
    <p:sldId id="521" r:id="rId13"/>
    <p:sldId id="483" r:id="rId14"/>
    <p:sldId id="484" r:id="rId15"/>
    <p:sldId id="485" r:id="rId16"/>
    <p:sldId id="513" r:id="rId17"/>
    <p:sldId id="488" r:id="rId18"/>
    <p:sldId id="490" r:id="rId19"/>
    <p:sldId id="509" r:id="rId20"/>
    <p:sldId id="487" r:id="rId21"/>
    <p:sldId id="511" r:id="rId22"/>
    <p:sldId id="340" r:id="rId23"/>
  </p:sldIdLst>
  <p:sldSz cx="16276320" cy="9144000"/>
  <p:notesSz cx="6858000" cy="9144000"/>
  <p:custDataLst>
    <p:tags r:id="rId2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indent="-52260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indent="-78295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7" userDrawn="1">
          <p15:clr>
            <a:srgbClr val="A4A3A4"/>
          </p15:clr>
        </p15:guide>
        <p15:guide id="2" pos="512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 Mai" initials="V" lastIdx="1" clrIdx="0"/>
  <p:cmAuthor id="2" name="PC" initials="P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00CC"/>
    <a:srgbClr val="FF0066"/>
    <a:srgbClr val="FF7C80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howGuides="1">
      <p:cViewPr varScale="1">
        <p:scale>
          <a:sx n="53" d="100"/>
          <a:sy n="53" d="100"/>
        </p:scale>
        <p:origin x="102" y="144"/>
      </p:cViewPr>
      <p:guideLst>
        <p:guide orient="horz" pos="2897"/>
        <p:guide pos="512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2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10-05T19:53:33.377" idx="1">
    <p:pos x="4332" y="1335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10-05T19:53:33.377" idx="1">
    <p:pos x="4332" y="1335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10-05T19:53:33.377" idx="1">
    <p:pos x="4332" y="1335"/>
    <p:text/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10-05T19:53:33.377" idx="1">
    <p:pos x="4332" y="1335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59219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38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20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38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4" Type="http://schemas.openxmlformats.org/officeDocument/2006/relationships/hyperlink" Target="https://www.facebook.com/groups/443096903751589" TargetMode="External"/><Relationship Id="rId3" Type="http://schemas.openxmlformats.org/officeDocument/2006/relationships/hyperlink" Target="https://www.facebook.com/nhilinh.phan/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4" Type="http://schemas.openxmlformats.org/officeDocument/2006/relationships/hyperlink" Target="https://www.facebook.com/groups/443096903751589" TargetMode="External"/><Relationship Id="rId3" Type="http://schemas.openxmlformats.org/officeDocument/2006/relationships/hyperlink" Target="https://www.facebook.com/nhilinh.phan/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nhận xét phần đọc của cả lớp</a:t>
            </a:r>
            <a:endParaRPr lang="en-US"/>
          </a:p>
          <a:p>
            <a:endParaRPr lang="en-US"/>
          </a:p>
          <a:p>
            <a:r>
              <a:rPr lang="en-US" b="0"/>
              <a:t>GV cùng hs nhớ lại nhân vật đồng hành Hà và Nam qua từng năm học</a:t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  <a:endParaRPr lang="vi-VN" b="0" baseline="0"/>
          </a:p>
          <a:p>
            <a:r>
              <a:rPr lang="vi-VN" b="0" baseline="0"/>
              <a:t>Sđt lh: 0916.604.268</a:t>
            </a:r>
            <a:endParaRPr lang="vi-VN" b="0" baseline="0"/>
          </a:p>
          <a:p>
            <a:r>
              <a:rPr lang="vi-VN" sz="1100" b="0">
                <a:latin typeface="Arial" panose="020B0604020202020204" pitchFamily="34" charset="0"/>
                <a:cs typeface="Arial" panose="020B0604020202020204" pitchFamily="34" charset="0"/>
              </a:rPr>
              <a:t>+ Zalo: 0916.604.268</a:t>
            </a:r>
            <a:endParaRPr lang="vi-VN" sz="11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1100" b="0">
                <a:latin typeface="Arial" panose="020B0604020202020204" pitchFamily="34" charset="0"/>
                <a:cs typeface="Arial" panose="020B0604020202020204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anose="020B0604020202020204" pitchFamily="34" charset="0"/>
                <a:cs typeface="Arial" panose="020B0604020202020204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1100" b="0" baseline="0">
                <a:latin typeface="Arial" panose="020B0604020202020204" pitchFamily="34" charset="0"/>
                <a:cs typeface="Arial" panose="020B0604020202020204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nhận xét phần đọc của cả lớp</a:t>
            </a:r>
            <a:endParaRPr lang="en-US"/>
          </a:p>
          <a:p>
            <a:endParaRPr lang="en-US"/>
          </a:p>
          <a:p>
            <a:r>
              <a:rPr lang="en-US" b="0"/>
              <a:t>GV cùng hs nhớ lại nhân vật đồng hành Hà và Nam qua từng năm học</a:t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  <a:endParaRPr lang="vi-VN" b="0" baseline="0"/>
          </a:p>
          <a:p>
            <a:r>
              <a:rPr lang="vi-VN" b="0" baseline="0"/>
              <a:t>Sđt lh: 0916.604.268</a:t>
            </a:r>
            <a:endParaRPr lang="vi-VN" b="0" baseline="0"/>
          </a:p>
          <a:p>
            <a:r>
              <a:rPr lang="vi-VN" sz="1100" b="0">
                <a:latin typeface="Arial" panose="020B0604020202020204" pitchFamily="34" charset="0"/>
                <a:cs typeface="Arial" panose="020B0604020202020204" pitchFamily="34" charset="0"/>
              </a:rPr>
              <a:t>+ Zalo: 0916.604.268</a:t>
            </a:r>
            <a:endParaRPr lang="vi-VN" sz="11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1100" b="0">
                <a:latin typeface="Arial" panose="020B0604020202020204" pitchFamily="34" charset="0"/>
                <a:cs typeface="Arial" panose="020B0604020202020204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anose="020B0604020202020204" pitchFamily="34" charset="0"/>
                <a:cs typeface="Arial" panose="020B0604020202020204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1100" b="0" baseline="0">
                <a:latin typeface="Arial" panose="020B0604020202020204" pitchFamily="34" charset="0"/>
                <a:cs typeface="Arial" panose="020B0604020202020204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panose="020B0604020202020204" pitchFamily="34" charset="0"/>
              </a:rPr>
            </a:fld>
            <a:endParaRPr lang="en-US" altLang="en-US" sz="1200">
              <a:cs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185" indent="0" algn="ctr">
              <a:buNone/>
              <a:defRPr/>
            </a:lvl2pPr>
            <a:lvl3pPr marL="1437005" indent="0" algn="ctr">
              <a:buNone/>
              <a:defRPr/>
            </a:lvl3pPr>
            <a:lvl4pPr marL="2155190" indent="0" algn="ctr">
              <a:buNone/>
              <a:defRPr/>
            </a:lvl4pPr>
            <a:lvl5pPr marL="2874010" indent="0" algn="ctr">
              <a:buNone/>
              <a:defRPr/>
            </a:lvl5pPr>
            <a:lvl6pPr marL="3592195" indent="0" algn="ctr">
              <a:buNone/>
              <a:defRPr/>
            </a:lvl6pPr>
            <a:lvl7pPr marL="4310380" indent="0" algn="ctr">
              <a:buNone/>
              <a:defRPr/>
            </a:lvl7pPr>
            <a:lvl8pPr marL="5029200" indent="0" algn="ctr">
              <a:buNone/>
              <a:defRPr/>
            </a:lvl8pPr>
            <a:lvl9pPr marL="574738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4"/>
          <p:cNvSpPr txBox="1">
            <a:spLocks noGrp="1"/>
          </p:cNvSpPr>
          <p:nvPr>
            <p:ph type="title"/>
          </p:nvPr>
        </p:nvSpPr>
        <p:spPr>
          <a:xfrm>
            <a:off x="1651797" y="927333"/>
            <a:ext cx="10187652" cy="9962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2" name="Google Shape;782;p4"/>
          <p:cNvSpPr txBox="1">
            <a:spLocks noGrp="1"/>
          </p:cNvSpPr>
          <p:nvPr>
            <p:ph type="body" idx="1"/>
          </p:nvPr>
        </p:nvSpPr>
        <p:spPr>
          <a:xfrm>
            <a:off x="1671687" y="2031689"/>
            <a:ext cx="13271502" cy="64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810895" lvl="0" indent="-540385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2125">
                <a:latin typeface="Nunito"/>
                <a:ea typeface="Nunito"/>
                <a:cs typeface="Nunito"/>
                <a:sym typeface="Nunito"/>
              </a:defRPr>
            </a:lvl1pPr>
            <a:lvl2pPr marL="1621155" lvl="1" indent="-540385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2pPr>
            <a:lvl3pPr marL="2432685" lvl="2" indent="-540385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3pPr>
            <a:lvl4pPr marL="3242945" lvl="3" indent="-540385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4pPr>
            <a:lvl5pPr marL="4053840" lvl="4" indent="-540385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5pPr>
            <a:lvl6pPr marL="4864100" lvl="5" indent="-540385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6pPr>
            <a:lvl7pPr marL="5674995" lvl="6" indent="-540385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7pPr>
            <a:lvl8pPr marL="6486525" lvl="7" indent="-540385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/>
            </a:lvl8pPr>
            <a:lvl9pPr marL="7296785" lvl="8" indent="-540385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 panose="020B0604020202020204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185" indent="0">
              <a:buNone/>
              <a:defRPr sz="2800"/>
            </a:lvl2pPr>
            <a:lvl3pPr marL="1437005" indent="0">
              <a:buNone/>
              <a:defRPr sz="2500"/>
            </a:lvl3pPr>
            <a:lvl4pPr marL="2155190" indent="0">
              <a:buNone/>
              <a:defRPr sz="2200"/>
            </a:lvl4pPr>
            <a:lvl5pPr marL="2874010" indent="0">
              <a:buNone/>
              <a:defRPr sz="2200"/>
            </a:lvl5pPr>
            <a:lvl6pPr marL="3592195" indent="0">
              <a:buNone/>
              <a:defRPr sz="2200"/>
            </a:lvl6pPr>
            <a:lvl7pPr marL="4310380" indent="0">
              <a:buNone/>
              <a:defRPr sz="2200"/>
            </a:lvl7pPr>
            <a:lvl8pPr marL="5029200" indent="0">
              <a:buNone/>
              <a:defRPr sz="2200"/>
            </a:lvl8pPr>
            <a:lvl9pPr marL="5747385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185" indent="0">
              <a:buNone/>
              <a:defRPr sz="4400"/>
            </a:lvl2pPr>
            <a:lvl3pPr marL="1437005" indent="0">
              <a:buNone/>
              <a:defRPr sz="3800"/>
            </a:lvl3pPr>
            <a:lvl4pPr marL="2155190" indent="0">
              <a:buNone/>
              <a:defRPr sz="3100"/>
            </a:lvl4pPr>
            <a:lvl5pPr marL="2874010" indent="0">
              <a:buNone/>
              <a:defRPr sz="3100"/>
            </a:lvl5pPr>
            <a:lvl6pPr marL="3592195" indent="0">
              <a:buNone/>
              <a:defRPr sz="3100"/>
            </a:lvl6pPr>
            <a:lvl7pPr marL="4310380" indent="0">
              <a:buNone/>
              <a:defRPr sz="3100"/>
            </a:lvl7pPr>
            <a:lvl8pPr marL="5029200" indent="0">
              <a:buNone/>
              <a:defRPr sz="3100"/>
            </a:lvl8pPr>
            <a:lvl9pPr marL="5747385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ctr"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5pPr>
      <a:lvl6pPr marL="71818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6pPr>
      <a:lvl7pPr marL="143700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7pPr>
      <a:lvl8pPr marL="215519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8pPr>
      <a:lvl9pPr marL="287401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538480" indent="-538480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7130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780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330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60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79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61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9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1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700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19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401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9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38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20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3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wmf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1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1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</a:t>
            </a:r>
            <a:r>
              <a:rPr lang="vi-VN" altLang="en-US" sz="35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SỐ 2 PHƯỚC HÒA</a:t>
            </a:r>
            <a:endParaRPr lang="vi-VN" altLang="en-US" sz="3500" b="1" dirty="0" smtClean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422893" y="2438502"/>
            <a:ext cx="11755297" cy="182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en-US" sz="40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16: NGÀY EM VÀO ĐỘI (T</a:t>
            </a:r>
            <a:r>
              <a:rPr lang="vi-VN" altLang="en-US" sz="5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iết 1</a:t>
            </a:r>
            <a:r>
              <a:rPr lang="en-US" sz="5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4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261360" y="5715000"/>
            <a:ext cx="6768465" cy="137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40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4000" b="1" i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:   </a:t>
            </a:r>
            <a:r>
              <a:rPr lang="vi-VN" altLang="en-US" sz="4000" b="1" i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Trần Thị Hồng</a:t>
            </a:r>
            <a:endParaRPr lang="vi-VN" altLang="en-US" sz="4000" b="1" i="1" dirty="0" smtClean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4000" b="1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40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en-US" sz="4000" b="1" i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3</a:t>
            </a:r>
            <a:r>
              <a:rPr lang="vi-VN" altLang="en-US" sz="4000" b="1" i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B</a:t>
            </a:r>
            <a:endParaRPr lang="vi-VN" altLang="en-US" sz="4000" b="1" i="1" dirty="0" smtClean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394" y="445579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6671" y="439669"/>
            <a:ext cx="9215604" cy="20612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b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 nối tiếp trước lớp</a:t>
            </a:r>
            <a:endParaRPr lang="en-US" sz="6400" b="1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vi-VN" altLang="en-US" sz="6400" b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lượt 2</a:t>
            </a:r>
            <a:endParaRPr lang="vi-VN" altLang="en-US" sz="6400" b="1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Math Kangaroo – Bright Education Consultant and Travel Compan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503" y="2791792"/>
            <a:ext cx="3498077" cy="428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ath Kangaroo – Bright Education Consultant and Travel Compan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035" y="2791792"/>
            <a:ext cx="3498077" cy="428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ath Kangaroo – Bright Education Consultant and Travel Compan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269" y="2791792"/>
            <a:ext cx="3498077" cy="428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ath Kangaroo – Bright Education Consultant and Travel Compan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19" y="2791792"/>
            <a:ext cx="3498077" cy="428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Math Kangaroo – Bright Education Consultant and Travel Compan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120" y="2791792"/>
            <a:ext cx="3498077" cy="428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Đoàn TNCS Hồ Chí Minh thành lập năm nào? - VnExpres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440" y="183515"/>
            <a:ext cx="9347835" cy="633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Ý nghĩa, lịch sử ra đời Ngày thành lập Đoàn TNCS Hồ Chí Minh 26/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9643" y="265323"/>
            <a:ext cx="7274556" cy="467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hlinkClick r:id="rId3" action="ppaction://hlinksldjump"/>
          </p:cNvPr>
          <p:cNvSpPr txBox="1"/>
          <p:nvPr/>
        </p:nvSpPr>
        <p:spPr>
          <a:xfrm>
            <a:off x="99297" y="7058717"/>
            <a:ext cx="16094073" cy="200773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5335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Đoàn: Chỉ Đoàn Thanh niên Cộng sản Hồ Chí Minh.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Đại hội Liên Đội Trường THCS Đinh Bộ Lĩnh năm 2017 - 2018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" r="-2" b="-2"/>
          <a:stretch>
            <a:fillRect/>
          </a:stretch>
        </p:blipFill>
        <p:spPr bwMode="auto">
          <a:xfrm>
            <a:off x="631912" y="30591"/>
            <a:ext cx="6554127" cy="704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Viết đơn xin vào Đội - Tập làm văn lớp 3 (16 mẫu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6" r="41750" b="2"/>
          <a:stretch>
            <a:fillRect/>
          </a:stretch>
        </p:blipFill>
        <p:spPr bwMode="auto">
          <a:xfrm>
            <a:off x="7963988" y="30591"/>
            <a:ext cx="7654877" cy="744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286169" y="7856375"/>
            <a:ext cx="154644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chỉ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Thiếu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niên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Tiền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phong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Hồ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Chí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Minh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hao khát Chúa sẽ tìm thấy Ngài | ngọn lửa nhỏ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" y="13"/>
            <a:ext cx="16255973" cy="914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10187" y="0"/>
            <a:ext cx="5151523" cy="3612367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21920" tIns="60960" rIns="121920" bIns="6096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Khao </a:t>
            </a:r>
            <a:r>
              <a:rPr lang="en-US" sz="4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khát</a:t>
            </a:r>
            <a:r>
              <a:rPr lang="en-US" sz="4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48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mong</a:t>
            </a:r>
            <a:r>
              <a:rPr lang="en-US" sz="48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48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</a:t>
            </a:r>
            <a:r>
              <a:rPr lang="en-US" sz="48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thiết</a:t>
            </a:r>
            <a:endParaRPr lang="en-US" sz="4800" dirty="0">
              <a:solidFill>
                <a:srgbClr val="26262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3261360" y="912495"/>
            <a:ext cx="105473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NHÓM</a:t>
            </a:r>
            <a:endParaRPr lang="vi-VN" altLang="en-US" sz="4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56560" y="2819400"/>
            <a:ext cx="1054735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4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chí đánh giá</a:t>
            </a:r>
            <a:endParaRPr lang="vi-VN" altLang="en-US" sz="4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Đọc đúng</a:t>
            </a:r>
            <a:endParaRPr lang="vi-VN" altLang="en-US" sz="4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Đọc to, rõ</a:t>
            </a:r>
            <a:endParaRPr lang="vi-VN" altLang="en-US" sz="4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Ngắt nghỉ đúng chỗ</a:t>
            </a:r>
            <a:endParaRPr lang="vi-VN" altLang="en-US" sz="4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xplosion 1 1"/>
          <p:cNvSpPr/>
          <p:nvPr/>
        </p:nvSpPr>
        <p:spPr>
          <a:xfrm>
            <a:off x="3337560" y="120015"/>
            <a:ext cx="9525000" cy="6946900"/>
          </a:xfrm>
          <a:prstGeom prst="irregularSeal1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5425440" y="2514600"/>
            <a:ext cx="7532370" cy="2263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vi-VN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endParaRPr lang="vi-VN" alt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  <a:endParaRPr lang="vi-VN" alt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584960" y="838200"/>
            <a:ext cx="132143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Đội Thiếu niên Tiền phong Hồ Chí Minh thành lập vào ngày, tháng, năm nào? </a:t>
            </a:r>
            <a:endParaRPr lang="vi-VN" altLang="en-US" sz="4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051560" y="2743200"/>
            <a:ext cx="12781280" cy="38950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4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Ngày 15/05/1941</a:t>
            </a:r>
            <a:endParaRPr lang="vi-VN" altLang="en-US" sz="498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498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Ngày 25/05/1941</a:t>
            </a:r>
            <a:endParaRPr lang="vi-VN" altLang="en-US" sz="498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498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altLang="en-US" sz="498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Ngày 15/05/1931</a:t>
            </a:r>
            <a:endParaRPr lang="vi-VN" altLang="en-US" sz="498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altLang="en-US" sz="498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altLang="en-US" sz="498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75078" y="2819612"/>
            <a:ext cx="813929" cy="7168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alt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6" name="Picture 4" descr="WhitecornerFlow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51561" y="9753600"/>
            <a:ext cx="24384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4" descr="WhitecornerFlow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77339" y="9979378"/>
            <a:ext cx="24384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4" descr="WhitecornerFlow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866987" y="5918764"/>
            <a:ext cx="2473396" cy="391385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4" descr="WhitecornerFlow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60204" y="6739467"/>
            <a:ext cx="3770489" cy="2438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584960" y="838200"/>
            <a:ext cx="132143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Đoàn Thanh niên Cộng sản Hồ Chí Minh thành lập vào ngày, tháng, năm nào? </a:t>
            </a:r>
            <a:endParaRPr lang="vi-VN" altLang="en-US" sz="4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051560" y="2743200"/>
            <a:ext cx="12781280" cy="38950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4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Ngày 26/03/1941</a:t>
            </a:r>
            <a:endParaRPr lang="vi-VN" altLang="en-US" sz="498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498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Ngày 26/03/1931</a:t>
            </a:r>
            <a:endParaRPr lang="vi-VN" altLang="en-US" sz="498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498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altLang="en-US" sz="498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Ngày 16/03/1931</a:t>
            </a:r>
            <a:endParaRPr lang="vi-VN" altLang="en-US" sz="498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altLang="en-US" sz="498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altLang="en-US" sz="498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98878" y="3581612"/>
            <a:ext cx="813929" cy="7168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alt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6" name="Picture 4" descr="WhitecornerFlow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51561" y="9753600"/>
            <a:ext cx="24384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4" descr="WhitecornerFlow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77339" y="9979378"/>
            <a:ext cx="24384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4" descr="WhitecornerFlow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866987" y="5918764"/>
            <a:ext cx="2473396" cy="391385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4" descr="WhitecornerFlow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60204" y="6739467"/>
            <a:ext cx="3770489" cy="2438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737360" y="1143000"/>
            <a:ext cx="132143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Bài thơ </a:t>
            </a:r>
            <a:r>
              <a:rPr lang="vi-VN" altLang="en-US" sz="4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em vào Đội</a:t>
            </a:r>
            <a:r>
              <a:rPr lang="vi-VN" alt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tác giả của ai?</a:t>
            </a:r>
            <a:endParaRPr lang="vi-VN" altLang="en-US" sz="4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6" name="Picture 4" descr="WhitecornerFlow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51561" y="9753600"/>
            <a:ext cx="24384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4" descr="WhitecornerFlow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77339" y="9979378"/>
            <a:ext cx="24384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4" descr="WhitecornerFlow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866987" y="5918764"/>
            <a:ext cx="2473396" cy="391385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4" descr="WhitecornerFlow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60204" y="6739467"/>
            <a:ext cx="3770489" cy="243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1584960" y="2514600"/>
            <a:ext cx="8140700" cy="2362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vi-VN" altLang="en-US" sz="4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Trần Đăng Khoa</a:t>
            </a:r>
            <a:endParaRPr lang="vi-VN" altLang="en-US" sz="4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vi-VN" altLang="en-US" sz="498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b. Đỗ Đăng Dương</a:t>
            </a:r>
            <a:endParaRPr lang="vi-VN" altLang="en-US" sz="498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vi-VN" altLang="en-US" sz="498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 </a:t>
            </a:r>
            <a:r>
              <a:rPr lang="vi-VN" altLang="en-US" sz="498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Xuân Quỳnh</a:t>
            </a:r>
            <a:endParaRPr lang="vi-VN" altLang="en-US" sz="498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56078" y="4115012"/>
            <a:ext cx="813929" cy="7168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alt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2042160" y="2438400"/>
            <a:ext cx="13214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giúp em hiểu điều gì?</a:t>
            </a:r>
            <a:endParaRPr lang="vi-VN" altLang="en-US" sz="5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6" name="Picture 4" descr="WhitecornerFlow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51561" y="9753600"/>
            <a:ext cx="24384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4" descr="WhitecornerFlow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77339" y="9979378"/>
            <a:ext cx="24384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4" descr="WhitecornerFlow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866987" y="5918764"/>
            <a:ext cx="2473396" cy="391385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4" descr="WhitecornerFlow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60204" y="6739467"/>
            <a:ext cx="3770489" cy="2438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217" y="1828711"/>
            <a:ext cx="15540384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5865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vi-VN" altLang="en-US" sz="5865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âu 1:</a:t>
            </a:r>
            <a:r>
              <a:rPr lang="vi-VN" sz="5865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Hôm trước học bài tập đọc nào?</a:t>
            </a:r>
            <a:endParaRPr lang="vi-VN" sz="5865" b="1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" y="118110"/>
            <a:ext cx="14919960" cy="902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XIN CHÂN THÀNH CẢM ƠN </a:t>
            </a:r>
            <a:endParaRPr lang="vi-VN" sz="5700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4417" y="533311"/>
            <a:ext cx="15540384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5865" b="1" u="sng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 2:</a:t>
            </a:r>
            <a:r>
              <a:rPr lang="vi-VN" altLang="en-US" sz="5865" b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Đọc đoạn 1 và trả lời câu hỏi: </a:t>
            </a:r>
            <a:r>
              <a:rPr lang="en-US" sz="5865" b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5865" b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Đến trường sau kì nghỉ, các bạn học sinh đã phát hiện ra điều gì tuyệt vời?</a:t>
            </a:r>
            <a:endParaRPr lang="vi-VN" altLang="en-US" sz="5865" b="1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" y="3623310"/>
            <a:ext cx="14097000" cy="1896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5865" b="1" i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vi-VN" altLang="en-US" sz="4800" b="1" i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vi-VN" altLang="en-US" sz="4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ác</a:t>
            </a:r>
            <a:r>
              <a:rPr lang="vi-VN" altLang="en-US" sz="5865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bạn phát hiện ra một căn phòng mới đã biến thành thư viện.</a:t>
            </a:r>
            <a:endParaRPr lang="vi-VN" altLang="en-US" sz="5865" b="1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2017" y="990511"/>
            <a:ext cx="15540384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 3: Đọc đoạn 3 và trả lời câu hỏi: </a:t>
            </a:r>
            <a:r>
              <a:rPr lang="en-US" sz="4800" b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4800" b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 bạn học sinh cảm thấy thế nào khi có thư viện mới?</a:t>
            </a:r>
            <a:endParaRPr lang="vi-VN" altLang="en-US" sz="4800" b="1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6815" y="3581400"/>
            <a:ext cx="14269720" cy="1732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5865" b="1" i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vi-VN" altLang="en-US" sz="4800" b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 bạn học sinh cảm thấy háo hức và vui vẻ khi có thư viện mới.</a:t>
            </a:r>
            <a:endParaRPr lang="vi-VN" altLang="en-US" sz="4800" b="1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ài 16: Ngày em vào Đội trang 70, 71 SGK Tiếng Việt 3 tập 1 Kết nối tri  thức với cuộc sống | Tiếng Việt 3 - Kết nối tri thứ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480" y="1676400"/>
            <a:ext cx="9946640" cy="699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259514" y="61884"/>
            <a:ext cx="6786880" cy="1205034"/>
            <a:chOff x="5170769" y="122843"/>
            <a:chExt cx="6672364" cy="1205034"/>
          </a:xfrm>
        </p:grpSpPr>
        <p:grpSp>
          <p:nvGrpSpPr>
            <p:cNvPr id="4" name="Group 3"/>
            <p:cNvGrpSpPr/>
            <p:nvPr/>
          </p:nvGrpSpPr>
          <p:grpSpPr>
            <a:xfrm>
              <a:off x="5170769" y="122843"/>
              <a:ext cx="6672364" cy="1205034"/>
              <a:chOff x="5170769" y="122843"/>
              <a:chExt cx="6672364" cy="120503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5170769" y="122843"/>
                <a:ext cx="6672364" cy="645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202</a:t>
                </a:r>
                <a:r>
                  <a:rPr lang="vi-VN" alt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vi-VN" altLang="en-US" sz="36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5" name="Straight Connector 4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4099560" y="1266825"/>
            <a:ext cx="8975090" cy="63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 16:</a:t>
            </a:r>
            <a:r>
              <a:rPr lang="vi-VN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Đọc: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NGÀY EM VÀO ĐỘI (T</a:t>
            </a:r>
            <a:r>
              <a:rPr lang="vi-VN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iết 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1)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76530" y="2667000"/>
            <a:ext cx="5895975" cy="69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 Tranh vẽ cảnh gì? ở đâu?</a:t>
            </a:r>
            <a:endParaRPr lang="vi-V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0960" y="3276600"/>
            <a:ext cx="626872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 Mọi người trong tranh là những ai?</a:t>
            </a:r>
            <a:endParaRPr lang="vi-V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02895" y="4572000"/>
            <a:ext cx="576961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 Nét mặt mọi người như thế nào?</a:t>
            </a:r>
            <a:endParaRPr lang="vi-V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ldLvl="0" animBg="1"/>
      <p:bldP spid="10" grpId="0" bldLvl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ài 16: Ngày em vào Đội trang 70, 71 SGK Tiếng Việt 3 tập 1 Kết nối tri  thức với cuộc sống | Tiếng Việt 3 - Kết nối tri thứ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919" y="1978943"/>
            <a:ext cx="85344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259514" y="61884"/>
            <a:ext cx="6786880" cy="1205034"/>
            <a:chOff x="5170769" y="122843"/>
            <a:chExt cx="6672364" cy="1205034"/>
          </a:xfrm>
        </p:grpSpPr>
        <p:grpSp>
          <p:nvGrpSpPr>
            <p:cNvPr id="4" name="Group 3"/>
            <p:cNvGrpSpPr/>
            <p:nvPr/>
          </p:nvGrpSpPr>
          <p:grpSpPr>
            <a:xfrm>
              <a:off x="5170769" y="122843"/>
              <a:ext cx="6672364" cy="1205034"/>
              <a:chOff x="5170769" y="122843"/>
              <a:chExt cx="6672364" cy="120503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5170769" y="122843"/>
                <a:ext cx="6672364" cy="645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202</a:t>
                </a:r>
                <a:r>
                  <a:rPr lang="vi-VN" alt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vi-VN" altLang="en-US" sz="36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5" name="Straight Connector 4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4633119" y="1266918"/>
            <a:ext cx="6858000" cy="112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 16: </a:t>
            </a:r>
            <a:r>
              <a:rPr lang="vi-VN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Đọc: 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NGÀY EM VÀO ĐỘI (T</a:t>
            </a:r>
            <a:r>
              <a:rPr lang="vi-VN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iết 1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9285" y="2602230"/>
            <a:ext cx="727837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8833" y="-18723"/>
            <a:ext cx="6078331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accent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 em vào Đội</a:t>
            </a:r>
            <a:endParaRPr lang="en-US" sz="5400" b="1">
              <a:solidFill>
                <a:schemeClr val="accent6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4919" y="546872"/>
            <a:ext cx="6743700" cy="7847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Chị đã qua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tuổi Đoàn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 hôm nay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 Đội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Màu khăn đỏ dắt em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Bước qua thời thơ dại.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vi-VN" sz="36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Màu khăn tuổi thiếu niên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Suốt đời tươi thắm mãi</a:t>
            </a:r>
            <a:endParaRPr lang="vi-VN" sz="36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 lời ru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vời vợi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Chẳng bao giờ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cách xa.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600" b="1" i="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Này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mở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cửa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ra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600" b="1" i="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trời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xanh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vẫn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đợi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600" b="1" i="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Cánh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buồm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gọi</a:t>
            </a:r>
            <a:endParaRPr lang="en-US" sz="3600" b="1" i="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600" b="1" i="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Mặt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biển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dòng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sông</a:t>
            </a:r>
            <a:endParaRPr lang="vi-VN" alt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13048" y="872079"/>
            <a:ext cx="7468147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Nắng vườn trưa mênh mông</a:t>
            </a:r>
            <a:endParaRPr lang="vi-VN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vi-VN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Bướm bay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 lời hát</a:t>
            </a:r>
            <a:endParaRPr lang="vi-VN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vi-VN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 tàu là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đất nước</a:t>
            </a:r>
            <a:endParaRPr lang="vi-VN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vi-VN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Đưa ta tới bến xa.</a:t>
            </a:r>
            <a:endParaRPr lang="en-US" sz="36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 ngày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chị đi qua</a:t>
            </a:r>
            <a:endParaRPr lang="vi-VN" sz="36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 ngày em đang tới</a:t>
            </a:r>
            <a:endParaRPr lang="vi-VN" sz="36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Khao khát  lại bắt đầu</a:t>
            </a:r>
            <a:endParaRPr lang="vi-VN" sz="36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 màu khăn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đỏ </a:t>
            </a:r>
            <a:r>
              <a:rPr lang="vi-VN" sz="36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chói.</a:t>
            </a:r>
            <a:endParaRPr lang="en-US" sz="3600" b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36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Xuân Quỳnh)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778" y="457251"/>
            <a:ext cx="71475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endParaRPr lang="en-US" sz="3600" b="1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632" y="3507123"/>
            <a:ext cx="71475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endParaRPr lang="en-US" sz="3600" b="1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632" y="5943892"/>
            <a:ext cx="71475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endParaRPr lang="en-US" sz="3600" b="1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37919" y="838139"/>
            <a:ext cx="71475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endParaRPr lang="en-US" sz="3600" b="1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90298" y="3581665"/>
            <a:ext cx="71475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  <a:endParaRPr lang="en-US" sz="3600" b="1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6671" y="439669"/>
            <a:ext cx="9215604" cy="20612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400" b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 nối tiếp trước lớp</a:t>
            </a:r>
            <a:endParaRPr lang="en-US" sz="6400" b="1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vi-VN" altLang="en-US" sz="6400" b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lượt 1</a:t>
            </a:r>
            <a:endParaRPr lang="vi-VN" altLang="en-US" sz="6400" b="1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Math Kangaroo – Bright Education Consultant and Travel Compan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503" y="2791792"/>
            <a:ext cx="3498077" cy="428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ath Kangaroo – Bright Education Consultant and Travel Compan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035" y="2791792"/>
            <a:ext cx="3498077" cy="428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ath Kangaroo – Bright Education Consultant and Travel Compan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269" y="2791792"/>
            <a:ext cx="3498077" cy="428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ath Kangaroo – Bright Education Consultant and Travel Compan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19" y="2791792"/>
            <a:ext cx="3498077" cy="428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Math Kangaroo – Bright Education Consultant and Travel Compan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120" y="2791792"/>
            <a:ext cx="3498077" cy="428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861368" y="6010"/>
            <a:ext cx="6786880" cy="1260908"/>
            <a:chOff x="4779341" y="66969"/>
            <a:chExt cx="6672364" cy="1260908"/>
          </a:xfrm>
        </p:grpSpPr>
        <p:grpSp>
          <p:nvGrpSpPr>
            <p:cNvPr id="15" name="Group 14"/>
            <p:cNvGrpSpPr/>
            <p:nvPr/>
          </p:nvGrpSpPr>
          <p:grpSpPr>
            <a:xfrm>
              <a:off x="4779341" y="66969"/>
              <a:ext cx="6672364" cy="1260908"/>
              <a:chOff x="4779341" y="66969"/>
              <a:chExt cx="6672364" cy="126090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779341" y="66969"/>
                <a:ext cx="6672364" cy="645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36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36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202</a:t>
                </a:r>
                <a:r>
                  <a:rPr lang="vi-VN" altLang="en-US" sz="36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vi-VN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6995319" y="21336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2510" y="2043101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2999" y="2088717"/>
            <a:ext cx="2806473" cy="654607"/>
            <a:chOff x="1023979" y="1624199"/>
            <a:chExt cx="2806473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62419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23979" y="2278468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>
            <a:off x="594360" y="5029200"/>
            <a:ext cx="6156325" cy="25317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vi-V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khăn tuổi thiếu niên</a:t>
            </a:r>
            <a:r>
              <a:rPr 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vi-VN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 đời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 thắm mãi</a:t>
            </a:r>
            <a:r>
              <a:rPr 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vi-VN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lời ru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vời vợi</a:t>
            </a:r>
            <a:r>
              <a:rPr 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vi-VN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 bao giờ cách xa.</a:t>
            </a:r>
            <a:r>
              <a:rPr 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vi-VN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4632960" y="1266825"/>
            <a:ext cx="8277225" cy="63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 16: </a:t>
            </a:r>
            <a:r>
              <a:rPr lang="vi-VN" alt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Đọc: 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NGÀY EM VÀO ĐỘI (T</a:t>
            </a:r>
            <a:r>
              <a:rPr lang="vi-VN" alt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iết 1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)</a:t>
            </a:r>
            <a:endParaRPr lang="en-US" sz="32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28041" y="2895532"/>
            <a:ext cx="213360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5"/>
          <p:cNvSpPr/>
          <p:nvPr/>
        </p:nvSpPr>
        <p:spPr>
          <a:xfrm>
            <a:off x="975360" y="3581400"/>
            <a:ext cx="3253740" cy="706755"/>
          </a:xfrm>
          <a:prstGeom prst="rect">
            <a:avLst/>
          </a:prstGeom>
        </p:spPr>
        <p:txBody>
          <a:bodyPr wrap="square">
            <a:spAutoFit/>
          </a:bodyPr>
          <a:p>
            <a:pPr algn="just"/>
            <a:r>
              <a:rPr lang="vi-VN" alt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b</a:t>
            </a:r>
            <a:r>
              <a:rPr lang="vi-VN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uồm</a:t>
            </a:r>
            <a:endParaRPr lang="vi-VN" altLang="en-US" sz="4000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/>
      <p:bldP spid="37" grpId="0"/>
      <p:bldP spid="44" grpId="0"/>
    </p:bldLst>
  </p:timing>
</p:sld>
</file>

<file path=ppt/tags/tag1.xml><?xml version="1.0" encoding="utf-8"?>
<p:tagLst xmlns:p="http://schemas.openxmlformats.org/presentationml/2006/main">
  <p:tag name="PPSNARRATION" val="23,1047787239,C:\Users\Tailieu\Documents\Bai giang duong truong son_pptx\Media.ppcx"/>
</p:tagLst>
</file>

<file path=ppt/tags/tag2.xml><?xml version="1.0" encoding="utf-8"?>
<p:tagLst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0</TotalTime>
  <Words>2218</Words>
  <Application>WPS Presentation</Application>
  <PresentationFormat>Custom</PresentationFormat>
  <Paragraphs>150</Paragraphs>
  <Slides>20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SimSun</vt:lpstr>
      <vt:lpstr>Wingdings</vt:lpstr>
      <vt:lpstr>Nunito</vt:lpstr>
      <vt:lpstr>Segoe Print</vt:lpstr>
      <vt:lpstr>Inconsolata</vt:lpstr>
      <vt:lpstr>Arial</vt:lpstr>
      <vt:lpstr>Times New Roman</vt:lpstr>
      <vt:lpstr>Tahoma</vt:lpstr>
      <vt:lpstr>Microsoft YaHei</vt:lpstr>
      <vt:lpstr>Arial Unicode MS</vt:lpstr>
      <vt:lpstr>Arial-Rounded</vt:lpstr>
      <vt:lpstr>Segoe UI Symbol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PC</cp:lastModifiedBy>
  <cp:revision>1029</cp:revision>
  <dcterms:created xsi:type="dcterms:W3CDTF">2008-09-09T22:52:00Z</dcterms:created>
  <dcterms:modified xsi:type="dcterms:W3CDTF">2024-10-29T12:29:20Z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EAAF227D67D2492EA166810EC6A234B9</vt:lpwstr>
  </property>
  <property fmtid="{D5CDD505-2E9C-101B-9397-08002B2CF9AE}" pid="3" name="KSOProductBuildVer">
    <vt:lpwstr>1033-12.2.0.18607</vt:lpwstr>
  </property>
</Properties>
</file>