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01" r:id="rId2"/>
    <p:sldId id="281" r:id="rId3"/>
    <p:sldId id="279" r:id="rId4"/>
    <p:sldId id="275" r:id="rId5"/>
    <p:sldId id="290" r:id="rId6"/>
    <p:sldId id="276" r:id="rId7"/>
    <p:sldId id="322" r:id="rId8"/>
    <p:sldId id="297" r:id="rId9"/>
    <p:sldId id="316" r:id="rId10"/>
    <p:sldId id="298" r:id="rId11"/>
    <p:sldId id="335" r:id="rId12"/>
    <p:sldId id="278" r:id="rId13"/>
    <p:sldId id="329" r:id="rId14"/>
    <p:sldId id="332" r:id="rId15"/>
    <p:sldId id="331" r:id="rId16"/>
    <p:sldId id="333" r:id="rId17"/>
    <p:sldId id="334" r:id="rId18"/>
    <p:sldId id="336" r:id="rId19"/>
    <p:sldId id="311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 Mai" initials="V" lastIdx="1" clrIdx="0"/>
  <p:cmAuthor id="2" name="PC" initials="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1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3" autoAdjust="0"/>
    <p:restoredTop sz="94676" autoAdjust="0"/>
  </p:normalViewPr>
  <p:slideViewPr>
    <p:cSldViewPr>
      <p:cViewPr>
        <p:scale>
          <a:sx n="120" d="100"/>
          <a:sy n="120" d="100"/>
        </p:scale>
        <p:origin x="-582" y="-72"/>
      </p:cViewPr>
      <p:guideLst>
        <p:guide orient="horz" pos="1668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0-05T19:53:33.377" idx="1">
    <p:pos x="4332" y="1335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0-05T19:53:33.377" idx="1">
    <p:pos x="4332" y="1335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0-05T19:53:33.377" idx="1">
    <p:pos x="4332" y="1335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0-05T19:53:33.377" idx="1">
    <p:pos x="4332" y="1335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3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CCA8F8-B6A2-47E2-ACBF-721B4D652E8E}" type="slidenum">
              <a:rPr lang="en-US">
                <a:solidFill>
                  <a:prstClr val="black"/>
                </a:solidFill>
              </a:r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9D66F9F6-E574-4489-BC5E-A1A17BD7EE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60BF04-2977-4929-AF1D-5CA455976D7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66F9F6-E574-4489-BC5E-A1A17BD7EE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 panose="05020102010507070707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 panose="05020102010507070707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 panose="050401020108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 panose="05040102010807070707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498476" y="2246313"/>
            <a:ext cx="8208963" cy="2686050"/>
          </a:xfrm>
          <a:prstGeom prst="rect">
            <a:avLst/>
          </a:prstGeom>
        </p:spPr>
        <p:txBody>
          <a:bodyPr spcFirstLastPara="1" wrap="none" lIns="91326" tIns="45663" rIns="91326" bIns="45663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12179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ln w="9525">
                <a:solidFill>
                  <a:srgbClr val="0000FF"/>
                </a:solidFill>
                <a:round/>
              </a:ln>
              <a:gradFill rotWithShape="1">
                <a:gsLst>
                  <a:gs pos="0">
                    <a:srgbClr val="3366FF"/>
                  </a:gs>
                  <a:gs pos="100000">
                    <a:srgbClr val="CC66FF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8358" name="Picture 15" descr="http://i80.photobucket.com/albums/j177/xangaxinh/divided/3954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"/>
            <a:ext cx="9144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9" name="Picture 15" descr="http://i80.photobucket.com/albums/j177/xangaxinh/divided/3954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61052"/>
            <a:ext cx="9144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1" name="Picture 4" descr="http://i80.photobucket.com/albums/j177/xangaxinh/divided/z604489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6" y="266773"/>
            <a:ext cx="26035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2" name="Picture 4" descr="http://i80.photobucket.com/albums/j177/xangaxinh/divided/z604489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" y="266700"/>
            <a:ext cx="2508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3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015854">
            <a:off x="8282447" y="52237"/>
            <a:ext cx="754505" cy="103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4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419" y="203207"/>
            <a:ext cx="86811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5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868592">
            <a:off x="8349325" y="4064639"/>
            <a:ext cx="652525" cy="8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6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419" y="4003783"/>
            <a:ext cx="86811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8741" y="209338"/>
            <a:ext cx="8458200" cy="5988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300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3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300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iểu</a:t>
            </a:r>
            <a:r>
              <a:rPr lang="en-US" sz="33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3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2 Phước Hòa</a:t>
            </a:r>
            <a:endParaRPr lang="vi-VN" altLang="en-US" sz="33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71107" y="3883352"/>
            <a:ext cx="68017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Thanh Nguyệt</a:t>
            </a:r>
            <a:endParaRPr lang="vi-VN" altLang="en-US" sz="3200" b="1" dirty="0" err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895350"/>
            <a:ext cx="8141970" cy="2584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</a:t>
            </a:r>
            <a:r>
              <a:rPr lang="vi-V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 giờ</a:t>
            </a:r>
            <a:r>
              <a:rPr lang="vi-V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3A</a:t>
            </a:r>
          </a:p>
          <a:p>
            <a:pPr algn="ctr">
              <a:defRPr/>
            </a:pPr>
            <a:r>
              <a:rPr lang="vi-VN" alt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533400" y="209550"/>
            <a:ext cx="78365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b="1">
                <a:solidFill>
                  <a:srgbClr val="1D41D5"/>
                </a:solidFill>
              </a:rPr>
              <a:t>3. Đọc câu chuyện dưới đây và thực hiện yêu cầu.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57200" y="608330"/>
            <a:ext cx="81895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000">
                <a:solidFill>
                  <a:srgbClr val="FF0000"/>
                </a:solidFill>
              </a:rPr>
              <a:t>Hộp bút của Na</a:t>
            </a:r>
          </a:p>
          <a:p>
            <a:r>
              <a:rPr lang="vi-VN" altLang="en-US" sz="2000"/>
              <a:t>Trong hộp bút bé nhỏ có tiếng lao xao. Na ghé tai nghe, có tiếng bút chì:</a:t>
            </a:r>
          </a:p>
          <a:p>
            <a:r>
              <a:rPr lang="vi-VN" altLang="en-US" sz="2000"/>
              <a:t>- Tớ được dùng nhiều nhất nên tớ chỉ còn một mẩu.</a:t>
            </a:r>
          </a:p>
          <a:p>
            <a:r>
              <a:rPr lang="vi-VN" altLang="en-US" sz="2000"/>
              <a:t>Có tiếng tẩy đáp lại:</a:t>
            </a:r>
          </a:p>
          <a:p>
            <a:r>
              <a:rPr lang="vi-VN" altLang="en-US" sz="2000"/>
              <a:t>- Tớ toàn vụn tẩy vì chữa cho cậu. Tớ quan trọng nhất.</a:t>
            </a:r>
          </a:p>
          <a:p>
            <a:r>
              <a:rPr lang="vi-VN" altLang="en-US" sz="2000"/>
              <a:t>Thước kẻ lên tiếng:</a:t>
            </a:r>
          </a:p>
          <a:p>
            <a:r>
              <a:rPr lang="vi-VN" altLang="en-US" sz="2000"/>
              <a:t>- Tớ mới quan trọng. Tớ được dùng nhiều đến mức mờ hết cả số.</a:t>
            </a:r>
          </a:p>
          <a:p>
            <a:r>
              <a:rPr lang="vi-VN" altLang="en-US" sz="2000"/>
              <a:t>Na bối rối mở hộp bút. Cô bé thầm thì:</a:t>
            </a:r>
          </a:p>
          <a:p>
            <a:r>
              <a:rPr lang="vi-VN" altLang="en-US" sz="2000"/>
              <a:t>- Ai cũng quan trọng vì đều là bạn thân của tớ.</a:t>
            </a:r>
          </a:p>
          <a:p>
            <a:r>
              <a:rPr lang="vi-VN" altLang="en-US" sz="2000"/>
              <a:t>                                                                                                 (Theo An Hạnh)</a:t>
            </a:r>
          </a:p>
          <a:p>
            <a:r>
              <a:rPr lang="vi-VN" altLang="en-US" sz="2000" b="1">
                <a:solidFill>
                  <a:schemeClr val="accent5">
                    <a:lumMod val="75000"/>
                  </a:schemeClr>
                </a:solidFill>
              </a:rPr>
              <a:t>a. Hỏi - đáp về các nhân vật trong câu chuyện trên.</a:t>
            </a:r>
          </a:p>
          <a:p>
            <a:r>
              <a:rPr lang="vi-VN" altLang="en-US" sz="2000" b="1">
                <a:solidFill>
                  <a:srgbClr val="FF0000"/>
                </a:solidFill>
              </a:rPr>
              <a:t>M:</a:t>
            </a:r>
            <a:r>
              <a:rPr lang="vi-VN" altLang="en-US" sz="2000"/>
              <a:t> - Trong hộp bút, ai được dùng nhiều đến mức mờ hết </a:t>
            </a:r>
            <a:r>
              <a:rPr lang="vi-VN" altLang="en-US" sz="2000" smtClean="0"/>
              <a:t>cả </a:t>
            </a:r>
            <a:r>
              <a:rPr lang="vi-VN" altLang="en-US" sz="2000"/>
              <a:t>số?</a:t>
            </a:r>
          </a:p>
          <a:p>
            <a:r>
              <a:rPr lang="vi-VN" altLang="en-US" sz="2000"/>
              <a:t>    </a:t>
            </a:r>
            <a:r>
              <a:rPr lang="en-US" altLang="en-US" sz="2000" smtClean="0"/>
              <a:t> </a:t>
            </a:r>
            <a:r>
              <a:rPr lang="vi-VN" altLang="en-US" sz="2000" smtClean="0"/>
              <a:t> </a:t>
            </a:r>
            <a:r>
              <a:rPr lang="vi-VN" altLang="en-US" sz="2000"/>
              <a:t>- Thước kẻ được dùng nhiều đến mức mờ hết cả số.</a:t>
            </a:r>
          </a:p>
          <a:p>
            <a:r>
              <a:rPr lang="vi-VN" altLang="en-US" sz="2000" b="1">
                <a:solidFill>
                  <a:schemeClr val="accent5">
                    <a:lumMod val="75000"/>
                  </a:schemeClr>
                </a:solidFill>
              </a:rPr>
              <a:t>b. Ghi lại 1-2 câu hỏi của em và bạn</a:t>
            </a:r>
            <a:r>
              <a:rPr lang="vi-VN" altLang="en-US" sz="2000" b="1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altLang="en-US" sz="2000" b="1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2000" b="1">
              <a:solidFill>
                <a:schemeClr val="accent5">
                  <a:lumMod val="75000"/>
                </a:schemeClr>
              </a:solidFill>
            </a:endParaRPr>
          </a:p>
          <a:p>
            <a:endParaRPr lang="vi-VN" altLang="en-US" sz="2000" b="1">
              <a:solidFill>
                <a:schemeClr val="accent5">
                  <a:lumMod val="75000"/>
                </a:schemeClr>
              </a:solidFill>
            </a:endParaRPr>
          </a:p>
          <a:p>
            <a:endParaRPr lang="vi-VN" altLang="en-US" sz="2000" b="1">
              <a:solidFill>
                <a:schemeClr val="accent5">
                  <a:lumMod val="75000"/>
                </a:schemeClr>
              </a:solidFill>
            </a:endParaRPr>
          </a:p>
          <a:p>
            <a:endParaRPr lang="vi-VN" altLang="en-US" sz="2000" b="1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114665" y="4140200"/>
            <a:ext cx="1203960" cy="810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7843520" y="57150"/>
            <a:ext cx="1278255" cy="9023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76200" y="-1905"/>
            <a:ext cx="882650" cy="130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35" y="3974465"/>
            <a:ext cx="901700" cy="11690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51435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Một số câu hỏi – đáp.</a:t>
            </a:r>
          </a:p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Ai?  </a:t>
            </a: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:-Trong câu chuyện có những nhân vật nào?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-Trong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câu chuyện có những nhân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vật: Na, bút chì, tẩy, thước kẻ.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- Ai mở hộp bút?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 Na mở hộp bút.</a:t>
            </a:r>
          </a:p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gì? </a:t>
            </a: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:- Cái gì chỉ còn một mẩu?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:-Bút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chì chỉ còn một mẩu. 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- Cái gì mờ hết cả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số?         </a:t>
            </a: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Đáp: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- Thước kẻ mờ hết cả số.</a:t>
            </a:r>
          </a:p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sao?  </a:t>
            </a: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- Vì sao bút chì nghĩ mình quan trọng nhất?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-Vì bút chì nghĩ mình được dùng nhiều nhất, nên chỉ còn một mẩu.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- Vì sao bạn nào cũng quan trọng nhất đối với Na?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- Vì các bạn đều là bạn thân của Na.</a:t>
            </a:r>
          </a:p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nào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:-Na cảm thấy thế nào khi nghe cuộc nói chuyện của các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bạn?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Đáp</a:t>
            </a: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- Na cảm thấy bối rối khi nghe cuộc nói chuyện của các bạn.</a:t>
            </a:r>
          </a:p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đâu?     </a:t>
            </a: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 - Cuộc nói chuyện của các đồ dùng học tập diễn ra ở đâu?</a:t>
            </a:r>
          </a:p>
          <a:p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Đáp: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- Cuộc nói chuyện diễn ra trong hộp bút của Na.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  <p:pic>
        <p:nvPicPr>
          <p:cNvPr id="3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7924800" y="0"/>
            <a:ext cx="1278255" cy="725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074660" y="4076065"/>
            <a:ext cx="1278255" cy="8597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-136525" y="118110"/>
            <a:ext cx="1247775" cy="974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200" y="4171950"/>
            <a:ext cx="1383030" cy="92646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493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ew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"/>
            <a:ext cx="915860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504950"/>
            <a:ext cx="5412105" cy="1568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vi-VN" altLang="en-US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vi-VN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Trò chơi: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066800" y="1428750"/>
            <a:ext cx="7629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chemeClr val="tx1"/>
                </a:solidFill>
              </a:rPr>
              <a:t>Câu 1: Dòng nào dưới đây có từ chỉ người?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219200" y="2038350"/>
            <a:ext cx="5794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a. sinh viên, công nhân, bác sĩ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143000" y="2560320"/>
            <a:ext cx="5794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b. Tủ, đồng hồ, máy tính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219200" y="3082290"/>
            <a:ext cx="5794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c.  công viên, nhà xe, khách sạn</a:t>
            </a:r>
          </a:p>
        </p:txBody>
      </p:sp>
      <p:sp>
        <p:nvSpPr>
          <p:cNvPr id="6" name="Oval 5"/>
          <p:cNvSpPr/>
          <p:nvPr/>
        </p:nvSpPr>
        <p:spPr>
          <a:xfrm>
            <a:off x="1143000" y="2114550"/>
            <a:ext cx="469900" cy="403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1219200" y="2056765"/>
            <a:ext cx="318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b="1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8" name="Picture 7" descr="sun14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8195" y="5619750"/>
            <a:ext cx="1428750" cy="12382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sun14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85195" y="5746750"/>
            <a:ext cx="1428750" cy="12382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sun14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12195" y="5873750"/>
            <a:ext cx="1428750" cy="12382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sun14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2365" y="3801110"/>
            <a:ext cx="1556385" cy="1304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1" name="Text Box 10"/>
          <p:cNvSpPr txBox="1"/>
          <p:nvPr/>
        </p:nvSpPr>
        <p:spPr>
          <a:xfrm>
            <a:off x="762000" y="666750"/>
            <a:ext cx="7244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rgbClr val="FF0000"/>
                </a:solidFill>
              </a:rPr>
              <a:t>* Chọn đáp án đúng nhất trong các câu sau: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 animBg="1"/>
      <p:bldP spid="6" grpId="1" animBg="1"/>
      <p:bldP spid="7" grpId="0"/>
      <p:bldP spid="7" grpId="1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52475" y="514350"/>
            <a:ext cx="7172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chemeClr val="tx1"/>
                </a:solidFill>
              </a:rPr>
              <a:t>Câu 2: Dòng nào dưới đây có từ chỉ đồ vật?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066800" y="1047750"/>
            <a:ext cx="5794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a.   đồng hồ, điện thoại, máy tính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990600" y="1575435"/>
            <a:ext cx="6419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b. </a:t>
            </a:r>
            <a:r>
              <a:rPr lang="vi-V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bác sĩ, học sinh, giáo viên</a:t>
            </a:r>
            <a:endParaRPr lang="vi-VN" altLang="en-US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66800" y="2114550"/>
            <a:ext cx="5794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c.  công viên, sân trường, vườn trường</a:t>
            </a:r>
          </a:p>
        </p:txBody>
      </p:sp>
      <p:sp>
        <p:nvSpPr>
          <p:cNvPr id="6" name="Oval 5"/>
          <p:cNvSpPr/>
          <p:nvPr/>
        </p:nvSpPr>
        <p:spPr>
          <a:xfrm>
            <a:off x="1066800" y="1101725"/>
            <a:ext cx="381000" cy="403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1129030" y="1026160"/>
            <a:ext cx="318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b="1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bldLvl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066800" y="514350"/>
            <a:ext cx="747553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chemeClr val="tx1"/>
                </a:solidFill>
              </a:rPr>
              <a:t>Câu 3: Dòng nào dưới đây có từ chỉ địa điểm?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066800" y="1047750"/>
            <a:ext cx="5794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a. sinh viên, học sinh, giáo viên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990600" y="1575435"/>
            <a:ext cx="5794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b. chạy , múa hát, tập thể dục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066800" y="2103120"/>
            <a:ext cx="5794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c.  công viên, sân trường, nhà hàng</a:t>
            </a:r>
          </a:p>
        </p:txBody>
      </p:sp>
      <p:sp>
        <p:nvSpPr>
          <p:cNvPr id="6" name="Oval 5"/>
          <p:cNvSpPr/>
          <p:nvPr/>
        </p:nvSpPr>
        <p:spPr>
          <a:xfrm>
            <a:off x="989965" y="2190750"/>
            <a:ext cx="457835" cy="403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3086" name="Picture 4" descr="Whitecorner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538" y="54864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4" descr="Whitecorner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538" y="56134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" descr="Whitecorner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1965" y="3329305"/>
            <a:ext cx="1391285" cy="2201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" descr="Whitecorner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900" y="3790950"/>
            <a:ext cx="2120900" cy="137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066800" y="514350"/>
            <a:ext cx="7537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chemeClr val="tx1"/>
                </a:solidFill>
              </a:rPr>
              <a:t>Câu 4: Dòng nào dưới đây có từ chỉ hoạt động?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066800" y="1047750"/>
            <a:ext cx="5794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a. giường, dép, cặp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990600" y="1575435"/>
            <a:ext cx="5794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b.  giơ tay, chạy, nhảy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066800" y="2103755"/>
            <a:ext cx="5794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c.   đồng hồ, điện thoại, máy tính</a:t>
            </a:r>
          </a:p>
        </p:txBody>
      </p:sp>
      <p:sp>
        <p:nvSpPr>
          <p:cNvPr id="6" name="Oval 5"/>
          <p:cNvSpPr/>
          <p:nvPr/>
        </p:nvSpPr>
        <p:spPr>
          <a:xfrm>
            <a:off x="990600" y="1635125"/>
            <a:ext cx="457200" cy="403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1059815" y="1606550"/>
            <a:ext cx="318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b="1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2050" name="Picture 10" descr="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0035" y="3028950"/>
            <a:ext cx="598932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bldLvl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676400" y="1123950"/>
            <a:ext cx="647922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smtClean="0">
                <a:solidFill>
                  <a:srgbClr val="1D41D5"/>
                </a:solidFill>
                <a:latin typeface="Times New Roman" pitchFamily="18" charset="0"/>
                <a:cs typeface="Times New Roman" pitchFamily="18" charset="0"/>
              </a:rPr>
              <a:t>Câu 5: Câu nào dưới đây là câu hỏi?</a:t>
            </a:r>
          </a:p>
          <a:p>
            <a:pPr marL="514350" indent="-514350">
              <a:buAutoNum type="alphaLcPeriod"/>
            </a:pPr>
            <a:r>
              <a:rPr lang="en-US" altLang="en-US" sz="2800" smtClean="0">
                <a:solidFill>
                  <a:srgbClr val="1D41D5"/>
                </a:solidFill>
                <a:latin typeface="Times New Roman" pitchFamily="18" charset="0"/>
                <a:cs typeface="Times New Roman" pitchFamily="18" charset="0"/>
              </a:rPr>
              <a:t>Hôm nay em đi học.</a:t>
            </a:r>
          </a:p>
          <a:p>
            <a:pPr marL="514350" indent="-514350">
              <a:buAutoNum type="alphaLcPeriod"/>
            </a:pPr>
            <a:r>
              <a:rPr lang="en-US" altLang="en-US" sz="2800" smtClean="0">
                <a:solidFill>
                  <a:srgbClr val="1D41D5"/>
                </a:solidFill>
                <a:latin typeface="Times New Roman" pitchFamily="18" charset="0"/>
                <a:cs typeface="Times New Roman" pitchFamily="18" charset="0"/>
              </a:rPr>
              <a:t>Hôm nay, ai đưa em đi học?</a:t>
            </a:r>
          </a:p>
          <a:p>
            <a:pPr marL="514350" indent="-514350">
              <a:buAutoNum type="alphaLcPeriod"/>
            </a:pPr>
            <a:r>
              <a:rPr lang="en-US" altLang="en-US" sz="2800" smtClean="0">
                <a:solidFill>
                  <a:srgbClr val="1D41D5"/>
                </a:solidFill>
                <a:latin typeface="Times New Roman" pitchFamily="18" charset="0"/>
                <a:cs typeface="Times New Roman" pitchFamily="18" charset="0"/>
              </a:rPr>
              <a:t>Hôm nay mẹ đưa em đi học.</a:t>
            </a:r>
          </a:p>
          <a:p>
            <a:endParaRPr lang="en-US" altLang="en-US" sz="3200">
              <a:solidFill>
                <a:srgbClr val="1D41D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altLang="en-US" sz="3200"/>
          </a:p>
          <a:p>
            <a:endParaRPr lang="vi-VN" altLang="en-US" sz="3200"/>
          </a:p>
        </p:txBody>
      </p:sp>
      <p:pic>
        <p:nvPicPr>
          <p:cNvPr id="9" name="Picture 4" descr="Whitecorner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834505" y="271780"/>
            <a:ext cx="2642235" cy="2100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4" descr="Whitecorner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63220" y="2479040"/>
            <a:ext cx="2924175" cy="23501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514350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1D41D5"/>
                </a:solidFill>
              </a:rPr>
              <a:t>Hỏi - đáp về trường học</a:t>
            </a:r>
          </a:p>
          <a:p>
            <a:r>
              <a:rPr lang="vi-VN" altLang="en-US" sz="4000"/>
              <a:t>Chia lớp thành 2 đội: Đội 1 hỏi, đội 2 đáp và ngược lại đội 2 hỏi, đội 1 đáp</a:t>
            </a:r>
            <a:endParaRPr lang="en-US" sz="40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43" y="57150"/>
            <a:ext cx="2097087" cy="26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550"/>
            <a:ext cx="235267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0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Frames PPT 0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" y="57150"/>
            <a:ext cx="904303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WordArt 20"/>
          <p:cNvSpPr>
            <a:spLocks noTextEdit="1"/>
          </p:cNvSpPr>
          <p:nvPr/>
        </p:nvSpPr>
        <p:spPr>
          <a:xfrm>
            <a:off x="784225" y="1257300"/>
            <a:ext cx="7212965" cy="2171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400" b="0" i="0" u="none" strike="noStrike" kern="1200" cap="none" spc="0" normalizeH="0" baseline="0" noProof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Chào tạm biệt </a:t>
            </a:r>
            <a:r>
              <a:rPr kumimoji="0" lang="vi-VN" altLang="en-US" sz="4400" b="0" i="0" u="none" strike="noStrike" kern="1200" cap="none" spc="0" normalizeH="0" baseline="0" noProof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quý thầy cô giáo và </a:t>
            </a:r>
            <a:endParaRPr kumimoji="0" lang="en-US" sz="4400" b="0" i="0" u="none" strike="noStrike" kern="1200" cap="none" spc="0" normalizeH="0" baseline="0" noProof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400" b="0" i="0" u="none" strike="noStrike" kern="1200" cap="none" spc="0" normalizeH="0" baseline="0" noProof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các em</a:t>
            </a:r>
            <a:r>
              <a:rPr kumimoji="0" lang="vi-VN" altLang="en-US" sz="4400" b="0" i="0" u="none" strike="noStrike" kern="1200" cap="none" spc="0" normalizeH="0" baseline="0" noProof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học sinh</a:t>
            </a:r>
            <a:r>
              <a:rPr kumimoji="0" lang="en-US" sz="4400" b="0" i="0" u="none" strike="noStrike" kern="1200" cap="none" spc="0" normalizeH="0" baseline="0" noProof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3" name="AutoShape 29"/>
          <p:cNvSpPr>
            <a:spLocks noChangeArrowheads="1"/>
          </p:cNvSpPr>
          <p:nvPr/>
        </p:nvSpPr>
        <p:spPr bwMode="auto">
          <a:xfrm>
            <a:off x="990600" y="1428750"/>
            <a:ext cx="2575560" cy="2091055"/>
          </a:xfrm>
          <a:prstGeom prst="cloudCallout">
            <a:avLst>
              <a:gd name="adj1" fmla="val -80958"/>
              <a:gd name="adj2" fmla="val 682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>
            <a:outerShdw dist="107763" dir="2700000" algn="ctr" rotWithShape="0">
              <a:srgbClr val="FF66FF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vi-VN" altLang="en-US" sz="4000" b="1" dirty="0" err="1">
                <a:solidFill>
                  <a:srgbClr val="0000FF"/>
                </a:solidFill>
                <a:latin typeface="Times New Roman" panose="02020603050405020304"/>
                <a:cs typeface="+mn-cs"/>
              </a:rPr>
              <a:t>  </a:t>
            </a:r>
          </a:p>
          <a:p>
            <a:pPr algn="ctr">
              <a:defRPr/>
            </a:pPr>
            <a:r>
              <a:rPr lang="vi-VN" altLang="en-US" sz="4000" b="1" dirty="0" err="1">
                <a:solidFill>
                  <a:srgbClr val="0000FF"/>
                </a:solidFill>
                <a:latin typeface="Times New Roman" panose="02020603050405020304"/>
                <a:cs typeface="+mn-cs"/>
              </a:rPr>
              <a:t>  </a:t>
            </a:r>
            <a:endParaRPr lang="vi-VN" altLang="en-US" sz="3200" b="1" dirty="0">
              <a:solidFill>
                <a:srgbClr val="0000FF"/>
              </a:solidFill>
              <a:latin typeface="Times New Roman" panose="02020603050405020304"/>
              <a:cs typeface="+mn-cs"/>
            </a:endParaRPr>
          </a:p>
        </p:txBody>
      </p:sp>
      <p:sp>
        <p:nvSpPr>
          <p:cNvPr id="7175" name="Rectangle 20"/>
          <p:cNvSpPr>
            <a:spLocks noChangeArrowheads="1"/>
          </p:cNvSpPr>
          <p:nvPr/>
        </p:nvSpPr>
        <p:spPr bwMode="auto">
          <a:xfrm>
            <a:off x="76200" y="57150"/>
            <a:ext cx="9006205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buFont typeface="Arial" panose="020B0604020202020204" pitchFamily="34" charset="0"/>
              <a:buNone/>
            </a:pPr>
            <a:r>
              <a:rPr lang="vi-VN" altLang="en-US" b="1" dirty="0" err="1">
                <a:solidFill>
                  <a:srgbClr val="0000FF"/>
                </a:solidFill>
                <a:latin typeface="Times New Roman" panose="02020603050405020304"/>
                <a:sym typeface="+mn-ea"/>
              </a:rPr>
              <a:t>      </a:t>
            </a:r>
            <a:r>
              <a:rPr lang="vi-VN" altLang="en-US" sz="2800" b="1" dirty="0" err="1">
                <a:solidFill>
                  <a:srgbClr val="0000FF"/>
                </a:solidFill>
                <a:latin typeface="Times New Roman" panose="02020603050405020304"/>
                <a:sym typeface="+mn-ea"/>
              </a:rPr>
              <a:t>           Khởi động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endParaRPr lang="vi-VN" altLang="en-US" sz="2800" b="1" dirty="0">
              <a:solidFill>
                <a:srgbClr val="0000FF"/>
              </a:solidFill>
              <a:latin typeface="Times New Roman" panose="02020603050405020304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733800" y="2941320"/>
            <a:ext cx="5079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/>
              <a:t>- Bài hát được nhắc đến ai?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38200" y="209550"/>
            <a:ext cx="77819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/>
              <a:t>Thứ 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vi-VN" alt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/>
              <a:t>ngày </a:t>
            </a:r>
            <a:r>
              <a:rPr lang="vi-VN" altLang="en-US" sz="2400" b="1" smtClean="0"/>
              <a:t>0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altLang="en-US" sz="2400" b="1" smtClean="0"/>
              <a:t> </a:t>
            </a:r>
            <a:r>
              <a:rPr lang="vi-VN" altLang="en-US" sz="2400" b="1"/>
              <a:t>tháng 10 năm </a:t>
            </a:r>
            <a:r>
              <a:rPr lang="vi-VN" altLang="en-US" sz="2400" b="1" smtClean="0"/>
              <a:t>202</a:t>
            </a:r>
            <a:r>
              <a:rPr lang="en-US" altLang="en-US" sz="2400" b="1" smtClean="0"/>
              <a:t>3</a:t>
            </a:r>
            <a:endParaRPr lang="vi-VN" altLang="en-US" sz="2400" b="1"/>
          </a:p>
          <a:p>
            <a:pPr algn="ctr"/>
            <a:r>
              <a:rPr lang="vi-VN" altLang="en-US" sz="2400" b="1"/>
              <a:t>Tiếng Việt</a:t>
            </a:r>
          </a:p>
          <a:p>
            <a:pPr algn="ctr"/>
            <a:endParaRPr lang="vi-VN" altLang="en-US" sz="2400" b="1">
              <a:solidFill>
                <a:srgbClr val="0070C0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733800" y="1390015"/>
            <a:ext cx="50793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/>
              <a:t>- Lớp hát bài hát: Em yêu trường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733800" y="2343150"/>
            <a:ext cx="5079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/>
              <a:t>- Bài hát nói về cái gì?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060065" y="3463290"/>
            <a:ext cx="5753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/>
              <a:t>       - Trong bài hát có những đồ vật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3" grpId="0" bldLvl="0" animBg="1"/>
      <p:bldP spid="3" grpId="0"/>
      <p:bldP spid="4" grpId="0"/>
      <p:bldP spid="2" grpId="0"/>
      <p:bldP spid="5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2087166" y="876301"/>
            <a:ext cx="1359694" cy="3763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1845" b="1" u="sng">
                <a:solidFill>
                  <a:schemeClr val="bg1"/>
                </a:solidFill>
                <a:latin typeface="HP001 4 hàng" panose="020B0603050302020204" pitchFamily="34" charset="0"/>
              </a:rPr>
              <a:t>Tuần 7:</a:t>
            </a:r>
          </a:p>
        </p:txBody>
      </p:sp>
      <p:pic>
        <p:nvPicPr>
          <p:cNvPr id="5123" name="Picture 4" descr="Cách tạo nền bảng xanh trên Powerpoint - Cách tạo nền slide trong  Powerpoint - VnDoc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68" y="-247650"/>
            <a:ext cx="9222581" cy="545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685801" y="271145"/>
            <a:ext cx="8089106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alt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altLang="en-US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vi-VN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vi-VN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981200" y="1123950"/>
            <a:ext cx="557911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1600" y="1943100"/>
            <a:ext cx="686625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Mở rộng vốn từ về nhà trường; Câu hỏi</a:t>
            </a: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000250" y="2434829"/>
            <a:ext cx="6799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3200" b="1">
                <a:solidFill>
                  <a:srgbClr val="FFFF00"/>
                </a:solidFill>
                <a:latin typeface="HP001 4 hàng" panose="020B0603050302020204" pitchFamily="34" charset="0"/>
              </a:rPr>
              <a:t>   </a:t>
            </a:r>
            <a:endParaRPr lang="en-US" altLang="vi-VN" sz="3200">
              <a:latin typeface="Arial" panose="020B0604020202020204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147887" y="2883694"/>
            <a:ext cx="349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3200" b="1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endParaRPr lang="en-US" altLang="vi-VN" sz="3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219200" y="361950"/>
            <a:ext cx="672592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vi-VN" altLang="en-US" b="1">
                <a:sym typeface="+mn-ea"/>
              </a:rPr>
              <a:t>Thứ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  <a:sym typeface="+mn-ea"/>
              </a:rPr>
              <a:t>Năm</a:t>
            </a:r>
            <a:r>
              <a:rPr lang="vi-VN" altLang="en-US" b="1" smtClean="0">
                <a:sym typeface="+mn-ea"/>
              </a:rPr>
              <a:t> </a:t>
            </a:r>
            <a:r>
              <a:rPr lang="vi-VN" altLang="en-US" b="1">
                <a:sym typeface="+mn-ea"/>
              </a:rPr>
              <a:t>ngày </a:t>
            </a:r>
            <a:r>
              <a:rPr lang="vi-VN" altLang="en-US" b="1" smtClean="0">
                <a:sym typeface="+mn-ea"/>
              </a:rPr>
              <a:t>0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  <a:sym typeface="+mn-ea"/>
              </a:rPr>
              <a:t>5</a:t>
            </a:r>
            <a:r>
              <a:rPr lang="vi-VN" altLang="en-US" b="1" smtClean="0">
                <a:sym typeface="+mn-ea"/>
              </a:rPr>
              <a:t> </a:t>
            </a:r>
            <a:r>
              <a:rPr lang="vi-VN" altLang="en-US" b="1">
                <a:sym typeface="+mn-ea"/>
              </a:rPr>
              <a:t>tháng 10 năm </a:t>
            </a:r>
            <a:r>
              <a:rPr lang="vi-VN" altLang="en-US" b="1" smtClean="0">
                <a:sym typeface="+mn-ea"/>
              </a:rPr>
              <a:t>202</a:t>
            </a:r>
            <a:r>
              <a:rPr lang="en-US" altLang="en-US" b="1" smtClean="0">
                <a:sym typeface="+mn-ea"/>
              </a:rPr>
              <a:t>3</a:t>
            </a:r>
            <a:endParaRPr lang="vi-VN" altLang="en-US" b="1"/>
          </a:p>
          <a:p>
            <a:pPr algn="ctr"/>
            <a:r>
              <a:rPr lang="vi-VN" altLang="en-US" b="1">
                <a:sym typeface="+mn-ea"/>
              </a:rPr>
              <a:t>Tiếng Việt</a:t>
            </a:r>
            <a:endParaRPr lang="vi-VN" altLang="en-US" b="1"/>
          </a:p>
          <a:p>
            <a:pPr algn="ctr"/>
            <a:r>
              <a:rPr lang="vi-VN" altLang="en-US" b="1">
                <a:solidFill>
                  <a:srgbClr val="0070C0"/>
                </a:solidFill>
                <a:sym typeface="+mn-ea"/>
              </a:rPr>
              <a:t>Luyện tập: Mở rộng vốn từ về nhà trường; Câu hỏi</a:t>
            </a:r>
            <a:endParaRPr lang="en-US" b="1"/>
          </a:p>
        </p:txBody>
      </p:sp>
      <p:pic>
        <p:nvPicPr>
          <p:cNvPr id="3074" name="Picture 18" descr="POINSET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 flipV="1">
            <a:off x="7843520" y="57150"/>
            <a:ext cx="1278255" cy="8566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188325" y="4210050"/>
            <a:ext cx="822325" cy="1043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200" y="4171950"/>
            <a:ext cx="1383030" cy="926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-190500" y="195580"/>
            <a:ext cx="1278255" cy="897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897890" y="1428750"/>
            <a:ext cx="2055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rgbClr val="0070C0"/>
                </a:solidFill>
              </a:rPr>
              <a:t>Luyện tập</a:t>
            </a:r>
          </a:p>
        </p:txBody>
      </p:sp>
      <p:sp>
        <p:nvSpPr>
          <p:cNvPr id="26653" name="AutoShape 29"/>
          <p:cNvSpPr>
            <a:spLocks noChangeArrowheads="1"/>
          </p:cNvSpPr>
          <p:nvPr/>
        </p:nvSpPr>
        <p:spPr bwMode="auto">
          <a:xfrm>
            <a:off x="1600200" y="2038350"/>
            <a:ext cx="4704715" cy="2400300"/>
          </a:xfrm>
          <a:prstGeom prst="cloudCallout">
            <a:avLst>
              <a:gd name="adj1" fmla="val -80958"/>
              <a:gd name="adj2" fmla="val 682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>
            <a:outerShdw dist="107763" dir="2700000" algn="ctr" rotWithShape="0">
              <a:srgbClr val="FF66FF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vi-VN" altLang="en-US" sz="4000" b="1">
                <a:solidFill>
                  <a:srgbClr val="FF0000"/>
                </a:solidFill>
                <a:sym typeface="+mn-ea"/>
              </a:rPr>
              <a:t>Từ ngữ về nhà trường</a:t>
            </a:r>
            <a:endParaRPr lang="vi-VN" altLang="en-US" sz="4000" b="1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altLang="en-US" sz="4000" b="1" dirty="0" err="1">
                <a:solidFill>
                  <a:srgbClr val="0000FF"/>
                </a:solidFill>
                <a:latin typeface="Times New Roman" panose="02020603050405020304"/>
                <a:cs typeface="+mn-cs"/>
              </a:rPr>
              <a:t>  </a:t>
            </a:r>
          </a:p>
          <a:p>
            <a:pPr algn="ctr">
              <a:defRPr/>
            </a:pPr>
            <a:r>
              <a:rPr lang="vi-VN" altLang="en-US" sz="4000" b="1" dirty="0" err="1">
                <a:solidFill>
                  <a:srgbClr val="0000FF"/>
                </a:solidFill>
                <a:latin typeface="Times New Roman" panose="02020603050405020304"/>
                <a:cs typeface="+mn-cs"/>
              </a:rPr>
              <a:t>  </a:t>
            </a:r>
            <a:endParaRPr lang="vi-VN" altLang="en-US" sz="3200" b="1" dirty="0">
              <a:solidFill>
                <a:srgbClr val="0000FF"/>
              </a:solidFill>
              <a:latin typeface="Times New Roman" panose="02020603050405020304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76350"/>
            <a:ext cx="8229600" cy="689610"/>
          </a:xfrm>
        </p:spPr>
        <p:txBody>
          <a:bodyPr>
            <a:normAutofit fontScale="90000"/>
          </a:bodyPr>
          <a:lstStyle/>
          <a:p>
            <a:r>
              <a:rPr lang="vi-VN" altLang="en-US" sz="2220" b="0">
                <a:solidFill>
                  <a:srgbClr val="FF0000"/>
                </a:solidFill>
                <a:sym typeface="+mn-ea"/>
              </a:rPr>
              <a:t>1. Tìm tiếp các từ ngữ về nhà trường trong từng nhóm sau:</a:t>
            </a:r>
            <a:r>
              <a:rPr lang="vi-VN" altLang="en-US" sz="2220" b="0">
                <a:solidFill>
                  <a:srgbClr val="FF0000"/>
                </a:solidFill>
              </a:rPr>
              <a:t/>
            </a:r>
            <a:br>
              <a:rPr lang="vi-VN" altLang="en-US" sz="2220" b="0">
                <a:solidFill>
                  <a:srgbClr val="FF0000"/>
                </a:solidFill>
              </a:rPr>
            </a:br>
            <a:endParaRPr lang="vi-VN" altLang="en-US" sz="2220" b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295" y="1885950"/>
            <a:ext cx="7281835" cy="29083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884045" y="209550"/>
            <a:ext cx="607441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vi-VN" altLang="en-US" sz="2000" b="1">
                <a:sym typeface="+mn-ea"/>
              </a:rPr>
              <a:t>Thứ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  <a:sym typeface="+mn-ea"/>
              </a:rPr>
              <a:t>Năm</a:t>
            </a:r>
            <a:r>
              <a:rPr lang="en-US" altLang="en-US" sz="2000" b="1" smtClean="0">
                <a:sym typeface="+mn-ea"/>
              </a:rPr>
              <a:t> </a:t>
            </a:r>
            <a:r>
              <a:rPr lang="vi-VN" altLang="en-US" sz="2000" b="1" smtClean="0">
                <a:sym typeface="+mn-ea"/>
              </a:rPr>
              <a:t> </a:t>
            </a:r>
            <a:r>
              <a:rPr lang="vi-VN" altLang="en-US" sz="2000" b="1">
                <a:sym typeface="+mn-ea"/>
              </a:rPr>
              <a:t>ngày </a:t>
            </a:r>
            <a:r>
              <a:rPr lang="vi-VN" altLang="en-US" sz="2000" b="1" smtClean="0">
                <a:sym typeface="+mn-ea"/>
              </a:rPr>
              <a:t>0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  <a:sym typeface="+mn-ea"/>
              </a:rPr>
              <a:t>5</a:t>
            </a:r>
            <a:r>
              <a:rPr lang="vi-VN" altLang="en-US" sz="2000" b="1" smtClean="0">
                <a:sym typeface="+mn-ea"/>
              </a:rPr>
              <a:t> </a:t>
            </a:r>
            <a:r>
              <a:rPr lang="vi-VN" altLang="en-US" sz="2000" b="1">
                <a:sym typeface="+mn-ea"/>
              </a:rPr>
              <a:t>tháng 10 năm </a:t>
            </a:r>
            <a:r>
              <a:rPr lang="vi-VN" altLang="en-US" sz="2000" b="1" smtClean="0">
                <a:sym typeface="+mn-ea"/>
              </a:rPr>
              <a:t>202</a:t>
            </a:r>
            <a:r>
              <a:rPr lang="en-US" altLang="en-US" sz="2000" b="1" smtClean="0">
                <a:sym typeface="+mn-ea"/>
              </a:rPr>
              <a:t>3</a:t>
            </a:r>
            <a:endParaRPr lang="vi-VN" altLang="en-US" sz="2000" b="1"/>
          </a:p>
          <a:p>
            <a:pPr algn="ctr"/>
            <a:r>
              <a:rPr lang="vi-VN" altLang="en-US" sz="2000" b="1">
                <a:sym typeface="+mn-ea"/>
              </a:rPr>
              <a:t>Tiếng Việt</a:t>
            </a:r>
            <a:endParaRPr lang="vi-VN" altLang="en-US" sz="2000" b="1"/>
          </a:p>
          <a:p>
            <a:pPr algn="ctr"/>
            <a:r>
              <a:rPr lang="vi-VN" altLang="en-US" sz="2000" b="1">
                <a:solidFill>
                  <a:srgbClr val="0070C0"/>
                </a:solidFill>
                <a:sym typeface="+mn-ea"/>
              </a:rPr>
              <a:t>Luyện tập: Mở rộng vốn từ về nhà trường; Câu hỏi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605790" y="971550"/>
            <a:ext cx="802386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altLang="en-US"/>
          </a:p>
          <a:p>
            <a:r>
              <a:rPr lang="vi-VN" altLang="en-US" sz="2400" b="1"/>
              <a:t>1. Tìm tiếp các từ ngữ về nhà trường trong từng nhóm sau: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1962150"/>
            <a:ext cx="1676400" cy="505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tx1"/>
                </a:solidFill>
              </a:rPr>
              <a:t>Người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6565" y="2647950"/>
            <a:ext cx="1676400" cy="512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tx1"/>
                </a:solidFill>
              </a:rPr>
              <a:t>Địa điểm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6565" y="4027805"/>
            <a:ext cx="1675765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tx1"/>
                </a:solidFill>
              </a:rPr>
              <a:t>Hoạt động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6565" y="3333750"/>
            <a:ext cx="16764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tx1"/>
                </a:solidFill>
              </a:rPr>
              <a:t>Đồ vật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600200" y="209550"/>
            <a:ext cx="624332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vi-VN" altLang="en-US" sz="2000" b="1">
                <a:sym typeface="+mn-ea"/>
              </a:rPr>
              <a:t>Thứ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  <a:sym typeface="+mn-ea"/>
              </a:rPr>
              <a:t>Năm</a:t>
            </a:r>
            <a:r>
              <a:rPr lang="vi-VN" altLang="en-US" sz="2000" b="1" smtClean="0">
                <a:sym typeface="+mn-ea"/>
              </a:rPr>
              <a:t> </a:t>
            </a:r>
            <a:r>
              <a:rPr lang="vi-VN" altLang="en-US" sz="2000" b="1">
                <a:sym typeface="+mn-ea"/>
              </a:rPr>
              <a:t>ngày </a:t>
            </a:r>
            <a:r>
              <a:rPr lang="vi-VN" altLang="en-US" sz="2000" b="1" smtClean="0">
                <a:sym typeface="+mn-ea"/>
              </a:rPr>
              <a:t>0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  <a:sym typeface="+mn-ea"/>
              </a:rPr>
              <a:t>5</a:t>
            </a:r>
            <a:r>
              <a:rPr lang="vi-VN" altLang="en-US" sz="2000" b="1" smtClean="0">
                <a:sym typeface="+mn-ea"/>
              </a:rPr>
              <a:t> </a:t>
            </a:r>
            <a:r>
              <a:rPr lang="vi-VN" altLang="en-US" sz="2000" b="1">
                <a:sym typeface="+mn-ea"/>
              </a:rPr>
              <a:t>tháng 10 năm </a:t>
            </a:r>
            <a:r>
              <a:rPr lang="vi-VN" altLang="en-US" sz="2000" b="1" smtClean="0">
                <a:sym typeface="+mn-ea"/>
              </a:rPr>
              <a:t>202</a:t>
            </a:r>
            <a:r>
              <a:rPr lang="en-US" altLang="en-US" sz="2000" b="1" smtClean="0">
                <a:sym typeface="+mn-ea"/>
              </a:rPr>
              <a:t>3</a:t>
            </a:r>
            <a:endParaRPr lang="vi-VN" altLang="en-US" sz="2000" b="1"/>
          </a:p>
          <a:p>
            <a:pPr algn="ctr"/>
            <a:r>
              <a:rPr lang="vi-VN" altLang="en-US" sz="2000" b="1">
                <a:sym typeface="+mn-ea"/>
              </a:rPr>
              <a:t>Tiếng Việt</a:t>
            </a:r>
            <a:endParaRPr lang="vi-VN" altLang="en-US" sz="2000" b="1"/>
          </a:p>
          <a:p>
            <a:pPr algn="ctr"/>
            <a:r>
              <a:rPr lang="vi-VN" altLang="en-US" sz="2000" b="1">
                <a:solidFill>
                  <a:srgbClr val="0070C0"/>
                </a:solidFill>
                <a:sym typeface="+mn-ea"/>
              </a:rPr>
              <a:t>Luyện tập: Mở rộng vốn từ về nhà trường; Câu hỏi</a:t>
            </a:r>
            <a:endParaRPr lang="en-US" sz="2000" b="1"/>
          </a:p>
        </p:txBody>
      </p:sp>
      <p:sp>
        <p:nvSpPr>
          <p:cNvPr id="14" name="Rounded Rectangle 13"/>
          <p:cNvSpPr/>
          <p:nvPr/>
        </p:nvSpPr>
        <p:spPr>
          <a:xfrm>
            <a:off x="2364105" y="1962150"/>
            <a:ext cx="6464935" cy="645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000">
                <a:solidFill>
                  <a:srgbClr val="FF0000"/>
                </a:solidFill>
              </a:rPr>
              <a:t>học sinh, thầy giáo, cô giáo, bác bảo vệ, cô lao công, cô tổng phụ trách, thầy hiệu trưởng,...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438400" y="2668905"/>
            <a:ext cx="6390640" cy="5854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000">
                <a:solidFill>
                  <a:srgbClr val="FF0000"/>
                </a:solidFill>
              </a:rPr>
              <a:t>cổng trường, sân trường, hành lang, lớp học, thư viện, </a:t>
            </a:r>
            <a:r>
              <a:rPr lang="en-US" alt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ăn</a:t>
            </a:r>
            <a:r>
              <a:rPr lang="vi-VN" alt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altLang="en-US" sz="2000" smtClean="0">
                <a:solidFill>
                  <a:srgbClr val="FF0000"/>
                </a:solidFill>
              </a:rPr>
              <a:t> </a:t>
            </a:r>
            <a:r>
              <a:rPr lang="vi-VN" altLang="en-US" sz="2000">
                <a:solidFill>
                  <a:srgbClr val="FF0000"/>
                </a:solidFill>
              </a:rPr>
              <a:t>nhà xe, hội trường, hồ bơi, vườn cây ăn quả,...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00935" y="3361055"/>
            <a:ext cx="6390640" cy="4933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000">
                <a:solidFill>
                  <a:srgbClr val="FF0000"/>
                </a:solidFill>
              </a:rPr>
              <a:t>bàn, ghế</a:t>
            </a:r>
            <a:r>
              <a:rPr lang="vi-VN" altLang="en-US" sz="2000" smtClean="0">
                <a:solidFill>
                  <a:srgbClr val="FF0000"/>
                </a:solidFill>
              </a:rPr>
              <a:t>,</a:t>
            </a:r>
            <a:r>
              <a:rPr lang="en-US" altLang="en-US" sz="2000" smtClean="0">
                <a:solidFill>
                  <a:srgbClr val="FF0000"/>
                </a:solidFill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tủ,</a:t>
            </a:r>
            <a:r>
              <a:rPr lang="vi-VN" altLang="en-US" sz="2000" smtClean="0">
                <a:solidFill>
                  <a:srgbClr val="FF0000"/>
                </a:solidFill>
              </a:rPr>
              <a:t> </a:t>
            </a:r>
            <a:r>
              <a:rPr lang="vi-VN" altLang="en-US" sz="2000">
                <a:solidFill>
                  <a:srgbClr val="FF0000"/>
                </a:solidFill>
              </a:rPr>
              <a:t>phấn, bảng, khăn lau, bút, thước, tẩy, sách, vở,...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400935" y="4078605"/>
            <a:ext cx="6390640" cy="584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000">
                <a:solidFill>
                  <a:srgbClr val="FF0000"/>
                </a:solidFill>
              </a:rPr>
              <a:t>viết, đọc, nghe, nói, vẽ, hát, tập thể dục, giơ tay, khoanh tay, cầm sách, đeo cặp,...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219200" y="361950"/>
            <a:ext cx="672592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vi-VN" altLang="en-US" b="1">
                <a:sym typeface="+mn-ea"/>
              </a:rPr>
              <a:t>Thứ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  <a:sym typeface="+mn-ea"/>
              </a:rPr>
              <a:t>Năm</a:t>
            </a:r>
            <a:r>
              <a:rPr lang="vi-VN" altLang="en-US" b="1" smtClean="0">
                <a:sym typeface="+mn-ea"/>
              </a:rPr>
              <a:t> </a:t>
            </a:r>
            <a:r>
              <a:rPr lang="vi-VN" altLang="en-US" b="1">
                <a:sym typeface="+mn-ea"/>
              </a:rPr>
              <a:t>ngày </a:t>
            </a:r>
            <a:r>
              <a:rPr lang="vi-VN" altLang="en-US" b="1" smtClean="0">
                <a:sym typeface="+mn-ea"/>
              </a:rPr>
              <a:t>0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  <a:sym typeface="+mn-ea"/>
              </a:rPr>
              <a:t>5</a:t>
            </a:r>
            <a:r>
              <a:rPr lang="vi-VN" altLang="en-US" b="1" smtClean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vi-VN" altLang="en-US" b="1">
                <a:sym typeface="+mn-ea"/>
              </a:rPr>
              <a:t>tháng 10 năm </a:t>
            </a:r>
            <a:r>
              <a:rPr lang="vi-VN" altLang="en-US" b="1" smtClean="0">
                <a:sym typeface="+mn-ea"/>
              </a:rPr>
              <a:t>202</a:t>
            </a:r>
            <a:r>
              <a:rPr lang="en-US" altLang="en-US" b="1" smtClean="0">
                <a:sym typeface="+mn-ea"/>
              </a:rPr>
              <a:t>3</a:t>
            </a:r>
            <a:endParaRPr lang="vi-VN" altLang="en-US" b="1"/>
          </a:p>
          <a:p>
            <a:pPr algn="ctr"/>
            <a:r>
              <a:rPr lang="vi-VN" altLang="en-US" b="1">
                <a:sym typeface="+mn-ea"/>
              </a:rPr>
              <a:t>Tiếng Việt</a:t>
            </a:r>
            <a:endParaRPr lang="vi-VN" altLang="en-US" b="1"/>
          </a:p>
          <a:p>
            <a:pPr algn="ctr"/>
            <a:r>
              <a:rPr lang="vi-VN" altLang="en-US" b="1">
                <a:solidFill>
                  <a:srgbClr val="0070C0"/>
                </a:solidFill>
                <a:sym typeface="+mn-ea"/>
              </a:rPr>
              <a:t>Luyện tập: Mở rộng vốn từ về nhà trường; Câu hỏi</a:t>
            </a:r>
            <a:endParaRPr lang="en-US" b="1"/>
          </a:p>
        </p:txBody>
      </p:sp>
      <p:pic>
        <p:nvPicPr>
          <p:cNvPr id="3074" name="Picture 18" descr="POINSET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 flipV="1">
            <a:off x="7843520" y="57150"/>
            <a:ext cx="1278255" cy="8566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188325" y="4210050"/>
            <a:ext cx="822325" cy="1043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200" y="4171950"/>
            <a:ext cx="1383030" cy="926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-190500" y="195580"/>
            <a:ext cx="1278255" cy="897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53" name="AutoShape 29"/>
          <p:cNvSpPr>
            <a:spLocks noChangeArrowheads="1"/>
          </p:cNvSpPr>
          <p:nvPr/>
        </p:nvSpPr>
        <p:spPr bwMode="auto">
          <a:xfrm>
            <a:off x="2133600" y="1504950"/>
            <a:ext cx="4286885" cy="2400300"/>
          </a:xfrm>
          <a:prstGeom prst="cloudCallout">
            <a:avLst>
              <a:gd name="adj1" fmla="val -80958"/>
              <a:gd name="adj2" fmla="val 682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>
            <a:outerShdw dist="107763" dir="2700000" algn="ctr" rotWithShape="0">
              <a:srgbClr val="FF66FF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altLang="en-US" sz="4000" b="1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altLang="en-US" sz="4000" b="1">
                <a:solidFill>
                  <a:srgbClr val="FF0000"/>
                </a:solidFill>
              </a:rPr>
              <a:t>Câu hỏi</a:t>
            </a:r>
          </a:p>
          <a:p>
            <a:pPr algn="ctr">
              <a:defRPr/>
            </a:pPr>
            <a:r>
              <a:rPr lang="vi-VN" altLang="en-US" sz="4000" b="1" dirty="0" err="1">
                <a:solidFill>
                  <a:srgbClr val="0000FF"/>
                </a:solidFill>
                <a:latin typeface="Times New Roman" panose="02020603050405020304"/>
                <a:cs typeface="+mn-cs"/>
              </a:rPr>
              <a:t>  </a:t>
            </a:r>
          </a:p>
          <a:p>
            <a:pPr algn="ctr">
              <a:defRPr/>
            </a:pPr>
            <a:r>
              <a:rPr lang="vi-VN" altLang="en-US" sz="4000" b="1" dirty="0" err="1">
                <a:solidFill>
                  <a:srgbClr val="0000FF"/>
                </a:solidFill>
                <a:latin typeface="Times New Roman" panose="02020603050405020304"/>
                <a:cs typeface="+mn-cs"/>
              </a:rPr>
              <a:t>  </a:t>
            </a:r>
            <a:endParaRPr lang="vi-VN" altLang="en-US" sz="3200" b="1" dirty="0">
              <a:solidFill>
                <a:srgbClr val="0000FF"/>
              </a:solidFill>
              <a:latin typeface="Times New Roman" panose="02020603050405020304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65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541020" y="1123950"/>
            <a:ext cx="8315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altLang="en-US"/>
          </a:p>
          <a:p>
            <a:r>
              <a:rPr lang="vi-VN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2. Câu nào dưới đây là câu hỏi? Dựa vào đâu em biết điều đó?</a:t>
            </a:r>
          </a:p>
          <a:p>
            <a:endParaRPr lang="vi-VN" altLang="en-US" sz="2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600200" y="209550"/>
            <a:ext cx="624332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vi-VN" altLang="en-US" sz="2000" b="1">
                <a:sym typeface="+mn-ea"/>
              </a:rPr>
              <a:t>Thứ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  <a:sym typeface="+mn-ea"/>
              </a:rPr>
              <a:t>Năm</a:t>
            </a:r>
            <a:r>
              <a:rPr lang="vi-VN" altLang="en-US" sz="2000" b="1" smtClean="0">
                <a:sym typeface="+mn-ea"/>
              </a:rPr>
              <a:t> </a:t>
            </a:r>
            <a:r>
              <a:rPr lang="vi-VN" altLang="en-US" sz="2000" b="1">
                <a:sym typeface="+mn-ea"/>
              </a:rPr>
              <a:t>ngày </a:t>
            </a:r>
            <a:r>
              <a:rPr lang="vi-VN" altLang="en-US" sz="2000" b="1" smtClean="0">
                <a:sym typeface="+mn-ea"/>
              </a:rPr>
              <a:t>0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  <a:sym typeface="+mn-ea"/>
              </a:rPr>
              <a:t>5</a:t>
            </a:r>
            <a:r>
              <a:rPr lang="vi-VN" altLang="en-US" sz="2000" b="1" smtClean="0">
                <a:sym typeface="+mn-ea"/>
              </a:rPr>
              <a:t> </a:t>
            </a:r>
            <a:r>
              <a:rPr lang="vi-VN" altLang="en-US" sz="2000" b="1">
                <a:sym typeface="+mn-ea"/>
              </a:rPr>
              <a:t>tháng 10 năm </a:t>
            </a:r>
            <a:r>
              <a:rPr lang="vi-VN" altLang="en-US" sz="2000" b="1" smtClean="0">
                <a:sym typeface="+mn-ea"/>
              </a:rPr>
              <a:t>202</a:t>
            </a:r>
            <a:r>
              <a:rPr lang="en-US" altLang="en-US" sz="2000" b="1" smtClean="0">
                <a:sym typeface="+mn-ea"/>
              </a:rPr>
              <a:t>3</a:t>
            </a:r>
            <a:endParaRPr lang="vi-VN" altLang="en-US" sz="2000" b="1"/>
          </a:p>
          <a:p>
            <a:pPr algn="ctr"/>
            <a:r>
              <a:rPr lang="vi-VN" altLang="en-US" sz="2000" b="1">
                <a:sym typeface="+mn-ea"/>
              </a:rPr>
              <a:t>Tiếng Việt</a:t>
            </a:r>
            <a:endParaRPr lang="vi-VN" altLang="en-US" sz="2000" b="1"/>
          </a:p>
          <a:p>
            <a:pPr algn="ctr"/>
            <a:r>
              <a:rPr lang="vi-VN" altLang="en-US" sz="2000" b="1">
                <a:solidFill>
                  <a:srgbClr val="0070C0"/>
                </a:solidFill>
                <a:sym typeface="+mn-ea"/>
              </a:rPr>
              <a:t>Luyện tập: Mở rộng vốn từ về nhà trường; Câu hỏi</a:t>
            </a:r>
            <a:endParaRPr lang="en-US" sz="2000" b="1"/>
          </a:p>
        </p:txBody>
      </p:sp>
      <p:sp>
        <p:nvSpPr>
          <p:cNvPr id="3" name="Text Box 2"/>
          <p:cNvSpPr txBox="1"/>
          <p:nvPr/>
        </p:nvSpPr>
        <p:spPr>
          <a:xfrm>
            <a:off x="564515" y="2190750"/>
            <a:ext cx="8315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  <a:sym typeface="+mn-ea"/>
              </a:rPr>
              <a:t>a.</a:t>
            </a:r>
            <a:r>
              <a:rPr lang="vi-VN" altLang="en-US" sz="2800">
                <a:sym typeface="+mn-ea"/>
              </a:rPr>
              <a:t> </a:t>
            </a:r>
            <a:r>
              <a:rPr lang="vi-VN" altLang="en-US" sz="2800">
                <a:solidFill>
                  <a:srgbClr val="FF0000"/>
                </a:solidFill>
                <a:sym typeface="+mn-ea"/>
              </a:rPr>
              <a:t>Em đã làm gì để giúp đỡ mẹ?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33400" y="2724150"/>
            <a:ext cx="8315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  <a:sym typeface="+mn-ea"/>
              </a:rPr>
              <a:t>b. Em đã nhiều lần giúp đỡ mẹ.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63880" y="3285490"/>
            <a:ext cx="8315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  <a:sym typeface="+mn-ea"/>
              </a:rPr>
              <a:t>c. Hôm nay con giặt áo sơ mi và quần áo lót đi nhé!</a:t>
            </a:r>
          </a:p>
        </p:txBody>
      </p:sp>
      <p:sp>
        <p:nvSpPr>
          <p:cNvPr id="2" name="Oval 1"/>
          <p:cNvSpPr/>
          <p:nvPr/>
        </p:nvSpPr>
        <p:spPr>
          <a:xfrm>
            <a:off x="422275" y="2230755"/>
            <a:ext cx="536575" cy="537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457200" y="1885950"/>
            <a:ext cx="425450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   </a:t>
            </a:r>
            <a:r>
              <a:rPr lang="vi-VN" altLang="en-US" sz="280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3074" name="Picture 18" descr="POINSET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 flipV="1">
            <a:off x="7843520" y="57150"/>
            <a:ext cx="1278255" cy="9023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114665" y="4140200"/>
            <a:ext cx="1203960" cy="810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76200" y="-1905"/>
            <a:ext cx="882650" cy="130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 flipV="1">
            <a:off x="209550" y="4055745"/>
            <a:ext cx="882650" cy="130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2" grpId="0" bldLvl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457200" y="1657350"/>
            <a:ext cx="82296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GV chốt: </a:t>
            </a:r>
            <a:r>
              <a:rPr lang="vi-VN" altLang="en-US" sz="3200">
                <a:solidFill>
                  <a:srgbClr val="1D41D5"/>
                </a:solidFill>
              </a:rPr>
              <a:t>Câu a: </a:t>
            </a:r>
            <a:r>
              <a:rPr lang="vi-VN" altLang="en-US" sz="3200">
                <a:sym typeface="+mn-ea"/>
              </a:rPr>
              <a:t>Em đã làm gì để giúp đỡ mẹ?</a:t>
            </a:r>
            <a:endParaRPr lang="vi-VN" altLang="en-US" sz="3200"/>
          </a:p>
          <a:p>
            <a:r>
              <a:rPr lang="vi-VN" altLang="en-US" sz="3200">
                <a:solidFill>
                  <a:srgbClr val="1D41D5"/>
                </a:solidFill>
              </a:rPr>
              <a:t> là câu hỏi, vì kết thúc câu là dấu chấm hỏi.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28800" y="514350"/>
            <a:ext cx="621919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vi-VN" altLang="en-US" sz="2000" b="1">
                <a:sym typeface="+mn-ea"/>
              </a:rPr>
              <a:t>Thứ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  <a:sym typeface="+mn-ea"/>
              </a:rPr>
              <a:t>Năm</a:t>
            </a:r>
            <a:r>
              <a:rPr lang="vi-VN" altLang="en-US" sz="2000" b="1" smtClean="0">
                <a:sym typeface="+mn-ea"/>
              </a:rPr>
              <a:t> </a:t>
            </a:r>
            <a:r>
              <a:rPr lang="vi-VN" altLang="en-US" sz="2000" b="1">
                <a:sym typeface="+mn-ea"/>
              </a:rPr>
              <a:t>ngày </a:t>
            </a:r>
            <a:r>
              <a:rPr lang="vi-VN" altLang="en-US" sz="2000" b="1" smtClean="0">
                <a:sym typeface="+mn-ea"/>
              </a:rPr>
              <a:t>0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  <a:sym typeface="+mn-ea"/>
              </a:rPr>
              <a:t>5</a:t>
            </a:r>
            <a:r>
              <a:rPr lang="vi-VN" altLang="en-US" sz="2000" b="1" smtClean="0">
                <a:sym typeface="+mn-ea"/>
              </a:rPr>
              <a:t> </a:t>
            </a:r>
            <a:r>
              <a:rPr lang="vi-VN" altLang="en-US" sz="2000" b="1">
                <a:sym typeface="+mn-ea"/>
              </a:rPr>
              <a:t>tháng 10 năm </a:t>
            </a:r>
            <a:r>
              <a:rPr lang="vi-VN" altLang="en-US" sz="2000" b="1" smtClean="0">
                <a:sym typeface="+mn-ea"/>
              </a:rPr>
              <a:t>202</a:t>
            </a:r>
            <a:r>
              <a:rPr lang="en-US" altLang="en-US" sz="2000" b="1" smtClean="0">
                <a:sym typeface="+mn-ea"/>
              </a:rPr>
              <a:t>3</a:t>
            </a:r>
            <a:endParaRPr lang="vi-VN" altLang="en-US" sz="2000" b="1"/>
          </a:p>
          <a:p>
            <a:pPr algn="ctr"/>
            <a:r>
              <a:rPr lang="vi-VN" altLang="en-US" sz="2000" b="1">
                <a:sym typeface="+mn-ea"/>
              </a:rPr>
              <a:t>Tiếng Việt</a:t>
            </a:r>
            <a:endParaRPr lang="vi-VN" altLang="en-US" sz="2000" b="1"/>
          </a:p>
          <a:p>
            <a:pPr algn="ctr"/>
            <a:r>
              <a:rPr lang="vi-VN" altLang="en-US" sz="2000" b="1">
                <a:solidFill>
                  <a:srgbClr val="0070C0"/>
                </a:solidFill>
                <a:sym typeface="+mn-ea"/>
              </a:rPr>
              <a:t>Luyện tập: Mở rộng vốn từ về nhà trường; Câu hỏi</a:t>
            </a:r>
            <a:endParaRPr lang="en-US" sz="2000"/>
          </a:p>
        </p:txBody>
      </p:sp>
      <p:pic>
        <p:nvPicPr>
          <p:cNvPr id="3074" name="Picture 18" descr="POINSET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 flipV="1">
            <a:off x="7924800" y="0"/>
            <a:ext cx="1278255" cy="725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074660" y="4076065"/>
            <a:ext cx="1278255" cy="8597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-136525" y="118110"/>
            <a:ext cx="1247775" cy="974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35" y="3974465"/>
            <a:ext cx="901700" cy="1169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762000" y="2800350"/>
            <a:ext cx="60699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altLang="en-US" sz="3200">
                <a:solidFill>
                  <a:srgbClr val="1D41D5"/>
                </a:solidFill>
                <a:sym typeface="+mn-ea"/>
              </a:rPr>
              <a:t>Vì câu có từ để hỏi “làm gì:”</a:t>
            </a:r>
            <a:endParaRPr lang="en-US" sz="3200"/>
          </a:p>
        </p:txBody>
      </p:sp>
      <p:sp>
        <p:nvSpPr>
          <p:cNvPr id="9" name="Text Box 8"/>
          <p:cNvSpPr txBox="1"/>
          <p:nvPr/>
        </p:nvSpPr>
        <p:spPr>
          <a:xfrm>
            <a:off x="762000" y="3562350"/>
            <a:ext cx="64484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altLang="en-US" sz="3200">
                <a:solidFill>
                  <a:srgbClr val="1D41D5"/>
                </a:solidFill>
                <a:sym typeface="+mn-ea"/>
              </a:rPr>
              <a:t>Vì mục đích của câu là để hỏi.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290</TotalTime>
  <Words>1220</Words>
  <Application>Microsoft Office PowerPoint</Application>
  <PresentationFormat>On-screen Show (16:9)</PresentationFormat>
  <Paragraphs>132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PowerPoint Presentation</vt:lpstr>
      <vt:lpstr>PowerPoint Presentation</vt:lpstr>
      <vt:lpstr>PowerPoint Presentation</vt:lpstr>
      <vt:lpstr>PowerPoint Presentation</vt:lpstr>
      <vt:lpstr>1. Tìm tiếp các từ ngữ về nhà trường trong từng nhóm sau: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114</cp:revision>
  <dcterms:created xsi:type="dcterms:W3CDTF">2017-10-13T13:15:00Z</dcterms:created>
  <dcterms:modified xsi:type="dcterms:W3CDTF">2023-10-04T17:00:20Z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8DA85F75098A4A8CAE686B3D1B4FF2C8</vt:lpwstr>
  </property>
  <property fmtid="{D5CDD505-2E9C-101B-9397-08002B2CF9AE}" pid="3" name="KSOProductBuildVer">
    <vt:lpwstr>1033-11.2.0.11537</vt:lpwstr>
  </property>
</Properties>
</file>