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27" r:id="rId3"/>
    <p:sldId id="449" r:id="rId4"/>
    <p:sldId id="477" r:id="rId5"/>
    <p:sldId id="494" r:id="rId6"/>
    <p:sldId id="498" r:id="rId7"/>
    <p:sldId id="530" r:id="rId8"/>
    <p:sldId id="446" r:id="rId9"/>
    <p:sldId id="511" r:id="rId10"/>
    <p:sldId id="427" r:id="rId11"/>
    <p:sldId id="472" r:id="rId12"/>
    <p:sldId id="458" r:id="rId13"/>
    <p:sldId id="519" r:id="rId14"/>
    <p:sldId id="520" r:id="rId16"/>
    <p:sldId id="518" r:id="rId17"/>
    <p:sldId id="545" r:id="rId18"/>
    <p:sldId id="547" r:id="rId19"/>
    <p:sldId id="546" r:id="rId20"/>
    <p:sldId id="522" r:id="rId21"/>
    <p:sldId id="340" r:id="rId22"/>
  </p:sldIdLst>
  <p:sldSz cx="16276320" cy="9144000"/>
  <p:notesSz cx="6858000" cy="9144000"/>
  <p:custDataLst>
    <p:tags r:id="rId27"/>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910" userDrawn="1">
          <p15:clr>
            <a:srgbClr val="A4A3A4"/>
          </p15:clr>
        </p15:guide>
        <p15:guide id="2" pos="51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6600"/>
    <a:srgbClr val="FF33CC"/>
    <a:srgbClr val="FF0000"/>
    <a:srgbClr val="065A16"/>
    <a:srgbClr val="F6D4F4"/>
    <a:srgbClr val="FF7C80"/>
    <a:srgbClr val="0000FF"/>
    <a:srgbClr val="0000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4" autoAdjust="0"/>
    <p:restoredTop sz="94660"/>
  </p:normalViewPr>
  <p:slideViewPr>
    <p:cSldViewPr showGuides="1">
      <p:cViewPr varScale="1">
        <p:scale>
          <a:sx n="53" d="100"/>
          <a:sy n="53" d="100"/>
        </p:scale>
        <p:origin x="864" y="72"/>
      </p:cViewPr>
      <p:guideLst>
        <p:guide orient="horz" pos="2910"/>
        <p:guide pos="5132"/>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2.xml"/><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10-05T19:53:33.377" idx="1">
    <p:pos x="4332" y="1335"/>
    <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22-10-05T19:53:33.377" idx="1">
    <p:pos x="4332" y="1335"/>
    <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2-10-05T19:53:33.377" idx="1">
    <p:pos x="4332" y="1335"/>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ln>
        </p:spPr>
      </p:sp>
      <p:sp>
        <p:nvSpPr>
          <p:cNvPr id="7475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ln>
        </p:spPr>
        <p:txBody>
          <a:bodyPr wrap="square" numCol="1"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ln>
        </p:spPr>
      </p:sp>
      <p:sp>
        <p:nvSpPr>
          <p:cNvPr id="7475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ln>
        </p:spPr>
        <p:txBody>
          <a:bodyPr wrap="square" numCol="1"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rPr>
            </a:fld>
            <a:endParaRPr kumimoji="0" lang="en-US" altLang="zh-CN"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B5B8007-F28A-4C3E-A48D-DDE012D8153F}" type="slidenum">
              <a:rPr lang="en-US" altLang="en-US" sz="1200">
                <a:cs typeface="Arial" panose="020B0604020202020204" pitchFamily="34" charset="0"/>
              </a:rPr>
            </a:fld>
            <a:endParaRPr lang="en-US" altLang="en-US" sz="1200">
              <a:cs typeface="Arial" panose="020B0604020202020204" pitchFamily="34" charset="0"/>
            </a:endParaRPr>
          </a:p>
        </p:txBody>
      </p:sp>
      <p:sp>
        <p:nvSpPr>
          <p:cNvPr id="15363" name="Rectangle 2"/>
          <p:cNvSpPr>
            <a:spLocks noGrp="1" noRot="1" noChangeAspect="1" noChangeArrowheads="1" noTextEdit="1"/>
          </p:cNvSpPr>
          <p:nvPr>
            <p:ph type="sldImg"/>
          </p:nvPr>
        </p:nvSpPr>
        <p:spPr>
          <a:xfrm>
            <a:off x="377825" y="685800"/>
            <a:ext cx="6102350" cy="3429000"/>
          </a:xfrm>
        </p:spPr>
      </p:sp>
      <p:sp>
        <p:nvSpPr>
          <p:cNvPr id="15364" name="Rectangle 3"/>
          <p:cNvSpPr>
            <a:spLocks noGrp="1" noChangeArrowheads="1"/>
          </p:cNvSpPr>
          <p:nvPr>
            <p:ph type="body" idx="1"/>
          </p:nvPr>
        </p:nvSpPr>
        <p:spPr>
          <a:noFill/>
        </p:spPr>
        <p:txBody>
          <a:bodyPr/>
          <a:lstStyle/>
          <a:p>
            <a:pPr eaLnBrk="1" hangingPunct="1"/>
            <a:endParaRPr lang="vi-VN"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4540" y="1496484"/>
            <a:ext cx="12207240" cy="3183467"/>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2034540" y="4802717"/>
            <a:ext cx="12207240" cy="220768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a:fld>
            <a:endParaRPr lang="en-US"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a:fld>
            <a:endParaRPr lang="en-US"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332" y="366184"/>
            <a:ext cx="3662172"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3816" y="366184"/>
            <a:ext cx="10774215" cy="780203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a:fld>
            <a:endParaRPr lang="en-US" alt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4264759-E7CE-4A8C-955C-20DA2A50E45F}" type="slidenum">
              <a:rPr lang="en-US" altLang="en-US"/>
            </a:fld>
            <a:endParaRPr lang="en-US"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a:fld>
            <a:endParaRPr lang="en-US"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21" y="2279651"/>
            <a:ext cx="14038326" cy="3803649"/>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1110521" y="6119284"/>
            <a:ext cx="14038326" cy="200024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a:fld>
            <a:endParaRPr lang="en-US"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3816" y="2133600"/>
            <a:ext cx="7177857" cy="603461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8284647" y="2133600"/>
            <a:ext cx="7177857" cy="6034617"/>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a:fld>
            <a:endParaRPr lang="en-US"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17" y="486833"/>
            <a:ext cx="14038326" cy="176741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121117" y="2241551"/>
            <a:ext cx="6885645"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121117" y="3340100"/>
            <a:ext cx="6885645" cy="491278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8239887" y="2241551"/>
            <a:ext cx="6919556" cy="10985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8239887" y="3340100"/>
            <a:ext cx="6919556" cy="491278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a:fld>
            <a:endParaRPr lang="en-US"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a:fld>
            <a:endParaRPr lang="en-US"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a:fld>
            <a:endParaRPr lang="en-US"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17" y="609600"/>
            <a:ext cx="5249537" cy="21336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6919556" y="1316567"/>
            <a:ext cx="8239887" cy="64981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1121117" y="2743200"/>
            <a:ext cx="52495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a:fld>
            <a:endParaRPr lang="en-US"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17" y="609600"/>
            <a:ext cx="5249537" cy="21336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6919556" y="1316567"/>
            <a:ext cx="8239887" cy="6498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21117" y="2743200"/>
            <a:ext cx="5249537" cy="508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a:fld>
            <a:endParaRPr lang="en-US" altLang="en-US"/>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1026" name="Title 1025"/>
          <p:cNvSpPr/>
          <p:nvPr>
            <p:ph type="title"/>
          </p:nvPr>
        </p:nvSpPr>
        <p:spPr>
          <a:xfrm>
            <a:off x="813816" y="366184"/>
            <a:ext cx="14648688" cy="1524000"/>
          </a:xfrm>
          <a:prstGeom prst="rect">
            <a:avLst/>
          </a:prstGeom>
          <a:noFill/>
          <a:ln w="9525">
            <a:noFill/>
          </a:ln>
        </p:spPr>
        <p:txBody>
          <a:bodyPr anchor="ctr" anchorCtr="0"/>
          <a:p>
            <a:pPr lvl="0"/>
            <a:r>
              <a:t>Click to edit Master title style</a:t>
            </a:r>
          </a:p>
        </p:txBody>
      </p:sp>
      <p:sp>
        <p:nvSpPr>
          <p:cNvPr id="1027" name="Text Placeholder 1026"/>
          <p:cNvSpPr/>
          <p:nvPr>
            <p:ph type="body" idx="1"/>
          </p:nvPr>
        </p:nvSpPr>
        <p:spPr>
          <a:xfrm>
            <a:off x="813816" y="2133600"/>
            <a:ext cx="14648688" cy="6034617"/>
          </a:xfrm>
          <a:prstGeom prst="rect">
            <a:avLst/>
          </a:prstGeom>
          <a:noFill/>
          <a:ln w="9525">
            <a:noFill/>
          </a:ln>
        </p:spPr>
        <p:txBody>
          <a:bodyPr/>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p:nvPr>
            <p:ph type="dt" sz="half" idx="2"/>
          </p:nvPr>
        </p:nvSpPr>
        <p:spPr>
          <a:xfrm>
            <a:off x="813816" y="8326967"/>
            <a:ext cx="3797808" cy="635000"/>
          </a:xfrm>
          <a:prstGeom prst="rect">
            <a:avLst/>
          </a:prstGeom>
          <a:noFill/>
          <a:ln w="9525">
            <a:noFill/>
          </a:ln>
        </p:spPr>
        <p:txBody>
          <a:bodyPr/>
          <a:lstStyle>
            <a:lvl1pPr>
              <a:defRPr sz="1865"/>
            </a:lvl1pPr>
          </a:lstStyle>
          <a:p>
            <a:pPr>
              <a:defRPr/>
            </a:pPr>
            <a:endParaRPr lang="en-US"/>
          </a:p>
        </p:txBody>
      </p:sp>
      <p:sp>
        <p:nvSpPr>
          <p:cNvPr id="1029" name="Footer Placeholder 1028"/>
          <p:cNvSpPr/>
          <p:nvPr>
            <p:ph type="ftr" sz="quarter" idx="3"/>
          </p:nvPr>
        </p:nvSpPr>
        <p:spPr>
          <a:xfrm>
            <a:off x="5561076" y="8326967"/>
            <a:ext cx="5154168" cy="635000"/>
          </a:xfrm>
          <a:prstGeom prst="rect">
            <a:avLst/>
          </a:prstGeom>
          <a:noFill/>
          <a:ln w="9525">
            <a:noFill/>
          </a:ln>
        </p:spPr>
        <p:txBody>
          <a:bodyPr/>
          <a:lstStyle>
            <a:lvl1pPr algn="ctr">
              <a:defRPr sz="1865"/>
            </a:lvl1pPr>
          </a:lstStyle>
          <a:p>
            <a:pPr>
              <a:defRPr/>
            </a:pPr>
            <a:endParaRPr lang="en-US"/>
          </a:p>
        </p:txBody>
      </p:sp>
      <p:sp>
        <p:nvSpPr>
          <p:cNvPr id="1030" name="Slide Number Placeholder 1029"/>
          <p:cNvSpPr/>
          <p:nvPr>
            <p:ph type="sldNum" sz="quarter" idx="4"/>
          </p:nvPr>
        </p:nvSpPr>
        <p:spPr>
          <a:xfrm>
            <a:off x="11664696" y="8326967"/>
            <a:ext cx="3797808" cy="635000"/>
          </a:xfrm>
          <a:prstGeom prst="rect">
            <a:avLst/>
          </a:prstGeom>
          <a:noFill/>
          <a:ln w="9525">
            <a:noFill/>
          </a:ln>
        </p:spPr>
        <p:txBody>
          <a:bodyPr/>
          <a:lstStyle>
            <a:lvl1pPr algn="r">
              <a:defRPr sz="1865"/>
            </a:lvl1pPr>
          </a:lstStyle>
          <a:p>
            <a:pPr>
              <a:defRPr/>
            </a:pPr>
            <a:fld id="{F4264759-E7CE-4A8C-955C-20DA2A50E45F}"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1219200" eaLnBrk="1" fontAlgn="base" latinLnBrk="0" hangingPunct="1">
        <a:lnSpc>
          <a:spcPct val="100000"/>
        </a:lnSpc>
        <a:spcBef>
          <a:spcPct val="0"/>
        </a:spcBef>
        <a:spcAft>
          <a:spcPct val="0"/>
        </a:spcAft>
        <a:buNone/>
        <a:defRPr sz="5865" b="0" i="0" u="none" kern="1200" baseline="0">
          <a:solidFill>
            <a:schemeClr val="tx2"/>
          </a:solidFill>
          <a:latin typeface="+mj-lt"/>
          <a:ea typeface="+mj-ea"/>
          <a:cs typeface="+mj-cs"/>
        </a:defRPr>
      </a:lvl1pPr>
    </p:titleStyle>
    <p:bodyStyle>
      <a:lvl1pPr marL="457200" lvl="0" indent="-457200" algn="l" defTabSz="1219200" eaLnBrk="1" fontAlgn="base" latinLnBrk="0" hangingPunct="1">
        <a:lnSpc>
          <a:spcPct val="100000"/>
        </a:lnSpc>
        <a:spcBef>
          <a:spcPts val="130"/>
        </a:spcBef>
        <a:spcAft>
          <a:spcPct val="0"/>
        </a:spcAft>
        <a:buChar char="•"/>
        <a:defRPr sz="4265" b="0" i="0" u="none" kern="1200" baseline="0">
          <a:solidFill>
            <a:schemeClr val="tx1"/>
          </a:solidFill>
          <a:latin typeface="+mn-lt"/>
          <a:ea typeface="+mn-ea"/>
          <a:cs typeface="+mn-cs"/>
        </a:defRPr>
      </a:lvl1pPr>
      <a:lvl2pPr marL="990600" lvl="1" indent="-381000" algn="l" defTabSz="1219200" eaLnBrk="1" fontAlgn="base" latinLnBrk="0" hangingPunct="1">
        <a:lnSpc>
          <a:spcPct val="100000"/>
        </a:lnSpc>
        <a:spcBef>
          <a:spcPts val="130"/>
        </a:spcBef>
        <a:spcAft>
          <a:spcPct val="0"/>
        </a:spcAft>
        <a:buChar char="–"/>
        <a:defRPr sz="3735" b="0" i="0" u="none" kern="1200" baseline="0">
          <a:solidFill>
            <a:schemeClr val="tx1"/>
          </a:solidFill>
          <a:latin typeface="+mn-lt"/>
          <a:ea typeface="+mn-ea"/>
          <a:cs typeface="+mn-cs"/>
        </a:defRPr>
      </a:lvl2pPr>
      <a:lvl3pPr marL="1524000" lvl="2" indent="-304800" algn="l" defTabSz="1219200" eaLnBrk="1" fontAlgn="base" latinLnBrk="0" hangingPunct="1">
        <a:lnSpc>
          <a:spcPct val="100000"/>
        </a:lnSpc>
        <a:spcBef>
          <a:spcPts val="130"/>
        </a:spcBef>
        <a:spcAft>
          <a:spcPct val="0"/>
        </a:spcAft>
        <a:buChar char="•"/>
        <a:defRPr sz="3200" b="0" i="0" u="none" kern="1200" baseline="0">
          <a:solidFill>
            <a:schemeClr val="tx1"/>
          </a:solidFill>
          <a:latin typeface="+mn-lt"/>
          <a:ea typeface="+mn-ea"/>
          <a:cs typeface="+mn-cs"/>
        </a:defRPr>
      </a:lvl3pPr>
      <a:lvl4pPr marL="2133600" lvl="3"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4pPr>
      <a:lvl5pPr marL="2743200" lvl="4"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5pPr>
      <a:lvl6pPr marL="3352800" lvl="5"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6pPr>
      <a:lvl7pPr marL="3962400" lvl="6"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7pPr>
      <a:lvl8pPr marL="4572000" lvl="7"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8pPr>
      <a:lvl9pPr marL="5181600" lvl="8" indent="-304800" algn="l" defTabSz="1219200" eaLnBrk="1" fontAlgn="base" latinLnBrk="0" hangingPunct="1">
        <a:lnSpc>
          <a:spcPct val="100000"/>
        </a:lnSpc>
        <a:spcBef>
          <a:spcPts val="130"/>
        </a:spcBef>
        <a:spcAft>
          <a:spcPct val="0"/>
        </a:spcAft>
        <a:buChar char="»"/>
        <a:defRPr sz="2665" b="0" i="0" u="none" kern="1200" baseline="0">
          <a:solidFill>
            <a:schemeClr val="tx1"/>
          </a:solidFill>
          <a:latin typeface="+mn-lt"/>
          <a:ea typeface="+mn-ea"/>
          <a:cs typeface="+mn-cs"/>
        </a:defRPr>
      </a:lvl9pPr>
    </p:bodyStyle>
    <p:otherStyle>
      <a:lvl1pPr marL="0" lvl="0" indent="0" algn="l" defTabSz="12192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GIF"/><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7.xml"/><Relationship Id="rId1"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7.xml"/><Relationship Id="rId1"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slideLayout" Target="../slideLayouts/slideLayout7.xml"/><Relationship Id="rId1" Type="http://schemas.openxmlformats.org/officeDocument/2006/relationships/image" Target="../media/image21.GIF"/></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2.mp4"/><Relationship Id="rId1" Type="http://schemas.openxmlformats.org/officeDocument/2006/relationships/video" Target="../media/media2.mp4"/></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1.jpeg"/><Relationship Id="rId1" Type="http://schemas.openxmlformats.org/officeDocument/2006/relationships/slide" Target="slide1.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1.wav"/><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 Target="slide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14.jpeg"/><Relationship Id="rId1" Type="http://schemas.openxmlformats.org/officeDocument/2006/relationships/slide" Target="slide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microsoft.com/office/2007/relationships/hdphoto" Target="../media/image16.wdp"/><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0066"/>
                </a:solidFill>
                <a:latin typeface="Times New Roman" panose="02020603050405020304" pitchFamily="18" charset="0"/>
              </a:rPr>
              <a:t>TRƯỜNG TIỂU HỌC </a:t>
            </a:r>
            <a:r>
              <a:rPr lang="vi-VN" altLang="en-US" sz="3500" b="1" smtClean="0">
                <a:solidFill>
                  <a:srgbClr val="FF0066"/>
                </a:solidFill>
                <a:latin typeface="Times New Roman" panose="02020603050405020304" pitchFamily="18" charset="0"/>
              </a:rPr>
              <a:t>SỐ 2 PHƯỚC HÒA</a:t>
            </a:r>
            <a:endParaRPr lang="vi-VN" altLang="en-US" sz="3500" b="1" smtClean="0">
              <a:solidFill>
                <a:srgbClr val="FF0066"/>
              </a:solidFill>
              <a:latin typeface="Times New Roman" panose="02020603050405020304"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831497" cy="159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 lớp 3</a:t>
            </a:r>
            <a:endParaRPr 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0"/>
              </a:spcBef>
              <a:defRPr/>
            </a:pPr>
            <a:r>
              <a:rPr lang="en-US" sz="5400" b="1" smtClean="0">
                <a:solidFill>
                  <a:srgbClr val="0000FF"/>
                </a:solidFill>
                <a:latin typeface="Times New Roman" panose="02020603050405020304" pitchFamily="18" charset="0"/>
                <a:cs typeface="Times New Roman" panose="02020603050405020304" pitchFamily="18" charset="0"/>
              </a:rPr>
              <a:t>BÀI 6: CÂY GẠO (TIẾT 1)</a:t>
            </a:r>
            <a:endParaRPr lang="en-US" sz="5400" b="1">
              <a:solidFill>
                <a:srgbClr val="0000FF"/>
              </a:solidFill>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endParaRPr lang="en-US" sz="6000" b="1">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2054" name="Text Box 18"/>
          <p:cNvSpPr txBox="1">
            <a:spLocks noChangeArrowheads="1"/>
          </p:cNvSpPr>
          <p:nvPr/>
        </p:nvSpPr>
        <p:spPr bwMode="auto">
          <a:xfrm>
            <a:off x="4144959" y="6553200"/>
            <a:ext cx="597456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FF0066"/>
                </a:solidFill>
                <a:latin typeface="Times New Roman" panose="02020603050405020304" pitchFamily="18" charset="0"/>
              </a:rPr>
              <a:t>Giáo viên</a:t>
            </a:r>
            <a:r>
              <a:rPr lang="en-US" altLang="en-US" sz="3600" b="1" smtClean="0">
                <a:solidFill>
                  <a:srgbClr val="FF0066"/>
                </a:solidFill>
                <a:latin typeface="Times New Roman" panose="02020603050405020304" pitchFamily="18" charset="0"/>
              </a:rPr>
              <a:t>: </a:t>
            </a:r>
            <a:r>
              <a:rPr lang="vi-VN" altLang="en-US" sz="3600" b="1" smtClean="0">
                <a:solidFill>
                  <a:srgbClr val="FF0066"/>
                </a:solidFill>
                <a:latin typeface="Times New Roman" panose="02020603050405020304" pitchFamily="18" charset="0"/>
              </a:rPr>
              <a:t>Trần Thị Hồng</a:t>
            </a:r>
            <a:endParaRPr lang="en-US" altLang="en-US" sz="3600" b="1">
              <a:solidFill>
                <a:srgbClr val="FF0066"/>
              </a:solidFill>
              <a:latin typeface="Times New Roman" panose="02020603050405020304" pitchFamily="18" charset="0"/>
            </a:endParaRPr>
          </a:p>
          <a:p>
            <a:pPr algn="ctr" eaLnBrk="1" hangingPunct="1"/>
            <a:r>
              <a:rPr lang="en-US" altLang="en-US" sz="3600" b="1">
                <a:solidFill>
                  <a:srgbClr val="FF0066"/>
                </a:solidFill>
                <a:latin typeface="Times New Roman" panose="02020603050405020304" pitchFamily="18" charset="0"/>
              </a:rPr>
              <a:t>Lớp: </a:t>
            </a:r>
            <a:r>
              <a:rPr lang="en-US" altLang="en-US" sz="3600" b="1" smtClean="0">
                <a:solidFill>
                  <a:srgbClr val="FF0066"/>
                </a:solidFill>
                <a:latin typeface="Times New Roman" panose="02020603050405020304" pitchFamily="18" charset="0"/>
              </a:rPr>
              <a:t>3</a:t>
            </a:r>
            <a:r>
              <a:rPr lang="vi-VN" altLang="en-US" sz="3600" b="1" smtClean="0">
                <a:solidFill>
                  <a:srgbClr val="FF0066"/>
                </a:solidFill>
                <a:latin typeface="Times New Roman" panose="02020603050405020304" pitchFamily="18" charset="0"/>
              </a:rPr>
              <a:t>B</a:t>
            </a:r>
            <a:endParaRPr lang="vi-VN" altLang="en-US" sz="3600" b="1" smtClean="0">
              <a:solidFill>
                <a:srgbClr val="FF0066"/>
              </a:solidFill>
              <a:latin typeface="Times New Roman" panose="02020603050405020304"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7991" y="0"/>
            <a:ext cx="2255128" cy="769441"/>
          </a:xfrm>
          <a:prstGeom prst="rect">
            <a:avLst/>
          </a:prstGeom>
        </p:spPr>
        <p:txBody>
          <a:bodyPr wrap="square">
            <a:spAutoFit/>
          </a:bodyPr>
          <a:lstStyle/>
          <a:p>
            <a:pPr algn="ctr"/>
            <a:r>
              <a:rPr lang="en-US" sz="4400" b="1" smtClean="0">
                <a:solidFill>
                  <a:srgbClr val="FF0000"/>
                </a:solidFill>
                <a:latin typeface="Times New Roman" panose="02020603050405020304" pitchFamily="18" charset="0"/>
                <a:cs typeface="Times New Roman" panose="02020603050405020304" pitchFamily="18" charset="0"/>
              </a:rPr>
              <a:t>Cây gạo</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13" name="Oval 12"/>
          <p:cNvSpPr/>
          <p:nvPr/>
        </p:nvSpPr>
        <p:spPr>
          <a:xfrm>
            <a:off x="156369" y="1047750"/>
            <a:ext cx="63609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rPr>
              <a:t>1</a:t>
            </a:r>
            <a:endParaRPr lang="en-US" sz="4000" b="1">
              <a:solidFill>
                <a:schemeClr val="tx1"/>
              </a:solidFill>
            </a:endParaRPr>
          </a:p>
        </p:txBody>
      </p:sp>
      <p:sp>
        <p:nvSpPr>
          <p:cNvPr id="14" name="Oval 13"/>
          <p:cNvSpPr/>
          <p:nvPr/>
        </p:nvSpPr>
        <p:spPr>
          <a:xfrm>
            <a:off x="156369" y="4399627"/>
            <a:ext cx="63609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rPr>
              <a:t>2</a:t>
            </a:r>
            <a:endParaRPr lang="en-US" sz="4000" b="1">
              <a:solidFill>
                <a:schemeClr val="tx1"/>
              </a:solidFill>
            </a:endParaRPr>
          </a:p>
        </p:txBody>
      </p:sp>
      <p:sp>
        <p:nvSpPr>
          <p:cNvPr id="15" name="Oval 14"/>
          <p:cNvSpPr/>
          <p:nvPr/>
        </p:nvSpPr>
        <p:spPr>
          <a:xfrm>
            <a:off x="124073" y="5410200"/>
            <a:ext cx="63609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rPr>
              <a:t>3</a:t>
            </a:r>
            <a:endParaRPr lang="en-US" sz="4000" b="1">
              <a:solidFill>
                <a:schemeClr val="tx1"/>
              </a:solidFill>
            </a:endParaRPr>
          </a:p>
        </p:txBody>
      </p:sp>
      <p:sp>
        <p:nvSpPr>
          <p:cNvPr id="17" name="TextBox 16"/>
          <p:cNvSpPr txBox="1"/>
          <p:nvPr/>
        </p:nvSpPr>
        <p:spPr>
          <a:xfrm>
            <a:off x="442119" y="990600"/>
            <a:ext cx="15544800" cy="7293610"/>
          </a:xfrm>
          <a:prstGeom prst="rect">
            <a:avLst/>
          </a:prstGeom>
          <a:noFill/>
        </p:spPr>
        <p:txBody>
          <a:bodyPr wrap="square" rtlCol="0">
            <a:spAutoFit/>
          </a:bodyPr>
          <a:lstStyle/>
          <a:p>
            <a:pPr algn="just"/>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a:t>
            </a:r>
            <a:r>
              <a:rPr lang="vi-VN" sz="3600" b="1" i="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đen</a:t>
            </a:r>
            <a:r>
              <a:rPr lang="vi-VN" sz="3600" b="1" i="0" smtClean="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600" b="1" i="0" smtClean="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smtClean="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đàn đàn lũ lũ bay đi bay về, lượn lên lượn xuống. Chúng nó gọi nhau, trò chuyện, trêu ghẹo và cãi nhau, ồn mà vui không thể tưởng được. Ngày hội mùa xuân đấy!</a:t>
            </a:r>
            <a:endPar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Cây gạo già mỗi năm lại trở lại tuổi xuân, cành nặng trĩu những hoa đỏ mọng và đầy tiếng chim hót.</a:t>
            </a:r>
            <a:endPar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(Theo Vũ Tú Nam)</a:t>
            </a:r>
            <a:endParaRPr lang="vi-VN" sz="36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245894" cy="1117345"/>
            <a:chOff x="4539228" y="210532"/>
            <a:chExt cx="7123636" cy="1117345"/>
          </a:xfrm>
        </p:grpSpPr>
        <p:grpSp>
          <p:nvGrpSpPr>
            <p:cNvPr id="15" name="Group 14"/>
            <p:cNvGrpSpPr/>
            <p:nvPr/>
          </p:nvGrpSpPr>
          <p:grpSpPr>
            <a:xfrm>
              <a:off x="4539228" y="210532"/>
              <a:ext cx="7123636" cy="1117345"/>
              <a:chOff x="4539228" y="210532"/>
              <a:chExt cx="7123636" cy="1117345"/>
            </a:xfrm>
          </p:grpSpPr>
          <p:sp>
            <p:nvSpPr>
              <p:cNvPr id="17" name="TextBox 16"/>
              <p:cNvSpPr txBox="1"/>
              <p:nvPr/>
            </p:nvSpPr>
            <p:spPr>
              <a:xfrm>
                <a:off x="4539228" y="210532"/>
                <a:ext cx="7123636" cy="646331"/>
              </a:xfrm>
              <a:prstGeom prst="rect">
                <a:avLst/>
              </a:prstGeom>
              <a:noFill/>
            </p:spPr>
            <p:txBody>
              <a:bodyPr wrap="none" rtlCol="0">
                <a:spAutoFit/>
              </a:bodyPr>
              <a:lstStyle/>
              <a:p>
                <a:r>
                  <a:rPr lang="vi-VN" sz="3600" b="1" smtClean="0">
                    <a:solidFill>
                      <a:srgbClr val="0000CC"/>
                    </a:solidFill>
                    <a:latin typeface="Times New Roman" panose="02020603050405020304" pitchFamily="18" charset="0"/>
                    <a:cs typeface="Times New Roman" panose="02020603050405020304" pitchFamily="18" charset="0"/>
                  </a:rPr>
                  <a:t>Thứ tư ngày 08 tháng 02 năm 2023</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800945" y="743102"/>
                <a:ext cx="2564962" cy="584775"/>
              </a:xfrm>
              <a:prstGeom prst="rect">
                <a:avLst/>
              </a:prstGeom>
              <a:noFill/>
            </p:spPr>
            <p:txBody>
              <a:bodyPr wrap="none" rtlCol="0">
                <a:spAutoFit/>
              </a:bodyPr>
              <a:lstStyle/>
              <a:p>
                <a:r>
                  <a:rPr lang="en-US" sz="3200" b="1">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1405890" y="2176145"/>
            <a:ext cx="13333730" cy="5064760"/>
            <a:chOff x="-4218333" y="1549055"/>
            <a:chExt cx="11575538" cy="5065105"/>
          </a:xfrm>
        </p:grpSpPr>
        <p:sp>
          <p:nvSpPr>
            <p:cNvPr id="36" name="Line 55"/>
            <p:cNvSpPr>
              <a:spLocks noChangeShapeType="1"/>
            </p:cNvSpPr>
            <p:nvPr/>
          </p:nvSpPr>
          <p:spPr bwMode="auto">
            <a:xfrm flipH="1" flipV="1">
              <a:off x="4140106" y="2268855"/>
              <a:ext cx="11197" cy="4345305"/>
            </a:xfrm>
            <a:prstGeom prst="line">
              <a:avLst/>
            </a:prstGeom>
            <a:noFill/>
            <a:ln w="3175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5"/>
            <p:cNvSpPr txBox="1">
              <a:spLocks noChangeArrowheads="1"/>
            </p:cNvSpPr>
            <p:nvPr/>
          </p:nvSpPr>
          <p:spPr bwMode="auto">
            <a:xfrm>
              <a:off x="-4218333" y="1549055"/>
              <a:ext cx="3457575" cy="70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a:ln w="11430"/>
                  <a:solidFill>
                    <a:srgbClr val="3333FF"/>
                  </a:solidFill>
                  <a:latin typeface="Times New Roman" panose="02020603050405020304" pitchFamily="18" charset="0"/>
                  <a:cs typeface="Times New Roman" panose="02020603050405020304" pitchFamily="18" charset="0"/>
                </a:rPr>
                <a:t>Luyện</a:t>
              </a:r>
              <a:r>
                <a:rPr lang="en-US" sz="4000" b="1" smtClean="0">
                  <a:solidFill>
                    <a:srgbClr val="3333FF"/>
                  </a:solidFill>
                  <a:latin typeface="Times New Roman" panose="02020603050405020304" pitchFamily="18" charset="0"/>
                  <a:cs typeface="Times New Roman" panose="02020603050405020304" pitchFamily="18" charset="0"/>
                </a:rPr>
                <a:t> đọc</a:t>
              </a:r>
              <a:endParaRPr lang="en-US" sz="4000" smtClean="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4315555" y="1680180"/>
              <a:ext cx="3041650" cy="70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smtClean="0">
                  <a:solidFill>
                    <a:srgbClr val="3333FF"/>
                  </a:solidFill>
                  <a:latin typeface="Times New Roman" panose="02020603050405020304" pitchFamily="18" charset="0"/>
                  <a:cs typeface="Times New Roman" panose="02020603050405020304" pitchFamily="18" charset="0"/>
                </a:rPr>
                <a:t>Tìm hiểu bài</a:t>
              </a:r>
              <a:endParaRPr lang="en-US" sz="4000" smtClean="0">
                <a:solidFill>
                  <a:srgbClr val="3333FF"/>
                </a:solidFill>
                <a:latin typeface="Times New Roman" panose="02020603050405020304" pitchFamily="18" charset="0"/>
                <a:cs typeface="Times New Roman" panose="02020603050405020304" pitchFamily="18" charset="0"/>
              </a:endParaRPr>
            </a:p>
          </p:txBody>
        </p:sp>
      </p:grpSp>
      <p:sp>
        <p:nvSpPr>
          <p:cNvPr id="56" name="Rectangle 55"/>
          <p:cNvSpPr/>
          <p:nvPr/>
        </p:nvSpPr>
        <p:spPr>
          <a:xfrm>
            <a:off x="746760" y="3343275"/>
            <a:ext cx="9625965" cy="1198245"/>
          </a:xfrm>
          <a:prstGeom prst="rect">
            <a:avLst/>
          </a:prstGeom>
        </p:spPr>
        <p:txBody>
          <a:bodyPr wrap="square">
            <a:noAutofit/>
          </a:bodyPr>
          <a:lstStyle/>
          <a:p>
            <a:pPr algn="l"/>
            <a:r>
              <a:rPr lang="en-US" sz="3600" smtClean="0">
                <a:solidFill>
                  <a:srgbClr val="0000CC"/>
                </a:solidFill>
                <a:latin typeface="Times New Roman" panose="02020603050405020304" pitchFamily="18" charset="0"/>
                <a:cs typeface="Times New Roman" panose="02020603050405020304" pitchFamily="18" charset="0"/>
              </a:rPr>
              <a:t> </a:t>
            </a:r>
            <a:r>
              <a:rPr lang="vi-VN" altLang="en-US" sz="3600" smtClean="0">
                <a:solidFill>
                  <a:srgbClr val="0000CC"/>
                </a:solidFill>
                <a:latin typeface="Times New Roman" panose="02020603050405020304" pitchFamily="18" charset="0"/>
                <a:cs typeface="Times New Roman" panose="02020603050405020304" pitchFamily="18" charset="0"/>
              </a:rPr>
              <a:t>	</a:t>
            </a:r>
            <a:r>
              <a:rPr lang="vi-VN" sz="3600" i="1" dirty="0">
                <a:solidFill>
                  <a:srgbClr val="0000CC"/>
                </a:solidFill>
                <a:latin typeface="Times New Roman" panose="02020603050405020304" pitchFamily="18" charset="0"/>
                <a:cs typeface="Times New Roman" panose="02020603050405020304" pitchFamily="18" charset="0"/>
                <a:sym typeface="+mn-ea"/>
              </a:rPr>
              <a:t>Chào mào, sáo sậu,   sáo đen…  đàn đàn  lũ lũ  bay đi bay về,</a:t>
            </a:r>
            <a:r>
              <a:rPr lang="en-US" sz="3600" i="1" dirty="0">
                <a:solidFill>
                  <a:srgbClr val="0000CC"/>
                </a:solidFill>
                <a:latin typeface="Times New Roman" panose="02020603050405020304" pitchFamily="18" charset="0"/>
                <a:cs typeface="Times New Roman" panose="02020603050405020304" pitchFamily="18" charset="0"/>
                <a:sym typeface="+mn-ea"/>
              </a:rPr>
              <a:t> </a:t>
            </a:r>
            <a:r>
              <a:rPr lang="vi-VN" sz="3600" i="1" dirty="0">
                <a:solidFill>
                  <a:srgbClr val="0000CC"/>
                </a:solidFill>
                <a:latin typeface="Times New Roman" panose="02020603050405020304" pitchFamily="18" charset="0"/>
                <a:cs typeface="Times New Roman" panose="02020603050405020304" pitchFamily="18" charset="0"/>
                <a:sym typeface="+mn-ea"/>
              </a:rPr>
              <a:t>lượn lên lượn xuống.</a:t>
            </a:r>
            <a:br>
              <a:rPr lang="vi-VN" sz="3600" i="1" dirty="0">
                <a:solidFill>
                  <a:srgbClr val="0000CC"/>
                </a:solidFill>
                <a:latin typeface="Times New Roman" panose="02020603050405020304" pitchFamily="18" charset="0"/>
                <a:cs typeface="Times New Roman" panose="02020603050405020304" pitchFamily="18" charset="0"/>
                <a:sym typeface="+mn-ea"/>
              </a:rPr>
            </a:br>
            <a:r>
              <a:rPr lang="en-US" sz="3600" i="1" dirty="0">
                <a:solidFill>
                  <a:srgbClr val="0000CC"/>
                </a:solidFill>
                <a:latin typeface="Times New Roman" panose="02020603050405020304" pitchFamily="18" charset="0"/>
                <a:cs typeface="Times New Roman" panose="02020603050405020304" pitchFamily="18" charset="0"/>
                <a:sym typeface="+mn-ea"/>
              </a:rPr>
              <a:t>	</a:t>
            </a:r>
            <a:endParaRPr lang="en-US" sz="3600" i="1" dirty="0">
              <a:solidFill>
                <a:srgbClr val="0000CC"/>
              </a:solidFill>
              <a:latin typeface="Times New Roman" panose="02020603050405020304" pitchFamily="18" charset="0"/>
              <a:cs typeface="Times New Roman" panose="02020603050405020304" pitchFamily="18" charset="0"/>
              <a:sym typeface="+mn-ea"/>
            </a:endParaRPr>
          </a:p>
          <a:p>
            <a:pPr algn="just"/>
            <a:endParaRPr lang="en-US" sz="3600" i="1" dirty="0">
              <a:solidFill>
                <a:srgbClr val="0000CC"/>
              </a:solidFill>
              <a:latin typeface="Times New Roman" panose="02020603050405020304" pitchFamily="18" charset="0"/>
              <a:cs typeface="Times New Roman" panose="02020603050405020304" pitchFamily="18" charset="0"/>
              <a:sym typeface="+mn-ea"/>
            </a:endParaRPr>
          </a:p>
          <a:p>
            <a:pPr algn="just"/>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57" name="Text Box 14"/>
          <p:cNvSpPr txBox="1">
            <a:spLocks noChangeArrowheads="1"/>
          </p:cNvSpPr>
          <p:nvPr/>
        </p:nvSpPr>
        <p:spPr bwMode="auto">
          <a:xfrm>
            <a:off x="3947160" y="1266825"/>
            <a:ext cx="9067800" cy="85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no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Bài 6: Cây gạo (Tiết 1)</a:t>
            </a:r>
            <a:endParaRPr lang="en-US" sz="3200" b="1" smtClean="0">
              <a:solidFill>
                <a:srgbClr val="0000FF"/>
              </a:solidFill>
              <a:latin typeface="Times New Roman" panose="02020603050405020304" pitchFamily="18" charset="0"/>
              <a:cs typeface="Times New Roman" panose="02020603050405020304" pitchFamily="18" charset="0"/>
            </a:endParaRPr>
          </a:p>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                                         </a:t>
            </a:r>
            <a:endParaRPr lang="en-US" sz="3200" b="1">
              <a:solidFill>
                <a:srgbClr val="0000FF"/>
              </a:solidFill>
              <a:latin typeface="Times New Roman" panose="02020603050405020304" pitchFamily="18" charset="0"/>
            </a:endParaRPr>
          </a:p>
        </p:txBody>
      </p:sp>
      <p:sp>
        <p:nvSpPr>
          <p:cNvPr id="2" name="Rectangle 55"/>
          <p:cNvSpPr/>
          <p:nvPr/>
        </p:nvSpPr>
        <p:spPr>
          <a:xfrm>
            <a:off x="441960" y="5153025"/>
            <a:ext cx="10427335" cy="1937385"/>
          </a:xfrm>
          <a:prstGeom prst="rect">
            <a:avLst/>
          </a:prstGeom>
        </p:spPr>
        <p:txBody>
          <a:bodyPr wrap="square">
            <a:noAutofit/>
          </a:bodyPr>
          <a:p>
            <a:pPr algn="l"/>
            <a:r>
              <a:rPr lang="en-US" sz="3600" smtClean="0">
                <a:solidFill>
                  <a:srgbClr val="0000CC"/>
                </a:solidFill>
                <a:latin typeface="Times New Roman" panose="02020603050405020304" pitchFamily="18" charset="0"/>
                <a:cs typeface="Times New Roman" panose="02020603050405020304" pitchFamily="18" charset="0"/>
              </a:rPr>
              <a:t> </a:t>
            </a:r>
            <a:r>
              <a:rPr lang="vi-VN" altLang="en-US" sz="3600" smtClean="0">
                <a:solidFill>
                  <a:srgbClr val="0000CC"/>
                </a:solidFill>
                <a:latin typeface="Times New Roman" panose="02020603050405020304" pitchFamily="18" charset="0"/>
                <a:cs typeface="Times New Roman" panose="02020603050405020304" pitchFamily="18" charset="0"/>
              </a:rPr>
              <a:t>	</a:t>
            </a:r>
            <a:r>
              <a:rPr lang="vi-VN" sz="3600" i="1" dirty="0">
                <a:solidFill>
                  <a:srgbClr val="0000CC"/>
                </a:solidFill>
                <a:latin typeface="Times New Roman" panose="02020603050405020304" pitchFamily="18" charset="0"/>
                <a:cs typeface="Times New Roman" panose="02020603050405020304" pitchFamily="18" charset="0"/>
                <a:sym typeface="+mn-ea"/>
              </a:rPr>
              <a:t>Cây đứng im,   cao lớn,</a:t>
            </a:r>
            <a:r>
              <a:rPr lang="vi-VN" sz="3600" b="1" i="1" dirty="0">
                <a:solidFill>
                  <a:srgbClr val="FF0000"/>
                </a:solidFill>
                <a:latin typeface="Times New Roman" panose="02020603050405020304" pitchFamily="18" charset="0"/>
                <a:cs typeface="Times New Roman" panose="02020603050405020304" pitchFamily="18" charset="0"/>
                <a:sym typeface="+mn-ea"/>
              </a:rPr>
              <a:t>  </a:t>
            </a:r>
            <a:r>
              <a:rPr lang="vi-VN" sz="3600" i="1" dirty="0">
                <a:solidFill>
                  <a:srgbClr val="0000CC"/>
                </a:solidFill>
                <a:latin typeface="Times New Roman" panose="02020603050405020304" pitchFamily="18" charset="0"/>
                <a:cs typeface="Times New Roman" panose="02020603050405020304" pitchFamily="18" charset="0"/>
                <a:sym typeface="+mn-ea"/>
              </a:rPr>
              <a:t> hiền lành,  làm tiêu cho những con đò cập bến  và cho những đứa con về thăm quê mẹ. </a:t>
            </a:r>
            <a:r>
              <a:rPr lang="en-US" sz="3600" i="1" dirty="0">
                <a:solidFill>
                  <a:srgbClr val="0000CC"/>
                </a:solidFill>
                <a:latin typeface="Times New Roman" panose="02020603050405020304" pitchFamily="18" charset="0"/>
                <a:cs typeface="Times New Roman" panose="02020603050405020304" pitchFamily="18" charset="0"/>
                <a:sym typeface="+mn-ea"/>
              </a:rPr>
              <a:t>	</a:t>
            </a:r>
            <a:endParaRPr lang="en-US" sz="3600" i="1" dirty="0">
              <a:solidFill>
                <a:srgbClr val="0000CC"/>
              </a:solidFill>
              <a:latin typeface="Times New Roman" panose="02020603050405020304" pitchFamily="18" charset="0"/>
              <a:cs typeface="Times New Roman" panose="02020603050405020304" pitchFamily="18" charset="0"/>
              <a:sym typeface="+mn-ea"/>
            </a:endParaRPr>
          </a:p>
          <a:p>
            <a:pPr algn="just"/>
            <a:endParaRPr lang="en-US" sz="3600" i="1" dirty="0">
              <a:solidFill>
                <a:srgbClr val="0000CC"/>
              </a:solidFill>
              <a:latin typeface="Times New Roman" panose="02020603050405020304" pitchFamily="18" charset="0"/>
              <a:cs typeface="Times New Roman" panose="02020603050405020304" pitchFamily="18" charset="0"/>
              <a:sym typeface="+mn-ea"/>
            </a:endParaRPr>
          </a:p>
          <a:p>
            <a:pPr algn="just"/>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5299075" y="3390900"/>
            <a:ext cx="476885" cy="614680"/>
          </a:xfrm>
          <a:prstGeom prst="rect">
            <a:avLst/>
          </a:prstGeom>
          <a:noFill/>
        </p:spPr>
        <p:txBody>
          <a:bodyPr wrap="square" rtlCol="0">
            <a:noAutofit/>
          </a:bodyPr>
          <a:p>
            <a:r>
              <a:rPr lang="vi-VN" altLang="en-US" sz="3200" b="1">
                <a:solidFill>
                  <a:srgbClr val="FF0000"/>
                </a:solidFill>
              </a:rPr>
              <a:t>/ </a:t>
            </a:r>
            <a:endParaRPr lang="vi-VN" altLang="en-US" sz="3200" b="1">
              <a:solidFill>
                <a:srgbClr val="FF0000"/>
              </a:solidFill>
            </a:endParaRPr>
          </a:p>
        </p:txBody>
      </p:sp>
      <p:sp>
        <p:nvSpPr>
          <p:cNvPr id="6" name="Text Box 5"/>
          <p:cNvSpPr txBox="1"/>
          <p:nvPr/>
        </p:nvSpPr>
        <p:spPr>
          <a:xfrm>
            <a:off x="7452360" y="3429000"/>
            <a:ext cx="135890" cy="657860"/>
          </a:xfrm>
          <a:prstGeom prst="rect">
            <a:avLst/>
          </a:prstGeom>
          <a:noFill/>
        </p:spPr>
        <p:txBody>
          <a:bodyPr wrap="square" rtlCol="0">
            <a:noAutofit/>
          </a:bodyPr>
          <a:p>
            <a:r>
              <a:rPr lang="vi-VN" altLang="en-US" sz="3200" b="1">
                <a:solidFill>
                  <a:srgbClr val="FF0000"/>
                </a:solidFill>
              </a:rPr>
              <a:t>/ </a:t>
            </a:r>
            <a:endParaRPr lang="vi-VN" altLang="en-US" sz="3200" b="1">
              <a:solidFill>
                <a:srgbClr val="FF0000"/>
              </a:solidFill>
            </a:endParaRPr>
          </a:p>
        </p:txBody>
      </p:sp>
      <p:sp>
        <p:nvSpPr>
          <p:cNvPr id="8" name="Text Box 7"/>
          <p:cNvSpPr txBox="1"/>
          <p:nvPr/>
        </p:nvSpPr>
        <p:spPr>
          <a:xfrm>
            <a:off x="822960" y="5197475"/>
            <a:ext cx="478790" cy="313055"/>
          </a:xfrm>
          <a:prstGeom prst="rect">
            <a:avLst/>
          </a:prstGeom>
          <a:noFill/>
        </p:spPr>
        <p:txBody>
          <a:bodyPr wrap="square" rtlCol="0">
            <a:noAutofit/>
          </a:bodyPr>
          <a:p>
            <a:r>
              <a:rPr lang="vi-VN" altLang="en-US"/>
              <a:t>  </a:t>
            </a:r>
            <a:endParaRPr lang="vi-VN" altLang="en-US"/>
          </a:p>
        </p:txBody>
      </p:sp>
      <p:sp>
        <p:nvSpPr>
          <p:cNvPr id="12" name="Text Box 11"/>
          <p:cNvSpPr txBox="1"/>
          <p:nvPr/>
        </p:nvSpPr>
        <p:spPr>
          <a:xfrm>
            <a:off x="9204960" y="3472180"/>
            <a:ext cx="476885" cy="614680"/>
          </a:xfrm>
          <a:prstGeom prst="rect">
            <a:avLst/>
          </a:prstGeom>
          <a:noFill/>
        </p:spPr>
        <p:txBody>
          <a:bodyPr wrap="square" rtlCol="0">
            <a:noAutofit/>
          </a:bodyPr>
          <a:p>
            <a:r>
              <a:rPr lang="vi-VN" altLang="en-US" sz="3200" b="1">
                <a:solidFill>
                  <a:srgbClr val="FF0000"/>
                </a:solidFill>
              </a:rPr>
              <a:t>/ </a:t>
            </a:r>
            <a:endParaRPr lang="vi-VN" altLang="en-US" sz="3200" b="1">
              <a:solidFill>
                <a:srgbClr val="FF0000"/>
              </a:solidFill>
            </a:endParaRPr>
          </a:p>
        </p:txBody>
      </p:sp>
      <p:sp>
        <p:nvSpPr>
          <p:cNvPr id="13" name="Text Box 12"/>
          <p:cNvSpPr txBox="1"/>
          <p:nvPr/>
        </p:nvSpPr>
        <p:spPr>
          <a:xfrm>
            <a:off x="1203960" y="3928745"/>
            <a:ext cx="476885" cy="614680"/>
          </a:xfrm>
          <a:prstGeom prst="rect">
            <a:avLst/>
          </a:prstGeom>
          <a:noFill/>
        </p:spPr>
        <p:txBody>
          <a:bodyPr wrap="square" rtlCol="0">
            <a:noAutofit/>
          </a:bodyPr>
          <a:p>
            <a:r>
              <a:rPr lang="vi-VN" altLang="en-US" sz="3200" b="1">
                <a:solidFill>
                  <a:srgbClr val="FF0000"/>
                </a:solidFill>
              </a:rPr>
              <a:t>/ </a:t>
            </a:r>
            <a:endParaRPr lang="vi-VN" altLang="en-US" sz="3200" b="1">
              <a:solidFill>
                <a:srgbClr val="FF0000"/>
              </a:solidFill>
            </a:endParaRPr>
          </a:p>
        </p:txBody>
      </p:sp>
      <p:sp>
        <p:nvSpPr>
          <p:cNvPr id="19" name="Text Box 18"/>
          <p:cNvSpPr txBox="1"/>
          <p:nvPr/>
        </p:nvSpPr>
        <p:spPr>
          <a:xfrm>
            <a:off x="3870960" y="3962400"/>
            <a:ext cx="271780" cy="614680"/>
          </a:xfrm>
          <a:prstGeom prst="rect">
            <a:avLst/>
          </a:prstGeom>
          <a:noFill/>
        </p:spPr>
        <p:txBody>
          <a:bodyPr wrap="square" rtlCol="0">
            <a:noAutofit/>
          </a:bodyPr>
          <a:p>
            <a:r>
              <a:rPr lang="vi-VN" altLang="en-US" sz="3200" b="1">
                <a:solidFill>
                  <a:srgbClr val="FF0000"/>
                </a:solidFill>
              </a:rPr>
              <a:t>/ </a:t>
            </a:r>
            <a:r>
              <a:rPr lang="vi-VN" altLang="en-US" sz="3200"/>
              <a:t> </a:t>
            </a:r>
            <a:endParaRPr lang="vi-VN" altLang="en-US" sz="3200"/>
          </a:p>
        </p:txBody>
      </p:sp>
      <p:sp>
        <p:nvSpPr>
          <p:cNvPr id="20" name="Text Box 19"/>
          <p:cNvSpPr txBox="1"/>
          <p:nvPr/>
        </p:nvSpPr>
        <p:spPr>
          <a:xfrm>
            <a:off x="7833360" y="4005580"/>
            <a:ext cx="476885" cy="614680"/>
          </a:xfrm>
          <a:prstGeom prst="rect">
            <a:avLst/>
          </a:prstGeom>
          <a:noFill/>
        </p:spPr>
        <p:txBody>
          <a:bodyPr wrap="square" rtlCol="0">
            <a:noAutofit/>
          </a:bodyPr>
          <a:p>
            <a:r>
              <a:rPr lang="vi-VN" altLang="en-US" sz="3200" b="1">
                <a:solidFill>
                  <a:srgbClr val="FF0000"/>
                </a:solidFill>
              </a:rPr>
              <a:t>//</a:t>
            </a:r>
            <a:r>
              <a:rPr lang="vi-VN" altLang="en-US" sz="3200"/>
              <a:t> </a:t>
            </a:r>
            <a:endParaRPr lang="vi-VN" altLang="en-US" sz="3200"/>
          </a:p>
        </p:txBody>
      </p:sp>
      <p:sp>
        <p:nvSpPr>
          <p:cNvPr id="21" name="Text Box 20"/>
          <p:cNvSpPr txBox="1"/>
          <p:nvPr/>
        </p:nvSpPr>
        <p:spPr>
          <a:xfrm>
            <a:off x="3870960" y="5281930"/>
            <a:ext cx="476885" cy="614680"/>
          </a:xfrm>
          <a:prstGeom prst="rect">
            <a:avLst/>
          </a:prstGeom>
          <a:noFill/>
        </p:spPr>
        <p:txBody>
          <a:bodyPr wrap="square" rtlCol="0">
            <a:noAutofit/>
          </a:bodyPr>
          <a:p>
            <a:r>
              <a:rPr lang="vi-VN" altLang="en-US" sz="3200" b="1">
                <a:solidFill>
                  <a:srgbClr val="FF0000"/>
                </a:solidFill>
              </a:rPr>
              <a:t>/</a:t>
            </a:r>
            <a:r>
              <a:rPr lang="vi-VN" altLang="en-US" sz="3200"/>
              <a:t> </a:t>
            </a:r>
            <a:endParaRPr lang="vi-VN" altLang="en-US" sz="3200"/>
          </a:p>
        </p:txBody>
      </p:sp>
      <p:sp>
        <p:nvSpPr>
          <p:cNvPr id="25" name="Text Box 24"/>
          <p:cNvSpPr txBox="1"/>
          <p:nvPr/>
        </p:nvSpPr>
        <p:spPr>
          <a:xfrm>
            <a:off x="5775960" y="5257800"/>
            <a:ext cx="546100" cy="614680"/>
          </a:xfrm>
          <a:prstGeom prst="rect">
            <a:avLst/>
          </a:prstGeom>
          <a:noFill/>
        </p:spPr>
        <p:txBody>
          <a:bodyPr wrap="square" rtlCol="0">
            <a:noAutofit/>
          </a:bodyPr>
          <a:p>
            <a:r>
              <a:rPr lang="vi-VN" altLang="en-US" sz="3200" b="1">
                <a:solidFill>
                  <a:srgbClr val="FF0000"/>
                </a:solidFill>
              </a:rPr>
              <a:t>/ </a:t>
            </a:r>
            <a:r>
              <a:rPr lang="vi-VN" altLang="en-US" sz="3200"/>
              <a:t>  </a:t>
            </a:r>
            <a:endParaRPr lang="vi-VN" altLang="en-US" sz="3200"/>
          </a:p>
        </p:txBody>
      </p:sp>
      <p:sp>
        <p:nvSpPr>
          <p:cNvPr id="26" name="Text Box 25"/>
          <p:cNvSpPr txBox="1"/>
          <p:nvPr/>
        </p:nvSpPr>
        <p:spPr>
          <a:xfrm>
            <a:off x="7833360" y="5219700"/>
            <a:ext cx="476885" cy="614680"/>
          </a:xfrm>
          <a:prstGeom prst="rect">
            <a:avLst/>
          </a:prstGeom>
          <a:noFill/>
        </p:spPr>
        <p:txBody>
          <a:bodyPr wrap="square" rtlCol="0">
            <a:noAutofit/>
          </a:bodyPr>
          <a:p>
            <a:r>
              <a:rPr lang="vi-VN" altLang="en-US" sz="3200" b="1">
                <a:solidFill>
                  <a:srgbClr val="FF0000"/>
                </a:solidFill>
              </a:rPr>
              <a:t>/</a:t>
            </a:r>
            <a:r>
              <a:rPr lang="vi-VN" altLang="en-US" sz="3200"/>
              <a:t> </a:t>
            </a:r>
            <a:endParaRPr lang="vi-VN" altLang="en-US" sz="3200"/>
          </a:p>
        </p:txBody>
      </p:sp>
      <p:sp>
        <p:nvSpPr>
          <p:cNvPr id="27" name="Text Box 26"/>
          <p:cNvSpPr txBox="1"/>
          <p:nvPr/>
        </p:nvSpPr>
        <p:spPr>
          <a:xfrm>
            <a:off x="4556760" y="5767705"/>
            <a:ext cx="476885" cy="614680"/>
          </a:xfrm>
          <a:prstGeom prst="rect">
            <a:avLst/>
          </a:prstGeom>
          <a:noFill/>
        </p:spPr>
        <p:txBody>
          <a:bodyPr wrap="square" rtlCol="0">
            <a:noAutofit/>
          </a:bodyPr>
          <a:p>
            <a:r>
              <a:rPr lang="vi-VN" altLang="en-US" sz="3200" b="1">
                <a:solidFill>
                  <a:srgbClr val="FF0000"/>
                </a:solidFill>
              </a:rPr>
              <a:t>/</a:t>
            </a:r>
            <a:r>
              <a:rPr lang="vi-VN" altLang="en-US" sz="3200"/>
              <a:t> </a:t>
            </a:r>
            <a:endParaRPr lang="vi-VN" altLang="en-US" sz="3200"/>
          </a:p>
        </p:txBody>
      </p:sp>
      <p:sp>
        <p:nvSpPr>
          <p:cNvPr id="28" name="Text Box 27"/>
          <p:cNvSpPr txBox="1"/>
          <p:nvPr/>
        </p:nvSpPr>
        <p:spPr>
          <a:xfrm>
            <a:off x="1889760" y="6324600"/>
            <a:ext cx="476885" cy="614680"/>
          </a:xfrm>
          <a:prstGeom prst="rect">
            <a:avLst/>
          </a:prstGeom>
          <a:noFill/>
        </p:spPr>
        <p:txBody>
          <a:bodyPr wrap="square" rtlCol="0">
            <a:noAutofit/>
          </a:bodyPr>
          <a:p>
            <a:r>
              <a:rPr lang="vi-VN" altLang="en-US" sz="3200" b="1">
                <a:solidFill>
                  <a:srgbClr val="FF0000"/>
                </a:solidFill>
              </a:rPr>
              <a:t>//</a:t>
            </a:r>
            <a:r>
              <a:rPr lang="vi-VN" altLang="en-US" sz="3200"/>
              <a:t> </a:t>
            </a:r>
            <a:endParaRPr lang="vi-VN" altLang="en-US" sz="3200"/>
          </a:p>
        </p:txBody>
      </p:sp>
      <p:sp>
        <p:nvSpPr>
          <p:cNvPr id="29" name="Text Box 28"/>
          <p:cNvSpPr txBox="1"/>
          <p:nvPr/>
        </p:nvSpPr>
        <p:spPr>
          <a:xfrm>
            <a:off x="3642360" y="3429000"/>
            <a:ext cx="304800" cy="614680"/>
          </a:xfrm>
          <a:prstGeom prst="rect">
            <a:avLst/>
          </a:prstGeom>
          <a:noFill/>
        </p:spPr>
        <p:txBody>
          <a:bodyPr wrap="square" rtlCol="0">
            <a:noAutofit/>
          </a:bodyPr>
          <a:p>
            <a:r>
              <a:rPr lang="vi-VN" altLang="en-US" sz="3200" b="1">
                <a:solidFill>
                  <a:srgbClr val="FF0000"/>
                </a:solidFill>
              </a:rPr>
              <a:t>/  </a:t>
            </a:r>
            <a:endParaRPr lang="vi-VN" altLang="en-US" sz="3200" b="1">
              <a:solidFill>
                <a:srgbClr val="FF0000"/>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fade">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fade">
                                      <p:cBhvr>
                                        <p:cTn id="42" dur="500"/>
                                        <p:tgtEl>
                                          <p:spTgt spid="2">
                                            <p:txEl>
                                              <p:pRg st="0" end="0"/>
                                            </p:txEl>
                                          </p:spTgt>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12" grpId="0"/>
      <p:bldP spid="12" grpId="1"/>
      <p:bldP spid="13" grpId="0"/>
      <p:bldP spid="13" grpId="1"/>
      <p:bldP spid="19" grpId="0"/>
      <p:bldP spid="19" grpId="1"/>
      <p:bldP spid="20" grpId="0"/>
      <p:bldP spid="20" grpId="1"/>
      <p:bldP spid="21" grpId="0"/>
      <p:bldP spid="25" grpId="0"/>
      <p:bldP spid="26" grpId="0"/>
      <p:bldP spid="27"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p:cNvSpPr/>
          <p:nvPr/>
        </p:nvSpPr>
        <p:spPr>
          <a:xfrm>
            <a:off x="5852319" y="609600"/>
            <a:ext cx="4038600" cy="1126755"/>
          </a:xfrm>
          <a:custGeom>
            <a:avLst/>
            <a:gdLst>
              <a:gd name="connsiteX0" fmla="*/ 0 w 10858500"/>
              <a:gd name="connsiteY0" fmla="*/ 206374 h 845066"/>
              <a:gd name="connsiteX1" fmla="*/ 206374 w 10858500"/>
              <a:gd name="connsiteY1" fmla="*/ 0 h 845066"/>
              <a:gd name="connsiteX2" fmla="*/ 10652126 w 10858500"/>
              <a:gd name="connsiteY2" fmla="*/ 0 h 845066"/>
              <a:gd name="connsiteX3" fmla="*/ 10858500 w 10858500"/>
              <a:gd name="connsiteY3" fmla="*/ 206374 h 845066"/>
              <a:gd name="connsiteX4" fmla="*/ 10858500 w 10858500"/>
              <a:gd name="connsiteY4" fmla="*/ 638692 h 845066"/>
              <a:gd name="connsiteX5" fmla="*/ 10652126 w 10858500"/>
              <a:gd name="connsiteY5" fmla="*/ 845066 h 845066"/>
              <a:gd name="connsiteX6" fmla="*/ 206374 w 10858500"/>
              <a:gd name="connsiteY6" fmla="*/ 845066 h 845066"/>
              <a:gd name="connsiteX7" fmla="*/ 0 w 10858500"/>
              <a:gd name="connsiteY7" fmla="*/ 638692 h 845066"/>
              <a:gd name="connsiteX8" fmla="*/ 0 w 10858500"/>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500" h="845066" fill="none" extrusionOk="0">
                <a:moveTo>
                  <a:pt x="0" y="206374"/>
                </a:moveTo>
                <a:cubicBezTo>
                  <a:pt x="-2663" y="101730"/>
                  <a:pt x="80119" y="-8251"/>
                  <a:pt x="206374" y="0"/>
                </a:cubicBezTo>
                <a:cubicBezTo>
                  <a:pt x="2703275" y="-35273"/>
                  <a:pt x="8732604" y="-144294"/>
                  <a:pt x="10652126" y="0"/>
                </a:cubicBezTo>
                <a:cubicBezTo>
                  <a:pt x="10777652" y="3515"/>
                  <a:pt x="10848566" y="84021"/>
                  <a:pt x="10858500" y="206374"/>
                </a:cubicBezTo>
                <a:cubicBezTo>
                  <a:pt x="10880451" y="268673"/>
                  <a:pt x="10890305" y="439724"/>
                  <a:pt x="10858500" y="638692"/>
                </a:cubicBezTo>
                <a:cubicBezTo>
                  <a:pt x="10864920" y="747814"/>
                  <a:pt x="10775864" y="834484"/>
                  <a:pt x="10652126" y="845066"/>
                </a:cubicBezTo>
                <a:cubicBezTo>
                  <a:pt x="6875579" y="922591"/>
                  <a:pt x="2078313" y="801363"/>
                  <a:pt x="206374" y="845066"/>
                </a:cubicBezTo>
                <a:cubicBezTo>
                  <a:pt x="79473" y="841485"/>
                  <a:pt x="-16621" y="752442"/>
                  <a:pt x="0" y="638692"/>
                </a:cubicBezTo>
                <a:cubicBezTo>
                  <a:pt x="-11056" y="510146"/>
                  <a:pt x="3698" y="331261"/>
                  <a:pt x="0" y="206374"/>
                </a:cubicBezTo>
                <a:close/>
              </a:path>
              <a:path w="10858500" h="845066" stroke="0" extrusionOk="0">
                <a:moveTo>
                  <a:pt x="0" y="206374"/>
                </a:moveTo>
                <a:cubicBezTo>
                  <a:pt x="-2462" y="83891"/>
                  <a:pt x="76423" y="12938"/>
                  <a:pt x="206374" y="0"/>
                </a:cubicBezTo>
                <a:cubicBezTo>
                  <a:pt x="2257312" y="-95379"/>
                  <a:pt x="8775876" y="58096"/>
                  <a:pt x="10652126" y="0"/>
                </a:cubicBezTo>
                <a:cubicBezTo>
                  <a:pt x="10760032" y="-4274"/>
                  <a:pt x="10852839" y="88329"/>
                  <a:pt x="10858500" y="206374"/>
                </a:cubicBezTo>
                <a:cubicBezTo>
                  <a:pt x="10853716" y="308743"/>
                  <a:pt x="10889060" y="544665"/>
                  <a:pt x="10858500" y="638692"/>
                </a:cubicBezTo>
                <a:cubicBezTo>
                  <a:pt x="10860681" y="750077"/>
                  <a:pt x="10755387" y="834392"/>
                  <a:pt x="10652126" y="845066"/>
                </a:cubicBezTo>
                <a:cubicBezTo>
                  <a:pt x="7134023" y="785160"/>
                  <a:pt x="1318475"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865" b="1" dirty="0">
                <a:solidFill>
                  <a:srgbClr val="002060"/>
                </a:solidFill>
              </a:rPr>
              <a:t>Tuổi </a:t>
            </a:r>
            <a:r>
              <a:rPr lang="vi-VN" sz="5865" b="1" dirty="0" smtClean="0">
                <a:solidFill>
                  <a:srgbClr val="002060"/>
                </a:solidFill>
              </a:rPr>
              <a:t>xuân</a:t>
            </a:r>
            <a:endParaRPr lang="vi-VN" sz="5865" b="1" i="1" dirty="0">
              <a:solidFill>
                <a:srgbClr val="002060"/>
              </a:solidFill>
            </a:endParaRPr>
          </a:p>
        </p:txBody>
      </p:sp>
      <p:pic>
        <p:nvPicPr>
          <p:cNvPr id="1026" name="Picture 2" descr="Ý nghĩa đích thực của sự số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3835" y="1998345"/>
            <a:ext cx="13716635" cy="6541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500" fill="hold"/>
                                        <p:tgtEl>
                                          <p:spTgt spid="1026"/>
                                        </p:tgtEl>
                                        <p:attrNameLst>
                                          <p:attrName>ppt_x</p:attrName>
                                        </p:attrNameLst>
                                      </p:cBhvr>
                                      <p:tavLst>
                                        <p:tav tm="0">
                                          <p:val>
                                            <p:strVal val="#ppt_x"/>
                                          </p:val>
                                        </p:tav>
                                        <p:tav tm="100000">
                                          <p:val>
                                            <p:strVal val="#ppt_x"/>
                                          </p:val>
                                        </p:tav>
                                      </p:tavLst>
                                    </p:anim>
                                    <p:anim calcmode="lin" valueType="num">
                                      <p:cBhvr additive="base">
                                        <p:cTn id="1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6614319" y="381000"/>
            <a:ext cx="2006601" cy="1126755"/>
          </a:xfrm>
          <a:custGeom>
            <a:avLst/>
            <a:gdLst>
              <a:gd name="connsiteX0" fmla="*/ 0 w 11096625"/>
              <a:gd name="connsiteY0" fmla="*/ 206374 h 845066"/>
              <a:gd name="connsiteX1" fmla="*/ 206374 w 11096625"/>
              <a:gd name="connsiteY1" fmla="*/ 0 h 845066"/>
              <a:gd name="connsiteX2" fmla="*/ 10890251 w 11096625"/>
              <a:gd name="connsiteY2" fmla="*/ 0 h 845066"/>
              <a:gd name="connsiteX3" fmla="*/ 11096625 w 11096625"/>
              <a:gd name="connsiteY3" fmla="*/ 206374 h 845066"/>
              <a:gd name="connsiteX4" fmla="*/ 11096625 w 11096625"/>
              <a:gd name="connsiteY4" fmla="*/ 638692 h 845066"/>
              <a:gd name="connsiteX5" fmla="*/ 10890251 w 11096625"/>
              <a:gd name="connsiteY5" fmla="*/ 845066 h 845066"/>
              <a:gd name="connsiteX6" fmla="*/ 206374 w 11096625"/>
              <a:gd name="connsiteY6" fmla="*/ 845066 h 845066"/>
              <a:gd name="connsiteX7" fmla="*/ 0 w 11096625"/>
              <a:gd name="connsiteY7" fmla="*/ 638692 h 845066"/>
              <a:gd name="connsiteX8" fmla="*/ 0 w 11096625"/>
              <a:gd name="connsiteY8" fmla="*/ 206374 h 8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845066" fill="none" extrusionOk="0">
                <a:moveTo>
                  <a:pt x="0" y="206374"/>
                </a:moveTo>
                <a:cubicBezTo>
                  <a:pt x="-2663" y="101730"/>
                  <a:pt x="80119" y="-8251"/>
                  <a:pt x="206374" y="0"/>
                </a:cubicBezTo>
                <a:cubicBezTo>
                  <a:pt x="4987692" y="-35273"/>
                  <a:pt x="7416581" y="-144294"/>
                  <a:pt x="10890251" y="0"/>
                </a:cubicBezTo>
                <a:cubicBezTo>
                  <a:pt x="11015777" y="3515"/>
                  <a:pt x="11086691" y="84021"/>
                  <a:pt x="11096625" y="206374"/>
                </a:cubicBezTo>
                <a:cubicBezTo>
                  <a:pt x="11118576" y="268673"/>
                  <a:pt x="11128430" y="439724"/>
                  <a:pt x="11096625" y="638692"/>
                </a:cubicBezTo>
                <a:cubicBezTo>
                  <a:pt x="11103045" y="747814"/>
                  <a:pt x="11013989" y="834484"/>
                  <a:pt x="10890251" y="845066"/>
                </a:cubicBezTo>
                <a:cubicBezTo>
                  <a:pt x="6162788" y="922591"/>
                  <a:pt x="1511538" y="801363"/>
                  <a:pt x="206374" y="845066"/>
                </a:cubicBezTo>
                <a:cubicBezTo>
                  <a:pt x="79473" y="841485"/>
                  <a:pt x="-16621" y="752442"/>
                  <a:pt x="0" y="638692"/>
                </a:cubicBezTo>
                <a:cubicBezTo>
                  <a:pt x="-11056" y="510146"/>
                  <a:pt x="3698" y="331261"/>
                  <a:pt x="0" y="206374"/>
                </a:cubicBezTo>
                <a:close/>
              </a:path>
              <a:path w="11096625" h="845066" stroke="0" extrusionOk="0">
                <a:moveTo>
                  <a:pt x="0" y="206374"/>
                </a:moveTo>
                <a:cubicBezTo>
                  <a:pt x="-2462" y="83891"/>
                  <a:pt x="76423" y="12938"/>
                  <a:pt x="206374" y="0"/>
                </a:cubicBezTo>
                <a:cubicBezTo>
                  <a:pt x="2370039" y="-95379"/>
                  <a:pt x="5675499" y="58096"/>
                  <a:pt x="10890251" y="0"/>
                </a:cubicBezTo>
                <a:cubicBezTo>
                  <a:pt x="10998157" y="-4274"/>
                  <a:pt x="11090964" y="88329"/>
                  <a:pt x="11096625" y="206374"/>
                </a:cubicBezTo>
                <a:cubicBezTo>
                  <a:pt x="11091841" y="308743"/>
                  <a:pt x="11127185" y="544665"/>
                  <a:pt x="11096625" y="638692"/>
                </a:cubicBezTo>
                <a:cubicBezTo>
                  <a:pt x="11098806" y="750077"/>
                  <a:pt x="10993512" y="834392"/>
                  <a:pt x="10890251" y="845066"/>
                </a:cubicBezTo>
                <a:cubicBezTo>
                  <a:pt x="8453214" y="785160"/>
                  <a:pt x="4066416" y="927580"/>
                  <a:pt x="206374" y="845066"/>
                </a:cubicBezTo>
                <a:cubicBezTo>
                  <a:pt x="74147" y="849578"/>
                  <a:pt x="-9252" y="762059"/>
                  <a:pt x="0" y="638692"/>
                </a:cubicBezTo>
                <a:cubicBezTo>
                  <a:pt x="-36369" y="507054"/>
                  <a:pt x="29926" y="280391"/>
                  <a:pt x="0" y="206374"/>
                </a:cubicBezTo>
                <a:close/>
              </a:path>
            </a:pathLst>
          </a:custGeom>
          <a:solidFill>
            <a:schemeClr val="bg1">
              <a:alpha val="82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865" b="1" dirty="0" smtClean="0">
                <a:solidFill>
                  <a:srgbClr val="002060"/>
                </a:solidFill>
              </a:rPr>
              <a:t>Tiêu</a:t>
            </a:r>
            <a:endParaRPr lang="vi-VN" sz="5865" b="1" i="1" dirty="0">
              <a:solidFill>
                <a:srgbClr val="002060"/>
              </a:solidFill>
            </a:endParaRPr>
          </a:p>
        </p:txBody>
      </p:sp>
      <p:pic>
        <p:nvPicPr>
          <p:cNvPr id="2050" name="Picture 2" descr="Cọc tiêu phản quang hình trụ"/>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3119" y="1676400"/>
            <a:ext cx="14554200" cy="6000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1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245894" cy="1117345"/>
            <a:chOff x="4539228" y="210532"/>
            <a:chExt cx="7123636" cy="1117345"/>
          </a:xfrm>
        </p:grpSpPr>
        <p:grpSp>
          <p:nvGrpSpPr>
            <p:cNvPr id="15" name="Group 14"/>
            <p:cNvGrpSpPr/>
            <p:nvPr/>
          </p:nvGrpSpPr>
          <p:grpSpPr>
            <a:xfrm>
              <a:off x="4539228" y="210532"/>
              <a:ext cx="7123636" cy="1117345"/>
              <a:chOff x="4539228" y="210532"/>
              <a:chExt cx="7123636" cy="1117345"/>
            </a:xfrm>
          </p:grpSpPr>
          <p:sp>
            <p:nvSpPr>
              <p:cNvPr id="17" name="TextBox 16"/>
              <p:cNvSpPr txBox="1"/>
              <p:nvPr/>
            </p:nvSpPr>
            <p:spPr>
              <a:xfrm>
                <a:off x="4539228" y="210532"/>
                <a:ext cx="7123636" cy="646331"/>
              </a:xfrm>
              <a:prstGeom prst="rect">
                <a:avLst/>
              </a:prstGeom>
              <a:noFill/>
            </p:spPr>
            <p:txBody>
              <a:bodyPr wrap="none" rtlCol="0">
                <a:spAutoFit/>
              </a:bodyPr>
              <a:lstStyle/>
              <a:p>
                <a:r>
                  <a:rPr lang="vi-VN" sz="3600" b="1" smtClean="0">
                    <a:solidFill>
                      <a:srgbClr val="0000CC"/>
                    </a:solidFill>
                    <a:latin typeface="Times New Roman" panose="02020603050405020304" pitchFamily="18" charset="0"/>
                    <a:cs typeface="Times New Roman" panose="02020603050405020304" pitchFamily="18" charset="0"/>
                  </a:rPr>
                  <a:t>Thứ tư ngày 08 tháng 02 năm 2023</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800945" y="743102"/>
                <a:ext cx="2564962" cy="584775"/>
              </a:xfrm>
              <a:prstGeom prst="rect">
                <a:avLst/>
              </a:prstGeom>
              <a:noFill/>
            </p:spPr>
            <p:txBody>
              <a:bodyPr wrap="none" rtlCol="0">
                <a:spAutoFit/>
              </a:bodyPr>
              <a:lstStyle/>
              <a:p>
                <a:r>
                  <a:rPr lang="en-US" sz="3200" b="1">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4175760" y="2133312"/>
            <a:ext cx="10877551" cy="5315238"/>
            <a:chOff x="-2268159" y="1893225"/>
            <a:chExt cx="10655560" cy="2617021"/>
          </a:xfrm>
        </p:grpSpPr>
        <p:sp>
          <p:nvSpPr>
            <p:cNvPr id="36" name="Line 55"/>
            <p:cNvSpPr>
              <a:spLocks noChangeShapeType="1"/>
            </p:cNvSpPr>
            <p:nvPr/>
          </p:nvSpPr>
          <p:spPr bwMode="auto">
            <a:xfrm flipV="1">
              <a:off x="4748437" y="2155984"/>
              <a:ext cx="0" cy="2354262"/>
            </a:xfrm>
            <a:prstGeom prst="line">
              <a:avLst/>
            </a:prstGeom>
            <a:noFill/>
            <a:ln w="3175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5"/>
            <p:cNvSpPr txBox="1">
              <a:spLocks noChangeArrowheads="1"/>
            </p:cNvSpPr>
            <p:nvPr/>
          </p:nvSpPr>
          <p:spPr bwMode="auto">
            <a:xfrm>
              <a:off x="-2268159" y="1893225"/>
              <a:ext cx="3457575" cy="34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u="sng">
                  <a:ln w="11430"/>
                  <a:solidFill>
                    <a:srgbClr val="3333FF"/>
                  </a:solidFill>
                  <a:latin typeface="Times New Roman" panose="02020603050405020304" pitchFamily="18" charset="0"/>
                  <a:cs typeface="Times New Roman" panose="02020603050405020304" pitchFamily="18" charset="0"/>
                </a:rPr>
                <a:t>Luyện</a:t>
              </a:r>
              <a:r>
                <a:rPr lang="en-US" sz="4000" b="1" u="sng" smtClean="0">
                  <a:solidFill>
                    <a:srgbClr val="3333FF"/>
                  </a:solidFill>
                  <a:latin typeface="Times New Roman" panose="02020603050405020304" pitchFamily="18" charset="0"/>
                  <a:cs typeface="Times New Roman" panose="02020603050405020304" pitchFamily="18" charset="0"/>
                </a:rPr>
                <a:t> đọc</a:t>
              </a:r>
              <a:endParaRPr lang="en-US" sz="4000" u="sng" smtClean="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5345751" y="1973405"/>
              <a:ext cx="3041650" cy="347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u="sng" smtClean="0">
                  <a:solidFill>
                    <a:srgbClr val="3333FF"/>
                  </a:solidFill>
                  <a:latin typeface="Times New Roman" panose="02020603050405020304" pitchFamily="18" charset="0"/>
                  <a:cs typeface="Times New Roman" panose="02020603050405020304" pitchFamily="18" charset="0"/>
                </a:rPr>
                <a:t>Tìm hiểu bài</a:t>
              </a:r>
              <a:endParaRPr lang="en-US" sz="4000" b="1" u="sng" smtClean="0">
                <a:solidFill>
                  <a:srgbClr val="3333FF"/>
                </a:solidFill>
                <a:latin typeface="Times New Roman" panose="02020603050405020304" pitchFamily="18" charset="0"/>
                <a:cs typeface="Times New Roman" panose="02020603050405020304" pitchFamily="18" charset="0"/>
              </a:endParaRPr>
            </a:p>
          </p:txBody>
        </p:sp>
      </p:grpSp>
      <p:sp>
        <p:nvSpPr>
          <p:cNvPr id="51" name="Rectangle 50"/>
          <p:cNvSpPr/>
          <p:nvPr/>
        </p:nvSpPr>
        <p:spPr>
          <a:xfrm>
            <a:off x="2789805" y="3359622"/>
            <a:ext cx="2590799" cy="645160"/>
          </a:xfrm>
          <a:prstGeom prst="rect">
            <a:avLst/>
          </a:prstGeom>
        </p:spPr>
        <p:txBody>
          <a:bodyPr wrap="square">
            <a:spAutoFit/>
          </a:bodyPr>
          <a:lstStyle/>
          <a:p>
            <a:pPr algn="just"/>
            <a:r>
              <a:rPr lang="en-US" sz="3600" b="1" i="1" smtClean="0">
                <a:solidFill>
                  <a:srgbClr val="FF0000"/>
                </a:solidFill>
                <a:latin typeface="Times New Roman" panose="02020603050405020304" pitchFamily="18" charset="0"/>
                <a:cs typeface="Times New Roman" panose="02020603050405020304" pitchFamily="18" charset="0"/>
              </a:rPr>
              <a:t> </a:t>
            </a:r>
            <a:r>
              <a:rPr lang="vi-VN"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18160" y="4032250"/>
            <a:ext cx="10426700" cy="4089400"/>
          </a:xfrm>
          <a:prstGeom prst="rect">
            <a:avLst/>
          </a:prstGeom>
        </p:spPr>
        <p:txBody>
          <a:bodyPr wrap="square">
            <a:noAutofit/>
          </a:bodyPr>
          <a:lstStyle/>
          <a:p>
            <a:pPr algn="l"/>
            <a:r>
              <a:rPr lang="en-US" sz="3600" smtClean="0">
                <a:solidFill>
                  <a:srgbClr val="0000CC"/>
                </a:solidFill>
                <a:latin typeface="Times New Roman" panose="02020603050405020304" pitchFamily="18" charset="0"/>
                <a:cs typeface="Times New Roman" panose="02020603050405020304" pitchFamily="18" charset="0"/>
              </a:rPr>
              <a:t> 	</a:t>
            </a:r>
            <a:r>
              <a:rPr lang="vi-VN" sz="3600" i="1" dirty="0">
                <a:solidFill>
                  <a:srgbClr val="0000CC"/>
                </a:solidFill>
                <a:latin typeface="Times New Roman" panose="02020603050405020304" pitchFamily="18" charset="0"/>
                <a:cs typeface="Times New Roman" panose="02020603050405020304" pitchFamily="18" charset="0"/>
                <a:sym typeface="+mn-ea"/>
              </a:rPr>
              <a:t>Chào mào,/ sáo sậu,/ sáo đen…/ đàn đàn/ lũ lũ / bay đi bay về,/</a:t>
            </a:r>
            <a:r>
              <a:rPr lang="en-US" sz="3600" i="1" dirty="0">
                <a:solidFill>
                  <a:srgbClr val="0000CC"/>
                </a:solidFill>
                <a:latin typeface="Times New Roman" panose="02020603050405020304" pitchFamily="18" charset="0"/>
                <a:cs typeface="Times New Roman" panose="02020603050405020304" pitchFamily="18" charset="0"/>
                <a:sym typeface="+mn-ea"/>
              </a:rPr>
              <a:t> </a:t>
            </a:r>
            <a:r>
              <a:rPr lang="vi-VN" sz="3600" i="1" dirty="0">
                <a:solidFill>
                  <a:srgbClr val="0000CC"/>
                </a:solidFill>
                <a:latin typeface="Times New Roman" panose="02020603050405020304" pitchFamily="18" charset="0"/>
                <a:cs typeface="Times New Roman" panose="02020603050405020304" pitchFamily="18" charset="0"/>
                <a:sym typeface="+mn-ea"/>
              </a:rPr>
              <a:t>lượn lên lượn xuống.//</a:t>
            </a:r>
            <a:br>
              <a:rPr lang="vi-VN" sz="3600" i="1" dirty="0">
                <a:solidFill>
                  <a:srgbClr val="0000CC"/>
                </a:solidFill>
                <a:latin typeface="Times New Roman" panose="02020603050405020304" pitchFamily="18" charset="0"/>
                <a:cs typeface="Times New Roman" panose="02020603050405020304" pitchFamily="18" charset="0"/>
                <a:sym typeface="+mn-ea"/>
              </a:rPr>
            </a:br>
            <a:r>
              <a:rPr lang="en-US" sz="3600" i="1" dirty="0">
                <a:solidFill>
                  <a:srgbClr val="0000CC"/>
                </a:solidFill>
                <a:latin typeface="Times New Roman" panose="02020603050405020304" pitchFamily="18" charset="0"/>
                <a:cs typeface="Times New Roman" panose="02020603050405020304" pitchFamily="18" charset="0"/>
                <a:sym typeface="+mn-ea"/>
              </a:rPr>
              <a:t>	</a:t>
            </a:r>
            <a:r>
              <a:rPr lang="vi-VN" sz="3600" i="1" dirty="0">
                <a:solidFill>
                  <a:srgbClr val="0000CC"/>
                </a:solidFill>
                <a:latin typeface="Times New Roman" panose="02020603050405020304" pitchFamily="18" charset="0"/>
                <a:cs typeface="Times New Roman" panose="02020603050405020304" pitchFamily="18" charset="0"/>
                <a:sym typeface="+mn-ea"/>
              </a:rPr>
              <a:t>Cây đứng im,/ cao lớn,/ hiền lành,/ làm tiêu cho những con đò cập bến /và cho những đứa con về thăm quê mẹ.//</a:t>
            </a:r>
            <a:endParaRPr lang="en-US" sz="3600" dirty="0">
              <a:solidFill>
                <a:srgbClr val="0000CC"/>
              </a:solidFill>
              <a:latin typeface="Times New Roman" panose="02020603050405020304" pitchFamily="18" charset="0"/>
              <a:cs typeface="Times New Roman" panose="02020603050405020304" pitchFamily="18" charset="0"/>
            </a:endParaRPr>
          </a:p>
          <a:p>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57" name="Text Box 14"/>
          <p:cNvSpPr txBox="1">
            <a:spLocks noChangeArrowheads="1"/>
          </p:cNvSpPr>
          <p:nvPr/>
        </p:nvSpPr>
        <p:spPr bwMode="auto">
          <a:xfrm>
            <a:off x="3947319" y="1266918"/>
            <a:ext cx="9067800" cy="112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Bài 6: Cây gạo (Tiết 1)</a:t>
            </a:r>
            <a:endParaRPr lang="en-US" sz="3200" b="1" smtClean="0">
              <a:solidFill>
                <a:srgbClr val="0000FF"/>
              </a:solidFill>
              <a:latin typeface="Times New Roman" panose="02020603050405020304" pitchFamily="18" charset="0"/>
              <a:cs typeface="Times New Roman" panose="02020603050405020304" pitchFamily="18" charset="0"/>
            </a:endParaRPr>
          </a:p>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                                           </a:t>
            </a:r>
            <a:endParaRPr lang="en-US" sz="3200" b="1">
              <a:solidFill>
                <a:srgbClr val="0000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fade">
                                      <p:cBhvr>
                                        <p:cTn id="7" dur="500"/>
                                        <p:tgtEl>
                                          <p:spTgt spid="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Effect transition="in" filter="fade">
                                      <p:cBhvr>
                                        <p:cTn id="10"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889792" y="2590877"/>
            <a:ext cx="13563071" cy="857250"/>
          </a:xfrm>
          <a:prstGeom prst="rect">
            <a:avLst/>
          </a:prstGeom>
          <a:noFill/>
        </p:spPr>
        <p:txBody>
          <a:bodyPr wrap="square" rtlCol="0">
            <a:spAutoFit/>
          </a:bodyPr>
          <a:p>
            <a:r>
              <a:rPr lang="vi-VN" altLang="en-US" sz="4980" b="1">
                <a:solidFill>
                  <a:schemeClr val="tx1"/>
                </a:solidFill>
                <a:latin typeface="Times New Roman" panose="02020603050405020304" pitchFamily="18" charset="0"/>
                <a:cs typeface="Times New Roman" panose="02020603050405020304" pitchFamily="18" charset="0"/>
              </a:rPr>
              <a:t>Câu 1: Bài Cây gạo tác giả của ai?</a:t>
            </a:r>
            <a:endParaRPr lang="vi-VN" altLang="en-US" sz="4980" b="1">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2177859" y="3623770"/>
            <a:ext cx="10300709" cy="857250"/>
          </a:xfrm>
          <a:prstGeom prst="rect">
            <a:avLst/>
          </a:prstGeom>
          <a:noFill/>
        </p:spPr>
        <p:txBody>
          <a:bodyPr wrap="square" rtlCol="0">
            <a:spAutoFit/>
          </a:bodyPr>
          <a:p>
            <a:r>
              <a:rPr lang="vi-VN" altLang="en-US" sz="4980">
                <a:solidFill>
                  <a:srgbClr val="0000FF"/>
                </a:solidFill>
                <a:latin typeface="Times New Roman" panose="02020603050405020304" pitchFamily="18" charset="0"/>
                <a:cs typeface="Times New Roman" panose="02020603050405020304" pitchFamily="18" charset="0"/>
              </a:rPr>
              <a:t>a.</a:t>
            </a:r>
            <a:r>
              <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a:t>
            </a:r>
            <a:r>
              <a:rPr lang="vi-VN" altLang="en-US" sz="4980">
                <a:solidFill>
                  <a:srgbClr val="0000FF"/>
                </a:solidFill>
                <a:latin typeface="Times New Roman" panose="02020603050405020304" pitchFamily="18" charset="0"/>
                <a:cs typeface="Times New Roman" panose="02020603050405020304" pitchFamily="18" charset="0"/>
              </a:rPr>
              <a:t>Vũ Tú Nam</a:t>
            </a:r>
            <a:endParaRPr lang="vi-VN" altLang="en-US" sz="4980">
              <a:solidFill>
                <a:srgbClr val="0000FF"/>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2042397" y="4551681"/>
            <a:ext cx="10300709" cy="857250"/>
          </a:xfrm>
          <a:prstGeom prst="rect">
            <a:avLst/>
          </a:prstGeom>
          <a:noFill/>
        </p:spPr>
        <p:txBody>
          <a:bodyPr wrap="square" rtlCol="0">
            <a:spAutoFit/>
          </a:bodyPr>
          <a:p>
            <a:r>
              <a:rPr lang="vi-VN" altLang="en-US" sz="4980">
                <a:solidFill>
                  <a:srgbClr val="0000FF"/>
                </a:solidFill>
              </a:rPr>
              <a:t> </a:t>
            </a:r>
            <a:r>
              <a:rPr lang="vi-VN" altLang="en-US" sz="4980">
                <a:solidFill>
                  <a:srgbClr val="0000FF"/>
                </a:solidFill>
                <a:latin typeface="Times New Roman" panose="02020603050405020304" pitchFamily="18" charset="0"/>
                <a:cs typeface="Times New Roman" panose="02020603050405020304" pitchFamily="18" charset="0"/>
              </a:rPr>
              <a:t>b. Võ Tú Nam</a:t>
            </a:r>
            <a:endParaRPr lang="vi-VN" altLang="en-US" sz="4980">
              <a:solidFill>
                <a:srgbClr val="0000FF"/>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2177859" y="5479592"/>
            <a:ext cx="10300709" cy="857250"/>
          </a:xfrm>
          <a:prstGeom prst="rect">
            <a:avLst/>
          </a:prstGeom>
          <a:noFill/>
        </p:spPr>
        <p:txBody>
          <a:bodyPr wrap="square" rtlCol="0">
            <a:spAutoFit/>
          </a:bodyPr>
          <a:p>
            <a:r>
              <a:rPr lang="vi-VN" altLang="en-US" sz="4980">
                <a:solidFill>
                  <a:srgbClr val="0000FF"/>
                </a:solidFill>
                <a:latin typeface="Times New Roman" panose="02020603050405020304" pitchFamily="18" charset="0"/>
                <a:cs typeface="Times New Roman" panose="02020603050405020304" pitchFamily="18" charset="0"/>
              </a:rPr>
              <a:t>c.  Nguyễn Tú Nam</a:t>
            </a:r>
            <a:endParaRPr lang="vi-VN" altLang="en-US" sz="4980">
              <a:solidFill>
                <a:srgbClr val="0000FF"/>
              </a:solidFill>
              <a:latin typeface="Times New Roman" panose="02020603050405020304" pitchFamily="18" charset="0"/>
              <a:cs typeface="Times New Roman" panose="02020603050405020304" pitchFamily="18" charset="0"/>
            </a:endParaRPr>
          </a:p>
        </p:txBody>
      </p:sp>
      <p:sp>
        <p:nvSpPr>
          <p:cNvPr id="6" name="Oval 5"/>
          <p:cNvSpPr/>
          <p:nvPr/>
        </p:nvSpPr>
        <p:spPr>
          <a:xfrm>
            <a:off x="2041763" y="3810030"/>
            <a:ext cx="835345" cy="7168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155"/>
          </a:p>
        </p:txBody>
      </p:sp>
      <p:sp>
        <p:nvSpPr>
          <p:cNvPr id="7" name="Text Box 6"/>
          <p:cNvSpPr txBox="1"/>
          <p:nvPr/>
        </p:nvSpPr>
        <p:spPr>
          <a:xfrm>
            <a:off x="2177859" y="3733974"/>
            <a:ext cx="566680" cy="748030"/>
          </a:xfrm>
          <a:prstGeom prst="rect">
            <a:avLst/>
          </a:prstGeom>
          <a:noFill/>
        </p:spPr>
        <p:txBody>
          <a:bodyPr wrap="square" rtlCol="0">
            <a:spAutoFit/>
          </a:bodyPr>
          <a:p>
            <a:r>
              <a:rPr lang="vi-VN" altLang="en-US" sz="4265" b="1">
                <a:solidFill>
                  <a:srgbClr val="FF0000"/>
                </a:solidFill>
                <a:latin typeface="Times New Roman" panose="02020603050405020304" pitchFamily="18" charset="0"/>
                <a:cs typeface="Times New Roman" panose="02020603050405020304" pitchFamily="18" charset="0"/>
              </a:rPr>
              <a:t>a</a:t>
            </a:r>
            <a:endParaRPr lang="vi-VN" altLang="en-US" sz="4265" b="1">
              <a:solidFill>
                <a:srgbClr val="FF0000"/>
              </a:solidFill>
              <a:latin typeface="Times New Roman" panose="02020603050405020304" pitchFamily="18" charset="0"/>
              <a:cs typeface="Times New Roman" panose="02020603050405020304" pitchFamily="18" charset="0"/>
            </a:endParaRPr>
          </a:p>
        </p:txBody>
      </p:sp>
      <p:pic>
        <p:nvPicPr>
          <p:cNvPr id="8" name="Picture 7" descr="sun14[1]"/>
          <p:cNvPicPr>
            <a:picLocks noChangeAspect="1" noChangeArrowheads="1" noCrop="1"/>
          </p:cNvPicPr>
          <p:nvPr/>
        </p:nvPicPr>
        <p:blipFill>
          <a:blip r:embed="rId1"/>
          <a:srcRect/>
          <a:stretch>
            <a:fillRect/>
          </a:stretch>
        </p:blipFill>
        <p:spPr bwMode="auto">
          <a:xfrm>
            <a:off x="19490953" y="9990456"/>
            <a:ext cx="2539901" cy="2201247"/>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sun14[1]"/>
          <p:cNvPicPr>
            <a:picLocks noChangeAspect="1" noChangeArrowheads="1" noCrop="1"/>
          </p:cNvPicPr>
          <p:nvPr/>
        </p:nvPicPr>
        <p:blipFill>
          <a:blip r:embed="rId1"/>
          <a:srcRect/>
          <a:stretch>
            <a:fillRect/>
          </a:stretch>
        </p:blipFill>
        <p:spPr bwMode="auto">
          <a:xfrm>
            <a:off x="19716722" y="10216224"/>
            <a:ext cx="2539901" cy="2201247"/>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sun14[1]"/>
          <p:cNvPicPr>
            <a:picLocks noChangeAspect="1" noChangeArrowheads="1" noCrop="1"/>
          </p:cNvPicPr>
          <p:nvPr/>
        </p:nvPicPr>
        <p:blipFill>
          <a:blip r:embed="rId1"/>
          <a:srcRect/>
          <a:stretch>
            <a:fillRect/>
          </a:stretch>
        </p:blipFill>
        <p:spPr bwMode="auto">
          <a:xfrm>
            <a:off x="19942491" y="10441993"/>
            <a:ext cx="2539901" cy="2201247"/>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sun14[1]"/>
          <p:cNvPicPr>
            <a:picLocks noChangeAspect="1" noChangeArrowheads="1" noCrop="1"/>
          </p:cNvPicPr>
          <p:nvPr/>
        </p:nvPicPr>
        <p:blipFill>
          <a:blip r:embed="rId1"/>
          <a:srcRect/>
          <a:stretch>
            <a:fillRect/>
          </a:stretch>
        </p:blipFill>
        <p:spPr bwMode="auto">
          <a:xfrm>
            <a:off x="13329718" y="6757444"/>
            <a:ext cx="2766799" cy="2318648"/>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p:nvPr/>
        </p:nvSpPr>
        <p:spPr>
          <a:xfrm>
            <a:off x="1365091" y="1185465"/>
            <a:ext cx="12878991" cy="857250"/>
          </a:xfrm>
          <a:prstGeom prst="rect">
            <a:avLst/>
          </a:prstGeom>
          <a:noFill/>
        </p:spPr>
        <p:txBody>
          <a:bodyPr wrap="square" rtlCol="0">
            <a:spAutoFit/>
          </a:bodyPr>
          <a:p>
            <a:r>
              <a:rPr lang="vi-VN" altLang="en-US" sz="4980" b="1">
                <a:solidFill>
                  <a:srgbClr val="FF0000"/>
                </a:solidFill>
                <a:latin typeface="Times New Roman" panose="02020603050405020304" pitchFamily="18" charset="0"/>
                <a:cs typeface="Times New Roman" panose="02020603050405020304" pitchFamily="18" charset="0"/>
              </a:rPr>
              <a:t>* Chọn đáp án đúng trong các câu sau:</a:t>
            </a:r>
            <a:endParaRPr lang="vi-VN" altLang="en-US" sz="498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ox(in)">
                                      <p:cBhvr>
                                        <p:cTn id="36" dur="2000"/>
                                        <p:tgtEl>
                                          <p:spTgt spid="6"/>
                                        </p:tgtEl>
                                      </p:cBhvr>
                                    </p:animEffect>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bldLvl="0" animBg="1"/>
      <p:bldP spid="6" grpId="1" animBg="1"/>
      <p:bldP spid="7" grpId="0"/>
      <p:bldP spid="7" grpId="1"/>
      <p:bldP spid="3" grpId="0"/>
      <p:bldP spid="3" grpId="1"/>
      <p:bldP spid="4" grpId="0"/>
      <p:bldP spid="4" grpId="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906937" y="914543"/>
            <a:ext cx="13399388" cy="857250"/>
          </a:xfrm>
          <a:prstGeom prst="rect">
            <a:avLst/>
          </a:prstGeom>
          <a:noFill/>
        </p:spPr>
        <p:txBody>
          <a:bodyPr wrap="square" rtlCol="0">
            <a:spAutoFit/>
          </a:bodyPr>
          <a:p>
            <a:r>
              <a:rPr lang="vi-VN" altLang="en-US" sz="4980" b="1">
                <a:solidFill>
                  <a:schemeClr val="tx1"/>
                </a:solidFill>
                <a:latin typeface="Times New Roman" panose="02020603050405020304" pitchFamily="18" charset="0"/>
                <a:cs typeface="Times New Roman" panose="02020603050405020304" pitchFamily="18" charset="0"/>
              </a:rPr>
              <a:t>Câu 2: Bài Cây gạo có mấy đoạn?</a:t>
            </a:r>
            <a:endParaRPr lang="vi-VN" altLang="en-US" sz="4980" b="1">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1906937" y="3124468"/>
            <a:ext cx="10300709" cy="857250"/>
          </a:xfrm>
          <a:prstGeom prst="rect">
            <a:avLst/>
          </a:prstGeom>
          <a:noFill/>
        </p:spPr>
        <p:txBody>
          <a:bodyPr wrap="square" rtlCol="0">
            <a:spAutoFit/>
          </a:bodyPr>
          <a:p>
            <a:r>
              <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 2 đoạn</a:t>
            </a:r>
            <a:endPar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4" name="Text Box 3"/>
          <p:cNvSpPr txBox="1"/>
          <p:nvPr/>
        </p:nvSpPr>
        <p:spPr>
          <a:xfrm>
            <a:off x="1814018" y="4019360"/>
            <a:ext cx="10300709" cy="857250"/>
          </a:xfrm>
          <a:prstGeom prst="rect">
            <a:avLst/>
          </a:prstGeom>
          <a:noFill/>
        </p:spPr>
        <p:txBody>
          <a:bodyPr wrap="square" rtlCol="0">
            <a:spAutoFit/>
          </a:bodyPr>
          <a:p>
            <a:r>
              <a:rPr lang="vi-VN" altLang="en-US" sz="4980">
                <a:gradFill>
                  <a:gsLst>
                    <a:gs pos="0">
                      <a:srgbClr val="007BD3"/>
                    </a:gs>
                    <a:gs pos="100000">
                      <a:srgbClr val="034373"/>
                    </a:gs>
                  </a:gsLst>
                  <a:lin scaled="0"/>
                </a:gradFill>
              </a:rPr>
              <a:t> b. </a:t>
            </a:r>
            <a:r>
              <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3 đoạn</a:t>
            </a:r>
            <a:endPar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5" name="Text Box 4"/>
          <p:cNvSpPr txBox="1"/>
          <p:nvPr/>
        </p:nvSpPr>
        <p:spPr>
          <a:xfrm>
            <a:off x="1894872" y="4876647"/>
            <a:ext cx="10300709" cy="857250"/>
          </a:xfrm>
          <a:prstGeom prst="rect">
            <a:avLst/>
          </a:prstGeom>
          <a:noFill/>
        </p:spPr>
        <p:txBody>
          <a:bodyPr wrap="square" rtlCol="0">
            <a:spAutoFit/>
          </a:bodyPr>
          <a:p>
            <a:r>
              <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c. 4 đoạn</a:t>
            </a:r>
            <a:endParaRPr lang="vi-VN" altLang="en-US" sz="498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6" name="Oval 5"/>
          <p:cNvSpPr/>
          <p:nvPr/>
        </p:nvSpPr>
        <p:spPr>
          <a:xfrm>
            <a:off x="1737927" y="4081799"/>
            <a:ext cx="812768" cy="7949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155"/>
          </a:p>
        </p:txBody>
      </p:sp>
      <p:sp>
        <p:nvSpPr>
          <p:cNvPr id="7" name="Text Box 6"/>
          <p:cNvSpPr txBox="1"/>
          <p:nvPr/>
        </p:nvSpPr>
        <p:spPr>
          <a:xfrm>
            <a:off x="1814124" y="4081799"/>
            <a:ext cx="673709" cy="748030"/>
          </a:xfrm>
          <a:prstGeom prst="rect">
            <a:avLst/>
          </a:prstGeom>
          <a:noFill/>
        </p:spPr>
        <p:txBody>
          <a:bodyPr wrap="square" rtlCol="0">
            <a:spAutoFit/>
          </a:bodyPr>
          <a:p>
            <a:r>
              <a:rPr lang="vi-VN" altLang="en-US" sz="4265" b="1">
                <a:solidFill>
                  <a:srgbClr val="FF0000"/>
                </a:solidFill>
                <a:latin typeface="Times New Roman" panose="02020603050405020304" pitchFamily="18" charset="0"/>
                <a:cs typeface="Times New Roman" panose="02020603050405020304" pitchFamily="18" charset="0"/>
              </a:rPr>
              <a:t>b</a:t>
            </a:r>
            <a:endParaRPr lang="vi-VN" altLang="en-US" sz="4265" b="1">
              <a:solidFill>
                <a:srgbClr val="FF0000"/>
              </a:solidFill>
              <a:latin typeface="Times New Roman" panose="02020603050405020304" pitchFamily="18" charset="0"/>
              <a:cs typeface="Times New Roman" panose="02020603050405020304" pitchFamily="18" charset="0"/>
            </a:endParaRPr>
          </a:p>
        </p:txBody>
      </p:sp>
      <p:pic>
        <p:nvPicPr>
          <p:cNvPr id="8" name="Picture 7" descr="sun14[1]"/>
          <p:cNvPicPr>
            <a:picLocks noChangeAspect="1" noChangeArrowheads="1" noCrop="1"/>
          </p:cNvPicPr>
          <p:nvPr/>
        </p:nvPicPr>
        <p:blipFill>
          <a:blip r:embed="rId1"/>
          <a:srcRect/>
          <a:stretch>
            <a:fillRect/>
          </a:stretch>
        </p:blipFill>
        <p:spPr bwMode="auto">
          <a:xfrm>
            <a:off x="13329718" y="6757444"/>
            <a:ext cx="2766799" cy="2318648"/>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bldLvl="0" animBg="1"/>
      <p:bldP spid="6" grpId="1" animBg="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1906831" y="914543"/>
            <a:ext cx="13399247" cy="2132882"/>
          </a:xfrm>
          <a:prstGeom prst="rect">
            <a:avLst/>
          </a:prstGeom>
          <a:noFill/>
        </p:spPr>
        <p:txBody>
          <a:bodyPr wrap="square" rtlCol="0">
            <a:noAutofit/>
          </a:bodyPr>
          <a:p>
            <a:r>
              <a:rPr lang="vi-VN" altLang="en-US" sz="4980" b="1">
                <a:solidFill>
                  <a:schemeClr val="tx1"/>
                </a:solidFill>
                <a:latin typeface="Times New Roman" panose="02020603050405020304" pitchFamily="18" charset="0"/>
                <a:cs typeface="Times New Roman" panose="02020603050405020304" pitchFamily="18" charset="0"/>
              </a:rPr>
              <a:t>Câu 3:  Bài Cây gạo đọc với giọng như thế nào?</a:t>
            </a:r>
            <a:endParaRPr lang="vi-VN" altLang="en-US" sz="4800" b="1">
              <a:solidFill>
                <a:schemeClr val="tx1"/>
              </a:solidFill>
              <a:latin typeface="Times New Roman" panose="02020603050405020304" pitchFamily="18" charset="0"/>
              <a:cs typeface="Times New Roman" panose="02020603050405020304" pitchFamily="18" charset="0"/>
            </a:endParaRPr>
          </a:p>
        </p:txBody>
      </p:sp>
      <p:sp>
        <p:nvSpPr>
          <p:cNvPr id="3" name="Text Box 2"/>
          <p:cNvSpPr txBox="1"/>
          <p:nvPr/>
        </p:nvSpPr>
        <p:spPr>
          <a:xfrm>
            <a:off x="2835270" y="3048271"/>
            <a:ext cx="10300709" cy="1014730"/>
          </a:xfrm>
          <a:prstGeom prst="rect">
            <a:avLst/>
          </a:prstGeom>
          <a:noFill/>
        </p:spPr>
        <p:txBody>
          <a:bodyPr wrap="square" rtlCol="0">
            <a:spAutoFit/>
          </a:bodyPr>
          <a:p>
            <a:r>
              <a:rPr lang="vi-VN" altLang="en-US" sz="6000">
                <a:gradFill>
                  <a:gsLst>
                    <a:gs pos="0">
                      <a:srgbClr val="007BD3"/>
                    </a:gs>
                    <a:gs pos="100000">
                      <a:srgbClr val="034373"/>
                    </a:gs>
                  </a:gsLst>
                  <a:lin scaled="0"/>
                </a:gradFill>
              </a:rPr>
              <a:t> </a:t>
            </a:r>
            <a:r>
              <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a.  Đọc diễn cảm</a:t>
            </a:r>
            <a:endPar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4" name="Text Box 3"/>
          <p:cNvSpPr txBox="1"/>
          <p:nvPr/>
        </p:nvSpPr>
        <p:spPr>
          <a:xfrm>
            <a:off x="2956974" y="4156514"/>
            <a:ext cx="10300709" cy="1014730"/>
          </a:xfrm>
          <a:prstGeom prst="rect">
            <a:avLst/>
          </a:prstGeom>
          <a:noFill/>
        </p:spPr>
        <p:txBody>
          <a:bodyPr wrap="square" rtlCol="0">
            <a:spAutoFit/>
          </a:bodyPr>
          <a:p>
            <a:r>
              <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 b.  5</a:t>
            </a:r>
            <a:endPar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5" name="Text Box 4"/>
          <p:cNvSpPr txBox="1"/>
          <p:nvPr/>
        </p:nvSpPr>
        <p:spPr>
          <a:xfrm>
            <a:off x="2500003" y="5105238"/>
            <a:ext cx="10300709" cy="1014730"/>
          </a:xfrm>
          <a:prstGeom prst="rect">
            <a:avLst/>
          </a:prstGeom>
          <a:noFill/>
        </p:spPr>
        <p:txBody>
          <a:bodyPr wrap="square" rtlCol="0">
            <a:spAutoFit/>
          </a:bodyPr>
          <a:p>
            <a:r>
              <a:rPr lang="vi-VN" altLang="en-US" sz="4980">
                <a:gradFill>
                  <a:gsLst>
                    <a:gs pos="0">
                      <a:srgbClr val="007BD3"/>
                    </a:gs>
                    <a:gs pos="100000">
                      <a:srgbClr val="034373"/>
                    </a:gs>
                  </a:gsLst>
                  <a:lin scaled="0"/>
                </a:gradFill>
              </a:rPr>
              <a:t>    </a:t>
            </a:r>
            <a:r>
              <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rPr>
              <a:t>c.  24</a:t>
            </a:r>
            <a:endParaRPr lang="vi-VN" altLang="en-US" sz="6000">
              <a:gradFill>
                <a:gsLst>
                  <a:gs pos="0">
                    <a:srgbClr val="007BD3"/>
                  </a:gs>
                  <a:gs pos="100000">
                    <a:srgbClr val="034373"/>
                  </a:gs>
                </a:gsLst>
                <a:lin scaled="0"/>
              </a:gradFill>
              <a:latin typeface="Times New Roman" panose="02020603050405020304" pitchFamily="18" charset="0"/>
              <a:cs typeface="Times New Roman" panose="02020603050405020304" pitchFamily="18" charset="0"/>
            </a:endParaRPr>
          </a:p>
        </p:txBody>
      </p:sp>
      <p:sp>
        <p:nvSpPr>
          <p:cNvPr id="6" name="Oval 5"/>
          <p:cNvSpPr/>
          <p:nvPr/>
        </p:nvSpPr>
        <p:spPr>
          <a:xfrm>
            <a:off x="2893582" y="4213874"/>
            <a:ext cx="793719" cy="7727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5155"/>
          </a:p>
        </p:txBody>
      </p:sp>
      <p:sp>
        <p:nvSpPr>
          <p:cNvPr id="7" name="Text Box 6"/>
          <p:cNvSpPr txBox="1"/>
          <p:nvPr/>
        </p:nvSpPr>
        <p:spPr>
          <a:xfrm>
            <a:off x="2957080" y="4213874"/>
            <a:ext cx="687678" cy="748030"/>
          </a:xfrm>
          <a:prstGeom prst="rect">
            <a:avLst/>
          </a:prstGeom>
          <a:noFill/>
        </p:spPr>
        <p:txBody>
          <a:bodyPr wrap="square" rtlCol="0">
            <a:spAutoFit/>
          </a:bodyPr>
          <a:p>
            <a:r>
              <a:rPr lang="vi-VN" altLang="en-US" sz="4265" b="1">
                <a:solidFill>
                  <a:srgbClr val="FF0000"/>
                </a:solidFill>
              </a:rPr>
              <a:t> </a:t>
            </a:r>
            <a:r>
              <a:rPr lang="vi-VN" altLang="en-US" sz="4265" b="1">
                <a:solidFill>
                  <a:srgbClr val="FF0000"/>
                </a:solidFill>
                <a:latin typeface="Times New Roman" panose="02020603050405020304" pitchFamily="18" charset="0"/>
                <a:cs typeface="Times New Roman" panose="02020603050405020304" pitchFamily="18" charset="0"/>
              </a:rPr>
              <a:t>b</a:t>
            </a:r>
            <a:endParaRPr lang="vi-VN" altLang="en-US" sz="4265" b="1">
              <a:solidFill>
                <a:srgbClr val="FF0000"/>
              </a:solidFill>
              <a:latin typeface="Times New Roman" panose="02020603050405020304" pitchFamily="18" charset="0"/>
              <a:cs typeface="Times New Roman" panose="02020603050405020304" pitchFamily="18" charset="0"/>
            </a:endParaRPr>
          </a:p>
        </p:txBody>
      </p:sp>
      <p:pic>
        <p:nvPicPr>
          <p:cNvPr id="12" name="Picture 7" descr="sun14[1]"/>
          <p:cNvPicPr>
            <a:picLocks noChangeAspect="1" noChangeArrowheads="1" noCrop="1"/>
          </p:cNvPicPr>
          <p:nvPr/>
        </p:nvPicPr>
        <p:blipFill>
          <a:blip r:embed="rId1"/>
          <a:srcRect/>
          <a:stretch>
            <a:fillRect/>
          </a:stretch>
        </p:blipFill>
        <p:spPr bwMode="auto">
          <a:xfrm>
            <a:off x="13329718" y="6757444"/>
            <a:ext cx="2766799" cy="2318648"/>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2000"/>
                                        <p:tgtEl>
                                          <p:spTgt spid="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bldLvl="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ẹp nao lòng mùa hoa gạo tháng 3 - VTC Now.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3519" y="228600"/>
            <a:ext cx="15849600" cy="8428535"/>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endPar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a:p>
            <a:pPr algn="ctr"/>
            <a:r>
              <a:rPr lang="vi-VN"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13340" y="670222"/>
            <a:ext cx="14649958" cy="7803556"/>
          </a:xfrm>
          <a:prstGeom prst="rect">
            <a:avLst/>
          </a:prstGeom>
        </p:spPr>
      </p:pic>
      <p:pic>
        <p:nvPicPr>
          <p:cNvPr id="6" name="Picture 5"/>
          <p:cNvPicPr>
            <a:picLocks noChangeAspect="1"/>
          </p:cNvPicPr>
          <p:nvPr/>
        </p:nvPicPr>
        <p:blipFill>
          <a:blip r:embed="rId2"/>
          <a:stretch>
            <a:fillRect/>
          </a:stretch>
        </p:blipFill>
        <p:spPr>
          <a:xfrm>
            <a:off x="0" y="0"/>
            <a:ext cx="16266317" cy="9149804"/>
          </a:xfrm>
          <a:prstGeom prst="rect">
            <a:avLst/>
          </a:prstGeom>
        </p:spPr>
      </p:pic>
      <p:sp>
        <p:nvSpPr>
          <p:cNvPr id="7" name="TextBox 6"/>
          <p:cNvSpPr txBox="1"/>
          <p:nvPr/>
        </p:nvSpPr>
        <p:spPr>
          <a:xfrm>
            <a:off x="814301" y="2895600"/>
            <a:ext cx="14052214" cy="1107996"/>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panose="020B0604020202020204"/>
              <a:buNone/>
              <a:defRPr/>
            </a:pPr>
            <a:r>
              <a:rPr lang="en-US" sz="6600" b="1" kern="0" smtClean="0">
                <a:solidFill>
                  <a:srgbClr val="FF0000"/>
                </a:solidFill>
                <a:latin typeface="Times New Roman" panose="02020603050405020304" pitchFamily="18" charset="0"/>
                <a:cs typeface="Times New Roman" panose="02020603050405020304" pitchFamily="18" charset="0"/>
                <a:sym typeface="Arial" panose="020B0604020202020204"/>
              </a:rPr>
              <a:t>KHỞI ĐỘNG</a:t>
            </a:r>
            <a:endParaRPr lang="en-US" sz="6600" b="1"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5" name="TextBox 4"/>
          <p:cNvSpPr txBox="1"/>
          <p:nvPr/>
        </p:nvSpPr>
        <p:spPr>
          <a:xfrm>
            <a:off x="5151437" y="76200"/>
            <a:ext cx="5912196"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rPr>
              <a:t>Thứ tư ngày 08 tháng 02 năm 2023</a:t>
            </a:r>
            <a:endParaRPr kumimoji="0" lang="en-US" sz="30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151437" y="76200"/>
            <a:ext cx="5912196" cy="101566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rPr>
              <a:t>Thứ tư ngày 08 tháng 02 năm 2023</a:t>
            </a:r>
            <a:endParaRPr kumimoji="0" lang="en-US" sz="3000" b="1"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en-US" sz="3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pic>
        <p:nvPicPr>
          <p:cNvPr id="2" name="Karaoke - Vui Đến Trường - Âm Nhạc Lớp 3 [ Kết Nối Tri Thức 2022 ] Lớp Nhạc Doremi">
            <a:hlinkClick r:id="" action="ppaction://media"/>
          </p:cNvPr>
          <p:cNvPicPr>
            <a:picLocks noChangeAspect="1"/>
          </p:cNvPicPr>
          <p:nvPr>
            <a:videoFile r:link="rId1"/>
            <p:extLst>
              <p:ext uri="{DAA4B4D4-6D71-4841-9C94-3DE7FCFB9230}">
                <p14:media xmlns:p14="http://schemas.microsoft.com/office/powerpoint/2010/main" r:embed="rId2">
                  <p14:trim end="83640.000000"/>
                </p14:media>
              </p:ext>
            </p:extLst>
          </p:nvPr>
        </p:nvPicPr>
        <p:blipFill>
          <a:blip r:embed="rId3"/>
          <a:stretch>
            <a:fillRect/>
          </a:stretch>
        </p:blipFill>
        <p:spPr>
          <a:xfrm>
            <a:off x="1889919" y="1219200"/>
            <a:ext cx="12715081" cy="71522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9839" y="305098"/>
            <a:ext cx="12321701" cy="1763948"/>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121883" tIns="60959" rIns="121883" bIns="60959" rtlCol="0" anchor="t"/>
          <a:lstStyle/>
          <a:p>
            <a:pPr algn="ctr" defTabSz="1218565">
              <a:defRPr/>
            </a:pPr>
            <a:r>
              <a:rPr lang="en-US" sz="4975" u="sng" dirty="0" err="1">
                <a:solidFill>
                  <a:srgbClr val="00B050"/>
                </a:solidFill>
                <a:latin typeface="Times New Roman" panose="02020603050405020304" pitchFamily="18" charset="0"/>
                <a:cs typeface="Times New Roman" panose="02020603050405020304" pitchFamily="18" charset="0"/>
                <a:sym typeface="Arial" panose="020B0604020202020204"/>
              </a:rPr>
              <a:t>Câu</a:t>
            </a:r>
            <a:r>
              <a:rPr lang="en-US" sz="4975" u="sng" dirty="0">
                <a:solidFill>
                  <a:srgbClr val="00B050"/>
                </a:solidFill>
                <a:latin typeface="Times New Roman" panose="02020603050405020304" pitchFamily="18" charset="0"/>
                <a:cs typeface="Times New Roman" panose="02020603050405020304" pitchFamily="18" charset="0"/>
                <a:sym typeface="Arial" panose="020B0604020202020204"/>
              </a:rPr>
              <a:t> 1:</a:t>
            </a:r>
            <a:r>
              <a:rPr lang="en-US" sz="4975" dirty="0">
                <a:solidFill>
                  <a:prstClr val="black"/>
                </a:solidFill>
                <a:latin typeface="Times New Roman" panose="02020603050405020304" pitchFamily="18" charset="0"/>
                <a:cs typeface="Times New Roman" panose="02020603050405020304" pitchFamily="18" charset="0"/>
                <a:sym typeface="Arial" panose="020B0604020202020204"/>
              </a:rPr>
              <a:t> </a:t>
            </a:r>
            <a:r>
              <a:rPr lang="vi-VN" sz="4975" dirty="0">
                <a:solidFill>
                  <a:prstClr val="black"/>
                </a:solidFill>
                <a:latin typeface="Times New Roman" panose="02020603050405020304" pitchFamily="18" charset="0"/>
                <a:cs typeface="Times New Roman" panose="02020603050405020304" pitchFamily="18" charset="0"/>
                <a:sym typeface="Arial" panose="020B0604020202020204"/>
              </a:rPr>
              <a:t>Cây gì thẳng tắp trước nhà</a:t>
            </a:r>
            <a:endParaRPr lang="vi-VN" sz="4975"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1218565">
              <a:defRPr/>
            </a:pPr>
            <a:r>
              <a:rPr lang="vi-VN" sz="4975" dirty="0">
                <a:solidFill>
                  <a:prstClr val="black"/>
                </a:solidFill>
                <a:latin typeface="Times New Roman" panose="02020603050405020304" pitchFamily="18" charset="0"/>
                <a:cs typeface="Times New Roman" panose="02020603050405020304" pitchFamily="18" charset="0"/>
                <a:sym typeface="Arial" panose="020B0604020202020204"/>
              </a:rPr>
              <a:t>Trái ngon dành tặng riêng bà, bà ơi?</a:t>
            </a:r>
            <a:endParaRPr lang="en-US" sz="4975"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3" name="Rectangle: Rounded Corners 2"/>
          <p:cNvSpPr/>
          <p:nvPr/>
        </p:nvSpPr>
        <p:spPr>
          <a:xfrm>
            <a:off x="7330440" y="2514600"/>
            <a:ext cx="7874000" cy="211264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121883" tIns="60959" rIns="121883" bIns="60959" rtlCol="0" anchor="ctr"/>
          <a:lstStyle/>
          <a:p>
            <a:pPr algn="ctr" defTabSz="1217930">
              <a:defRPr/>
            </a:pPr>
            <a:r>
              <a:rPr lang="en-US" sz="6400" b="1"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6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b="1"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6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b="1"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6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b="1" dirty="0" err="1">
                <a:solidFill>
                  <a:srgbClr val="C00000"/>
                </a:solidFill>
                <a:latin typeface="Times New Roman" panose="02020603050405020304" pitchFamily="18" charset="0"/>
                <a:cs typeface="Times New Roman" panose="02020603050405020304" pitchFamily="18" charset="0"/>
                <a:sym typeface="Arial" panose="020B0604020202020204"/>
              </a:rPr>
              <a:t>cau</a:t>
            </a:r>
            <a:endParaRPr lang="en-US" sz="64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4" name="Arrow: Left 3">
            <a:hlinkClick r:id="rId1" action="ppaction://hlinksldjump"/>
          </p:cNvPr>
          <p:cNvSpPr/>
          <p:nvPr/>
        </p:nvSpPr>
        <p:spPr>
          <a:xfrm>
            <a:off x="13901444" y="7691336"/>
            <a:ext cx="1841769" cy="1452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59" rIns="121883" bIns="60959" rtlCol="0" anchor="ctr"/>
          <a:lstStyle/>
          <a:p>
            <a:pPr algn="ctr" defTabSz="1218565">
              <a:defRPr/>
            </a:pPr>
            <a:endParaRPr lang="en-US" sz="2490">
              <a:solidFill>
                <a:prstClr val="white"/>
              </a:solidFill>
              <a:latin typeface="等线"/>
              <a:sym typeface="Arial" panose="020B0604020202020204"/>
            </a:endParaRPr>
          </a:p>
        </p:txBody>
      </p:sp>
      <p:pic>
        <p:nvPicPr>
          <p:cNvPr id="101" name="Picture 100"/>
          <p:cNvPicPr/>
          <p:nvPr/>
        </p:nvPicPr>
        <p:blipFill>
          <a:blip r:embed="rId2"/>
          <a:stretch>
            <a:fillRect/>
          </a:stretch>
        </p:blipFill>
        <p:spPr>
          <a:xfrm>
            <a:off x="518160" y="2359025"/>
            <a:ext cx="6631940" cy="616648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2" presetClass="entr" presetSubtype="4"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anim calcmode="lin" valueType="num">
                                      <p:cBhvr additive="base">
                                        <p:cTn id="21" dur="500" fill="hold"/>
                                        <p:tgtEl>
                                          <p:spTgt spid="101"/>
                                        </p:tgtEl>
                                        <p:attrNameLst>
                                          <p:attrName>ppt_x</p:attrName>
                                        </p:attrNameLst>
                                      </p:cBhvr>
                                      <p:tavLst>
                                        <p:tav tm="0">
                                          <p:val>
                                            <p:strVal val="#ppt_x"/>
                                          </p:val>
                                        </p:tav>
                                        <p:tav tm="100000">
                                          <p:val>
                                            <p:strVal val="#ppt_x"/>
                                          </p:val>
                                        </p:tav>
                                      </p:tavLst>
                                    </p:anim>
                                    <p:anim calcmode="lin" valueType="num">
                                      <p:cBhvr additive="base">
                                        <p:cTn id="22"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14340" y="480060"/>
            <a:ext cx="10443210" cy="4271010"/>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121899" tIns="60959" rIns="121899" bIns="60959" rtlCol="0" anchor="t"/>
          <a:lstStyle/>
          <a:p>
            <a:pPr algn="ctr" defTabSz="1218565">
              <a:defRPr/>
            </a:pPr>
            <a:r>
              <a:rPr lang="en-US" sz="4975" b="1" u="sng" dirty="0" err="1">
                <a:solidFill>
                  <a:prstClr val="black"/>
                </a:solidFill>
                <a:latin typeface="Times New Roman" panose="02020603050405020304" pitchFamily="18" charset="0"/>
                <a:cs typeface="Times New Roman" panose="02020603050405020304" pitchFamily="18" charset="0"/>
                <a:sym typeface="Arial" panose="020B0604020202020204"/>
              </a:rPr>
              <a:t>Câu</a:t>
            </a:r>
            <a:r>
              <a:rPr lang="en-US" sz="4975" b="1" u="sng" dirty="0">
                <a:solidFill>
                  <a:prstClr val="black"/>
                </a:solidFill>
                <a:latin typeface="Times New Roman" panose="02020603050405020304" pitchFamily="18" charset="0"/>
                <a:cs typeface="Times New Roman" panose="02020603050405020304" pitchFamily="18" charset="0"/>
                <a:sym typeface="Arial" panose="020B0604020202020204"/>
              </a:rPr>
              <a:t> 2 </a:t>
            </a:r>
            <a:endParaRPr lang="en-US" sz="4975" b="1" u="sng"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1218565">
              <a:defRPr/>
            </a:pPr>
            <a:r>
              <a:rPr lang="vi-VN" sz="4975" dirty="0">
                <a:solidFill>
                  <a:prstClr val="black"/>
                </a:solidFill>
                <a:latin typeface="Times New Roman" panose="02020603050405020304" pitchFamily="18" charset="0"/>
                <a:cs typeface="Times New Roman" panose="02020603050405020304" pitchFamily="18" charset="0"/>
                <a:sym typeface="Arial" panose="020B0604020202020204"/>
              </a:rPr>
              <a:t>Cây gì xòe tán lá tròn</a:t>
            </a:r>
            <a:endParaRPr lang="vi-VN" sz="4975"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1218565">
              <a:defRPr/>
            </a:pPr>
            <a:r>
              <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rPr>
              <a:t>Mùa hè rợp bóng sân trường em chơi</a:t>
            </a:r>
            <a:endPar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1218565">
              <a:defRPr/>
            </a:pPr>
            <a:r>
              <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rPr>
              <a:t>Mùa đông gió bấc đầy trời</a:t>
            </a:r>
            <a:endPar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ctr" defTabSz="1218565">
              <a:defRPr/>
            </a:pPr>
            <a:r>
              <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rPr>
              <a:t>Khẳng khiu cành trụi, lá rơi đầy buồn?</a:t>
            </a:r>
            <a:endParaRPr lang="vi-VN" altLang="en-US" sz="4975"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4" name="Rectangle: Rounded Corners 3"/>
          <p:cNvSpPr/>
          <p:nvPr/>
        </p:nvSpPr>
        <p:spPr>
          <a:xfrm>
            <a:off x="6690519" y="5334000"/>
            <a:ext cx="7473043" cy="1562371"/>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121899" tIns="60959" rIns="121899" bIns="60959" rtlCol="0" anchor="ctr"/>
          <a:lstStyle/>
          <a:p>
            <a:pPr algn="ctr" defTabSz="1217930">
              <a:defRPr/>
            </a:pP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b</a:t>
            </a:r>
            <a:r>
              <a:rPr lang="vi-VN" alt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àng</a:t>
            </a:r>
            <a:endParaRPr lang="vi-VN" altLang="en-US" sz="6400" dirty="0" err="1">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7" name="Arrow: Left 6">
            <a:hlinkClick r:id="rId1" action="ppaction://hlinksldjump"/>
          </p:cNvPr>
          <p:cNvSpPr/>
          <p:nvPr/>
        </p:nvSpPr>
        <p:spPr>
          <a:xfrm>
            <a:off x="13901433" y="7691336"/>
            <a:ext cx="1841769" cy="1452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59" rIns="121899" bIns="60959" rtlCol="0" anchor="ctr"/>
          <a:lstStyle/>
          <a:p>
            <a:pPr algn="ctr" defTabSz="1219200">
              <a:defRPr/>
            </a:pPr>
            <a:endParaRPr lang="en-US" sz="2490">
              <a:solidFill>
                <a:prstClr val="white"/>
              </a:solidFill>
              <a:latin typeface="等线"/>
              <a:sym typeface="Arial" panose="020B0604020202020204"/>
            </a:endParaRPr>
          </a:p>
        </p:txBody>
      </p:sp>
      <p:pic>
        <p:nvPicPr>
          <p:cNvPr id="6" name="Picture 67" descr="IMG_256"/>
          <p:cNvPicPr>
            <a:picLocks noChangeAspect="1"/>
          </p:cNvPicPr>
          <p:nvPr/>
        </p:nvPicPr>
        <p:blipFill>
          <a:blip r:embed="rId2"/>
          <a:stretch>
            <a:fillRect/>
          </a:stretch>
        </p:blipFill>
        <p:spPr>
          <a:xfrm>
            <a:off x="426085" y="381000"/>
            <a:ext cx="3788410" cy="4654550"/>
          </a:xfrm>
          <a:prstGeom prst="rect">
            <a:avLst/>
          </a:prstGeom>
          <a:noFill/>
          <a:ln w="9525">
            <a:noFill/>
          </a:ln>
        </p:spPr>
      </p:pic>
      <p:pic>
        <p:nvPicPr>
          <p:cNvPr id="100" name="Picture 99"/>
          <p:cNvPicPr/>
          <p:nvPr/>
        </p:nvPicPr>
        <p:blipFill>
          <a:blip r:embed="rId3"/>
          <a:stretch>
            <a:fillRect/>
          </a:stretch>
        </p:blipFill>
        <p:spPr>
          <a:xfrm>
            <a:off x="364490" y="5181600"/>
            <a:ext cx="3850005" cy="357378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nodeType="with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linds(horizontal)">
                                      <p:cBhvr>
                                        <p:cTn id="2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3160" y="609600"/>
            <a:ext cx="9705975" cy="4154805"/>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121899" tIns="60959" rIns="121899" bIns="60959" rtlCol="0" anchor="t"/>
          <a:lstStyle/>
          <a:p>
            <a:pPr algn="just"/>
            <a:r>
              <a:rPr lang="en-US" sz="4975" u="sng" dirty="0" err="1">
                <a:solidFill>
                  <a:srgbClr val="00B050"/>
                </a:solidFill>
                <a:latin typeface="Times New Roman" panose="02020603050405020304" pitchFamily="18" charset="0"/>
                <a:cs typeface="Times New Roman" panose="02020603050405020304" pitchFamily="18" charset="0"/>
                <a:sym typeface="Arial" panose="020B0604020202020204"/>
              </a:rPr>
              <a:t>Câu</a:t>
            </a:r>
            <a:r>
              <a:rPr lang="en-US" sz="4975" u="sng" dirty="0">
                <a:solidFill>
                  <a:srgbClr val="00B050"/>
                </a:solidFill>
                <a:latin typeface="Times New Roman" panose="02020603050405020304" pitchFamily="18" charset="0"/>
                <a:cs typeface="Times New Roman" panose="02020603050405020304" pitchFamily="18" charset="0"/>
                <a:sym typeface="Arial" panose="020B0604020202020204"/>
              </a:rPr>
              <a:t> 3:</a:t>
            </a:r>
            <a:r>
              <a:rPr lang="en-US" sz="4975" dirty="0">
                <a:solidFill>
                  <a:prstClr val="black"/>
                </a:solidFill>
                <a:latin typeface="Times New Roman" panose="02020603050405020304" pitchFamily="18" charset="0"/>
                <a:cs typeface="Times New Roman" panose="02020603050405020304" pitchFamily="18" charset="0"/>
                <a:sym typeface="Arial" panose="020B0604020202020204"/>
              </a:rPr>
              <a:t> </a:t>
            </a:r>
            <a:endParaRPr lang="en-US" sz="4975" dirty="0">
              <a:solidFill>
                <a:prstClr val="black"/>
              </a:solidFill>
              <a:latin typeface="Times New Roman" panose="02020603050405020304" pitchFamily="18" charset="0"/>
              <a:cs typeface="Times New Roman" panose="02020603050405020304" pitchFamily="18" charset="0"/>
              <a:sym typeface="Arial" panose="020B0604020202020204"/>
            </a:endParaRPr>
          </a:p>
          <a:p>
            <a:pPr algn="just"/>
            <a:r>
              <a:rPr lang="en-US" altLang="vi-VN" sz="4975" dirty="0">
                <a:latin typeface="Times New Roman" panose="02020603050405020304" pitchFamily="18" charset="0"/>
                <a:cs typeface="Times New Roman" panose="02020603050405020304" pitchFamily="18" charset="0"/>
                <a:sym typeface="+mn-ea"/>
              </a:rPr>
              <a:t>    </a:t>
            </a:r>
            <a:r>
              <a:rPr lang="vi-VN" sz="4975" dirty="0">
                <a:latin typeface="Times New Roman" panose="02020603050405020304" pitchFamily="18" charset="0"/>
                <a:cs typeface="Times New Roman" panose="02020603050405020304" pitchFamily="18" charset="0"/>
                <a:sym typeface="+mn-ea"/>
              </a:rPr>
              <a:t>Hè về áo đỏ như son</a:t>
            </a:r>
            <a:endParaRPr lang="vi-VN" sz="4975" dirty="0">
              <a:latin typeface="Times New Roman" panose="02020603050405020304" pitchFamily="18" charset="0"/>
              <a:cs typeface="Times New Roman" panose="02020603050405020304" pitchFamily="18" charset="0"/>
            </a:endParaRPr>
          </a:p>
          <a:p>
            <a:pPr algn="just"/>
            <a:r>
              <a:rPr lang="vi-VN" sz="4975" dirty="0">
                <a:latin typeface="Times New Roman" panose="02020603050405020304" pitchFamily="18" charset="0"/>
                <a:cs typeface="Times New Roman" panose="02020603050405020304" pitchFamily="18" charset="0"/>
                <a:sym typeface="+mn-ea"/>
              </a:rPr>
              <a:t>Hè đi thay lá xanh non mượt mà</a:t>
            </a:r>
            <a:endParaRPr lang="vi-VN" sz="4975" dirty="0">
              <a:latin typeface="Times New Roman" panose="02020603050405020304" pitchFamily="18" charset="0"/>
              <a:cs typeface="Times New Roman" panose="02020603050405020304" pitchFamily="18" charset="0"/>
            </a:endParaRPr>
          </a:p>
          <a:p>
            <a:pPr algn="just"/>
            <a:r>
              <a:rPr lang="en-US" altLang="vi-VN" sz="4975" dirty="0">
                <a:latin typeface="Times New Roman" panose="02020603050405020304" pitchFamily="18" charset="0"/>
                <a:cs typeface="Times New Roman" panose="02020603050405020304" pitchFamily="18" charset="0"/>
                <a:sym typeface="+mn-ea"/>
              </a:rPr>
              <a:t>     </a:t>
            </a:r>
            <a:r>
              <a:rPr lang="vi-VN" sz="4975" dirty="0">
                <a:latin typeface="Times New Roman" panose="02020603050405020304" pitchFamily="18" charset="0"/>
                <a:cs typeface="Times New Roman" panose="02020603050405020304" pitchFamily="18" charset="0"/>
                <a:sym typeface="+mn-ea"/>
              </a:rPr>
              <a:t>Bao nhiêu tay tỏa rộng ra</a:t>
            </a:r>
            <a:endParaRPr lang="vi-VN" sz="4975" dirty="0">
              <a:latin typeface="Times New Roman" panose="02020603050405020304" pitchFamily="18" charset="0"/>
              <a:cs typeface="Times New Roman" panose="02020603050405020304" pitchFamily="18" charset="0"/>
            </a:endParaRPr>
          </a:p>
          <a:p>
            <a:pPr algn="just"/>
            <a:r>
              <a:rPr lang="vi-VN" sz="4975" dirty="0">
                <a:latin typeface="Times New Roman" panose="02020603050405020304" pitchFamily="18" charset="0"/>
                <a:cs typeface="Times New Roman" panose="02020603050405020304" pitchFamily="18" charset="0"/>
                <a:sym typeface="+mn-ea"/>
              </a:rPr>
              <a:t>Như vẫy như đón bạn ta đến trường</a:t>
            </a:r>
            <a:r>
              <a:rPr lang="en-US" altLang="vi-VN" sz="4975" dirty="0">
                <a:latin typeface="Times New Roman" panose="02020603050405020304" pitchFamily="18" charset="0"/>
                <a:cs typeface="Times New Roman" panose="02020603050405020304" pitchFamily="18" charset="0"/>
                <a:sym typeface="+mn-ea"/>
              </a:rPr>
              <a:t>.</a:t>
            </a:r>
            <a:endParaRPr lang="en-US" altLang="vi-VN" sz="4975" dirty="0">
              <a:solidFill>
                <a:prstClr val="black"/>
              </a:solidFill>
              <a:latin typeface="Times New Roman" panose="02020603050405020304" pitchFamily="18" charset="0"/>
              <a:cs typeface="Times New Roman" panose="02020603050405020304" pitchFamily="18" charset="0"/>
              <a:sym typeface="+mn-ea"/>
            </a:endParaRPr>
          </a:p>
        </p:txBody>
      </p:sp>
      <p:sp>
        <p:nvSpPr>
          <p:cNvPr id="4" name="Rectangle: Rounded Corners 3"/>
          <p:cNvSpPr/>
          <p:nvPr/>
        </p:nvSpPr>
        <p:spPr>
          <a:xfrm>
            <a:off x="7833360" y="4878070"/>
            <a:ext cx="7473315" cy="1271270"/>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121899" tIns="60959" rIns="121899" bIns="60959" rtlCol="0" anchor="ctr"/>
          <a:lstStyle/>
          <a:p>
            <a:pPr algn="ctr" defTabSz="1217930">
              <a:defRPr/>
            </a:pP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Đáp</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án</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sz="6400" dirty="0" err="1">
                <a:solidFill>
                  <a:srgbClr val="C00000"/>
                </a:solidFill>
                <a:latin typeface="Times New Roman" panose="02020603050405020304" pitchFamily="18" charset="0"/>
                <a:cs typeface="Times New Roman" panose="02020603050405020304" pitchFamily="18" charset="0"/>
                <a:sym typeface="Arial" panose="020B0604020202020204"/>
              </a:rPr>
              <a:t>Cây</a:t>
            </a:r>
            <a:r>
              <a:rPr lang="en-US" sz="6400"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vi-VN" sz="6400" dirty="0" err="1">
                <a:solidFill>
                  <a:srgbClr val="C00000"/>
                </a:solidFill>
                <a:latin typeface="Times New Roman" panose="02020603050405020304" pitchFamily="18" charset="0"/>
                <a:cs typeface="Times New Roman" panose="02020603050405020304" pitchFamily="18" charset="0"/>
                <a:sym typeface="Arial" panose="020B0604020202020204"/>
              </a:rPr>
              <a:t>phượng</a:t>
            </a:r>
            <a:endParaRPr lang="vi-VN" sz="6400" dirty="0" err="1">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7" name="Arrow: Left 6">
            <a:hlinkClick r:id="rId1" action="ppaction://hlinksldjump"/>
          </p:cNvPr>
          <p:cNvSpPr/>
          <p:nvPr/>
        </p:nvSpPr>
        <p:spPr>
          <a:xfrm>
            <a:off x="13901433" y="7691336"/>
            <a:ext cx="1841769" cy="145266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59" rIns="121899" bIns="60959" rtlCol="0" anchor="ctr"/>
          <a:lstStyle/>
          <a:p>
            <a:pPr algn="ctr" defTabSz="1219200">
              <a:defRPr/>
            </a:pPr>
            <a:endParaRPr lang="en-US" sz="2490">
              <a:solidFill>
                <a:prstClr val="white"/>
              </a:solidFill>
              <a:latin typeface="等线"/>
              <a:sym typeface="Arial" panose="020B0604020202020204"/>
            </a:endParaRPr>
          </a:p>
        </p:txBody>
      </p:sp>
      <p:pic>
        <p:nvPicPr>
          <p:cNvPr id="100" name="Picture 99"/>
          <p:cNvPicPr/>
          <p:nvPr/>
        </p:nvPicPr>
        <p:blipFill>
          <a:blip r:embed="rId2"/>
          <a:stretch>
            <a:fillRect/>
          </a:stretch>
        </p:blipFill>
        <p:spPr>
          <a:xfrm>
            <a:off x="670560" y="838200"/>
            <a:ext cx="5096510" cy="731774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2" presetClass="entr" presetSubtype="4"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 calcmode="lin" valueType="num">
                                      <p:cBhvr additive="base">
                                        <p:cTn id="21" dur="500" fill="hold"/>
                                        <p:tgtEl>
                                          <p:spTgt spid="100"/>
                                        </p:tgtEl>
                                        <p:attrNameLst>
                                          <p:attrName>ppt_x</p:attrName>
                                        </p:attrNameLst>
                                      </p:cBhvr>
                                      <p:tavLst>
                                        <p:tav tm="0">
                                          <p:val>
                                            <p:strVal val="#ppt_x"/>
                                          </p:val>
                                        </p:tav>
                                        <p:tav tm="100000">
                                          <p:val>
                                            <p:strVal val="#ppt_x"/>
                                          </p:val>
                                        </p:tav>
                                      </p:tavLst>
                                    </p:anim>
                                    <p:anim calcmode="lin" valueType="num">
                                      <p:cBhvr additive="base">
                                        <p:cTn id="2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2306" y="1044714"/>
            <a:ext cx="14052214" cy="707886"/>
          </a:xfrm>
          <a:prstGeom prst="rect">
            <a:avLst/>
          </a:prstGeom>
          <a:noFill/>
        </p:spPr>
        <p:txBody>
          <a:bodyPr wrap="square" rtlCol="0">
            <a:spAutoFit/>
          </a:bodyPr>
          <a:lstStyle/>
          <a:p>
            <a:pPr algn="ctr" eaLnBrk="1" fontAlgn="auto" hangingPunct="1">
              <a:spcBef>
                <a:spcPts val="0"/>
              </a:spcBef>
              <a:spcAft>
                <a:spcPts val="0"/>
              </a:spcAft>
              <a:buClr>
                <a:srgbClr val="000000"/>
              </a:buClr>
              <a:buFont typeface="Arial" panose="020B0604020202020204"/>
              <a:buNone/>
              <a:defRPr/>
            </a:pPr>
            <a:r>
              <a:rPr lang="en-US" sz="4000" kern="0" err="1">
                <a:solidFill>
                  <a:srgbClr val="FF0000"/>
                </a:solidFill>
                <a:latin typeface="Times New Roman" panose="02020603050405020304" pitchFamily="18" charset="0"/>
                <a:cs typeface="Times New Roman" panose="02020603050405020304" pitchFamily="18" charset="0"/>
                <a:sym typeface="Arial" panose="020B0604020202020204"/>
              </a:rPr>
              <a:t>Nói</a:t>
            </a:r>
            <a:r>
              <a:rPr lang="en-US" sz="4000" kern="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4000" kern="0" smtClean="0">
                <a:solidFill>
                  <a:srgbClr val="FF0000"/>
                </a:solidFill>
                <a:latin typeface="Times New Roman" panose="02020603050405020304" pitchFamily="18" charset="0"/>
                <a:cs typeface="Times New Roman" panose="02020603050405020304" pitchFamily="18" charset="0"/>
                <a:sym typeface="Arial" panose="020B0604020202020204"/>
              </a:rPr>
              <a:t>về đặc điểm nổi bật của một loài cây mà em quan sát được.</a:t>
            </a:r>
            <a:endParaRPr lang="en-US" sz="4000" kern="0"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sp>
        <p:nvSpPr>
          <p:cNvPr id="5" name="AutoShape 2" descr="Phóng Tên Lửa Hình ảnh | Định dạng hình ảnh PNG 400179594| vn.lovepik.com"/>
          <p:cNvSpPr>
            <a:spLocks noChangeAspect="1" noChangeArrowheads="1"/>
          </p:cNvSpPr>
          <p:nvPr/>
        </p:nvSpPr>
        <p:spPr bwMode="auto">
          <a:xfrm>
            <a:off x="63499" y="-136526"/>
            <a:ext cx="570549" cy="5705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eaLnBrk="1" fontAlgn="auto" hangingPunct="1">
              <a:spcBef>
                <a:spcPts val="0"/>
              </a:spcBef>
              <a:spcAft>
                <a:spcPts val="0"/>
              </a:spcAft>
              <a:buClr>
                <a:srgbClr val="000000"/>
              </a:buClr>
              <a:buFont typeface="Arial" panose="020B0604020202020204"/>
              <a:buNone/>
              <a:defRPr/>
            </a:pPr>
            <a:endParaRPr lang="en-US" sz="1865" kern="0">
              <a:solidFill>
                <a:srgbClr val="000000"/>
              </a:solidFill>
              <a:latin typeface="Arial" panose="020B0604020202020204"/>
              <a:cs typeface="Arial" panose="020B0604020202020204"/>
              <a:sym typeface="Arial" panose="020B0604020202020204"/>
            </a:endParaRPr>
          </a:p>
        </p:txBody>
      </p:sp>
      <p:grpSp>
        <p:nvGrpSpPr>
          <p:cNvPr id="6" name="Group 5"/>
          <p:cNvGrpSpPr/>
          <p:nvPr/>
        </p:nvGrpSpPr>
        <p:grpSpPr>
          <a:xfrm>
            <a:off x="213519" y="685800"/>
            <a:ext cx="1369318" cy="1208617"/>
            <a:chOff x="2076774" y="2479729"/>
            <a:chExt cx="731520" cy="731520"/>
          </a:xfrm>
        </p:grpSpPr>
        <p:sp>
          <p:nvSpPr>
            <p:cNvPr id="7" name="Rounded Rectangle 6"/>
            <p:cNvSpPr/>
            <p:nvPr/>
          </p:nvSpPr>
          <p:spPr>
            <a:xfrm>
              <a:off x="2076774" y="2479729"/>
              <a:ext cx="731520" cy="731520"/>
            </a:xfrm>
            <a:prstGeom prst="roundRect">
              <a:avLst/>
            </a:prstGeom>
            <a:solidFill>
              <a:srgbClr val="80CDE1"/>
            </a:solidFill>
            <a:ln w="12700" cap="flat" cmpd="sng" algn="ctr">
              <a:solidFill>
                <a:srgbClr val="80CDE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8" name="Picture 7"/>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83023" l="10000" r="94535"/>
                      </a14:imgEffect>
                    </a14:imgLayer>
                  </a14:imgProps>
                </a:ext>
              </a:extLst>
            </a:blip>
            <a:srcRect l="20990" t="14572" b="17883"/>
            <a:stretch>
              <a:fillRect/>
            </a:stretch>
          </p:blipFill>
          <p:spPr>
            <a:xfrm rot="18674869">
              <a:off x="2210772" y="2608872"/>
              <a:ext cx="560729" cy="479354"/>
            </a:xfrm>
            <a:prstGeom prst="rect">
              <a:avLst/>
            </a:prstGeom>
          </p:spPr>
        </p:pic>
      </p:grpSp>
      <p:pic>
        <p:nvPicPr>
          <p:cNvPr id="9" name="Picture 4" descr="Premium Vector | Kids discuss homework"/>
          <p:cNvPicPr>
            <a:picLocks noChangeAspect="1" noChangeArrowheads="1"/>
          </p:cNvPicPr>
          <p:nvPr/>
        </p:nvPicPr>
        <p:blipFill rotWithShape="1">
          <a:blip r:embed="rId3">
            <a:extLst>
              <a:ext uri="{28A0092B-C50C-407E-A947-70E740481C1C}">
                <a14:useLocalDpi xmlns:a14="http://schemas.microsoft.com/office/drawing/2010/main" val="0"/>
              </a:ext>
            </a:extLst>
          </a:blip>
          <a:srcRect t="16858" b="-323"/>
          <a:stretch>
            <a:fillRect/>
          </a:stretch>
        </p:blipFill>
        <p:spPr bwMode="auto">
          <a:xfrm>
            <a:off x="1408672" y="2191020"/>
            <a:ext cx="14280028" cy="68162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2"/>
          <p:cNvPicPr>
            <a:picLocks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343660" y="541020"/>
            <a:ext cx="13780135" cy="790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505700" cy="1117345"/>
            <a:chOff x="4539228" y="210532"/>
            <a:chExt cx="7379058" cy="1117345"/>
          </a:xfrm>
        </p:grpSpPr>
        <p:grpSp>
          <p:nvGrpSpPr>
            <p:cNvPr id="15" name="Group 14"/>
            <p:cNvGrpSpPr/>
            <p:nvPr/>
          </p:nvGrpSpPr>
          <p:grpSpPr>
            <a:xfrm>
              <a:off x="4539228" y="210532"/>
              <a:ext cx="7379058" cy="1117345"/>
              <a:chOff x="4539228" y="210532"/>
              <a:chExt cx="7379058" cy="1117345"/>
            </a:xfrm>
          </p:grpSpPr>
          <p:sp>
            <p:nvSpPr>
              <p:cNvPr id="17" name="TextBox 16"/>
              <p:cNvSpPr txBox="1"/>
              <p:nvPr/>
            </p:nvSpPr>
            <p:spPr>
              <a:xfrm>
                <a:off x="4539228" y="210532"/>
                <a:ext cx="7379058" cy="645160"/>
              </a:xfrm>
              <a:prstGeom prst="rect">
                <a:avLst/>
              </a:prstGeom>
              <a:noFill/>
            </p:spPr>
            <p:txBody>
              <a:bodyPr wrap="none" rtlCol="0">
                <a:spAutoFit/>
              </a:bodyPr>
              <a:lstStyle/>
              <a:p>
                <a:r>
                  <a:rPr lang="vi-VN" sz="3600" b="1" smtClean="0">
                    <a:solidFill>
                      <a:srgbClr val="0000CC"/>
                    </a:solidFill>
                    <a:latin typeface="Times New Roman" panose="02020603050405020304" pitchFamily="18" charset="0"/>
                    <a:cs typeface="Times New Roman" panose="02020603050405020304" pitchFamily="18" charset="0"/>
                  </a:rPr>
                  <a:t>Thứ Năm ngày 20 tháng 03 năm 2024</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anose="02020603050405020304" pitchFamily="18" charset="0"/>
                    <a:cs typeface="Times New Roman" panose="02020603050405020304" pitchFamily="18" charset="0"/>
                  </a:rPr>
                  <a:t>TIẾNG VIỆT</a:t>
                </a:r>
                <a:endParaRPr lang="en-US" sz="3200" b="1">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2575560" y="2277110"/>
            <a:ext cx="10439400" cy="3077845"/>
            <a:chOff x="-1329499" y="1962150"/>
            <a:chExt cx="10226351" cy="2660650"/>
          </a:xfrm>
        </p:grpSpPr>
        <p:sp>
          <p:nvSpPr>
            <p:cNvPr id="36" name="Line 55"/>
            <p:cNvSpPr>
              <a:spLocks noChangeShapeType="1"/>
            </p:cNvSpPr>
            <p:nvPr/>
          </p:nvSpPr>
          <p:spPr bwMode="auto">
            <a:xfrm flipV="1">
              <a:off x="4151278" y="2268538"/>
              <a:ext cx="0" cy="2354262"/>
            </a:xfrm>
            <a:prstGeom prst="line">
              <a:avLst/>
            </a:prstGeom>
            <a:noFill/>
            <a:ln w="3175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5"/>
            <p:cNvSpPr txBox="1">
              <a:spLocks noChangeArrowheads="1"/>
            </p:cNvSpPr>
            <p:nvPr/>
          </p:nvSpPr>
          <p:spPr bwMode="auto">
            <a:xfrm>
              <a:off x="-1329499" y="1973263"/>
              <a:ext cx="3457575" cy="61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3800" b="1" u="sng">
                  <a:ln w="11430"/>
                  <a:solidFill>
                    <a:srgbClr val="3333FF"/>
                  </a:solidFill>
                  <a:latin typeface="Times New Roman" panose="02020603050405020304" pitchFamily="18" charset="0"/>
                  <a:cs typeface="Times New Roman" panose="02020603050405020304" pitchFamily="18" charset="0"/>
                </a:rPr>
                <a:t>Luyện</a:t>
              </a:r>
              <a:r>
                <a:rPr lang="en-US" sz="4000" b="1" u="sng" smtClean="0">
                  <a:solidFill>
                    <a:srgbClr val="3333FF"/>
                  </a:solidFill>
                  <a:latin typeface="Times New Roman" panose="02020603050405020304" pitchFamily="18" charset="0"/>
                  <a:cs typeface="Times New Roman" panose="02020603050405020304" pitchFamily="18" charset="0"/>
                </a:rPr>
                <a:t> đọc</a:t>
              </a:r>
              <a:endParaRPr lang="en-US" sz="4000" u="sng" smtClean="0">
                <a:solidFill>
                  <a:srgbClr val="3333FF"/>
                </a:solidFill>
                <a:latin typeface="Times New Roman" panose="02020603050405020304" pitchFamily="18" charset="0"/>
                <a:cs typeface="Times New Roman" panose="02020603050405020304" pitchFamily="18" charset="0"/>
              </a:endParaRPr>
            </a:p>
          </p:txBody>
        </p:sp>
        <p:sp>
          <p:nvSpPr>
            <p:cNvPr id="35" name="Text Box 5"/>
            <p:cNvSpPr txBox="1">
              <a:spLocks noChangeArrowheads="1"/>
            </p:cNvSpPr>
            <p:nvPr/>
          </p:nvSpPr>
          <p:spPr bwMode="auto">
            <a:xfrm>
              <a:off x="5855202" y="1962150"/>
              <a:ext cx="3041650" cy="61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VnAristote" pitchFamily="34" charset="0"/>
                </a:defRPr>
              </a:lvl1pPr>
              <a:lvl2pPr marL="742950" indent="-285750">
                <a:defRPr sz="2400">
                  <a:solidFill>
                    <a:schemeClr val="tx1"/>
                  </a:solidFill>
                  <a:latin typeface=".VnAristote" pitchFamily="34" charset="0"/>
                </a:defRPr>
              </a:lvl2pPr>
              <a:lvl3pPr marL="1143000" indent="-228600">
                <a:defRPr sz="2400">
                  <a:solidFill>
                    <a:schemeClr val="tx1"/>
                  </a:solidFill>
                  <a:latin typeface=".VnAristote" pitchFamily="34" charset="0"/>
                </a:defRPr>
              </a:lvl3pPr>
              <a:lvl4pPr marL="1600200" indent="-228600">
                <a:defRPr sz="2400">
                  <a:solidFill>
                    <a:schemeClr val="tx1"/>
                  </a:solidFill>
                  <a:latin typeface=".VnAristote" pitchFamily="34" charset="0"/>
                </a:defRPr>
              </a:lvl4pPr>
              <a:lvl5pPr marL="2057400" indent="-228600">
                <a:defRPr sz="2400">
                  <a:solidFill>
                    <a:schemeClr val="tx1"/>
                  </a:solidFill>
                  <a:latin typeface=".VnAristote" pitchFamily="34" charset="0"/>
                </a:defRPr>
              </a:lvl5pPr>
              <a:lvl6pPr marL="2514600" indent="-228600" eaLnBrk="0" fontAlgn="base" hangingPunct="0">
                <a:spcBef>
                  <a:spcPct val="0"/>
                </a:spcBef>
                <a:spcAft>
                  <a:spcPct val="0"/>
                </a:spcAft>
                <a:defRPr sz="2400">
                  <a:solidFill>
                    <a:schemeClr val="tx1"/>
                  </a:solidFill>
                  <a:latin typeface=".VnAristote" pitchFamily="34" charset="0"/>
                </a:defRPr>
              </a:lvl6pPr>
              <a:lvl7pPr marL="2971800" indent="-228600" eaLnBrk="0" fontAlgn="base" hangingPunct="0">
                <a:spcBef>
                  <a:spcPct val="0"/>
                </a:spcBef>
                <a:spcAft>
                  <a:spcPct val="0"/>
                </a:spcAft>
                <a:defRPr sz="2400">
                  <a:solidFill>
                    <a:schemeClr val="tx1"/>
                  </a:solidFill>
                  <a:latin typeface=".VnAristote" pitchFamily="34" charset="0"/>
                </a:defRPr>
              </a:lvl7pPr>
              <a:lvl8pPr marL="3429000" indent="-228600" eaLnBrk="0" fontAlgn="base" hangingPunct="0">
                <a:spcBef>
                  <a:spcPct val="0"/>
                </a:spcBef>
                <a:spcAft>
                  <a:spcPct val="0"/>
                </a:spcAft>
                <a:defRPr sz="2400">
                  <a:solidFill>
                    <a:schemeClr val="tx1"/>
                  </a:solidFill>
                  <a:latin typeface=".VnAristote" pitchFamily="34" charset="0"/>
                </a:defRPr>
              </a:lvl8pPr>
              <a:lvl9pPr marL="3886200" indent="-228600" eaLnBrk="0" fontAlgn="base" hangingPunct="0">
                <a:spcBef>
                  <a:spcPct val="0"/>
                </a:spcBef>
                <a:spcAft>
                  <a:spcPct val="0"/>
                </a:spcAft>
                <a:defRPr sz="2400">
                  <a:solidFill>
                    <a:schemeClr val="tx1"/>
                  </a:solidFill>
                  <a:latin typeface=".VnAristote" pitchFamily="34" charset="0"/>
                </a:defRPr>
              </a:lvl9pPr>
            </a:lstStyle>
            <a:p>
              <a:pPr algn="ctr">
                <a:spcBef>
                  <a:spcPct val="50000"/>
                </a:spcBef>
                <a:defRPr/>
              </a:pPr>
              <a:r>
                <a:rPr lang="en-US" sz="4000" b="1" u="sng" smtClean="0">
                  <a:solidFill>
                    <a:srgbClr val="3333FF"/>
                  </a:solidFill>
                  <a:latin typeface="Times New Roman" panose="02020603050405020304" pitchFamily="18" charset="0"/>
                  <a:cs typeface="Times New Roman" panose="02020603050405020304" pitchFamily="18" charset="0"/>
                </a:rPr>
                <a:t>Tìm hiểu bài</a:t>
              </a:r>
              <a:endParaRPr lang="en-US" sz="4000" u="sng" smtClean="0">
                <a:solidFill>
                  <a:srgbClr val="3333FF"/>
                </a:solidFill>
                <a:latin typeface="Times New Roman" panose="02020603050405020304" pitchFamily="18" charset="0"/>
                <a:cs typeface="Times New Roman" panose="02020603050405020304" pitchFamily="18" charset="0"/>
              </a:endParaRPr>
            </a:p>
          </p:txBody>
        </p:sp>
      </p:grpSp>
      <p:sp>
        <p:nvSpPr>
          <p:cNvPr id="21" name="Text Box 14"/>
          <p:cNvSpPr txBox="1">
            <a:spLocks noChangeArrowheads="1"/>
          </p:cNvSpPr>
          <p:nvPr/>
        </p:nvSpPr>
        <p:spPr bwMode="auto">
          <a:xfrm>
            <a:off x="3947319" y="1266918"/>
            <a:ext cx="9067800" cy="1128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Bài 6: Cây gạo (Tiết 1)</a:t>
            </a:r>
            <a:endParaRPr lang="en-US" sz="3200" b="1" smtClean="0">
              <a:solidFill>
                <a:srgbClr val="0000FF"/>
              </a:solidFill>
              <a:latin typeface="Times New Roman" panose="02020603050405020304" pitchFamily="18" charset="0"/>
              <a:cs typeface="Times New Roman" panose="02020603050405020304" pitchFamily="18" charset="0"/>
            </a:endParaRPr>
          </a:p>
          <a:p>
            <a:pPr algn="ctr" eaLnBrk="1" hangingPunct="1">
              <a:spcBef>
                <a:spcPts val="0"/>
              </a:spcBef>
              <a:defRPr/>
            </a:pPr>
            <a:r>
              <a:rPr lang="en-US" sz="3200" b="1" smtClean="0">
                <a:solidFill>
                  <a:srgbClr val="0000FF"/>
                </a:solidFill>
                <a:latin typeface="Times New Roman" panose="02020603050405020304" pitchFamily="18" charset="0"/>
                <a:cs typeface="Times New Roman" panose="02020603050405020304" pitchFamily="18" charset="0"/>
              </a:rPr>
              <a:t>                                           </a:t>
            </a:r>
            <a:endParaRPr lang="en-US" sz="3200" b="1">
              <a:solidFill>
                <a:srgbClr val="0000FF"/>
              </a:solidFill>
              <a:latin typeface="Times New Roman" panose="02020603050405020304" pitchFamily="18" charset="0"/>
            </a:endParaRPr>
          </a:p>
        </p:txBody>
      </p:sp>
    </p:spTree>
  </p:cSld>
  <p:clrMapOvr>
    <a:masterClrMapping/>
  </p:clrMapOvr>
  <p:transition spd="slow">
    <p:split orient="vert"/>
  </p:transition>
  <p:timing>
    <p:tnLst>
      <p:par>
        <p:cTn id="1" dur="indefinite" restart="never" nodeType="tmRoot"/>
      </p:par>
    </p:tnLst>
  </p:timing>
</p:sld>
</file>

<file path=ppt/tags/tag1.xml><?xml version="1.0" encoding="utf-8"?>
<p:tagLst xmlns:p="http://schemas.openxmlformats.org/presentationml/2006/main">
  <p:tag name="PPSNARRATION" val="23,1047787239,C:\Users\Tailieu\Documents\Bai giang duong truong son_pptx\Media.ppcx"/>
</p:tagLst>
</file>

<file path=ppt/tags/tag2.xml><?xml version="1.0" encoding="utf-8"?>
<p:tagLst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0</TotalTime>
  <Words>2674</Words>
  <Application>WPS Presentation</Application>
  <PresentationFormat>Custom</PresentationFormat>
  <Paragraphs>166</Paragraphs>
  <Slides>19</Slides>
  <Notes>1</Notes>
  <HiddenSlides>0</HiddenSlides>
  <MMClips>4</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SimSun</vt:lpstr>
      <vt:lpstr>Wingdings</vt:lpstr>
      <vt:lpstr>Times New Roman</vt:lpstr>
      <vt:lpstr>Arial</vt:lpstr>
      <vt:lpstr>等线</vt:lpstr>
      <vt:lpstr>Calibri</vt:lpstr>
      <vt:lpstr>.VnAristote</vt:lpstr>
      <vt:lpstr>Segoe Print</vt:lpstr>
      <vt:lpstr>Arial-Rounded</vt:lpstr>
      <vt:lpstr>Segoe UI Symbol</vt:lpstr>
      <vt:lpstr>等线</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PC</cp:lastModifiedBy>
  <cp:revision>1151</cp:revision>
  <dcterms:created xsi:type="dcterms:W3CDTF">2008-09-09T22:52:00Z</dcterms:created>
  <dcterms:modified xsi:type="dcterms:W3CDTF">2024-03-31T13:13:27Z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8332423226534E54993E7AF6C1AECBAA_12</vt:lpwstr>
  </property>
  <property fmtid="{D5CDD505-2E9C-101B-9397-08002B2CF9AE}" pid="3" name="KSOProductBuildVer">
    <vt:lpwstr>1033-12.2.0.13489</vt:lpwstr>
  </property>
</Properties>
</file>