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30"/>
  </p:notesMasterIdLst>
  <p:sldIdLst>
    <p:sldId id="259" r:id="rId5"/>
    <p:sldId id="334" r:id="rId6"/>
    <p:sldId id="335" r:id="rId7"/>
    <p:sldId id="336" r:id="rId8"/>
    <p:sldId id="337" r:id="rId9"/>
    <p:sldId id="338" r:id="rId10"/>
    <p:sldId id="327" r:id="rId11"/>
    <p:sldId id="274" r:id="rId12"/>
    <p:sldId id="266" r:id="rId13"/>
    <p:sldId id="339" r:id="rId14"/>
    <p:sldId id="340" r:id="rId15"/>
    <p:sldId id="349" r:id="rId16"/>
    <p:sldId id="342" r:id="rId17"/>
    <p:sldId id="341" r:id="rId18"/>
    <p:sldId id="343" r:id="rId19"/>
    <p:sldId id="344" r:id="rId20"/>
    <p:sldId id="345" r:id="rId21"/>
    <p:sldId id="272" r:id="rId22"/>
    <p:sldId id="290" r:id="rId23"/>
    <p:sldId id="346" r:id="rId24"/>
    <p:sldId id="347" r:id="rId25"/>
    <p:sldId id="283" r:id="rId26"/>
    <p:sldId id="348" r:id="rId27"/>
    <p:sldId id="287"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67" d="100"/>
          <a:sy n="67" d="100"/>
        </p:scale>
        <p:origin x="726" y="4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19</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25</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18" Type="http://schemas.openxmlformats.org/officeDocument/2006/relationships/image" Target="../media/image48.png"/><Relationship Id="rId3" Type="http://schemas.openxmlformats.org/officeDocument/2006/relationships/image" Target="../media/image33.svg"/><Relationship Id="rId21" Type="http://schemas.openxmlformats.org/officeDocument/2006/relationships/image" Target="../media/image41.png"/><Relationship Id="rId7" Type="http://schemas.openxmlformats.org/officeDocument/2006/relationships/image" Target="../media/image57.svg"/><Relationship Id="rId12" Type="http://schemas.openxmlformats.org/officeDocument/2006/relationships/image" Target="../media/image46.png"/><Relationship Id="rId17" Type="http://schemas.openxmlformats.org/officeDocument/2006/relationships/image" Target="../media/image63.svg"/><Relationship Id="rId2" Type="http://schemas.openxmlformats.org/officeDocument/2006/relationships/image" Target="../media/image25.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65.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27.png"/><Relationship Id="rId22"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51.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2.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84.svg"/><Relationship Id="rId17" Type="http://schemas.openxmlformats.org/officeDocument/2006/relationships/image" Target="../media/image64.png"/><Relationship Id="rId25"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61.png"/><Relationship Id="rId24" Type="http://schemas.openxmlformats.org/officeDocument/2006/relationships/image" Target="../media/image29.svg"/><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23.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5.png"/><Relationship Id="rId4" Type="http://schemas.openxmlformats.org/officeDocument/2006/relationships/image" Target="../media/image76.svg"/><Relationship Id="rId9" Type="http://schemas.openxmlformats.org/officeDocument/2006/relationships/image" Target="../media/image60.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35.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9.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27.svg"/><Relationship Id="rId19"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2.png"/><Relationship Id="rId14" Type="http://schemas.openxmlformats.org/officeDocument/2006/relationships/image" Target="../media/image31.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xmlns=""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xmlns=""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xmlns=""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xmlns=""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xmlns=""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xmlns=""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xmlns=""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xmlns=""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46090526"/>
              </p:ext>
            </p:extLst>
          </p:nvPr>
        </p:nvGraphicFramePr>
        <p:xfrm>
          <a:off x="2032000" y="719666"/>
          <a:ext cx="8127999" cy="4253484"/>
        </p:xfrm>
        <a:graphic>
          <a:graphicData uri="http://schemas.openxmlformats.org/drawingml/2006/table">
            <a:tbl>
              <a:tblPr firstRow="1" bandRow="1"/>
              <a:tblGrid>
                <a:gridCol w="2709333"/>
                <a:gridCol w="2709333"/>
                <a:gridCol w="2709333"/>
              </a:tblGrid>
              <a:tr h="370840">
                <a:tc>
                  <a:txBody>
                    <a:bodyPr/>
                    <a:lstStyle/>
                    <a:p>
                      <a:pPr algn="ctr"/>
                      <a:r>
                        <a:rPr lang="en-US" dirty="0" err="1" smtClean="0">
                          <a:solidFill>
                            <a:schemeClr val="bg1">
                              <a:lumMod val="10000"/>
                            </a:schemeClr>
                          </a:solidFill>
                        </a:rPr>
                        <a:t>Câu</a:t>
                      </a:r>
                      <a:endParaRPr lang="en-US" dirty="0">
                        <a:solidFill>
                          <a:schemeClr val="bg1">
                            <a:lumMod val="10000"/>
                          </a:schemeClr>
                        </a:solidFill>
                      </a:endParaRPr>
                    </a:p>
                  </a:txBody>
                  <a:tcPr>
                    <a:solidFill>
                      <a:schemeClr val="tx2">
                        <a:lumMod val="40000"/>
                        <a:lumOff val="60000"/>
                      </a:schemeClr>
                    </a:solidFill>
                  </a:tcPr>
                </a:tc>
                <a:tc>
                  <a:txBody>
                    <a:bodyPr/>
                    <a:lstStyle/>
                    <a:p>
                      <a:r>
                        <a:rPr lang="en-US" dirty="0" err="1" smtClean="0">
                          <a:solidFill>
                            <a:schemeClr val="bg1">
                              <a:lumMod val="10000"/>
                            </a:schemeClr>
                          </a:solidFill>
                        </a:rPr>
                        <a:t>Bộ</a:t>
                      </a:r>
                      <a:r>
                        <a:rPr lang="en-US" dirty="0" smtClean="0">
                          <a:solidFill>
                            <a:schemeClr val="bg1">
                              <a:lumMod val="10000"/>
                            </a:schemeClr>
                          </a:solidFill>
                        </a:rPr>
                        <a:t> </a:t>
                      </a:r>
                      <a:r>
                        <a:rPr lang="en-US" dirty="0" err="1" smtClean="0">
                          <a:solidFill>
                            <a:schemeClr val="bg1">
                              <a:lumMod val="10000"/>
                            </a:schemeClr>
                          </a:solidFill>
                        </a:rPr>
                        <a:t>phận</a:t>
                      </a:r>
                      <a:r>
                        <a:rPr lang="en-US" dirty="0" smtClean="0">
                          <a:solidFill>
                            <a:schemeClr val="bg1">
                              <a:lumMod val="10000"/>
                            </a:schemeClr>
                          </a:solidFill>
                        </a:rPr>
                        <a:t> </a:t>
                      </a:r>
                      <a:r>
                        <a:rPr lang="en-US" dirty="0" err="1" smtClean="0">
                          <a:solidFill>
                            <a:schemeClr val="bg1">
                              <a:lumMod val="10000"/>
                            </a:schemeClr>
                          </a:solidFill>
                        </a:rPr>
                        <a:t>sau</a:t>
                      </a:r>
                      <a:r>
                        <a:rPr lang="en-US" dirty="0" smtClean="0">
                          <a:solidFill>
                            <a:schemeClr val="bg1">
                              <a:lumMod val="10000"/>
                            </a:schemeClr>
                          </a:solidFill>
                        </a:rPr>
                        <a:t> </a:t>
                      </a:r>
                      <a:r>
                        <a:rPr lang="en-US" dirty="0" err="1" smtClean="0">
                          <a:solidFill>
                            <a:schemeClr val="bg1">
                              <a:lumMod val="10000"/>
                            </a:schemeClr>
                          </a:solidFill>
                        </a:rPr>
                        <a:t>dấu</a:t>
                      </a:r>
                      <a:r>
                        <a:rPr lang="en-US" dirty="0" smtClean="0">
                          <a:solidFill>
                            <a:schemeClr val="bg1">
                              <a:lumMod val="10000"/>
                            </a:schemeClr>
                          </a:solidFill>
                        </a:rPr>
                        <a:t> </a:t>
                      </a:r>
                      <a:r>
                        <a:rPr lang="en-US" dirty="0" err="1" smtClean="0">
                          <a:solidFill>
                            <a:schemeClr val="bg1">
                              <a:lumMod val="10000"/>
                            </a:schemeClr>
                          </a:solidFill>
                        </a:rPr>
                        <a:t>gạch</a:t>
                      </a:r>
                      <a:r>
                        <a:rPr lang="en-US" dirty="0" smtClean="0">
                          <a:solidFill>
                            <a:schemeClr val="bg1">
                              <a:lumMod val="10000"/>
                            </a:schemeClr>
                          </a:solidFill>
                        </a:rPr>
                        <a:t> </a:t>
                      </a:r>
                      <a:r>
                        <a:rPr lang="en-US" dirty="0" err="1" smtClean="0">
                          <a:solidFill>
                            <a:schemeClr val="bg1">
                              <a:lumMod val="10000"/>
                            </a:schemeClr>
                          </a:solidFill>
                        </a:rPr>
                        <a:t>ngang</a:t>
                      </a:r>
                      <a:r>
                        <a:rPr lang="en-US" dirty="0" smtClean="0">
                          <a:solidFill>
                            <a:schemeClr val="bg1">
                              <a:lumMod val="10000"/>
                            </a:schemeClr>
                          </a:solidFill>
                        </a:rPr>
                        <a:t> </a:t>
                      </a:r>
                      <a:r>
                        <a:rPr lang="en-US" dirty="0" err="1" smtClean="0">
                          <a:solidFill>
                            <a:schemeClr val="bg1">
                              <a:lumMod val="10000"/>
                            </a:schemeClr>
                          </a:solidFill>
                        </a:rPr>
                        <a:t>và</a:t>
                      </a:r>
                      <a:r>
                        <a:rPr lang="en-US" dirty="0" smtClean="0">
                          <a:solidFill>
                            <a:schemeClr val="bg1">
                              <a:lumMod val="10000"/>
                            </a:schemeClr>
                          </a:solidFill>
                        </a:rPr>
                        <a:t> ý </a:t>
                      </a:r>
                      <a:r>
                        <a:rPr lang="en-US" dirty="0" err="1" smtClean="0">
                          <a:solidFill>
                            <a:schemeClr val="bg1">
                              <a:lumMod val="10000"/>
                            </a:schemeClr>
                          </a:solidFill>
                        </a:rPr>
                        <a:t>nghĩa</a:t>
                      </a:r>
                      <a:endParaRPr lang="en-US" dirty="0">
                        <a:solidFill>
                          <a:schemeClr val="bg1">
                            <a:lumMod val="10000"/>
                          </a:schemeClr>
                        </a:solidFill>
                      </a:endParaRPr>
                    </a:p>
                  </a:txBody>
                  <a:tcPr>
                    <a:solidFill>
                      <a:schemeClr val="tx2">
                        <a:lumMod val="40000"/>
                        <a:lumOff val="60000"/>
                      </a:schemeClr>
                    </a:solidFill>
                  </a:tcPr>
                </a:tc>
                <a:tc>
                  <a:txBody>
                    <a:bodyPr/>
                    <a:lstStyle/>
                    <a:p>
                      <a:r>
                        <a:rPr lang="en-US" dirty="0" err="1" smtClean="0">
                          <a:solidFill>
                            <a:schemeClr val="bg1">
                              <a:lumMod val="10000"/>
                            </a:schemeClr>
                          </a:solidFill>
                        </a:rPr>
                        <a:t>Công</a:t>
                      </a:r>
                      <a:r>
                        <a:rPr lang="en-US" dirty="0" smtClean="0">
                          <a:solidFill>
                            <a:schemeClr val="bg1">
                              <a:lumMod val="10000"/>
                            </a:schemeClr>
                          </a:solidFill>
                        </a:rPr>
                        <a:t> </a:t>
                      </a:r>
                      <a:r>
                        <a:rPr lang="en-US" dirty="0" err="1" smtClean="0">
                          <a:solidFill>
                            <a:schemeClr val="bg1">
                              <a:lumMod val="10000"/>
                            </a:schemeClr>
                          </a:solidFill>
                        </a:rPr>
                        <a:t>dụng</a:t>
                      </a:r>
                      <a:r>
                        <a:rPr lang="en-US" dirty="0" smtClean="0">
                          <a:solidFill>
                            <a:schemeClr val="bg1">
                              <a:lumMod val="10000"/>
                            </a:schemeClr>
                          </a:solidFill>
                        </a:rPr>
                        <a:t> </a:t>
                      </a:r>
                      <a:r>
                        <a:rPr lang="en-US" dirty="0" err="1" smtClean="0">
                          <a:solidFill>
                            <a:schemeClr val="bg1">
                              <a:lumMod val="10000"/>
                            </a:schemeClr>
                          </a:solidFill>
                        </a:rPr>
                        <a:t>của</a:t>
                      </a:r>
                      <a:r>
                        <a:rPr lang="en-US" dirty="0" smtClean="0">
                          <a:solidFill>
                            <a:schemeClr val="bg1">
                              <a:lumMod val="10000"/>
                            </a:schemeClr>
                          </a:solidFill>
                        </a:rPr>
                        <a:t> </a:t>
                      </a:r>
                      <a:r>
                        <a:rPr lang="en-US" dirty="0" err="1" smtClean="0">
                          <a:solidFill>
                            <a:schemeClr val="bg1">
                              <a:lumMod val="10000"/>
                            </a:schemeClr>
                          </a:solidFill>
                        </a:rPr>
                        <a:t>dấu</a:t>
                      </a:r>
                      <a:r>
                        <a:rPr lang="en-US" dirty="0" smtClean="0">
                          <a:solidFill>
                            <a:schemeClr val="bg1">
                              <a:lumMod val="10000"/>
                            </a:schemeClr>
                          </a:solidFill>
                        </a:rPr>
                        <a:t> </a:t>
                      </a:r>
                      <a:r>
                        <a:rPr lang="en-US" dirty="0" err="1" smtClean="0">
                          <a:solidFill>
                            <a:schemeClr val="bg1">
                              <a:lumMod val="10000"/>
                            </a:schemeClr>
                          </a:solidFill>
                        </a:rPr>
                        <a:t>gạch</a:t>
                      </a:r>
                      <a:r>
                        <a:rPr lang="en-US" dirty="0" smtClean="0">
                          <a:solidFill>
                            <a:schemeClr val="bg1">
                              <a:lumMod val="10000"/>
                            </a:schemeClr>
                          </a:solidFill>
                        </a:rPr>
                        <a:t> </a:t>
                      </a:r>
                      <a:r>
                        <a:rPr lang="en-US" dirty="0" err="1" smtClean="0">
                          <a:solidFill>
                            <a:schemeClr val="bg1">
                              <a:lumMod val="10000"/>
                            </a:schemeClr>
                          </a:solidFill>
                        </a:rPr>
                        <a:t>ngang</a:t>
                      </a:r>
                      <a:endParaRPr lang="en-US" dirty="0">
                        <a:solidFill>
                          <a:schemeClr val="bg1">
                            <a:lumMod val="10000"/>
                          </a:schemeClr>
                        </a:solidFill>
                      </a:endParaRPr>
                    </a:p>
                  </a:txBody>
                  <a:tcPr>
                    <a:solidFill>
                      <a:schemeClr val="tx2">
                        <a:lumMod val="40000"/>
                        <a:lumOff val="60000"/>
                      </a:schemeClr>
                    </a:solidFill>
                  </a:tcPr>
                </a:tc>
              </a:tr>
              <a:tr h="370840">
                <a:tc>
                  <a:txBody>
                    <a:bodyPr/>
                    <a:lstStyle/>
                    <a:p>
                      <a:pPr algn="just"/>
                      <a:r>
                        <a:rPr lang="en-US" sz="1865" b="0" i="0" u="none" strike="noStrike" cap="none" dirty="0" smtClean="0">
                          <a:solidFill>
                            <a:schemeClr val="bg1">
                              <a:lumMod val="10000"/>
                            </a:schemeClr>
                          </a:solidFill>
                          <a:effectLst/>
                          <a:latin typeface="+mn-lt"/>
                          <a:ea typeface="+mn-ea"/>
                          <a:cs typeface="+mn-cs"/>
                          <a:sym typeface="Arial" panose="020B0604020202020204"/>
                        </a:rPr>
                        <a:t>a) </a:t>
                      </a:r>
                      <a:r>
                        <a:rPr lang="vi-VN" sz="1865" b="0" i="0" u="none" strike="noStrike" cap="none" dirty="0" smtClean="0">
                          <a:solidFill>
                            <a:schemeClr val="bg1">
                              <a:lumMod val="10000"/>
                            </a:schemeClr>
                          </a:solidFill>
                          <a:effectLst/>
                          <a:latin typeface="+mn-lt"/>
                          <a:ea typeface="+mn-ea"/>
                          <a:cs typeface="+mn-cs"/>
                          <a:sym typeface="Arial" panose="020B0604020202020204"/>
                        </a:rPr>
                        <a:t>Ngày Sách và Văn hoá đọc Việt Nam – sự kiện văn hoá quan trọng đối với người yêu thích sách – được tổ chức vào ngày 21 tháng 4 hàng năm.</a:t>
                      </a:r>
                      <a:endParaRPr lang="en-US" dirty="0">
                        <a:solidFill>
                          <a:schemeClr val="bg1">
                            <a:lumMod val="10000"/>
                          </a:schemeClr>
                        </a:solidFill>
                      </a:endParaRPr>
                    </a:p>
                  </a:txBody>
                  <a:tcPr/>
                </a:tc>
                <a:tc>
                  <a:txBody>
                    <a:bodyPr/>
                    <a:lstStyle/>
                    <a:p>
                      <a:endParaRPr lang="en-US" dirty="0"/>
                    </a:p>
                  </a:txBody>
                  <a:tcPr/>
                </a:tc>
                <a:tc>
                  <a:txBody>
                    <a:bodyPr/>
                    <a:lstStyle/>
                    <a:p>
                      <a:endParaRPr lang="en-US"/>
                    </a:p>
                  </a:txBody>
                  <a:tcPr/>
                </a:tc>
              </a:tr>
              <a:tr h="370840">
                <a:tc>
                  <a:txBody>
                    <a:bodyPr/>
                    <a:lstStyle/>
                    <a:p>
                      <a:pPr algn="just"/>
                      <a:r>
                        <a:rPr lang="en-US" dirty="0" smtClean="0">
                          <a:solidFill>
                            <a:schemeClr val="bg1">
                              <a:lumMod val="10000"/>
                            </a:schemeClr>
                          </a:solidFill>
                        </a:rPr>
                        <a:t>b) </a:t>
                      </a:r>
                      <a:r>
                        <a:rPr lang="vi-VN" sz="1865" b="0" i="0" u="none" strike="noStrike" cap="none" dirty="0" smtClean="0">
                          <a:solidFill>
                            <a:schemeClr val="bg1">
                              <a:lumMod val="10000"/>
                            </a:schemeClr>
                          </a:solidFill>
                          <a:effectLst/>
                          <a:latin typeface="+mn-lt"/>
                          <a:ea typeface="+mn-ea"/>
                          <a:cs typeface="+mn-cs"/>
                          <a:sym typeface="Arial" panose="020B0604020202020204"/>
                        </a:rPr>
                        <a:t>Ha-ri Pot-tơ – bộ truyện của nhà văn Giô-an Rô-linh – có sức hấp dẫn kì lạ với nhiều trẻ em trên thế giới.</a:t>
                      </a:r>
                      <a:endParaRPr lang="en-US" dirty="0">
                        <a:solidFill>
                          <a:schemeClr val="bg1">
                            <a:lumMod val="10000"/>
                          </a:schemeClr>
                        </a:solidFill>
                      </a:endParaRPr>
                    </a:p>
                  </a:txBody>
                  <a:tcPr/>
                </a:tc>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172249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xmlns=""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xmlns=""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xmlns=""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xmlns=""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xmlns=""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xmlns=""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xmlns=""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xmlns=""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xmlns=""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xmlns=""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xmlns=""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xmlns=""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xmlns=""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xmlns=""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xmlns=""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xmlns=""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7497</TotalTime>
  <Words>1087</Words>
  <Application>Microsoft Office PowerPoint</Application>
  <PresentationFormat>Widescreen</PresentationFormat>
  <Paragraphs>78</Paragraphs>
  <Slides>25</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AutoBVT</cp:lastModifiedBy>
  <cp:revision>227</cp:revision>
  <dcterms:created xsi:type="dcterms:W3CDTF">2024-06-19T08:15:46Z</dcterms:created>
  <dcterms:modified xsi:type="dcterms:W3CDTF">2024-11-26T13:36:24Z</dcterms:modified>
</cp:coreProperties>
</file>