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Hind Vadodara" panose="020B0604020202020204" charset="0"/>
      <p:regular r:id="rId21"/>
      <p:bold r:id="rId22"/>
    </p:embeddedFont>
    <p:embeddedFont>
      <p:font typeface="Hammersmith One" panose="020B0604020202020204" charset="0"/>
      <p:regular r:id="rId23"/>
    </p:embeddedFont>
    <p:embeddedFont>
      <p:font typeface="Anton" panose="020B0604020202020204" charset="0"/>
      <p:regular r:id="rId24"/>
    </p:embeddedFont>
    <p:embeddedFont>
      <p:font typeface="Lobster" panose="020B0604020202020204" charset="0"/>
      <p:regular r:id="rId25"/>
    </p:embeddedFont>
    <p:embeddedFont>
      <p:font typeface="Bitter SemiBold"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21346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f8d58fca8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7f8d58fca8_0_10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820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f8d58fca8_0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f8d58fca8_0_1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2298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f8d58fca8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7f8d58fca8_0_1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3537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7f8d58fca8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7f8d58fca8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2831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7f8d58fca8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27f8d58fca8_0_1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109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7f8d58fca8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7f8d58fca8_0_1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7346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f8d58fca8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7f8d58fca8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038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f8d58fca8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7f8d58fca8_0_1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497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7f8d58fca8_0_1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7f8d58fca8_0_1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376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f8d58fca8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7f8d58fca8_0_10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a:t>link video: https://www.youtube.com/watch?v=RnvCbquYeIM</a:t>
            </a:r>
            <a:endParaRPr/>
          </a:p>
        </p:txBody>
      </p:sp>
    </p:spTree>
    <p:extLst>
      <p:ext uri="{BB962C8B-B14F-4D97-AF65-F5344CB8AC3E}">
        <p14:creationId xmlns:p14="http://schemas.microsoft.com/office/powerpoint/2010/main" val="23606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f8d58fca8_0_1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7f8d58fca8_0_1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3310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459b1a05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459b1a05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172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f8d58fca8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7f8d58fca8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047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7f8d58fca8_0_1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7f8d58fca8_0_1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4093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7f8d58fca8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27f8d58fca8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225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7f8d58fca8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27f8d58fca8_0_1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36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f8d58fca8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7f8d58fca8_0_1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801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7.gi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8.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3.gif"/><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6" sy="99996" flip="none" algn="tl"/>
        </a:blipFill>
        <a:effectLst/>
      </p:bgPr>
    </p:bg>
    <p:spTree>
      <p:nvGrpSpPr>
        <p:cNvPr id="1" name="Shape 126"/>
        <p:cNvGrpSpPr/>
        <p:nvPr/>
      </p:nvGrpSpPr>
      <p:grpSpPr>
        <a:xfrm>
          <a:off x="0" y="0"/>
          <a:ext cx="0" cy="0"/>
          <a:chOff x="0" y="0"/>
          <a:chExt cx="0" cy="0"/>
        </a:xfrm>
      </p:grpSpPr>
      <p:grpSp>
        <p:nvGrpSpPr>
          <p:cNvPr id="127" name="Google Shape;127;p18"/>
          <p:cNvGrpSpPr/>
          <p:nvPr/>
        </p:nvGrpSpPr>
        <p:grpSpPr>
          <a:xfrm>
            <a:off x="1072234" y="821394"/>
            <a:ext cx="6251241" cy="3500714"/>
            <a:chOff x="1938577" y="1329300"/>
            <a:chExt cx="5497529" cy="2780772"/>
          </a:xfrm>
        </p:grpSpPr>
        <p:sp>
          <p:nvSpPr>
            <p:cNvPr id="128" name="Google Shape;128;p18"/>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 name="Google Shape;138;p18"/>
          <p:cNvSpPr txBox="1">
            <a:spLocks noGrp="1"/>
          </p:cNvSpPr>
          <p:nvPr>
            <p:ph type="ctrTitle"/>
          </p:nvPr>
        </p:nvSpPr>
        <p:spPr>
          <a:xfrm>
            <a:off x="1574575" y="1567375"/>
            <a:ext cx="57489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3200" b="0">
                <a:solidFill>
                  <a:srgbClr val="0E7600"/>
                </a:solidFill>
              </a:rPr>
              <a:t>Bài học STEM 16</a:t>
            </a:r>
            <a:r>
              <a:rPr lang="vi" sz="4700" b="0">
                <a:solidFill>
                  <a:srgbClr val="72BF45"/>
                </a:solidFill>
              </a:rPr>
              <a:t/>
            </a:r>
            <a:br>
              <a:rPr lang="vi" sz="4700" b="0">
                <a:solidFill>
                  <a:srgbClr val="72BF45"/>
                </a:solidFill>
              </a:rPr>
            </a:br>
            <a:r>
              <a:rPr lang="vi" sz="4400" b="0">
                <a:solidFill>
                  <a:srgbClr val="812C8C"/>
                </a:solidFill>
              </a:rPr>
              <a:t>TÊN LỬA GIẤY</a:t>
            </a:r>
            <a:endParaRPr sz="4400" b="0">
              <a:solidFill>
                <a:srgbClr val="812C8C"/>
              </a:solidFill>
            </a:endParaRPr>
          </a:p>
        </p:txBody>
      </p:sp>
      <p:sp>
        <p:nvSpPr>
          <p:cNvPr id="139" name="Google Shape;139;p18"/>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8"/>
          <p:cNvSpPr txBox="1">
            <a:spLocks noGrp="1"/>
          </p:cNvSpPr>
          <p:nvPr>
            <p:ph type="subTitle" idx="1"/>
          </p:nvPr>
        </p:nvSpPr>
        <p:spPr>
          <a:xfrm>
            <a:off x="1974994" y="3175882"/>
            <a:ext cx="2830088" cy="71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vi" dirty="0">
                <a:solidFill>
                  <a:srgbClr val="0E7600"/>
                </a:solidFill>
                <a:latin typeface="Lobster"/>
                <a:ea typeface="Lobster"/>
                <a:cs typeface="Lobster"/>
                <a:sym typeface="Lobster"/>
              </a:rPr>
              <a:t>Giảng viên</a:t>
            </a:r>
            <a:r>
              <a:rPr lang="vi" dirty="0" smtClean="0">
                <a:solidFill>
                  <a:srgbClr val="0E7600"/>
                </a:solidFill>
                <a:latin typeface="Lobster"/>
                <a:ea typeface="Lobster"/>
                <a:cs typeface="Lobster"/>
                <a:sym typeface="Lobster"/>
              </a:rPr>
              <a:t>:</a:t>
            </a:r>
            <a:r>
              <a:rPr lang="en-US" dirty="0" smtClean="0">
                <a:solidFill>
                  <a:srgbClr val="0E7600"/>
                </a:solidFill>
                <a:latin typeface="Lobster"/>
                <a:ea typeface="Lobster"/>
                <a:cs typeface="Lobster"/>
                <a:sym typeface="Lobster"/>
              </a:rPr>
              <a:t> </a:t>
            </a:r>
            <a:r>
              <a:rPr lang="en-US" dirty="0" err="1" smtClean="0">
                <a:solidFill>
                  <a:srgbClr val="0E7600"/>
                </a:solidFill>
                <a:latin typeface="Lobster"/>
                <a:ea typeface="Lobster"/>
                <a:cs typeface="Lobster"/>
                <a:sym typeface="Lobster"/>
              </a:rPr>
              <a:t>Hồ</a:t>
            </a:r>
            <a:r>
              <a:rPr lang="en-US" dirty="0" smtClean="0">
                <a:solidFill>
                  <a:srgbClr val="0E7600"/>
                </a:solidFill>
                <a:latin typeface="Lobster"/>
                <a:ea typeface="Lobster"/>
                <a:cs typeface="Lobster"/>
                <a:sym typeface="Lobster"/>
              </a:rPr>
              <a:t> </a:t>
            </a:r>
            <a:r>
              <a:rPr lang="en-US" dirty="0" err="1" smtClean="0">
                <a:solidFill>
                  <a:srgbClr val="0E7600"/>
                </a:solidFill>
                <a:latin typeface="Lobster"/>
                <a:ea typeface="Lobster"/>
                <a:cs typeface="Lobster"/>
                <a:sym typeface="Lobster"/>
              </a:rPr>
              <a:t>Thị</a:t>
            </a:r>
            <a:r>
              <a:rPr lang="en-US" dirty="0" smtClean="0">
                <a:solidFill>
                  <a:srgbClr val="0E7600"/>
                </a:solidFill>
                <a:latin typeface="Lobster"/>
                <a:ea typeface="Lobster"/>
                <a:cs typeface="Lobster"/>
                <a:sym typeface="Lobster"/>
              </a:rPr>
              <a:t> </a:t>
            </a:r>
            <a:r>
              <a:rPr lang="en-US" dirty="0" err="1" smtClean="0">
                <a:solidFill>
                  <a:srgbClr val="0E7600"/>
                </a:solidFill>
                <a:latin typeface="Lobster"/>
                <a:ea typeface="Lobster"/>
                <a:cs typeface="Lobster"/>
                <a:sym typeface="Lobster"/>
              </a:rPr>
              <a:t>Hồng</a:t>
            </a:r>
            <a:r>
              <a:rPr lang="en-US" dirty="0" smtClean="0">
                <a:solidFill>
                  <a:srgbClr val="0E7600"/>
                </a:solidFill>
                <a:latin typeface="Lobster"/>
                <a:ea typeface="Lobster"/>
                <a:cs typeface="Lobster"/>
                <a:sym typeface="Lobster"/>
              </a:rPr>
              <a:t> </a:t>
            </a:r>
            <a:r>
              <a:rPr lang="en-US" dirty="0" err="1" smtClean="0">
                <a:solidFill>
                  <a:srgbClr val="0E7600"/>
                </a:solidFill>
                <a:latin typeface="Lobster"/>
                <a:ea typeface="Lobster"/>
                <a:cs typeface="Lobster"/>
                <a:sym typeface="Lobster"/>
              </a:rPr>
              <a:t>Phú</a:t>
            </a:r>
            <a:endParaRPr dirty="0">
              <a:solidFill>
                <a:srgbClr val="0E7600"/>
              </a:solidFill>
              <a:latin typeface="Lobster"/>
              <a:ea typeface="Lobster"/>
              <a:cs typeface="Lobster"/>
              <a:sym typeface="Lobster"/>
            </a:endParaRPr>
          </a:p>
          <a:p>
            <a:pPr marL="0" lvl="0" indent="0" algn="l" rtl="0">
              <a:lnSpc>
                <a:spcPct val="115000"/>
              </a:lnSpc>
              <a:spcBef>
                <a:spcPts val="0"/>
              </a:spcBef>
              <a:spcAft>
                <a:spcPts val="0"/>
              </a:spcAft>
              <a:buSzPts val="3000"/>
              <a:buNone/>
            </a:pPr>
            <a:r>
              <a:rPr lang="vi" dirty="0">
                <a:solidFill>
                  <a:srgbClr val="0E7600"/>
                </a:solidFill>
                <a:latin typeface="Lobster"/>
                <a:ea typeface="Lobster"/>
                <a:cs typeface="Lobster"/>
                <a:sym typeface="Lobster"/>
              </a:rPr>
              <a:t>Ngày giảng</a:t>
            </a:r>
            <a:r>
              <a:rPr lang="vi" dirty="0" smtClean="0">
                <a:solidFill>
                  <a:srgbClr val="0E7600"/>
                </a:solidFill>
                <a:latin typeface="Lobster"/>
                <a:ea typeface="Lobster"/>
                <a:cs typeface="Lobster"/>
                <a:sym typeface="Lobster"/>
              </a:rPr>
              <a:t>:</a:t>
            </a:r>
            <a:r>
              <a:rPr lang="en-US" dirty="0" smtClean="0">
                <a:solidFill>
                  <a:srgbClr val="0E7600"/>
                </a:solidFill>
                <a:latin typeface="Lobster"/>
                <a:ea typeface="Lobster"/>
                <a:cs typeface="Lobster"/>
                <a:sym typeface="Lobster"/>
              </a:rPr>
              <a:t> 23/10/2024</a:t>
            </a:r>
            <a:endParaRPr dirty="0">
              <a:solidFill>
                <a:srgbClr val="0E7600"/>
              </a:solidFill>
              <a:latin typeface="Lobster"/>
              <a:ea typeface="Lobster"/>
              <a:cs typeface="Lobster"/>
              <a:sym typeface="Lobster"/>
            </a:endParaRPr>
          </a:p>
        </p:txBody>
      </p:sp>
      <p:sp>
        <p:nvSpPr>
          <p:cNvPr id="145" name="Google Shape;145;p18"/>
          <p:cNvSpPr/>
          <p:nvPr/>
        </p:nvSpPr>
        <p:spPr>
          <a:xfrm rot="-461876">
            <a:off x="4339588" y="670864"/>
            <a:ext cx="1220600" cy="299411"/>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8"/>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4">
            <a:alphaModFix/>
          </a:blip>
          <a:srcRect l="475" r="475"/>
          <a:stretch/>
        </p:blipFill>
        <p:spPr>
          <a:xfrm>
            <a:off x="1200900" y="920279"/>
            <a:ext cx="692450" cy="978747"/>
          </a:xfrm>
          <a:prstGeom prst="rect">
            <a:avLst/>
          </a:prstGeom>
          <a:noFill/>
          <a:ln>
            <a:noFill/>
          </a:ln>
        </p:spPr>
      </p:pic>
      <p:pic>
        <p:nvPicPr>
          <p:cNvPr id="153" name="Google Shape;153;p18"/>
          <p:cNvPicPr preferRelativeResize="0"/>
          <p:nvPr/>
        </p:nvPicPr>
        <p:blipFill>
          <a:blip r:embed="rId5">
            <a:alphaModFix/>
          </a:blip>
          <a:stretch>
            <a:fillRect/>
          </a:stretch>
        </p:blipFill>
        <p:spPr>
          <a:xfrm rot="578387">
            <a:off x="6080700" y="2738425"/>
            <a:ext cx="1936150" cy="193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p:nvPr/>
        </p:nvSpPr>
        <p:spPr>
          <a:xfrm>
            <a:off x="603332" y="258600"/>
            <a:ext cx="7936500" cy="46845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66" name="Google Shape;266;p27"/>
          <p:cNvSpPr txBox="1"/>
          <p:nvPr/>
        </p:nvSpPr>
        <p:spPr>
          <a:xfrm>
            <a:off x="1332439" y="401410"/>
            <a:ext cx="4925100" cy="6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812C8C"/>
                </a:solidFill>
                <a:latin typeface="Anton"/>
                <a:ea typeface="Anton"/>
                <a:cs typeface="Anton"/>
                <a:sym typeface="Anton"/>
              </a:rPr>
              <a:t>BƯỚC 2</a:t>
            </a:r>
            <a:endParaRPr sz="2600" b="0" i="0" u="none" strike="noStrike" cap="none">
              <a:solidFill>
                <a:srgbClr val="812C8C"/>
              </a:solidFill>
              <a:latin typeface="Anton"/>
              <a:ea typeface="Anton"/>
              <a:cs typeface="Anton"/>
              <a:sym typeface="Anton"/>
            </a:endParaRPr>
          </a:p>
        </p:txBody>
      </p:sp>
      <p:pic>
        <p:nvPicPr>
          <p:cNvPr id="267" name="Google Shape;267;p27"/>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68" name="Google Shape;268;p27"/>
          <p:cNvSpPr txBox="1"/>
          <p:nvPr/>
        </p:nvSpPr>
        <p:spPr>
          <a:xfrm>
            <a:off x="603325" y="956300"/>
            <a:ext cx="7653000" cy="12714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Dùng kéo cắt lấy hình tròn sau đó cắt bỏ hình quạt tròn như hình bên dưới.</a:t>
            </a:r>
            <a:endParaRPr sz="22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endParaRPr sz="2000">
              <a:solidFill>
                <a:srgbClr val="002060"/>
              </a:solidFill>
              <a:latin typeface="Bitter SemiBold"/>
              <a:ea typeface="Bitter SemiBold"/>
              <a:cs typeface="Bitter SemiBold"/>
              <a:sym typeface="Bitter SemiBold"/>
            </a:endParaRPr>
          </a:p>
        </p:txBody>
      </p:sp>
      <p:pic>
        <p:nvPicPr>
          <p:cNvPr id="269" name="Google Shape;269;p27"/>
          <p:cNvPicPr preferRelativeResize="0"/>
          <p:nvPr/>
        </p:nvPicPr>
        <p:blipFill rotWithShape="1">
          <a:blip r:embed="rId4">
            <a:alphaModFix/>
          </a:blip>
          <a:srcRect t="2677" b="2724"/>
          <a:stretch/>
        </p:blipFill>
        <p:spPr>
          <a:xfrm>
            <a:off x="3157238" y="1845300"/>
            <a:ext cx="2829525" cy="2810600"/>
          </a:xfrm>
          <a:prstGeom prst="rect">
            <a:avLst/>
          </a:prstGeom>
          <a:noFill/>
          <a:ln>
            <a:noFill/>
          </a:ln>
        </p:spPr>
      </p:pic>
      <p:pic>
        <p:nvPicPr>
          <p:cNvPr id="270" name="Google Shape;270;p27"/>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71" name="Google Shape;271;p27"/>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69"/>
                                        </p:tgtEl>
                                        <p:attrNameLst>
                                          <p:attrName>style.visibility</p:attrName>
                                        </p:attrNameLst>
                                      </p:cBhvr>
                                      <p:to>
                                        <p:strVal val="visible"/>
                                      </p:to>
                                    </p:set>
                                    <p:anim calcmode="lin" valueType="num">
                                      <p:cBhvr additive="base">
                                        <p:cTn id="13" dur="10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8"/>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77" name="Google Shape;277;p28"/>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200" b="0" i="0" u="none" strike="noStrike" cap="none">
                <a:solidFill>
                  <a:srgbClr val="812C8C"/>
                </a:solidFill>
                <a:latin typeface="Anton"/>
                <a:ea typeface="Anton"/>
                <a:cs typeface="Anton"/>
                <a:sym typeface="Anton"/>
              </a:rPr>
              <a:t>BƯỚC </a:t>
            </a:r>
            <a:r>
              <a:rPr lang="vi" sz="3200">
                <a:solidFill>
                  <a:srgbClr val="812C8C"/>
                </a:solidFill>
                <a:latin typeface="Anton"/>
                <a:ea typeface="Anton"/>
                <a:cs typeface="Anton"/>
                <a:sym typeface="Anton"/>
              </a:rPr>
              <a:t>3</a:t>
            </a:r>
            <a:endParaRPr sz="2800" b="0" i="0" u="none" strike="noStrike" cap="none">
              <a:solidFill>
                <a:srgbClr val="812C8C"/>
              </a:solidFill>
              <a:latin typeface="Anton"/>
              <a:ea typeface="Anton"/>
              <a:cs typeface="Anton"/>
              <a:sym typeface="Anton"/>
            </a:endParaRPr>
          </a:p>
        </p:txBody>
      </p:sp>
      <p:pic>
        <p:nvPicPr>
          <p:cNvPr id="278" name="Google Shape;278;p28"/>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79" name="Google Shape;279;p28"/>
          <p:cNvSpPr txBox="1"/>
          <p:nvPr/>
        </p:nvSpPr>
        <p:spPr>
          <a:xfrm>
            <a:off x="476700" y="1105925"/>
            <a:ext cx="8066100" cy="1585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Chập hai mép của phần mảnh giấy sau khi cắt bỏ hình quạt tròn rồi dùng băng dính cố định lại ta được hình chiếc nón (dùng làm chóp của tên lửa).</a:t>
            </a:r>
            <a:endParaRPr sz="20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endParaRPr sz="2200">
              <a:solidFill>
                <a:srgbClr val="002060"/>
              </a:solidFill>
              <a:latin typeface="Bitter SemiBold"/>
              <a:ea typeface="Bitter SemiBold"/>
              <a:cs typeface="Bitter SemiBold"/>
              <a:sym typeface="Bitter SemiBold"/>
            </a:endParaRPr>
          </a:p>
        </p:txBody>
      </p:sp>
      <p:pic>
        <p:nvPicPr>
          <p:cNvPr id="280" name="Google Shape;280;p28"/>
          <p:cNvPicPr preferRelativeResize="0"/>
          <p:nvPr/>
        </p:nvPicPr>
        <p:blipFill rotWithShape="1">
          <a:blip r:embed="rId4">
            <a:alphaModFix/>
          </a:blip>
          <a:srcRect t="3741" b="2016"/>
          <a:stretch/>
        </p:blipFill>
        <p:spPr>
          <a:xfrm>
            <a:off x="4460475" y="2020225"/>
            <a:ext cx="2531700" cy="2551800"/>
          </a:xfrm>
          <a:prstGeom prst="roundRect">
            <a:avLst>
              <a:gd name="adj" fmla="val 16667"/>
            </a:avLst>
          </a:prstGeom>
          <a:noFill/>
          <a:ln>
            <a:noFill/>
          </a:ln>
        </p:spPr>
      </p:pic>
      <p:pic>
        <p:nvPicPr>
          <p:cNvPr id="281" name="Google Shape;281;p28"/>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82" name="Google Shape;282;p28"/>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 calcmode="lin" valueType="num">
                                      <p:cBhvr additive="base">
                                        <p:cTn id="10" dur="1000"/>
                                        <p:tgtEl>
                                          <p:spTgt spid="279"/>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 calcmode="lin" valueType="num">
                                      <p:cBhvr additive="base">
                                        <p:cTn id="13" dur="10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9"/>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88" name="Google Shape;288;p29"/>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200" b="0" i="0" u="none" strike="noStrike" cap="none">
                <a:solidFill>
                  <a:srgbClr val="812C8C"/>
                </a:solidFill>
                <a:latin typeface="Anton"/>
                <a:ea typeface="Anton"/>
                <a:cs typeface="Anton"/>
                <a:sym typeface="Anton"/>
              </a:rPr>
              <a:t>BƯỚC 4</a:t>
            </a:r>
            <a:endParaRPr sz="2800" b="0" i="0" u="none" strike="noStrike" cap="none">
              <a:solidFill>
                <a:srgbClr val="812C8C"/>
              </a:solidFill>
              <a:latin typeface="Anton"/>
              <a:ea typeface="Anton"/>
              <a:cs typeface="Anton"/>
              <a:sym typeface="Anton"/>
            </a:endParaRPr>
          </a:p>
        </p:txBody>
      </p:sp>
      <p:pic>
        <p:nvPicPr>
          <p:cNvPr id="289" name="Google Shape;289;p29"/>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90" name="Google Shape;290;p29"/>
          <p:cNvSpPr txBox="1"/>
          <p:nvPr/>
        </p:nvSpPr>
        <p:spPr>
          <a:xfrm>
            <a:off x="476700" y="1105850"/>
            <a:ext cx="7898700" cy="912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Cắt một mảnh giấy A4 rồi cuộn thành hình trụ để làm thân của tên lửa.</a:t>
            </a:r>
            <a:endParaRPr sz="2200" b="0" i="0" u="none" strike="noStrike" cap="none">
              <a:solidFill>
                <a:srgbClr val="002060"/>
              </a:solidFill>
              <a:latin typeface="Bitter SemiBold"/>
              <a:ea typeface="Bitter SemiBold"/>
              <a:cs typeface="Bitter SemiBold"/>
              <a:sym typeface="Bitter SemiBold"/>
            </a:endParaRPr>
          </a:p>
        </p:txBody>
      </p:sp>
      <p:pic>
        <p:nvPicPr>
          <p:cNvPr id="291" name="Google Shape;291;p29"/>
          <p:cNvPicPr preferRelativeResize="0"/>
          <p:nvPr/>
        </p:nvPicPr>
        <p:blipFill rotWithShape="1">
          <a:blip r:embed="rId4">
            <a:alphaModFix/>
          </a:blip>
          <a:srcRect l="17355" r="17349"/>
          <a:stretch/>
        </p:blipFill>
        <p:spPr>
          <a:xfrm>
            <a:off x="1906025" y="1626625"/>
            <a:ext cx="5286999" cy="3316524"/>
          </a:xfrm>
          <a:prstGeom prst="rect">
            <a:avLst/>
          </a:prstGeom>
          <a:noFill/>
          <a:ln>
            <a:noFill/>
          </a:ln>
        </p:spPr>
      </p:pic>
      <p:pic>
        <p:nvPicPr>
          <p:cNvPr id="292" name="Google Shape;292;p29"/>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93" name="Google Shape;293;p29"/>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1000"/>
                                        <p:tgtEl>
                                          <p:spTgt spid="28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 calcmode="lin" valueType="num">
                                      <p:cBhvr additive="base">
                                        <p:cTn id="10" dur="1000"/>
                                        <p:tgtEl>
                                          <p:spTgt spid="29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 calcmode="lin" valueType="num">
                                      <p:cBhvr additive="base">
                                        <p:cTn id="13" dur="1000"/>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p:nvPr/>
        </p:nvSpPr>
        <p:spPr>
          <a:xfrm>
            <a:off x="601621" y="304800"/>
            <a:ext cx="7697700" cy="4580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99" name="Google Shape;299;p30"/>
          <p:cNvSpPr txBox="1"/>
          <p:nvPr/>
        </p:nvSpPr>
        <p:spPr>
          <a:xfrm>
            <a:off x="1270974" y="614414"/>
            <a:ext cx="5217000" cy="5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300" b="0" i="0" u="none" strike="noStrike" cap="none">
                <a:solidFill>
                  <a:srgbClr val="812C8C"/>
                </a:solidFill>
                <a:latin typeface="Anton"/>
                <a:ea typeface="Anton"/>
                <a:cs typeface="Anton"/>
                <a:sym typeface="Anton"/>
              </a:rPr>
              <a:t>BƯỚC 5 </a:t>
            </a:r>
            <a:endParaRPr sz="2900" b="0" i="0" u="none" strike="noStrike" cap="none">
              <a:solidFill>
                <a:srgbClr val="812C8C"/>
              </a:solidFill>
              <a:latin typeface="Anton"/>
              <a:ea typeface="Anton"/>
              <a:cs typeface="Anton"/>
              <a:sym typeface="Anton"/>
            </a:endParaRPr>
          </a:p>
        </p:txBody>
      </p:sp>
      <p:pic>
        <p:nvPicPr>
          <p:cNvPr id="300" name="Google Shape;300;p30"/>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01" name="Google Shape;301;p30"/>
          <p:cNvSpPr txBox="1"/>
          <p:nvPr/>
        </p:nvSpPr>
        <p:spPr>
          <a:xfrm>
            <a:off x="154250" y="1207525"/>
            <a:ext cx="8307600" cy="1200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băng dính dán phần chóp vào thân của ten lửa.</a:t>
            </a:r>
            <a:endParaRPr sz="20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  Chú ý: Em có thể bẻ loe một đầu của thân tên lửa để dán phần chóp vào chắc chắn hơn.</a:t>
            </a:r>
            <a:endParaRPr sz="2000">
              <a:solidFill>
                <a:srgbClr val="002060"/>
              </a:solidFill>
              <a:latin typeface="Bitter SemiBold"/>
              <a:ea typeface="Bitter SemiBold"/>
              <a:cs typeface="Bitter SemiBold"/>
              <a:sym typeface="Bitter SemiBold"/>
            </a:endParaRPr>
          </a:p>
        </p:txBody>
      </p:sp>
      <p:pic>
        <p:nvPicPr>
          <p:cNvPr id="302" name="Google Shape;302;p30"/>
          <p:cNvPicPr preferRelativeResize="0"/>
          <p:nvPr/>
        </p:nvPicPr>
        <p:blipFill rotWithShape="1">
          <a:blip r:embed="rId4">
            <a:alphaModFix/>
          </a:blip>
          <a:srcRect l="2305"/>
          <a:stretch/>
        </p:blipFill>
        <p:spPr>
          <a:xfrm>
            <a:off x="1383425" y="2408125"/>
            <a:ext cx="6134100" cy="2571900"/>
          </a:xfrm>
          <a:prstGeom prst="roundRect">
            <a:avLst>
              <a:gd name="adj" fmla="val 16667"/>
            </a:avLst>
          </a:prstGeom>
          <a:noFill/>
          <a:ln>
            <a:noFill/>
          </a:ln>
        </p:spPr>
      </p:pic>
      <p:pic>
        <p:nvPicPr>
          <p:cNvPr id="303" name="Google Shape;303;p30"/>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04" name="Google Shape;304;p30"/>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 calcmode="lin" valueType="num">
                                      <p:cBhvr additive="base">
                                        <p:cTn id="10" dur="1000"/>
                                        <p:tgtEl>
                                          <p:spTgt spid="30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 calcmode="lin" valueType="num">
                                      <p:cBhvr additive="base">
                                        <p:cTn id="13" dur="1000"/>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10" name="Google Shape;310;p31"/>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700" b="0" i="0" u="none" strike="noStrike" cap="none">
                <a:solidFill>
                  <a:srgbClr val="812C8C"/>
                </a:solidFill>
                <a:latin typeface="Anton"/>
                <a:ea typeface="Anton"/>
                <a:cs typeface="Anton"/>
                <a:sym typeface="Anton"/>
              </a:rPr>
              <a:t>BƯỚC 6</a:t>
            </a:r>
            <a:endParaRPr sz="3700" b="0" i="0" u="none" strike="noStrike" cap="none">
              <a:solidFill>
                <a:srgbClr val="812C8C"/>
              </a:solidFill>
              <a:latin typeface="Anton"/>
              <a:ea typeface="Anton"/>
              <a:cs typeface="Anton"/>
              <a:sym typeface="Anton"/>
            </a:endParaRPr>
          </a:p>
        </p:txBody>
      </p:sp>
      <p:pic>
        <p:nvPicPr>
          <p:cNvPr id="311" name="Google Shape;311;p31"/>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12" name="Google Shape;312;p31"/>
          <p:cNvSpPr txBox="1"/>
          <p:nvPr/>
        </p:nvSpPr>
        <p:spPr>
          <a:xfrm>
            <a:off x="397575" y="956300"/>
            <a:ext cx="7846500" cy="8136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Dùng kéo cắt 4 mảnh giấy có dạng hình tam giác để làm cánh của tên lửa.</a:t>
            </a:r>
            <a:endParaRPr sz="1900">
              <a:solidFill>
                <a:srgbClr val="002060"/>
              </a:solidFill>
              <a:latin typeface="Bitter SemiBold"/>
              <a:ea typeface="Bitter SemiBold"/>
              <a:cs typeface="Bitter SemiBold"/>
              <a:sym typeface="Bitter SemiBold"/>
            </a:endParaRPr>
          </a:p>
        </p:txBody>
      </p:sp>
      <p:pic>
        <p:nvPicPr>
          <p:cNvPr id="313" name="Google Shape;313;p31"/>
          <p:cNvPicPr preferRelativeResize="0"/>
          <p:nvPr/>
        </p:nvPicPr>
        <p:blipFill rotWithShape="1">
          <a:blip r:embed="rId4">
            <a:alphaModFix/>
          </a:blip>
          <a:srcRect t="1200" b="1210"/>
          <a:stretch/>
        </p:blipFill>
        <p:spPr>
          <a:xfrm>
            <a:off x="2286000" y="1535725"/>
            <a:ext cx="4406100" cy="3607800"/>
          </a:xfrm>
          <a:prstGeom prst="roundRect">
            <a:avLst>
              <a:gd name="adj" fmla="val 16667"/>
            </a:avLst>
          </a:prstGeom>
          <a:noFill/>
          <a:ln>
            <a:noFill/>
          </a:ln>
        </p:spPr>
      </p:pic>
      <p:pic>
        <p:nvPicPr>
          <p:cNvPr id="314" name="Google Shape;314;p31"/>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15" name="Google Shape;315;p31"/>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1000"/>
                                        <p:tgtEl>
                                          <p:spTgt spid="31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 calcmode="lin" valueType="num">
                                      <p:cBhvr additive="base">
                                        <p:cTn id="10" dur="1000"/>
                                        <p:tgtEl>
                                          <p:spTgt spid="312"/>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1000"/>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21" name="Google Shape;321;p32"/>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700" b="0" i="0" u="none" strike="noStrike" cap="none">
                <a:solidFill>
                  <a:srgbClr val="812C8C"/>
                </a:solidFill>
                <a:latin typeface="Anton"/>
                <a:ea typeface="Anton"/>
                <a:cs typeface="Anton"/>
                <a:sym typeface="Anton"/>
              </a:rPr>
              <a:t>BƯỚC </a:t>
            </a:r>
            <a:r>
              <a:rPr lang="vi" sz="3700">
                <a:solidFill>
                  <a:srgbClr val="812C8C"/>
                </a:solidFill>
                <a:latin typeface="Anton"/>
                <a:ea typeface="Anton"/>
                <a:cs typeface="Anton"/>
                <a:sym typeface="Anton"/>
              </a:rPr>
              <a:t>7</a:t>
            </a:r>
            <a:endParaRPr sz="3700" b="0" i="0" u="none" strike="noStrike" cap="none">
              <a:solidFill>
                <a:srgbClr val="812C8C"/>
              </a:solidFill>
              <a:latin typeface="Anton"/>
              <a:ea typeface="Anton"/>
              <a:cs typeface="Anton"/>
              <a:sym typeface="Anton"/>
            </a:endParaRPr>
          </a:p>
        </p:txBody>
      </p:sp>
      <p:pic>
        <p:nvPicPr>
          <p:cNvPr id="322" name="Google Shape;322;p32"/>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23" name="Google Shape;323;p32"/>
          <p:cNvSpPr txBox="1"/>
          <p:nvPr/>
        </p:nvSpPr>
        <p:spPr>
          <a:xfrm>
            <a:off x="397575" y="956300"/>
            <a:ext cx="75345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băng dính dán 4 cánh vào phần cuối của thân tên lửa và dán một chiếc ống hút vào sau 4 cánh để làm đuôi của tên lửa.</a:t>
            </a:r>
            <a:endParaRPr sz="2000">
              <a:solidFill>
                <a:srgbClr val="002060"/>
              </a:solidFill>
              <a:latin typeface="Bitter SemiBold"/>
              <a:ea typeface="Bitter SemiBold"/>
              <a:cs typeface="Bitter SemiBold"/>
              <a:sym typeface="Bitter SemiBold"/>
            </a:endParaRPr>
          </a:p>
        </p:txBody>
      </p:sp>
      <p:pic>
        <p:nvPicPr>
          <p:cNvPr id="324" name="Google Shape;324;p32"/>
          <p:cNvPicPr preferRelativeResize="0"/>
          <p:nvPr/>
        </p:nvPicPr>
        <p:blipFill rotWithShape="1">
          <a:blip r:embed="rId4">
            <a:alphaModFix/>
          </a:blip>
          <a:srcRect t="2600"/>
          <a:stretch/>
        </p:blipFill>
        <p:spPr>
          <a:xfrm rot="165215">
            <a:off x="1765241" y="1648229"/>
            <a:ext cx="4827174" cy="3505642"/>
          </a:xfrm>
          <a:prstGeom prst="roundRect">
            <a:avLst>
              <a:gd name="adj" fmla="val 16667"/>
            </a:avLst>
          </a:prstGeom>
          <a:noFill/>
          <a:ln>
            <a:noFill/>
          </a:ln>
        </p:spPr>
      </p:pic>
      <p:pic>
        <p:nvPicPr>
          <p:cNvPr id="325" name="Google Shape;325;p32"/>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26" name="Google Shape;326;p32"/>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1000"/>
                                        <p:tgtEl>
                                          <p:spTgt spid="32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 calcmode="lin" valueType="num">
                                      <p:cBhvr additive="base">
                                        <p:cTn id="10" dur="1000"/>
                                        <p:tgtEl>
                                          <p:spTgt spid="32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24"/>
                                        </p:tgtEl>
                                        <p:attrNameLst>
                                          <p:attrName>style.visibility</p:attrName>
                                        </p:attrNameLst>
                                      </p:cBhvr>
                                      <p:to>
                                        <p:strVal val="visible"/>
                                      </p:to>
                                    </p:set>
                                    <p:anim calcmode="lin" valueType="num">
                                      <p:cBhvr additive="base">
                                        <p:cTn id="13" dur="1000"/>
                                        <p:tgtEl>
                                          <p:spTgt spid="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3"/>
          <p:cNvPicPr preferRelativeResize="0"/>
          <p:nvPr/>
        </p:nvPicPr>
        <p:blipFill rotWithShape="1">
          <a:blip r:embed="rId3">
            <a:alphaModFix/>
          </a:blip>
          <a:srcRect/>
          <a:stretch/>
        </p:blipFill>
        <p:spPr>
          <a:xfrm>
            <a:off x="8461850" y="5"/>
            <a:ext cx="682150" cy="956295"/>
          </a:xfrm>
          <a:prstGeom prst="rect">
            <a:avLst/>
          </a:prstGeom>
          <a:noFill/>
          <a:ln>
            <a:noFill/>
          </a:ln>
        </p:spPr>
      </p:pic>
      <p:sp>
        <p:nvSpPr>
          <p:cNvPr id="332" name="Google Shape;332;p33"/>
          <p:cNvSpPr txBox="1"/>
          <p:nvPr/>
        </p:nvSpPr>
        <p:spPr>
          <a:xfrm>
            <a:off x="496600" y="577600"/>
            <a:ext cx="6371100" cy="63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400" b="0" i="0" u="none" strike="noStrike" cap="none">
                <a:solidFill>
                  <a:srgbClr val="812C8C"/>
                </a:solidFill>
                <a:latin typeface="Anton"/>
                <a:ea typeface="Anton"/>
                <a:cs typeface="Anton"/>
                <a:sym typeface="Anton"/>
              </a:rPr>
              <a:t>c. Thử nghiệm và điều chỉnh sản phẩm</a:t>
            </a:r>
            <a:endParaRPr sz="2400" b="0" i="0" u="none" strike="noStrike" cap="none">
              <a:solidFill>
                <a:srgbClr val="812C8C"/>
              </a:solidFill>
              <a:latin typeface="Anton"/>
              <a:ea typeface="Anton"/>
              <a:cs typeface="Anton"/>
              <a:sym typeface="Anton"/>
            </a:endParaRPr>
          </a:p>
        </p:txBody>
      </p:sp>
      <p:pic>
        <p:nvPicPr>
          <p:cNvPr id="333" name="Google Shape;333;p33"/>
          <p:cNvPicPr preferRelativeResize="0"/>
          <p:nvPr/>
        </p:nvPicPr>
        <p:blipFill rotWithShape="1">
          <a:blip r:embed="rId4">
            <a:alphaModFix/>
          </a:blip>
          <a:srcRect/>
          <a:stretch/>
        </p:blipFill>
        <p:spPr>
          <a:xfrm>
            <a:off x="8461850" y="4"/>
            <a:ext cx="692450" cy="978747"/>
          </a:xfrm>
          <a:prstGeom prst="rect">
            <a:avLst/>
          </a:prstGeom>
          <a:noFill/>
          <a:ln>
            <a:noFill/>
          </a:ln>
        </p:spPr>
      </p:pic>
      <p:sp>
        <p:nvSpPr>
          <p:cNvPr id="334" name="Google Shape;334;p33"/>
          <p:cNvSpPr txBox="1"/>
          <p:nvPr/>
        </p:nvSpPr>
        <p:spPr>
          <a:xfrm>
            <a:off x="496600" y="1057000"/>
            <a:ext cx="79551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Kiểm tra lại các chỗ dán xem đã chắc chắn hay chưa.</a:t>
            </a:r>
            <a:endParaRPr sz="2000">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Kiểm tra lại kích thước các bộ phận của tên lửa giấy xem đã phù hợp hay chưa.</a:t>
            </a:r>
            <a:endParaRPr sz="2000">
              <a:solidFill>
                <a:srgbClr val="002060"/>
              </a:solidFill>
              <a:latin typeface="Bitter SemiBold"/>
              <a:ea typeface="Bitter SemiBold"/>
              <a:cs typeface="Bitter SemiBold"/>
              <a:sym typeface="Bitter SemiBold"/>
            </a:endParaRPr>
          </a:p>
        </p:txBody>
      </p:sp>
      <p:pic>
        <p:nvPicPr>
          <p:cNvPr id="335" name="Google Shape;335;p33"/>
          <p:cNvPicPr preferRelativeResize="0"/>
          <p:nvPr/>
        </p:nvPicPr>
        <p:blipFill rotWithShape="1">
          <a:blip r:embed="rId5">
            <a:alphaModFix/>
          </a:blip>
          <a:srcRect l="16826" t="-1569" b="1569"/>
          <a:stretch/>
        </p:blipFill>
        <p:spPr>
          <a:xfrm>
            <a:off x="3666775" y="2036175"/>
            <a:ext cx="4108800" cy="2778900"/>
          </a:xfrm>
          <a:prstGeom prst="roundRect">
            <a:avLst>
              <a:gd name="adj" fmla="val 16667"/>
            </a:avLst>
          </a:prstGeom>
          <a:noFill/>
          <a:ln>
            <a:noFill/>
          </a:ln>
        </p:spPr>
      </p:pic>
      <p:pic>
        <p:nvPicPr>
          <p:cNvPr id="336" name="Google Shape;336;p33"/>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1000"/>
                                        <p:tgtEl>
                                          <p:spTgt spid="33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 calcmode="lin" valueType="num">
                                      <p:cBhvr additive="base">
                                        <p:cTn id="10" dur="1000"/>
                                        <p:tgtEl>
                                          <p:spTgt spid="33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 calcmode="lin" valueType="num">
                                      <p:cBhvr additive="base">
                                        <p:cTn id="13" dur="1000"/>
                                        <p:tgtEl>
                                          <p:spTgt spid="3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4"/>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342" name="Google Shape;342;p34"/>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43" name="Google Shape;343;p34"/>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812C8C"/>
                </a:solidFill>
                <a:latin typeface="Anton"/>
                <a:ea typeface="Anton"/>
                <a:cs typeface="Anton"/>
                <a:sym typeface="Anton"/>
              </a:rPr>
              <a:t>V. CHIA SẺ, THẢO LUẬN </a:t>
            </a:r>
            <a:endParaRPr sz="3600" b="0" i="0" u="none" strike="noStrike" cap="none">
              <a:solidFill>
                <a:srgbClr val="812C8C"/>
              </a:solidFill>
              <a:latin typeface="Anton"/>
              <a:ea typeface="Anton"/>
              <a:cs typeface="Anton"/>
              <a:sym typeface="Anton"/>
            </a:endParaRPr>
          </a:p>
        </p:txBody>
      </p:sp>
      <p:pic>
        <p:nvPicPr>
          <p:cNvPr id="344" name="Google Shape;344;p34"/>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345" name="Google Shape;345;p34"/>
          <p:cNvPicPr preferRelativeResize="0"/>
          <p:nvPr/>
        </p:nvPicPr>
        <p:blipFill rotWithShape="1">
          <a:blip r:embed="rId6">
            <a:alphaModFix/>
          </a:blip>
          <a:srcRect r="950"/>
          <a:stretch/>
        </p:blipFill>
        <p:spPr>
          <a:xfrm>
            <a:off x="829225" y="1568250"/>
            <a:ext cx="7413575" cy="2576225"/>
          </a:xfrm>
          <a:prstGeom prst="rect">
            <a:avLst/>
          </a:prstGeom>
          <a:noFill/>
          <a:ln>
            <a:noFill/>
          </a:ln>
        </p:spPr>
      </p:pic>
      <p:pic>
        <p:nvPicPr>
          <p:cNvPr id="346" name="Google Shape;346;p34"/>
          <p:cNvPicPr preferRelativeResize="0"/>
          <p:nvPr/>
        </p:nvPicPr>
        <p:blipFill rotWithShape="1">
          <a:blip r:embed="rId7">
            <a:alphaModFix/>
          </a:blip>
          <a:srcRect/>
          <a:stretch/>
        </p:blipFill>
        <p:spPr>
          <a:xfrm>
            <a:off x="8461850" y="4"/>
            <a:ext cx="692450" cy="978747"/>
          </a:xfrm>
          <a:prstGeom prst="rect">
            <a:avLst/>
          </a:prstGeom>
          <a:noFill/>
          <a:ln>
            <a:noFill/>
          </a:ln>
        </p:spPr>
      </p:pic>
      <p:pic>
        <p:nvPicPr>
          <p:cNvPr id="347" name="Google Shape;347;p34"/>
          <p:cNvPicPr preferRelativeResize="0"/>
          <p:nvPr/>
        </p:nvPicPr>
        <p:blipFill rotWithShape="1">
          <a:blip r:embed="rId8">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p:tgtEl>
                                          <p:spTgt spid="343"/>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 calcmode="lin" valueType="num">
                                      <p:cBhvr additive="base">
                                        <p:cTn id="10" dur="1000"/>
                                        <p:tgtEl>
                                          <p:spTgt spid="345"/>
                                        </p:tgtEl>
                                        <p:attrNameLst>
                                          <p:attrName>ppt_w</p:attrName>
                                        </p:attrNameLst>
                                      </p:cBhvr>
                                      <p:tavLst>
                                        <p:tav tm="0">
                                          <p:val>
                                            <p:strVal val="0"/>
                                          </p:val>
                                        </p:tav>
                                        <p:tav tm="100000">
                                          <p:val>
                                            <p:strVal val="#ppt_w"/>
                                          </p:val>
                                        </p:tav>
                                      </p:tavLst>
                                    </p:anim>
                                    <p:anim calcmode="lin" valueType="num">
                                      <p:cBhvr additive="base">
                                        <p:cTn id="11" dur="1000"/>
                                        <p:tgtEl>
                                          <p:spTgt spid="345"/>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44"/>
                                        </p:tgtEl>
                                        <p:attrNameLst>
                                          <p:attrName>style.visibility</p:attrName>
                                        </p:attrNameLst>
                                      </p:cBhvr>
                                      <p:to>
                                        <p:strVal val="visible"/>
                                      </p:to>
                                    </p:set>
                                    <p:anim calcmode="lin" valueType="num">
                                      <p:cBhvr additive="base">
                                        <p:cTn id="14" dur="1000"/>
                                        <p:tgtEl>
                                          <p:spTgt spid="344"/>
                                        </p:tgtEl>
                                        <p:attrNameLst>
                                          <p:attrName>ppt_w</p:attrName>
                                        </p:attrNameLst>
                                      </p:cBhvr>
                                      <p:tavLst>
                                        <p:tav tm="0">
                                          <p:val>
                                            <p:strVal val="0"/>
                                          </p:val>
                                        </p:tav>
                                        <p:tav tm="100000">
                                          <p:val>
                                            <p:strVal val="#ppt_w"/>
                                          </p:val>
                                        </p:tav>
                                      </p:tavLst>
                                    </p:anim>
                                    <p:anim calcmode="lin" valueType="num">
                                      <p:cBhvr additive="base">
                                        <p:cTn id="15" dur="1000"/>
                                        <p:tgtEl>
                                          <p:spTgt spid="3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57"/>
        <p:cNvGrpSpPr/>
        <p:nvPr/>
      </p:nvGrpSpPr>
      <p:grpSpPr>
        <a:xfrm>
          <a:off x="0" y="0"/>
          <a:ext cx="0" cy="0"/>
          <a:chOff x="0" y="0"/>
          <a:chExt cx="0" cy="0"/>
        </a:xfrm>
      </p:grpSpPr>
      <p:pic>
        <p:nvPicPr>
          <p:cNvPr id="158" name="Google Shape;158;p19"/>
          <p:cNvPicPr preferRelativeResize="0"/>
          <p:nvPr/>
        </p:nvPicPr>
        <p:blipFill rotWithShape="1">
          <a:blip r:embed="rId3">
            <a:alphaModFix/>
          </a:blip>
          <a:srcRect l="7805" r="7805"/>
          <a:stretch/>
        </p:blipFill>
        <p:spPr>
          <a:xfrm>
            <a:off x="4855100" y="1094250"/>
            <a:ext cx="4012200" cy="3759900"/>
          </a:xfrm>
          <a:prstGeom prst="roundRect">
            <a:avLst>
              <a:gd name="adj" fmla="val 16667"/>
            </a:avLst>
          </a:prstGeom>
          <a:noFill/>
          <a:ln>
            <a:noFill/>
          </a:ln>
        </p:spPr>
      </p:pic>
      <p:sp>
        <p:nvSpPr>
          <p:cNvPr id="159" name="Google Shape;159;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19"/>
          <p:cNvPicPr preferRelativeResize="0"/>
          <p:nvPr/>
        </p:nvPicPr>
        <p:blipFill rotWithShape="1">
          <a:blip r:embed="rId4">
            <a:alphaModFix/>
          </a:blip>
          <a:srcRect/>
          <a:stretch/>
        </p:blipFill>
        <p:spPr>
          <a:xfrm>
            <a:off x="460950" y="435600"/>
            <a:ext cx="554550" cy="400200"/>
          </a:xfrm>
          <a:prstGeom prst="rect">
            <a:avLst/>
          </a:prstGeom>
          <a:noFill/>
          <a:ln>
            <a:noFill/>
          </a:ln>
        </p:spPr>
      </p:pic>
      <p:sp>
        <p:nvSpPr>
          <p:cNvPr id="161" name="Google Shape;161;p19"/>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2060"/>
              </a:solidFill>
              <a:latin typeface="Bitter SemiBold"/>
              <a:ea typeface="Bitter SemiBold"/>
              <a:cs typeface="Bitter SemiBold"/>
              <a:sym typeface="Bitter SemiBold"/>
            </a:endParaRPr>
          </a:p>
        </p:txBody>
      </p:sp>
      <p:sp>
        <p:nvSpPr>
          <p:cNvPr id="162" name="Google Shape;162;p19"/>
          <p:cNvSpPr txBox="1"/>
          <p:nvPr/>
        </p:nvSpPr>
        <p:spPr>
          <a:xfrm>
            <a:off x="972475" y="3124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812C8C"/>
              </a:buClr>
              <a:buSzPts val="3000"/>
              <a:buFont typeface="Anton"/>
              <a:buAutoNum type="romanUcPeriod"/>
            </a:pPr>
            <a:r>
              <a:rPr lang="vi" sz="3000" b="0" i="0" u="none" strike="noStrike" cap="none">
                <a:solidFill>
                  <a:srgbClr val="812C8C"/>
                </a:solidFill>
                <a:latin typeface="Anton"/>
                <a:ea typeface="Anton"/>
                <a:cs typeface="Anton"/>
                <a:sym typeface="Anton"/>
              </a:rPr>
              <a:t>KHỞI ĐỘNG</a:t>
            </a:r>
            <a:endParaRPr sz="3000" b="0" i="0" u="none" strike="noStrike" cap="none">
              <a:solidFill>
                <a:srgbClr val="812C8C"/>
              </a:solidFill>
              <a:latin typeface="Anton"/>
              <a:ea typeface="Anton"/>
              <a:cs typeface="Anton"/>
              <a:sym typeface="Anton"/>
            </a:endParaRPr>
          </a:p>
        </p:txBody>
      </p:sp>
      <p:pic>
        <p:nvPicPr>
          <p:cNvPr id="163" name="Google Shape;163;p19"/>
          <p:cNvPicPr preferRelativeResize="0"/>
          <p:nvPr/>
        </p:nvPicPr>
        <p:blipFill rotWithShape="1">
          <a:blip r:embed="rId5">
            <a:alphaModFix/>
          </a:blip>
          <a:srcRect l="475" r="475"/>
          <a:stretch/>
        </p:blipFill>
        <p:spPr>
          <a:xfrm>
            <a:off x="8451550" y="4"/>
            <a:ext cx="692450" cy="978747"/>
          </a:xfrm>
          <a:prstGeom prst="rect">
            <a:avLst/>
          </a:prstGeom>
          <a:noFill/>
          <a:ln>
            <a:noFill/>
          </a:ln>
        </p:spPr>
      </p:pic>
      <p:sp>
        <p:nvSpPr>
          <p:cNvPr id="164" name="Google Shape;164;p19"/>
          <p:cNvSpPr txBox="1"/>
          <p:nvPr/>
        </p:nvSpPr>
        <p:spPr>
          <a:xfrm>
            <a:off x="224900" y="1247900"/>
            <a:ext cx="4630200" cy="1200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22A7A"/>
              </a:buClr>
              <a:buSzPts val="2200"/>
              <a:buFont typeface="Bitter SemiBold"/>
              <a:buChar char="-"/>
            </a:pPr>
            <a:r>
              <a:rPr lang="vi" sz="2200">
                <a:solidFill>
                  <a:srgbClr val="022A7A"/>
                </a:solidFill>
                <a:latin typeface="Bitter SemiBold"/>
                <a:ea typeface="Bitter SemiBold"/>
                <a:cs typeface="Bitter SemiBold"/>
                <a:sym typeface="Bitter SemiBold"/>
              </a:rPr>
              <a:t>Em có thể dùng các vật liệu bằng giấy để làm mô hình tên lửa hay không?</a:t>
            </a:r>
            <a:endParaRPr sz="2200" b="0" i="0" u="none" strike="noStrike" cap="none">
              <a:solidFill>
                <a:srgbClr val="000000"/>
              </a:solidFill>
              <a:latin typeface="Hind Vadodara"/>
              <a:ea typeface="Hind Vadodara"/>
              <a:cs typeface="Hind Vadodara"/>
              <a:sym typeface="Hind Vadodar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p:tgtEl>
                                          <p:spTgt spid="16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 calcmode="lin" valueType="num">
                                      <p:cBhvr additive="base">
                                        <p:cTn id="10" dur="1000"/>
                                        <p:tgtEl>
                                          <p:spTgt spid="16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anim calcmode="lin" valueType="num">
                                      <p:cBhvr additive="base">
                                        <p:cTn id="13" dur="1000"/>
                                        <p:tgtEl>
                                          <p:spTgt spid="164"/>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 calcmode="lin" valueType="num">
                                      <p:cBhvr additive="base">
                                        <p:cTn id="16" dur="1000"/>
                                        <p:tgtEl>
                                          <p:spTgt spid="1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70" name="Google Shape;170;p20"/>
          <p:cNvSpPr txBox="1"/>
          <p:nvPr/>
        </p:nvSpPr>
        <p:spPr>
          <a:xfrm>
            <a:off x="528450" y="1135125"/>
            <a:ext cx="5390100" cy="2124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Chia mỗi nhóm </a:t>
            </a:r>
            <a:r>
              <a:rPr lang="vi" sz="2000">
                <a:solidFill>
                  <a:srgbClr val="022A7A"/>
                </a:solidFill>
                <a:latin typeface="Bitter SemiBold"/>
                <a:ea typeface="Bitter SemiBold"/>
                <a:cs typeface="Bitter SemiBold"/>
                <a:sym typeface="Bitter SemiBold"/>
              </a:rPr>
              <a:t>6</a:t>
            </a:r>
            <a:r>
              <a:rPr lang="vi" sz="2000" b="0" i="0" u="none" strike="noStrike" cap="none">
                <a:solidFill>
                  <a:srgbClr val="022A7A"/>
                </a:solidFill>
                <a:latin typeface="Bitter SemiBold"/>
                <a:ea typeface="Bitter SemiBold"/>
                <a:cs typeface="Bitter SemiBold"/>
                <a:sym typeface="Bitter SemiBold"/>
              </a:rPr>
              <a:t> thành viên.</a:t>
            </a:r>
            <a:endParaRPr sz="2000" b="0" i="0" u="none" strike="noStrike" cap="none">
              <a:solidFill>
                <a:srgbClr val="022A7A"/>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a:t>
            </a:r>
            <a:endParaRPr sz="2000" b="0" i="0" u="none" strike="noStrike" cap="none">
              <a:solidFill>
                <a:srgbClr val="022A7A"/>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 Phiếu học tập 1: Thu thập thông tin.</a:t>
            </a: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3.    </a:t>
            </a:r>
            <a:r>
              <a:rPr lang="vi" sz="2000" b="0" i="0" u="none" strike="noStrike" cap="none">
                <a:solidFill>
                  <a:srgbClr val="022A7A"/>
                </a:solidFill>
                <a:latin typeface="Bitter SemiBold"/>
                <a:ea typeface="Bitter SemiBold"/>
                <a:cs typeface="Bitter SemiBold"/>
                <a:sym typeface="Bitter SemiBold"/>
              </a:rPr>
              <a:t>Các thành viên trong nhóm sẽ cùng nhau điền câu trả lời vào phiếu.</a:t>
            </a:r>
            <a:endParaRPr sz="2000" b="0" i="0" u="none" strike="noStrike" cap="none">
              <a:solidFill>
                <a:srgbClr val="022A7A"/>
              </a:solidFill>
              <a:latin typeface="Bitter SemiBold"/>
              <a:ea typeface="Bitter SemiBold"/>
              <a:cs typeface="Bitter SemiBold"/>
              <a:sym typeface="Bitter SemiBold"/>
            </a:endParaRPr>
          </a:p>
        </p:txBody>
      </p:sp>
      <p:pic>
        <p:nvPicPr>
          <p:cNvPr id="171" name="Google Shape;171;p20"/>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72" name="Google Shape;172;p20"/>
          <p:cNvPicPr preferRelativeResize="0"/>
          <p:nvPr/>
        </p:nvPicPr>
        <p:blipFill rotWithShape="1">
          <a:blip r:embed="rId4">
            <a:alphaModFix/>
          </a:blip>
          <a:srcRect/>
          <a:stretch/>
        </p:blipFill>
        <p:spPr>
          <a:xfrm>
            <a:off x="5918550" y="1055200"/>
            <a:ext cx="2612750" cy="3631705"/>
          </a:xfrm>
          <a:prstGeom prst="rect">
            <a:avLst/>
          </a:prstGeom>
          <a:noFill/>
          <a:ln>
            <a:noFill/>
          </a:ln>
        </p:spPr>
      </p:pic>
      <p:pic>
        <p:nvPicPr>
          <p:cNvPr id="173" name="Google Shape;173;p20"/>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74" name="Google Shape;174;p20"/>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1000"/>
                                        <p:tgtEl>
                                          <p:spTgt spid="16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 calcmode="lin" valueType="num">
                                      <p:cBhvr additive="base">
                                        <p:cTn id="10" dur="1000"/>
                                        <p:tgtEl>
                                          <p:spTgt spid="170"/>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 calcmode="lin" valueType="num">
                                      <p:cBhvr additive="base">
                                        <p:cTn id="13" dur="1000"/>
                                        <p:tgtEl>
                                          <p:spTgt spid="1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80" name="Google Shape;180;p21"/>
          <p:cNvSpPr txBox="1"/>
          <p:nvPr/>
        </p:nvSpPr>
        <p:spPr>
          <a:xfrm>
            <a:off x="528450" y="1086138"/>
            <a:ext cx="67071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Char char="-"/>
            </a:pPr>
            <a:r>
              <a:rPr lang="vi" sz="2000">
                <a:solidFill>
                  <a:srgbClr val="022A7A"/>
                </a:solidFill>
                <a:latin typeface="Bitter SemiBold"/>
                <a:ea typeface="Bitter SemiBold"/>
                <a:cs typeface="Bitter SemiBold"/>
                <a:sym typeface="Bitter SemiBold"/>
              </a:rPr>
              <a:t>Hình ảnh của một số tên lửa theo công dụng:</a:t>
            </a:r>
            <a:endParaRPr sz="2000" b="0" i="0" u="none" strike="noStrike" cap="none">
              <a:solidFill>
                <a:srgbClr val="022A7A"/>
              </a:solidFill>
              <a:latin typeface="Bitter SemiBold"/>
              <a:ea typeface="Bitter SemiBold"/>
              <a:cs typeface="Bitter SemiBold"/>
              <a:sym typeface="Bitter SemiBold"/>
            </a:endParaRPr>
          </a:p>
        </p:txBody>
      </p:sp>
      <p:pic>
        <p:nvPicPr>
          <p:cNvPr id="181" name="Google Shape;181;p21"/>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82" name="Google Shape;182;p21"/>
          <p:cNvPicPr preferRelativeResize="0"/>
          <p:nvPr/>
        </p:nvPicPr>
        <p:blipFill rotWithShape="1">
          <a:blip r:embed="rId4">
            <a:alphaModFix/>
          </a:blip>
          <a:srcRect l="14676" r="25147"/>
          <a:stretch/>
        </p:blipFill>
        <p:spPr>
          <a:xfrm>
            <a:off x="2341238" y="2085865"/>
            <a:ext cx="2008313" cy="2138460"/>
          </a:xfrm>
          <a:prstGeom prst="rect">
            <a:avLst/>
          </a:prstGeom>
          <a:noFill/>
          <a:ln>
            <a:noFill/>
          </a:ln>
        </p:spPr>
      </p:pic>
      <p:pic>
        <p:nvPicPr>
          <p:cNvPr id="183" name="Google Shape;183;p21"/>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185" name="Google Shape;185;p21"/>
          <p:cNvPicPr preferRelativeResize="0"/>
          <p:nvPr/>
        </p:nvPicPr>
        <p:blipFill>
          <a:blip r:embed="rId7">
            <a:alphaModFix/>
          </a:blip>
          <a:stretch>
            <a:fillRect/>
          </a:stretch>
        </p:blipFill>
        <p:spPr>
          <a:xfrm>
            <a:off x="4413230" y="2084587"/>
            <a:ext cx="2237659" cy="2141012"/>
          </a:xfrm>
          <a:prstGeom prst="rect">
            <a:avLst/>
          </a:prstGeom>
          <a:noFill/>
          <a:ln>
            <a:noFill/>
          </a:ln>
        </p:spPr>
      </p:pic>
      <p:pic>
        <p:nvPicPr>
          <p:cNvPr id="186" name="Google Shape;186;p21"/>
          <p:cNvPicPr preferRelativeResize="0"/>
          <p:nvPr/>
        </p:nvPicPr>
        <p:blipFill rotWithShape="1">
          <a:blip r:embed="rId8">
            <a:alphaModFix/>
          </a:blip>
          <a:srcRect l="10105" r="13738"/>
          <a:stretch/>
        </p:blipFill>
        <p:spPr>
          <a:xfrm>
            <a:off x="6714579" y="2064400"/>
            <a:ext cx="2237658" cy="2161200"/>
          </a:xfrm>
          <a:prstGeom prst="rect">
            <a:avLst/>
          </a:prstGeom>
          <a:noFill/>
          <a:ln>
            <a:noFill/>
          </a:ln>
        </p:spPr>
      </p:pic>
      <p:pic>
        <p:nvPicPr>
          <p:cNvPr id="187" name="Google Shape;187;p21"/>
          <p:cNvPicPr preferRelativeResize="0"/>
          <p:nvPr/>
        </p:nvPicPr>
        <p:blipFill rotWithShape="1">
          <a:blip r:embed="rId9">
            <a:alphaModFix/>
          </a:blip>
          <a:srcRect r="17444"/>
          <a:stretch/>
        </p:blipFill>
        <p:spPr>
          <a:xfrm>
            <a:off x="191775" y="2085850"/>
            <a:ext cx="2105000" cy="2138450"/>
          </a:xfrm>
          <a:prstGeom prst="rect">
            <a:avLst/>
          </a:prstGeom>
          <a:noFill/>
          <a:ln>
            <a:noFill/>
          </a:ln>
        </p:spPr>
      </p:pic>
      <p:sp>
        <p:nvSpPr>
          <p:cNvPr id="188" name="Google Shape;188;p21"/>
          <p:cNvSpPr txBox="1"/>
          <p:nvPr/>
        </p:nvSpPr>
        <p:spPr>
          <a:xfrm>
            <a:off x="272875" y="4225600"/>
            <a:ext cx="8988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 sz="1200"/>
              <a:t>      Tên lửa chiến đấu                   Tên lửa huấn luyện             Tên lửa nghiên cứu khoa học                    Tên lửa vũ trụ</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 calcmode="lin" valueType="num">
                                      <p:cBhvr additive="base">
                                        <p:cTn id="10" dur="1000"/>
                                        <p:tgtEl>
                                          <p:spTgt spid="18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 calcmode="lin" valueType="num">
                                      <p:cBhvr additive="base">
                                        <p:cTn id="13" dur="1000"/>
                                        <p:tgtEl>
                                          <p:spTgt spid="18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 calcmode="lin" valueType="num">
                                      <p:cBhvr additive="base">
                                        <p:cTn id="16" dur="1000"/>
                                        <p:tgtEl>
                                          <p:spTgt spid="18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anim calcmode="lin" valueType="num">
                                      <p:cBhvr additive="base">
                                        <p:cTn id="19" dur="1000"/>
                                        <p:tgtEl>
                                          <p:spTgt spid="18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 calcmode="lin" valueType="num">
                                      <p:cBhvr additive="base">
                                        <p:cTn id="22" dur="1000"/>
                                        <p:tgtEl>
                                          <p:spTgt spid="18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 calcmode="lin" valueType="num">
                                      <p:cBhvr additive="base">
                                        <p:cTn id="25" dur="10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p:nvPr/>
        </p:nvSpPr>
        <p:spPr>
          <a:xfrm>
            <a:off x="1094528" y="548875"/>
            <a:ext cx="7735500" cy="952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812C8C"/>
              </a:solidFill>
              <a:latin typeface="Anton"/>
              <a:ea typeface="Anton"/>
              <a:cs typeface="Anton"/>
              <a:sym typeface="Anton"/>
            </a:endParaRPr>
          </a:p>
        </p:txBody>
      </p:sp>
      <p:sp>
        <p:nvSpPr>
          <p:cNvPr id="194" name="Google Shape;194;p22"/>
          <p:cNvSpPr/>
          <p:nvPr/>
        </p:nvSpPr>
        <p:spPr>
          <a:xfrm>
            <a:off x="292429" y="16181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2"/>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22"/>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197" name="Google Shape;197;p22"/>
          <p:cNvPicPr preferRelativeResize="0"/>
          <p:nvPr/>
        </p:nvPicPr>
        <p:blipFill rotWithShape="1">
          <a:blip r:embed="rId4">
            <a:alphaModFix/>
          </a:blip>
          <a:srcRect l="5032" t="2240" r="-4287" b="-2240"/>
          <a:stretch/>
        </p:blipFill>
        <p:spPr>
          <a:xfrm>
            <a:off x="6100138" y="1223925"/>
            <a:ext cx="2596375" cy="3635851"/>
          </a:xfrm>
          <a:prstGeom prst="rect">
            <a:avLst/>
          </a:prstGeom>
          <a:noFill/>
          <a:ln>
            <a:noFill/>
          </a:ln>
        </p:spPr>
      </p:pic>
      <p:sp>
        <p:nvSpPr>
          <p:cNvPr id="198" name="Google Shape;198;p22"/>
          <p:cNvSpPr txBox="1"/>
          <p:nvPr/>
        </p:nvSpPr>
        <p:spPr>
          <a:xfrm>
            <a:off x="775775" y="1348925"/>
            <a:ext cx="5088600" cy="226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 Phiếu học tập 2: Bản thiết kế. </a:t>
            </a:r>
            <a:endParaRPr sz="2000" b="0" i="0" u="none" strike="noStrike" cap="none">
              <a:solidFill>
                <a:srgbClr val="022A7A"/>
              </a:solidFill>
              <a:latin typeface="Bitter SemiBold"/>
              <a:ea typeface="Bitter SemiBold"/>
              <a:cs typeface="Bitter SemiBold"/>
              <a:sym typeface="Bitter SemiBold"/>
            </a:endParaRPr>
          </a:p>
          <a:p>
            <a:pPr marL="9144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2.     </a:t>
            </a:r>
            <a:r>
              <a:rPr lang="vi" sz="2000" b="0" i="0" u="none" strike="noStrike" cap="none">
                <a:solidFill>
                  <a:srgbClr val="022A7A"/>
                </a:solidFill>
                <a:latin typeface="Bitter SemiBold"/>
                <a:ea typeface="Bitter SemiBold"/>
                <a:cs typeface="Bitter SemiBold"/>
                <a:sym typeface="Bitter SemiBold"/>
              </a:rPr>
              <a:t>Các thành viên trong nhóm cùng nhau lên ý tưởng sản phẩm, sau đó phác hoạ lên phiếu.</a:t>
            </a:r>
            <a:endParaRPr sz="2000" b="0" i="0" u="none" strike="noStrike" cap="none">
              <a:solidFill>
                <a:srgbClr val="022A7A"/>
              </a:solidFill>
              <a:latin typeface="Bitter SemiBold"/>
              <a:ea typeface="Bitter SemiBold"/>
              <a:cs typeface="Bitter SemiBold"/>
              <a:sym typeface="Bitter SemiBold"/>
            </a:endParaRPr>
          </a:p>
        </p:txBody>
      </p:sp>
      <p:pic>
        <p:nvPicPr>
          <p:cNvPr id="199" name="Google Shape;199;p22"/>
          <p:cNvPicPr preferRelativeResize="0"/>
          <p:nvPr/>
        </p:nvPicPr>
        <p:blipFill rotWithShape="1">
          <a:blip r:embed="rId5">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1000"/>
                                        <p:tgtEl>
                                          <p:spTgt spid="19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 calcmode="lin" valueType="num">
                                      <p:cBhvr additive="base">
                                        <p:cTn id="10" dur="1000"/>
                                        <p:tgtEl>
                                          <p:spTgt spid="19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anim calcmode="lin" valueType="num">
                                      <p:cBhvr additive="base">
                                        <p:cTn id="13" dur="1000"/>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p:nvPr/>
        </p:nvSpPr>
        <p:spPr>
          <a:xfrm>
            <a:off x="267600" y="1297900"/>
            <a:ext cx="5954400" cy="2692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22A7A"/>
              </a:buClr>
              <a:buSzPts val="1800"/>
              <a:buFont typeface="Bitter SemiBold"/>
              <a:buAutoNum type="arabicPeriod"/>
            </a:pPr>
            <a:r>
              <a:rPr lang="vi" sz="1800" b="0" i="0" u="none" strike="noStrike" cap="none">
                <a:solidFill>
                  <a:srgbClr val="022A7A"/>
                </a:solidFill>
                <a:latin typeface="Bitter SemiBold"/>
                <a:ea typeface="Bitter SemiBold"/>
                <a:cs typeface="Bitter SemiBold"/>
                <a:sym typeface="Bitter SemiBold"/>
              </a:rPr>
              <a:t> Mỗi nhóm sẽ được giáo viên phát một </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22A7A"/>
                </a:solidFill>
                <a:latin typeface="Bitter SemiBold"/>
                <a:ea typeface="Bitter SemiBold"/>
                <a:cs typeface="Bitter SemiBold"/>
                <a:sym typeface="Bitter SemiBold"/>
              </a:rPr>
              <a:t>Phiếu học tập 3: Phân công nhiệm vụ.</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2.      </a:t>
            </a:r>
            <a:r>
              <a:rPr lang="vi" sz="1800" b="0" i="0" u="none" strike="noStrike" cap="none">
                <a:solidFill>
                  <a:srgbClr val="022A7A"/>
                </a:solidFill>
                <a:latin typeface="Bitter SemiBold"/>
                <a:ea typeface="Bitter SemiBold"/>
                <a:cs typeface="Bitter SemiBold"/>
                <a:sym typeface="Bitter SemiBold"/>
              </a:rPr>
              <a:t>Các em hãy chọn 1 thành viên  làm trưởng nhóm.</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3.      </a:t>
            </a:r>
            <a:r>
              <a:rPr lang="vi" sz="1800" b="0" i="0" u="none" strike="noStrike" cap="none">
                <a:solidFill>
                  <a:srgbClr val="022A7A"/>
                </a:solidFill>
                <a:latin typeface="Bitter SemiBold"/>
                <a:ea typeface="Bitter SemiBold"/>
                <a:cs typeface="Bitter SemiBold"/>
                <a:sym typeface="Bitter SemiBold"/>
              </a:rPr>
              <a:t>Trưởng nhóm sẽ phân công nhiệm vụ cho mỗi thành viên, sau đó điền thông tin của thành viên trong nhóm vào phiếu.</a:t>
            </a:r>
            <a:endParaRPr sz="1800" b="0" i="0" u="none" strike="noStrike" cap="none">
              <a:solidFill>
                <a:srgbClr val="022A7A"/>
              </a:solidFill>
              <a:latin typeface="Bitter SemiBold"/>
              <a:ea typeface="Bitter SemiBold"/>
              <a:cs typeface="Bitter SemiBold"/>
              <a:sym typeface="Bitter SemiBold"/>
            </a:endParaRPr>
          </a:p>
        </p:txBody>
      </p:sp>
      <p:sp>
        <p:nvSpPr>
          <p:cNvPr id="205" name="Google Shape;205;p23"/>
          <p:cNvSpPr txBox="1"/>
          <p:nvPr/>
        </p:nvSpPr>
        <p:spPr>
          <a:xfrm>
            <a:off x="1094528" y="548900"/>
            <a:ext cx="7735500" cy="141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3000" b="0" i="0" u="none" strike="noStrike" cap="none">
              <a:solidFill>
                <a:srgbClr val="812C8C"/>
              </a:solidFill>
              <a:latin typeface="Anton"/>
              <a:ea typeface="Anton"/>
              <a:cs typeface="Anton"/>
              <a:sym typeface="Anton"/>
            </a:endParaRPr>
          </a:p>
        </p:txBody>
      </p:sp>
      <p:pic>
        <p:nvPicPr>
          <p:cNvPr id="206" name="Google Shape;206;p23"/>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207" name="Google Shape;207;p23"/>
          <p:cNvPicPr preferRelativeResize="0"/>
          <p:nvPr/>
        </p:nvPicPr>
        <p:blipFill rotWithShape="1">
          <a:blip r:embed="rId4">
            <a:alphaModFix/>
          </a:blip>
          <a:srcRect l="670" r="680"/>
          <a:stretch/>
        </p:blipFill>
        <p:spPr>
          <a:xfrm>
            <a:off x="6105900" y="1141500"/>
            <a:ext cx="2596375" cy="3658299"/>
          </a:xfrm>
          <a:prstGeom prst="rect">
            <a:avLst/>
          </a:prstGeom>
          <a:noFill/>
          <a:ln>
            <a:noFill/>
          </a:ln>
        </p:spPr>
      </p:pic>
      <p:pic>
        <p:nvPicPr>
          <p:cNvPr id="208" name="Google Shape;208;p23"/>
          <p:cNvPicPr preferRelativeResize="0"/>
          <p:nvPr/>
        </p:nvPicPr>
        <p:blipFill rotWithShape="1">
          <a:blip r:embed="rId5">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1000"/>
                                        <p:tgtEl>
                                          <p:spTgt spid="205"/>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 calcmode="lin" valueType="num">
                                      <p:cBhvr additive="base">
                                        <p:cTn id="10" dur="1000"/>
                                        <p:tgtEl>
                                          <p:spTgt spid="204"/>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1000"/>
                                        <p:tgtEl>
                                          <p:spTgt spid="2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4"/>
          <p:cNvPicPr preferRelativeResize="0"/>
          <p:nvPr/>
        </p:nvPicPr>
        <p:blipFill rotWithShape="1">
          <a:blip r:embed="rId3">
            <a:alphaModFix/>
          </a:blip>
          <a:srcRect b="2095"/>
          <a:stretch/>
        </p:blipFill>
        <p:spPr>
          <a:xfrm>
            <a:off x="4572000" y="23425"/>
            <a:ext cx="4572000" cy="5143500"/>
          </a:xfrm>
          <a:prstGeom prst="rect">
            <a:avLst/>
          </a:prstGeom>
          <a:noFill/>
          <a:ln>
            <a:noFill/>
          </a:ln>
        </p:spPr>
      </p:pic>
      <p:sp>
        <p:nvSpPr>
          <p:cNvPr id="214" name="Google Shape;214;p2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8" name="Google Shape;218;p24"/>
          <p:cNvGrpSpPr/>
          <p:nvPr/>
        </p:nvGrpSpPr>
        <p:grpSpPr>
          <a:xfrm rot="-9962244">
            <a:off x="708623" y="4878309"/>
            <a:ext cx="2996742" cy="814567"/>
            <a:chOff x="4891325" y="3281650"/>
            <a:chExt cx="2996599" cy="814528"/>
          </a:xfrm>
        </p:grpSpPr>
        <p:sp>
          <p:nvSpPr>
            <p:cNvPr id="219" name="Google Shape;219;p24"/>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4"/>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4"/>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4"/>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3" name="Google Shape;223;p24"/>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24" name="Google Shape;224;p24"/>
          <p:cNvGrpSpPr/>
          <p:nvPr/>
        </p:nvGrpSpPr>
        <p:grpSpPr>
          <a:xfrm>
            <a:off x="6492623" y="319464"/>
            <a:ext cx="825227" cy="825227"/>
            <a:chOff x="6947475" y="357350"/>
            <a:chExt cx="697454" cy="697454"/>
          </a:xfrm>
        </p:grpSpPr>
        <p:sp>
          <p:nvSpPr>
            <p:cNvPr id="225" name="Google Shape;225;p24"/>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4"/>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7" name="Google Shape;227;p24"/>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4"/>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4"/>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24"/>
          <p:cNvPicPr preferRelativeResize="0"/>
          <p:nvPr/>
        </p:nvPicPr>
        <p:blipFill rotWithShape="1">
          <a:blip r:embed="rId4">
            <a:alphaModFix/>
          </a:blip>
          <a:srcRect/>
          <a:stretch/>
        </p:blipFill>
        <p:spPr>
          <a:xfrm>
            <a:off x="8461850" y="5"/>
            <a:ext cx="682150" cy="956295"/>
          </a:xfrm>
          <a:prstGeom prst="rect">
            <a:avLst/>
          </a:prstGeom>
          <a:noFill/>
          <a:ln>
            <a:noFill/>
          </a:ln>
        </p:spPr>
      </p:pic>
      <p:pic>
        <p:nvPicPr>
          <p:cNvPr id="231" name="Google Shape;231;p24"/>
          <p:cNvPicPr preferRelativeResize="0"/>
          <p:nvPr/>
        </p:nvPicPr>
        <p:blipFill rotWithShape="1">
          <a:blip r:embed="rId5">
            <a:alphaModFix/>
          </a:blip>
          <a:srcRect/>
          <a:stretch/>
        </p:blipFill>
        <p:spPr>
          <a:xfrm>
            <a:off x="289500" y="731000"/>
            <a:ext cx="627438" cy="615600"/>
          </a:xfrm>
          <a:prstGeom prst="rect">
            <a:avLst/>
          </a:prstGeom>
          <a:noFill/>
          <a:ln>
            <a:noFill/>
          </a:ln>
        </p:spPr>
      </p:pic>
      <p:sp>
        <p:nvSpPr>
          <p:cNvPr id="232" name="Google Shape;232;p24"/>
          <p:cNvSpPr txBox="1"/>
          <p:nvPr/>
        </p:nvSpPr>
        <p:spPr>
          <a:xfrm>
            <a:off x="538675" y="1348625"/>
            <a:ext cx="62214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IV. CHẾ TẠO, THỬ NGHIỆM và ĐIỀU CHỈNH</a:t>
            </a:r>
            <a:endParaRPr sz="5000" b="0" i="0" u="none" strike="noStrike" cap="none">
              <a:solidFill>
                <a:srgbClr val="812C8C"/>
              </a:solidFill>
              <a:latin typeface="Anton"/>
              <a:ea typeface="Anton"/>
              <a:cs typeface="Anton"/>
              <a:sym typeface="Anton"/>
            </a:endParaRPr>
          </a:p>
        </p:txBody>
      </p:sp>
      <p:pic>
        <p:nvPicPr>
          <p:cNvPr id="233" name="Google Shape;233;p24"/>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34" name="Google Shape;234;p24"/>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 calcmode="lin" valueType="num">
                                      <p:cBhvr additive="base">
                                        <p:cTn id="10" dur="1000"/>
                                        <p:tgtEl>
                                          <p:spTgt spid="231"/>
                                        </p:tgtEl>
                                        <p:attrNameLst>
                                          <p:attrName>ppt_w</p:attrName>
                                        </p:attrNameLst>
                                      </p:cBhvr>
                                      <p:tavLst>
                                        <p:tav tm="0">
                                          <p:val>
                                            <p:strVal val="0"/>
                                          </p:val>
                                        </p:tav>
                                        <p:tav tm="100000">
                                          <p:val>
                                            <p:strVal val="#ppt_w"/>
                                          </p:val>
                                        </p:tav>
                                      </p:tavLst>
                                    </p:anim>
                                    <p:anim calcmode="lin" valueType="num">
                                      <p:cBhvr additive="base">
                                        <p:cTn id="11" dur="1000"/>
                                        <p:tgtEl>
                                          <p:spTgt spid="231"/>
                                        </p:tgtEl>
                                        <p:attrNameLst>
                                          <p:attrName>ppt_h</p:attrName>
                                        </p:attrNameLst>
                                      </p:cBhvr>
                                      <p:tavLst>
                                        <p:tav tm="0">
                                          <p:val>
                                            <p:strVal val="0"/>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213"/>
                                        </p:tgtEl>
                                        <p:attrNameLst>
                                          <p:attrName>style.visibility</p:attrName>
                                        </p:attrNameLst>
                                      </p:cBhvr>
                                      <p:to>
                                        <p:strVal val="visible"/>
                                      </p:to>
                                    </p:set>
                                    <p:anim calcmode="lin" valueType="num">
                                      <p:cBhvr additive="base">
                                        <p:cTn id="14" dur="1000"/>
                                        <p:tgtEl>
                                          <p:spTgt spid="2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812C8C"/>
              </a:buClr>
              <a:buSzPts val="2000"/>
              <a:buFont typeface="Anton"/>
              <a:buAutoNum type="alphaLcPeriod"/>
            </a:pPr>
            <a:r>
              <a:rPr lang="vi" sz="2000" b="0" i="0" u="none" strike="noStrike" cap="none">
                <a:solidFill>
                  <a:srgbClr val="812C8C"/>
                </a:solidFill>
                <a:latin typeface="Anton"/>
                <a:ea typeface="Anton"/>
                <a:cs typeface="Anton"/>
                <a:sym typeface="Anton"/>
              </a:rPr>
              <a:t>Chuẩn bị</a:t>
            </a:r>
            <a:endParaRPr sz="2000" b="0" i="0" u="none" strike="noStrike" cap="none">
              <a:solidFill>
                <a:srgbClr val="812C8C"/>
              </a:solidFill>
              <a:latin typeface="Arial"/>
              <a:ea typeface="Arial"/>
              <a:cs typeface="Arial"/>
              <a:sym typeface="Arial"/>
            </a:endParaRPr>
          </a:p>
        </p:txBody>
      </p:sp>
      <p:pic>
        <p:nvPicPr>
          <p:cNvPr id="240" name="Google Shape;240;p25"/>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41" name="Google Shape;241;p25"/>
          <p:cNvPicPr preferRelativeResize="0"/>
          <p:nvPr/>
        </p:nvPicPr>
        <p:blipFill rotWithShape="1">
          <a:blip r:embed="rId4">
            <a:alphaModFix/>
          </a:blip>
          <a:srcRect t="2981" b="-106"/>
          <a:stretch/>
        </p:blipFill>
        <p:spPr>
          <a:xfrm>
            <a:off x="1312250" y="1111975"/>
            <a:ext cx="1159000" cy="1672522"/>
          </a:xfrm>
          <a:prstGeom prst="rect">
            <a:avLst/>
          </a:prstGeom>
          <a:noFill/>
          <a:ln>
            <a:noFill/>
          </a:ln>
        </p:spPr>
      </p:pic>
      <p:pic>
        <p:nvPicPr>
          <p:cNvPr id="242" name="Google Shape;242;p25"/>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43" name="Google Shape;243;p25"/>
          <p:cNvPicPr preferRelativeResize="0"/>
          <p:nvPr/>
        </p:nvPicPr>
        <p:blipFill rotWithShape="1">
          <a:blip r:embed="rId6">
            <a:alphaModFix/>
          </a:blip>
          <a:srcRect l="2794" r="3423"/>
          <a:stretch/>
        </p:blipFill>
        <p:spPr>
          <a:xfrm>
            <a:off x="3323300" y="1111975"/>
            <a:ext cx="1518938" cy="1491175"/>
          </a:xfrm>
          <a:prstGeom prst="rect">
            <a:avLst/>
          </a:prstGeom>
          <a:noFill/>
          <a:ln>
            <a:noFill/>
          </a:ln>
        </p:spPr>
      </p:pic>
      <p:pic>
        <p:nvPicPr>
          <p:cNvPr id="244" name="Google Shape;244;p25"/>
          <p:cNvPicPr preferRelativeResize="0"/>
          <p:nvPr/>
        </p:nvPicPr>
        <p:blipFill rotWithShape="1">
          <a:blip r:embed="rId7">
            <a:alphaModFix/>
          </a:blip>
          <a:srcRect l="1152" r="1152"/>
          <a:stretch/>
        </p:blipFill>
        <p:spPr>
          <a:xfrm>
            <a:off x="5694300" y="1111976"/>
            <a:ext cx="1412275" cy="1692699"/>
          </a:xfrm>
          <a:prstGeom prst="rect">
            <a:avLst/>
          </a:prstGeom>
          <a:noFill/>
          <a:ln>
            <a:noFill/>
          </a:ln>
        </p:spPr>
      </p:pic>
      <p:pic>
        <p:nvPicPr>
          <p:cNvPr id="245" name="Google Shape;245;p25"/>
          <p:cNvPicPr preferRelativeResize="0"/>
          <p:nvPr/>
        </p:nvPicPr>
        <p:blipFill rotWithShape="1">
          <a:blip r:embed="rId8">
            <a:alphaModFix/>
          </a:blip>
          <a:srcRect l="3652" r="3643"/>
          <a:stretch/>
        </p:blipFill>
        <p:spPr>
          <a:xfrm>
            <a:off x="3374538" y="2691925"/>
            <a:ext cx="1460075" cy="1692699"/>
          </a:xfrm>
          <a:prstGeom prst="rect">
            <a:avLst/>
          </a:prstGeom>
          <a:noFill/>
          <a:ln>
            <a:noFill/>
          </a:ln>
        </p:spPr>
      </p:pic>
      <p:pic>
        <p:nvPicPr>
          <p:cNvPr id="246" name="Google Shape;246;p25"/>
          <p:cNvPicPr preferRelativeResize="0"/>
          <p:nvPr/>
        </p:nvPicPr>
        <p:blipFill rotWithShape="1">
          <a:blip r:embed="rId9">
            <a:alphaModFix/>
          </a:blip>
          <a:srcRect l="5760" r="5760"/>
          <a:stretch/>
        </p:blipFill>
        <p:spPr>
          <a:xfrm>
            <a:off x="5694300" y="2621950"/>
            <a:ext cx="1632475" cy="1832650"/>
          </a:xfrm>
          <a:prstGeom prst="rect">
            <a:avLst/>
          </a:prstGeom>
          <a:noFill/>
          <a:ln>
            <a:noFill/>
          </a:ln>
        </p:spPr>
      </p:pic>
      <p:pic>
        <p:nvPicPr>
          <p:cNvPr id="247" name="Google Shape;247;p25"/>
          <p:cNvPicPr preferRelativeResize="0"/>
          <p:nvPr/>
        </p:nvPicPr>
        <p:blipFill rotWithShape="1">
          <a:blip r:embed="rId10">
            <a:alphaModFix/>
          </a:blip>
          <a:srcRect l="475" r="475"/>
          <a:stretch/>
        </p:blipFill>
        <p:spPr>
          <a:xfrm>
            <a:off x="8451550" y="4"/>
            <a:ext cx="692450" cy="978747"/>
          </a:xfrm>
          <a:prstGeom prst="rect">
            <a:avLst/>
          </a:prstGeom>
          <a:noFill/>
          <a:ln>
            <a:noFill/>
          </a:ln>
        </p:spPr>
      </p:pic>
      <p:pic>
        <p:nvPicPr>
          <p:cNvPr id="248" name="Google Shape;248;p25"/>
          <p:cNvPicPr preferRelativeResize="0"/>
          <p:nvPr/>
        </p:nvPicPr>
        <p:blipFill rotWithShape="1">
          <a:blip r:embed="rId11">
            <a:alphaModFix/>
          </a:blip>
          <a:srcRect t="1018" b="1018"/>
          <a:stretch/>
        </p:blipFill>
        <p:spPr>
          <a:xfrm>
            <a:off x="1312250" y="2813050"/>
            <a:ext cx="1033325" cy="146115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1000"/>
                                        <p:tgtEl>
                                          <p:spTgt spid="23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41"/>
                                        </p:tgtEl>
                                        <p:attrNameLst>
                                          <p:attrName>style.visibility</p:attrName>
                                        </p:attrNameLst>
                                      </p:cBhvr>
                                      <p:to>
                                        <p:strVal val="visible"/>
                                      </p:to>
                                    </p:set>
                                    <p:anim calcmode="lin" valueType="num">
                                      <p:cBhvr additive="base">
                                        <p:cTn id="10" dur="1000"/>
                                        <p:tgtEl>
                                          <p:spTgt spid="241"/>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anim calcmode="lin" valueType="num">
                                      <p:cBhvr additive="base">
                                        <p:cTn id="13" dur="1000"/>
                                        <p:tgtEl>
                                          <p:spTgt spid="243"/>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44"/>
                                        </p:tgtEl>
                                        <p:attrNameLst>
                                          <p:attrName>style.visibility</p:attrName>
                                        </p:attrNameLst>
                                      </p:cBhvr>
                                      <p:to>
                                        <p:strVal val="visible"/>
                                      </p:to>
                                    </p:set>
                                    <p:anim calcmode="lin" valueType="num">
                                      <p:cBhvr additive="base">
                                        <p:cTn id="16" dur="1000"/>
                                        <p:tgtEl>
                                          <p:spTgt spid="24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anim calcmode="lin" valueType="num">
                                      <p:cBhvr additive="base">
                                        <p:cTn id="19" dur="1000"/>
                                        <p:tgtEl>
                                          <p:spTgt spid="245"/>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000"/>
                                        <p:tgtEl>
                                          <p:spTgt spid="24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anim calcmode="lin" valueType="num">
                                      <p:cBhvr additive="base">
                                        <p:cTn id="25" dur="1000"/>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p:nvPr/>
        </p:nvSpPr>
        <p:spPr>
          <a:xfrm>
            <a:off x="876550" y="660400"/>
            <a:ext cx="7483800" cy="428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54" name="Google Shape;254;p26"/>
          <p:cNvSpPr txBox="1"/>
          <p:nvPr/>
        </p:nvSpPr>
        <p:spPr>
          <a:xfrm>
            <a:off x="1279334" y="790181"/>
            <a:ext cx="83277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812C8C"/>
                </a:solidFill>
                <a:latin typeface="Anton"/>
                <a:ea typeface="Anton"/>
                <a:cs typeface="Anton"/>
                <a:sym typeface="Anton"/>
              </a:rPr>
              <a:t>BƯỚC 1</a:t>
            </a:r>
            <a:endParaRPr sz="3000" b="0" i="0" u="none" strike="noStrike" cap="none">
              <a:solidFill>
                <a:srgbClr val="812C8C"/>
              </a:solidFill>
              <a:latin typeface="Anton"/>
              <a:ea typeface="Anton"/>
              <a:cs typeface="Anton"/>
              <a:sym typeface="Anton"/>
            </a:endParaRPr>
          </a:p>
        </p:txBody>
      </p:sp>
      <p:pic>
        <p:nvPicPr>
          <p:cNvPr id="255" name="Google Shape;255;p26"/>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56" name="Google Shape;256;p26"/>
          <p:cNvSpPr txBox="1"/>
          <p:nvPr/>
        </p:nvSpPr>
        <p:spPr>
          <a:xfrm>
            <a:off x="915925" y="1376675"/>
            <a:ext cx="81828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compa vẽ 1 hình tròn vào giấy bìa màu A4.</a:t>
            </a:r>
            <a:endParaRPr sz="2000">
              <a:solidFill>
                <a:srgbClr val="002060"/>
              </a:solidFill>
              <a:latin typeface="Bitter SemiBold"/>
              <a:ea typeface="Bitter SemiBold"/>
              <a:cs typeface="Bitter SemiBold"/>
              <a:sym typeface="Bitter SemiBold"/>
            </a:endParaRPr>
          </a:p>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thước vẽ 1 hình quạt tròn.</a:t>
            </a:r>
            <a:endParaRPr sz="2000">
              <a:solidFill>
                <a:srgbClr val="002060"/>
              </a:solidFill>
              <a:latin typeface="Bitter SemiBold"/>
              <a:ea typeface="Bitter SemiBold"/>
              <a:cs typeface="Bitter SemiBold"/>
              <a:sym typeface="Bitter SemiBold"/>
            </a:endParaRPr>
          </a:p>
        </p:txBody>
      </p:sp>
      <p:pic>
        <p:nvPicPr>
          <p:cNvPr id="257" name="Google Shape;257;p26"/>
          <p:cNvPicPr preferRelativeResize="0"/>
          <p:nvPr/>
        </p:nvPicPr>
        <p:blipFill rotWithShape="1">
          <a:blip r:embed="rId4">
            <a:alphaModFix/>
          </a:blip>
          <a:srcRect l="109" r="457"/>
          <a:stretch/>
        </p:blipFill>
        <p:spPr>
          <a:xfrm rot="-5400000">
            <a:off x="3287250" y="2215925"/>
            <a:ext cx="2569500" cy="2584200"/>
          </a:xfrm>
          <a:prstGeom prst="roundRect">
            <a:avLst>
              <a:gd name="adj" fmla="val 16667"/>
            </a:avLst>
          </a:prstGeom>
          <a:noFill/>
          <a:ln>
            <a:noFill/>
          </a:ln>
        </p:spPr>
      </p:pic>
      <p:sp>
        <p:nvSpPr>
          <p:cNvPr id="258" name="Google Shape;258;p26"/>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rgbClr val="812C8C"/>
                </a:solidFill>
                <a:latin typeface="Anton"/>
                <a:ea typeface="Anton"/>
                <a:cs typeface="Anton"/>
                <a:sym typeface="Anton"/>
              </a:rPr>
              <a:t>b. Gợi ý sản phẩm</a:t>
            </a:r>
            <a:endParaRPr sz="2000" b="0" i="0" u="none" strike="noStrike" cap="none">
              <a:solidFill>
                <a:srgbClr val="812C8C"/>
              </a:solidFill>
              <a:latin typeface="Arial"/>
              <a:ea typeface="Arial"/>
              <a:cs typeface="Arial"/>
              <a:sym typeface="Arial"/>
            </a:endParaRPr>
          </a:p>
        </p:txBody>
      </p:sp>
      <p:pic>
        <p:nvPicPr>
          <p:cNvPr id="259" name="Google Shape;259;p26"/>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60" name="Google Shape;260;p26"/>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56"/>
                                        </p:tgtEl>
                                        <p:attrNameLst>
                                          <p:attrName>style.visibility</p:attrName>
                                        </p:attrNameLst>
                                      </p:cBhvr>
                                      <p:to>
                                        <p:strVal val="visible"/>
                                      </p:to>
                                    </p:set>
                                    <p:anim calcmode="lin" valueType="num">
                                      <p:cBhvr additive="base">
                                        <p:cTn id="13" dur="1000"/>
                                        <p:tgtEl>
                                          <p:spTgt spid="25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 calcmode="lin" valueType="num">
                                      <p:cBhvr additive="base">
                                        <p:cTn id="16" dur="10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495</Words>
  <Application>Microsoft Office PowerPoint</Application>
  <PresentationFormat>On-screen Show (16:9)</PresentationFormat>
  <Paragraphs>48</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Hind Vadodara</vt:lpstr>
      <vt:lpstr>Arial</vt:lpstr>
      <vt:lpstr>Hammersmith One</vt:lpstr>
      <vt:lpstr>Anton</vt:lpstr>
      <vt:lpstr>Lobster</vt:lpstr>
      <vt:lpstr>Bitter SemiBold</vt:lpstr>
      <vt:lpstr>Simple Light</vt:lpstr>
      <vt:lpstr>Hindi Language Academy by Slidesgo</vt:lpstr>
      <vt:lpstr>Bài học STEM 16 TÊN LỬA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16 TÊN LỬA GIẤY</dc:title>
  <dc:creator>TMS</dc:creator>
  <cp:lastModifiedBy>TMS</cp:lastModifiedBy>
  <cp:revision>2</cp:revision>
  <dcterms:modified xsi:type="dcterms:W3CDTF">2024-12-05T08:07:47Z</dcterms:modified>
</cp:coreProperties>
</file>