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1" r:id="rId4"/>
    <p:sldId id="274" r:id="rId5"/>
    <p:sldId id="275" r:id="rId6"/>
    <p:sldId id="277" r:id="rId7"/>
    <p:sldId id="276" r:id="rId8"/>
    <p:sldId id="278" r:id="rId9"/>
    <p:sldId id="279" r:id="rId10"/>
    <p:sldId id="280" r:id="rId11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29"/>
    <a:srgbClr val="0000FF"/>
    <a:srgbClr val="FF00FF"/>
    <a:srgbClr val="FFCDFF"/>
    <a:srgbClr val="88DFE8"/>
    <a:srgbClr val="FEF4EC"/>
    <a:srgbClr val="F8A6EC"/>
    <a:srgbClr val="BDCF72"/>
    <a:srgbClr val="FFDB69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874" y="77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831489" y="239356"/>
            <a:ext cx="11359915" cy="1222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</a:rPr>
              <a:t>PHÒNG GIÁO DỤC ĐÀO ĐẠO HUYỆN TUY PHƯỚC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</a:rPr>
              <a:t>Trường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</a:rPr>
              <a:t>Tiểu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</a:rPr>
              <a:t> 1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</a:rPr>
              <a:t>thị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</a:rPr>
              <a:t>trấn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</a:rPr>
              <a:t>Tuy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</a:rPr>
              <a:t>Phước</a:t>
            </a:r>
            <a:endParaRPr lang="en-US" altLang="en-US" sz="28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168211" y="5587042"/>
            <a:ext cx="7148993" cy="2453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 3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Đặng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Trang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02742" y="2468120"/>
            <a:ext cx="11471154" cy="3374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prstTxWarp prst="textDeflat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665" y="8244520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Game Chuyên gia mật mã - Pin Cracker - Game Vui">
            <a:extLst>
              <a:ext uri="{FF2B5EF4-FFF2-40B4-BE49-F238E27FC236}">
                <a16:creationId xmlns:a16="http://schemas.microsoft.com/office/drawing/2014/main" id="{62F1B923-8A1B-7E93-A07F-D94F19971C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719" y="2143124"/>
            <a:ext cx="13335000" cy="700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77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78764" y="359834"/>
            <a:ext cx="2608115" cy="733398"/>
            <a:chOff x="4539228" y="172432"/>
            <a:chExt cx="2564108" cy="733398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172432"/>
              <a:ext cx="2564108" cy="733398"/>
              <a:chOff x="4539228" y="172432"/>
              <a:chExt cx="2564108" cy="73339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172432"/>
                <a:ext cx="1816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052615" y="444165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169874" y="903820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4D5160F6-FD5D-F2F8-69AD-CA5413104E01}"/>
              </a:ext>
            </a:extLst>
          </p:cNvPr>
          <p:cNvSpPr txBox="1"/>
          <p:nvPr/>
        </p:nvSpPr>
        <p:spPr>
          <a:xfrm>
            <a:off x="4295075" y="18187"/>
            <a:ext cx="81381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Hai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17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2023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A3E919F-E4AF-B96F-917D-BF164D27E76A}"/>
              </a:ext>
            </a:extLst>
          </p:cNvPr>
          <p:cNvSpPr/>
          <p:nvPr/>
        </p:nvSpPr>
        <p:spPr>
          <a:xfrm>
            <a:off x="2118519" y="2286000"/>
            <a:ext cx="11423452" cy="59855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Nhân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số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có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năm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chữ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số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với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số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có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1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chữ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số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- (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tiết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2)</a:t>
            </a:r>
          </a:p>
          <a:p>
            <a:pPr algn="ctr"/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Luyện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tập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0DAC8D6-83C1-ED49-5C76-CD9030177494}"/>
              </a:ext>
            </a:extLst>
          </p:cNvPr>
          <p:cNvSpPr/>
          <p:nvPr/>
        </p:nvSpPr>
        <p:spPr>
          <a:xfrm>
            <a:off x="2095891" y="2303543"/>
            <a:ext cx="5715000" cy="2971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521830A-FD51-4B68-93F7-F5063768D30B}"/>
              </a:ext>
            </a:extLst>
          </p:cNvPr>
          <p:cNvSpPr/>
          <p:nvPr/>
        </p:nvSpPr>
        <p:spPr>
          <a:xfrm>
            <a:off x="7814165" y="5264624"/>
            <a:ext cx="5715000" cy="2971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A205B79-2DE4-FB37-77D0-0F48F63B019D}"/>
              </a:ext>
            </a:extLst>
          </p:cNvPr>
          <p:cNvSpPr/>
          <p:nvPr/>
        </p:nvSpPr>
        <p:spPr>
          <a:xfrm>
            <a:off x="7830245" y="2289412"/>
            <a:ext cx="5715000" cy="2971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AEF227F-23DF-1467-2EB0-DBBF3DA74AA2}"/>
              </a:ext>
            </a:extLst>
          </p:cNvPr>
          <p:cNvSpPr/>
          <p:nvPr/>
        </p:nvSpPr>
        <p:spPr>
          <a:xfrm>
            <a:off x="2115245" y="5278755"/>
            <a:ext cx="5715000" cy="2971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4CEF356-A208-C57C-808F-9BC130AE806C}"/>
              </a:ext>
            </a:extLst>
          </p:cNvPr>
          <p:cNvSpPr/>
          <p:nvPr/>
        </p:nvSpPr>
        <p:spPr>
          <a:xfrm>
            <a:off x="783510" y="96741"/>
            <a:ext cx="13908009" cy="1981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0F355F-831D-6B64-0EF7-CA5FCE45D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10" y="2697481"/>
            <a:ext cx="13908010" cy="1905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>
              <a:buNone/>
            </a:pP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4AF523E-ED83-40F0-9678-1188A63A4561}"/>
              </a:ext>
            </a:extLst>
          </p:cNvPr>
          <p:cNvSpPr/>
          <p:nvPr/>
        </p:nvSpPr>
        <p:spPr>
          <a:xfrm>
            <a:off x="2018269" y="4953000"/>
            <a:ext cx="14273768" cy="19050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E7986AD-513B-BAB6-C00E-4F1A5ADEE0CB}"/>
              </a:ext>
            </a:extLst>
          </p:cNvPr>
          <p:cNvSpPr/>
          <p:nvPr/>
        </p:nvSpPr>
        <p:spPr>
          <a:xfrm>
            <a:off x="2018269" y="7208520"/>
            <a:ext cx="14273768" cy="1905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xong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tiến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7236BE-9F5F-184E-EE5F-6ECFF5FCFF87}"/>
              </a:ext>
            </a:extLst>
          </p:cNvPr>
          <p:cNvSpPr/>
          <p:nvPr/>
        </p:nvSpPr>
        <p:spPr>
          <a:xfrm>
            <a:off x="6995319" y="990600"/>
            <a:ext cx="2819400" cy="609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99 999</a:t>
            </a:r>
          </a:p>
        </p:txBody>
      </p:sp>
    </p:spTree>
    <p:extLst>
      <p:ext uri="{BB962C8B-B14F-4D97-AF65-F5344CB8AC3E}">
        <p14:creationId xmlns:p14="http://schemas.microsoft.com/office/powerpoint/2010/main" val="154822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05C07-A4B7-67CE-3449-9A8DE0D52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832" y="82085"/>
            <a:ext cx="14648974" cy="1524000"/>
          </a:xfrm>
        </p:spPr>
        <p:txBody>
          <a:bodyPr>
            <a:normAutofit/>
          </a:bodyPr>
          <a:lstStyle/>
          <a:p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  <a:b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2ACC1-A4DC-D089-5DE4-CC38B385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511" y="3513997"/>
            <a:ext cx="14648974" cy="603461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9AE79A-AB2F-9FF4-8B14-26B08A49263C}"/>
              </a:ext>
            </a:extLst>
          </p:cNvPr>
          <p:cNvSpPr txBox="1"/>
          <p:nvPr/>
        </p:nvSpPr>
        <p:spPr>
          <a:xfrm>
            <a:off x="7300119" y="720102"/>
            <a:ext cx="1068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B375C9B7-33E8-69C6-9F14-65D9AF340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624" y="1252976"/>
            <a:ext cx="12329208" cy="1129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70 - NHÂN SỐ CÓ NĂM CHỮ SỐ  VỚI SỐ CÓ MỘT CHỮ SỐ</a:t>
            </a:r>
          </a:p>
          <a:p>
            <a:pPr algn="ctr" eaLnBrk="1" hangingPunct="1">
              <a:defRPr/>
            </a:pP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2- 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B1BA7F4-5849-A47F-1915-E87CDCA0303A}"/>
              </a:ext>
            </a:extLst>
          </p:cNvPr>
          <p:cNvGrpSpPr/>
          <p:nvPr/>
        </p:nvGrpSpPr>
        <p:grpSpPr>
          <a:xfrm>
            <a:off x="1356519" y="2605421"/>
            <a:ext cx="1590587" cy="686106"/>
            <a:chOff x="1470819" y="1938448"/>
            <a:chExt cx="1590587" cy="68610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BDBF3F3-ED68-5190-0FEC-A6BCD3BC462F}"/>
                </a:ext>
              </a:extLst>
            </p:cNvPr>
            <p:cNvGrpSpPr/>
            <p:nvPr/>
          </p:nvGrpSpPr>
          <p:grpSpPr>
            <a:xfrm>
              <a:off x="1470819" y="1938448"/>
              <a:ext cx="533400" cy="646331"/>
              <a:chOff x="1737519" y="1938448"/>
              <a:chExt cx="533400" cy="646331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5ACFC4AF-7D0F-DBCE-0749-A5A18D4EB486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8D453B1-8662-7463-90E3-A13215A42003}"/>
                  </a:ext>
                </a:extLst>
              </p:cNvPr>
              <p:cNvSpPr txBox="1"/>
              <p:nvPr/>
            </p:nvSpPr>
            <p:spPr>
              <a:xfrm>
                <a:off x="1804607" y="1938448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1283544-BE35-7207-1AA8-76026B7B7378}"/>
                </a:ext>
              </a:extLst>
            </p:cNvPr>
            <p:cNvSpPr txBox="1"/>
            <p:nvPr/>
          </p:nvSpPr>
          <p:spPr>
            <a:xfrm>
              <a:off x="2118519" y="1947446"/>
              <a:ext cx="942887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BE0011FB-7648-039A-2227-111D09CE5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572896"/>
              </p:ext>
            </p:extLst>
          </p:nvPr>
        </p:nvGraphicFramePr>
        <p:xfrm>
          <a:off x="1356519" y="3533880"/>
          <a:ext cx="13831448" cy="309452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457862">
                  <a:extLst>
                    <a:ext uri="{9D8B030D-6E8A-4147-A177-3AD203B41FA5}">
                      <a16:colId xmlns:a16="http://schemas.microsoft.com/office/drawing/2014/main" val="3550479040"/>
                    </a:ext>
                  </a:extLst>
                </a:gridCol>
                <a:gridCol w="3457862">
                  <a:extLst>
                    <a:ext uri="{9D8B030D-6E8A-4147-A177-3AD203B41FA5}">
                      <a16:colId xmlns:a16="http://schemas.microsoft.com/office/drawing/2014/main" val="2010402408"/>
                    </a:ext>
                  </a:extLst>
                </a:gridCol>
                <a:gridCol w="3457862">
                  <a:extLst>
                    <a:ext uri="{9D8B030D-6E8A-4147-A177-3AD203B41FA5}">
                      <a16:colId xmlns:a16="http://schemas.microsoft.com/office/drawing/2014/main" val="127639471"/>
                    </a:ext>
                  </a:extLst>
                </a:gridCol>
                <a:gridCol w="3457862">
                  <a:extLst>
                    <a:ext uri="{9D8B030D-6E8A-4147-A177-3AD203B41FA5}">
                      <a16:colId xmlns:a16="http://schemas.microsoft.com/office/drawing/2014/main" val="205452062"/>
                    </a:ext>
                  </a:extLst>
                </a:gridCol>
              </a:tblGrid>
              <a:tr h="1031507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Thừa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18 171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20104205"/>
                  </a:ext>
                </a:extLst>
              </a:tr>
              <a:tr h="1031507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Thừa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4350448"/>
                  </a:ext>
                </a:extLst>
              </a:tr>
              <a:tr h="1031507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Tích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6313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29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0D38877-159F-408E-FF67-9B45760D8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388" y="301399"/>
            <a:ext cx="14647862" cy="1524000"/>
          </a:xfrm>
        </p:spPr>
        <p:txBody>
          <a:bodyPr>
            <a:normAutofit/>
          </a:bodyPr>
          <a:lstStyle/>
          <a:p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  <a:b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err="1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b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D4F0966E-2036-1027-E2CE-44A19A6CD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920" y="1482719"/>
            <a:ext cx="12329208" cy="1129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70 - NHÂN SỐ CÓ NĂM CHỮ SỐ  VỚI SỐ CÓ MỘT CHỮ SỐ</a:t>
            </a:r>
          </a:p>
          <a:p>
            <a:pPr algn="ctr" eaLnBrk="1" hangingPunct="1">
              <a:defRPr/>
            </a:pP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2- 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4F18D6-7B93-0F0F-687B-320BAFEDF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832" y="2895600"/>
            <a:ext cx="14648974" cy="527261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E7440D7-15B4-71E3-0DF0-3F498EF6F922}"/>
              </a:ext>
            </a:extLst>
          </p:cNvPr>
          <p:cNvGrpSpPr/>
          <p:nvPr/>
        </p:nvGrpSpPr>
        <p:grpSpPr>
          <a:xfrm>
            <a:off x="813832" y="3047247"/>
            <a:ext cx="4227526" cy="681454"/>
            <a:chOff x="1470819" y="1943100"/>
            <a:chExt cx="4227526" cy="68145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E13E2F3-7289-55DC-B2CE-1273D78DFE14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A5A6941E-DC49-CCAB-0AC5-2CCD7FA6D488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90AC25-B7D7-3B4A-C52E-F95751B98BCD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BBA96EB-2886-4D85-E258-C9E2975A899E}"/>
                </a:ext>
              </a:extLst>
            </p:cNvPr>
            <p:cNvSpPr txBox="1"/>
            <p:nvPr/>
          </p:nvSpPr>
          <p:spPr>
            <a:xfrm>
              <a:off x="2118519" y="1947446"/>
              <a:ext cx="3579826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Text Box 29">
            <a:extLst>
              <a:ext uri="{FF2B5EF4-FFF2-40B4-BE49-F238E27FC236}">
                <a16:creationId xmlns:a16="http://schemas.microsoft.com/office/drawing/2014/main" id="{0421BBC8-C590-24DE-E06E-5358B3898773}"/>
              </a:ext>
            </a:extLst>
          </p:cNvPr>
          <p:cNvSpPr txBox="1"/>
          <p:nvPr/>
        </p:nvSpPr>
        <p:spPr>
          <a:xfrm>
            <a:off x="670719" y="3864114"/>
            <a:ext cx="1408169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	10 706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9		12 061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8		15 108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5</a:t>
            </a:r>
          </a:p>
        </p:txBody>
      </p:sp>
      <p:sp>
        <p:nvSpPr>
          <p:cNvPr id="16" name="Text Box 31">
            <a:extLst>
              <a:ext uri="{FF2B5EF4-FFF2-40B4-BE49-F238E27FC236}">
                <a16:creationId xmlns:a16="http://schemas.microsoft.com/office/drawing/2014/main" id="{2421D532-8083-1637-489D-ED485E6F636B}"/>
              </a:ext>
            </a:extLst>
          </p:cNvPr>
          <p:cNvSpPr txBox="1"/>
          <p:nvPr/>
        </p:nvSpPr>
        <p:spPr>
          <a:xfrm>
            <a:off x="2478710" y="5576887"/>
            <a:ext cx="1651330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7" name="Text Box 35">
            <a:extLst>
              <a:ext uri="{FF2B5EF4-FFF2-40B4-BE49-F238E27FC236}">
                <a16:creationId xmlns:a16="http://schemas.microsoft.com/office/drawing/2014/main" id="{0EE63197-B717-308B-CD35-7A68E0D56B78}"/>
              </a:ext>
            </a:extLst>
          </p:cNvPr>
          <p:cNvSpPr txBox="1"/>
          <p:nvPr/>
        </p:nvSpPr>
        <p:spPr>
          <a:xfrm>
            <a:off x="2478710" y="6236393"/>
            <a:ext cx="186109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96 354</a:t>
            </a:r>
          </a:p>
        </p:txBody>
      </p:sp>
      <p:sp>
        <p:nvSpPr>
          <p:cNvPr id="18" name="Text Box 29">
            <a:extLst>
              <a:ext uri="{FF2B5EF4-FFF2-40B4-BE49-F238E27FC236}">
                <a16:creationId xmlns:a16="http://schemas.microsoft.com/office/drawing/2014/main" id="{91345836-D1D3-E1C1-51BD-0C375FEB4F52}"/>
              </a:ext>
            </a:extLst>
          </p:cNvPr>
          <p:cNvSpPr txBox="1"/>
          <p:nvPr/>
        </p:nvSpPr>
        <p:spPr>
          <a:xfrm>
            <a:off x="2495922" y="4844033"/>
            <a:ext cx="1714571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10 766</a:t>
            </a:r>
          </a:p>
        </p:txBody>
      </p:sp>
      <p:sp>
        <p:nvSpPr>
          <p:cNvPr id="19" name="Text Box 29">
            <a:extLst>
              <a:ext uri="{FF2B5EF4-FFF2-40B4-BE49-F238E27FC236}">
                <a16:creationId xmlns:a16="http://schemas.microsoft.com/office/drawing/2014/main" id="{05D4432F-ADE8-01EB-FA32-0A7C95E240ED}"/>
              </a:ext>
            </a:extLst>
          </p:cNvPr>
          <p:cNvSpPr txBox="1"/>
          <p:nvPr/>
        </p:nvSpPr>
        <p:spPr>
          <a:xfrm>
            <a:off x="7017309" y="4779267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12 061</a:t>
            </a:r>
          </a:p>
        </p:txBody>
      </p:sp>
      <p:sp>
        <p:nvSpPr>
          <p:cNvPr id="20" name="Text Box 31">
            <a:extLst>
              <a:ext uri="{FF2B5EF4-FFF2-40B4-BE49-F238E27FC236}">
                <a16:creationId xmlns:a16="http://schemas.microsoft.com/office/drawing/2014/main" id="{F69DE19E-209B-DBBF-FBB3-7F13D70E044A}"/>
              </a:ext>
            </a:extLst>
          </p:cNvPr>
          <p:cNvSpPr txBox="1"/>
          <p:nvPr/>
        </p:nvSpPr>
        <p:spPr>
          <a:xfrm>
            <a:off x="7017310" y="5511957"/>
            <a:ext cx="157052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8</a:t>
            </a:r>
          </a:p>
        </p:txBody>
      </p:sp>
      <p:sp>
        <p:nvSpPr>
          <p:cNvPr id="21" name="Text Box 35">
            <a:extLst>
              <a:ext uri="{FF2B5EF4-FFF2-40B4-BE49-F238E27FC236}">
                <a16:creationId xmlns:a16="http://schemas.microsoft.com/office/drawing/2014/main" id="{54AD3EB7-6108-D256-A75C-46690EFFA1EE}"/>
              </a:ext>
            </a:extLst>
          </p:cNvPr>
          <p:cNvSpPr txBox="1"/>
          <p:nvPr/>
        </p:nvSpPr>
        <p:spPr>
          <a:xfrm>
            <a:off x="7012300" y="6237646"/>
            <a:ext cx="2013859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96 488</a:t>
            </a:r>
          </a:p>
        </p:txBody>
      </p:sp>
      <p:sp>
        <p:nvSpPr>
          <p:cNvPr id="22" name="Text Box 29">
            <a:extLst>
              <a:ext uri="{FF2B5EF4-FFF2-40B4-BE49-F238E27FC236}">
                <a16:creationId xmlns:a16="http://schemas.microsoft.com/office/drawing/2014/main" id="{6A0FE3C7-672C-501B-3688-14FF4EE85ABD}"/>
              </a:ext>
            </a:extLst>
          </p:cNvPr>
          <p:cNvSpPr txBox="1"/>
          <p:nvPr/>
        </p:nvSpPr>
        <p:spPr>
          <a:xfrm>
            <a:off x="11419036" y="4805202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15 108</a:t>
            </a:r>
          </a:p>
        </p:txBody>
      </p:sp>
      <p:sp>
        <p:nvSpPr>
          <p:cNvPr id="23" name="Text Box 31">
            <a:extLst>
              <a:ext uri="{FF2B5EF4-FFF2-40B4-BE49-F238E27FC236}">
                <a16:creationId xmlns:a16="http://schemas.microsoft.com/office/drawing/2014/main" id="{1754AA9E-1FA6-E7F3-0212-564EB6852152}"/>
              </a:ext>
            </a:extLst>
          </p:cNvPr>
          <p:cNvSpPr txBox="1"/>
          <p:nvPr/>
        </p:nvSpPr>
        <p:spPr>
          <a:xfrm>
            <a:off x="11499719" y="5558132"/>
            <a:ext cx="157052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5</a:t>
            </a:r>
          </a:p>
        </p:txBody>
      </p:sp>
      <p:sp>
        <p:nvSpPr>
          <p:cNvPr id="24" name="Text Box 35">
            <a:extLst>
              <a:ext uri="{FF2B5EF4-FFF2-40B4-BE49-F238E27FC236}">
                <a16:creationId xmlns:a16="http://schemas.microsoft.com/office/drawing/2014/main" id="{B6DB0807-B583-1017-DCE4-35B074FF40D8}"/>
              </a:ext>
            </a:extLst>
          </p:cNvPr>
          <p:cNvSpPr txBox="1"/>
          <p:nvPr/>
        </p:nvSpPr>
        <p:spPr>
          <a:xfrm>
            <a:off x="11494709" y="6288423"/>
            <a:ext cx="2013859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75 540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DEAABCA-126F-9966-9BD9-6866E2371957}"/>
              </a:ext>
            </a:extLst>
          </p:cNvPr>
          <p:cNvSpPr txBox="1"/>
          <p:nvPr/>
        </p:nvSpPr>
        <p:spPr>
          <a:xfrm>
            <a:off x="2178554" y="5288827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518362C-4821-BAED-1D80-C8586D2DF74A}"/>
              </a:ext>
            </a:extLst>
          </p:cNvPr>
          <p:cNvSpPr txBox="1"/>
          <p:nvPr/>
        </p:nvSpPr>
        <p:spPr>
          <a:xfrm>
            <a:off x="11141809" y="5273947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3CF99C1-BB98-F186-549A-F37AA9F30B9F}"/>
              </a:ext>
            </a:extLst>
          </p:cNvPr>
          <p:cNvSpPr txBox="1"/>
          <p:nvPr/>
        </p:nvSpPr>
        <p:spPr>
          <a:xfrm>
            <a:off x="6673809" y="5216717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4C528D6-891C-B4B8-8AA8-1A11545FCEAC}"/>
              </a:ext>
            </a:extLst>
          </p:cNvPr>
          <p:cNvCxnSpPr/>
          <p:nvPr/>
        </p:nvCxnSpPr>
        <p:spPr>
          <a:xfrm>
            <a:off x="2425991" y="6238316"/>
            <a:ext cx="170404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470DF0F-A76D-3818-4049-D8311B7AC54B}"/>
              </a:ext>
            </a:extLst>
          </p:cNvPr>
          <p:cNvCxnSpPr/>
          <p:nvPr/>
        </p:nvCxnSpPr>
        <p:spPr>
          <a:xfrm>
            <a:off x="7012300" y="6257402"/>
            <a:ext cx="170404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9243D4E-CC6D-D275-055B-E81CF520B8DD}"/>
              </a:ext>
            </a:extLst>
          </p:cNvPr>
          <p:cNvCxnSpPr/>
          <p:nvPr/>
        </p:nvCxnSpPr>
        <p:spPr>
          <a:xfrm>
            <a:off x="11366198" y="6284773"/>
            <a:ext cx="170404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67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6D383-FBC2-61B7-B3C7-463A4BD4F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2BF16-B9D4-F518-6EF8-577F87BD2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croll: Vertical 3">
            <a:extLst>
              <a:ext uri="{FF2B5EF4-FFF2-40B4-BE49-F238E27FC236}">
                <a16:creationId xmlns:a16="http://schemas.microsoft.com/office/drawing/2014/main" id="{FB45A90F-C880-661E-F4DD-6C9C0787D3C5}"/>
              </a:ext>
            </a:extLst>
          </p:cNvPr>
          <p:cNvSpPr/>
          <p:nvPr/>
        </p:nvSpPr>
        <p:spPr>
          <a:xfrm>
            <a:off x="442119" y="838200"/>
            <a:ext cx="15621000" cy="80772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4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4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Kẻ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gạch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4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lượt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0707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88058-372B-BC5A-31C3-6DCAF01D1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832" y="152400"/>
            <a:ext cx="14648974" cy="173778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b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  <a:b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err="1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br>
              <a:rPr lang="en-US" sz="3000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 70 - NHÂN SỐ CÓ NĂM CHỮ SỐ  VỚI SỐ CÓ MỘT CHỮ SỐ</a:t>
            </a:r>
            <a:b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2- </a:t>
            </a:r>
            <a:r>
              <a:rPr lang="en-US" sz="3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B3206-6106-EC24-B805-93AC14B8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FA0D796-EEE8-CCFE-1343-9A143FA60868}"/>
              </a:ext>
            </a:extLst>
          </p:cNvPr>
          <p:cNvGrpSpPr/>
          <p:nvPr/>
        </p:nvGrpSpPr>
        <p:grpSpPr>
          <a:xfrm>
            <a:off x="813832" y="2209800"/>
            <a:ext cx="5397718" cy="646331"/>
            <a:chOff x="1470819" y="1947446"/>
            <a:chExt cx="5397718" cy="64633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475EDEC-3A87-5EBB-D79A-A2F205E28DC9}"/>
                </a:ext>
              </a:extLst>
            </p:cNvPr>
            <p:cNvGrpSpPr/>
            <p:nvPr/>
          </p:nvGrpSpPr>
          <p:grpSpPr>
            <a:xfrm>
              <a:off x="1470819" y="1947446"/>
              <a:ext cx="533400" cy="646331"/>
              <a:chOff x="1737519" y="1947446"/>
              <a:chExt cx="533400" cy="646331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5E0C5562-5305-BB20-433C-ADE934D0A71E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CDA0A03-66E6-C3FB-6847-D12FF94EA3ED}"/>
                  </a:ext>
                </a:extLst>
              </p:cNvPr>
              <p:cNvSpPr txBox="1"/>
              <p:nvPr/>
            </p:nvSpPr>
            <p:spPr>
              <a:xfrm>
                <a:off x="1802096" y="1947446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CD4FA6D-F87F-AF71-8066-221BBDF8011D}"/>
                </a:ext>
              </a:extLst>
            </p:cNvPr>
            <p:cNvSpPr txBox="1"/>
            <p:nvPr/>
          </p:nvSpPr>
          <p:spPr>
            <a:xfrm>
              <a:off x="2118519" y="1947446"/>
              <a:ext cx="4750018" cy="646331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6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nhẩm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mẫu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).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0ED62EB-226A-7D0C-218E-C484963C27BE}"/>
              </a:ext>
            </a:extLst>
          </p:cNvPr>
          <p:cNvSpPr txBox="1"/>
          <p:nvPr/>
        </p:nvSpPr>
        <p:spPr>
          <a:xfrm>
            <a:off x="3718719" y="3200400"/>
            <a:ext cx="8478412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	12 000 </a:t>
            </a:r>
            <a:r>
              <a:rPr lang="vi-VN" sz="3600" dirty="0">
                <a:solidFill>
                  <a:srgbClr val="FF0000"/>
                </a:solidFill>
              </a:rPr>
              <a:t>×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 = ?</a:t>
            </a:r>
          </a:p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12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/>
              <a:t>×</a:t>
            </a:r>
            <a:r>
              <a:rPr lang="en-US" sz="3600" dirty="0"/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= 48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12 000 </a:t>
            </a:r>
            <a:r>
              <a:rPr lang="vi-VN" sz="3600" dirty="0"/>
              <a:t>×</a:t>
            </a:r>
            <a:r>
              <a:rPr lang="en-US" sz="3600" dirty="0"/>
              <a:t> 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= 48 000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F7419E-7A69-3615-1A69-C3A4832C3B9A}"/>
              </a:ext>
            </a:extLst>
          </p:cNvPr>
          <p:cNvSpPr txBox="1"/>
          <p:nvPr/>
        </p:nvSpPr>
        <p:spPr>
          <a:xfrm>
            <a:off x="3947319" y="5375194"/>
            <a:ext cx="11515487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11 000 </a:t>
            </a:r>
            <a:r>
              <a:rPr lang="vi-VN" sz="3600" dirty="0">
                <a:solidFill>
                  <a:srgbClr val="0000FF"/>
                </a:solidFill>
              </a:rPr>
              <a:t>×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9 =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21 000 </a:t>
            </a:r>
            <a:r>
              <a:rPr lang="vi-VN" sz="3600" dirty="0">
                <a:solidFill>
                  <a:srgbClr val="0000FF"/>
                </a:solidFill>
              </a:rPr>
              <a:t>×</a:t>
            </a:r>
            <a:r>
              <a:rPr lang="en-US" sz="3600" dirty="0">
                <a:solidFill>
                  <a:srgbClr val="0000FF"/>
                </a:solidFill>
              </a:rPr>
              <a:t> 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= 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15 000 </a:t>
            </a:r>
            <a:r>
              <a:rPr lang="vi-VN" sz="3600" dirty="0">
                <a:solidFill>
                  <a:srgbClr val="0000FF"/>
                </a:solidFill>
              </a:rPr>
              <a:t>×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A93A52-9299-EA9A-0C21-DAA6A83480DD}"/>
              </a:ext>
            </a:extLst>
          </p:cNvPr>
          <p:cNvSpPr txBox="1"/>
          <p:nvPr/>
        </p:nvSpPr>
        <p:spPr>
          <a:xfrm>
            <a:off x="7223919" y="5375194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99 999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89F6D3-F86B-8BE2-1823-2DFA03C68FE3}"/>
              </a:ext>
            </a:extLst>
          </p:cNvPr>
          <p:cNvSpPr txBox="1"/>
          <p:nvPr/>
        </p:nvSpPr>
        <p:spPr>
          <a:xfrm>
            <a:off x="7223919" y="591514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63 000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8F0A2D-DF0E-4F23-CEC9-5EF1747E1E14}"/>
              </a:ext>
            </a:extLst>
          </p:cNvPr>
          <p:cNvSpPr txBox="1"/>
          <p:nvPr/>
        </p:nvSpPr>
        <p:spPr>
          <a:xfrm>
            <a:off x="7223919" y="648318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90 000</a:t>
            </a:r>
          </a:p>
        </p:txBody>
      </p:sp>
    </p:spTree>
    <p:extLst>
      <p:ext uri="{BB962C8B-B14F-4D97-AF65-F5344CB8AC3E}">
        <p14:creationId xmlns:p14="http://schemas.microsoft.com/office/powerpoint/2010/main" val="326315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15DFEE-EFCA-B1A8-430F-7BDFC71A9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388" y="366713"/>
            <a:ext cx="14647862" cy="1524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b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30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  <a:br>
              <a:rPr lang="en-US" sz="3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err="1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br>
              <a:rPr lang="en-US" sz="3000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 70 - NHÂN SỐ CÓ NĂM CHỮ SỐ  VỚI SỐ CÓ MỘT CHỮ SỐ</a:t>
            </a:r>
            <a:b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2- </a:t>
            </a:r>
            <a:r>
              <a:rPr lang="en-US" sz="3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b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4ACE51A-C548-C864-EB99-8B3B6AF716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8" y="3657599"/>
            <a:ext cx="11319821" cy="444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81926685-6B4F-6F7B-2C25-DE99A7D5389D}"/>
              </a:ext>
            </a:extLst>
          </p:cNvPr>
          <p:cNvGrpSpPr/>
          <p:nvPr/>
        </p:nvGrpSpPr>
        <p:grpSpPr>
          <a:xfrm>
            <a:off x="0" y="2362200"/>
            <a:ext cx="15253499" cy="1154162"/>
            <a:chOff x="1470819" y="1943100"/>
            <a:chExt cx="15461451" cy="115416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4AB0C34-4319-1811-F6DD-85A79F38BF98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35D7126-C377-B60E-8076-4F36C520D0DE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B35A92-697B-8204-B881-542703966B7F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6FE6513-D782-3639-28AF-377E67385CEF}"/>
                </a:ext>
              </a:extLst>
            </p:cNvPr>
            <p:cNvSpPr txBox="1"/>
            <p:nvPr/>
          </p:nvSpPr>
          <p:spPr>
            <a:xfrm>
              <a:off x="2084712" y="2081599"/>
              <a:ext cx="14847558" cy="1015663"/>
            </a:xfrm>
            <a:prstGeom prst="rect">
              <a:avLst/>
            </a:prstGeom>
            <a:solidFill>
              <a:srgbClr val="FFDB69"/>
            </a:solidFill>
          </p:spPr>
          <p:txBody>
            <a:bodyPr wrap="square" rtlCol="0">
              <a:spAutoFit/>
            </a:bodyPr>
            <a:lstStyle/>
            <a:p>
              <a:r>
                <a:rPr lang="vi-VN" sz="3000" b="1" i="0" dirty="0">
                  <a:solidFill>
                    <a:srgbClr val="FF0000"/>
                  </a:solidFill>
                  <a:effectLst/>
                  <a:cs typeface="Times New Roman" panose="02020603050405020304" pitchFamily="18" charset="0"/>
                </a:rPr>
                <a:t>Có ba kho chứa dầu, mỗi kho chứ 12 000 ℓ dầu. Người ta đã chuyển đi 21 000 ℓ</a:t>
              </a:r>
              <a:endParaRPr lang="en-US" sz="3000" b="1" i="0" dirty="0">
                <a:solidFill>
                  <a:srgbClr val="FF0000"/>
                </a:solidFill>
                <a:effectLst/>
                <a:cs typeface="Times New Roman" panose="02020603050405020304" pitchFamily="18" charset="0"/>
              </a:endParaRPr>
            </a:p>
            <a:p>
              <a:r>
                <a:rPr lang="vi-VN" sz="3000" b="1" i="0" dirty="0">
                  <a:solidFill>
                    <a:srgbClr val="FF0000"/>
                  </a:solidFill>
                  <a:effectLst/>
                  <a:cs typeface="Times New Roman" panose="02020603050405020304" pitchFamily="18" charset="0"/>
                </a:rPr>
                <a:t>dầu. Hỏi ba kho đó còn lại bao nhiêu lít dầu?</a:t>
              </a:r>
              <a:endParaRPr lang="en-US" sz="3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Arrow: Notched Right 10">
            <a:extLst>
              <a:ext uri="{FF2B5EF4-FFF2-40B4-BE49-F238E27FC236}">
                <a16:creationId xmlns:a16="http://schemas.microsoft.com/office/drawing/2014/main" id="{7A64C835-18FD-F073-1734-1B31735795FE}"/>
              </a:ext>
            </a:extLst>
          </p:cNvPr>
          <p:cNvSpPr/>
          <p:nvPr/>
        </p:nvSpPr>
        <p:spPr>
          <a:xfrm>
            <a:off x="2956719" y="7669529"/>
            <a:ext cx="4724400" cy="1524000"/>
          </a:xfrm>
          <a:prstGeom prst="notchedRightArrow">
            <a:avLst/>
          </a:prstGeom>
          <a:solidFill>
            <a:srgbClr val="FFCC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3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3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endParaRPr lang="en-US" sz="3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DE96DE1-409B-A03F-E4CE-A00FCCC34BCC}"/>
              </a:ext>
            </a:extLst>
          </p:cNvPr>
          <p:cNvGrpSpPr/>
          <p:nvPr/>
        </p:nvGrpSpPr>
        <p:grpSpPr>
          <a:xfrm>
            <a:off x="9738519" y="4572000"/>
            <a:ext cx="6248400" cy="3962399"/>
            <a:chOff x="9738519" y="4572000"/>
            <a:chExt cx="6248400" cy="3962399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664F9828-5FBE-C8EC-40A9-9B3EEFE7B18D}"/>
                </a:ext>
              </a:extLst>
            </p:cNvPr>
            <p:cNvSpPr/>
            <p:nvPr/>
          </p:nvSpPr>
          <p:spPr>
            <a:xfrm>
              <a:off x="9738519" y="4850128"/>
              <a:ext cx="6248400" cy="368427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		: 3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kho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dầu</a:t>
              </a:r>
              <a:endPara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kho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: 12 000 </a:t>
              </a:r>
              <a:r>
                <a:rPr lang="vi-VN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ℓ dầu </a:t>
              </a:r>
              <a:endPara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Chuyển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: 21 000 </a:t>
              </a:r>
              <a:r>
                <a:rPr lang="vi-VN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ℓ dầu</a:t>
              </a:r>
              <a:endPara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Còn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: …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lít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dầu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13" name="Ribbon: Tilted Down 12">
              <a:extLst>
                <a:ext uri="{FF2B5EF4-FFF2-40B4-BE49-F238E27FC236}">
                  <a16:creationId xmlns:a16="http://schemas.microsoft.com/office/drawing/2014/main" id="{30DFA30B-28BE-2F9A-50B6-A81247CC0342}"/>
                </a:ext>
              </a:extLst>
            </p:cNvPr>
            <p:cNvSpPr/>
            <p:nvPr/>
          </p:nvSpPr>
          <p:spPr>
            <a:xfrm>
              <a:off x="10957719" y="4572000"/>
              <a:ext cx="3810000" cy="762000"/>
            </a:xfrm>
            <a:prstGeom prst="ribbon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Tóm</a:t>
              </a:r>
              <a:r>
                <a:rPr lang="en-US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tắt</a:t>
              </a:r>
              <a:endPara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049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E71BE-7FB8-114D-BB43-9631D13F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DFB04-8394-33BD-46A2-C402D9B9B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25" y="1890184"/>
            <a:ext cx="14648974" cy="6034617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512DF62-7202-079D-91A8-344BB5CA4096}"/>
              </a:ext>
            </a:extLst>
          </p:cNvPr>
          <p:cNvGrpSpPr/>
          <p:nvPr/>
        </p:nvGrpSpPr>
        <p:grpSpPr>
          <a:xfrm>
            <a:off x="162250" y="377070"/>
            <a:ext cx="15273478" cy="1106543"/>
            <a:chOff x="1635281" y="-42030"/>
            <a:chExt cx="15481702" cy="110654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50A0990-1472-6548-5C5E-9863F13C77E5}"/>
                </a:ext>
              </a:extLst>
            </p:cNvPr>
            <p:cNvGrpSpPr/>
            <p:nvPr/>
          </p:nvGrpSpPr>
          <p:grpSpPr>
            <a:xfrm>
              <a:off x="1635281" y="-42030"/>
              <a:ext cx="533400" cy="646331"/>
              <a:chOff x="1901981" y="-42030"/>
              <a:chExt cx="533400" cy="646331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8101452-2E92-DB36-B586-7138F156E3E5}"/>
                  </a:ext>
                </a:extLst>
              </p:cNvPr>
              <p:cNvSpPr/>
              <p:nvPr/>
            </p:nvSpPr>
            <p:spPr>
              <a:xfrm>
                <a:off x="1901981" y="11307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9EBDC71-E65B-E385-507C-B2F9E7CB1F19}"/>
                  </a:ext>
                </a:extLst>
              </p:cNvPr>
              <p:cNvSpPr txBox="1"/>
              <p:nvPr/>
            </p:nvSpPr>
            <p:spPr>
              <a:xfrm>
                <a:off x="1926039" y="-4203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BD7C8EA-D596-9ABF-D455-917E62994685}"/>
                </a:ext>
              </a:extLst>
            </p:cNvPr>
            <p:cNvSpPr txBox="1"/>
            <p:nvPr/>
          </p:nvSpPr>
          <p:spPr>
            <a:xfrm>
              <a:off x="2269425" y="48850"/>
              <a:ext cx="14847558" cy="1015663"/>
            </a:xfrm>
            <a:prstGeom prst="rect">
              <a:avLst/>
            </a:prstGeom>
            <a:solidFill>
              <a:srgbClr val="FFDB69"/>
            </a:solidFill>
          </p:spPr>
          <p:txBody>
            <a:bodyPr wrap="square" rtlCol="0">
              <a:spAutoFit/>
            </a:bodyPr>
            <a:lstStyle/>
            <a:p>
              <a:r>
                <a:rPr lang="vi-VN" sz="3000" b="1" i="0" dirty="0">
                  <a:solidFill>
                    <a:srgbClr val="FF0000"/>
                  </a:solidFill>
                  <a:effectLst/>
                  <a:cs typeface="Times New Roman" panose="02020603050405020304" pitchFamily="18" charset="0"/>
                </a:rPr>
                <a:t>Có ba kho chứa dầu, mỗi kho chứ 12 000 ℓ dầu. Người ta đã chuyển đi 21 000 ℓ</a:t>
              </a:r>
              <a:endParaRPr lang="en-US" sz="3000" b="1" i="0" dirty="0">
                <a:solidFill>
                  <a:srgbClr val="FF0000"/>
                </a:solidFill>
                <a:effectLst/>
                <a:cs typeface="Times New Roman" panose="02020603050405020304" pitchFamily="18" charset="0"/>
              </a:endParaRPr>
            </a:p>
            <a:p>
              <a:r>
                <a:rPr lang="vi-VN" sz="3000" b="1" i="0" dirty="0">
                  <a:solidFill>
                    <a:srgbClr val="FF0000"/>
                  </a:solidFill>
                  <a:effectLst/>
                  <a:cs typeface="Times New Roman" panose="02020603050405020304" pitchFamily="18" charset="0"/>
                </a:rPr>
                <a:t>dầu. Hỏi ba kho đó còn lại bao nhiêu lít dầu?</a:t>
              </a:r>
              <a:endParaRPr lang="en-US" sz="3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8561B06-66C8-EA9C-FADB-66BE8DD457E9}"/>
              </a:ext>
            </a:extLst>
          </p:cNvPr>
          <p:cNvGrpSpPr/>
          <p:nvPr/>
        </p:nvGrpSpPr>
        <p:grpSpPr>
          <a:xfrm>
            <a:off x="885995" y="1859704"/>
            <a:ext cx="6248400" cy="3962399"/>
            <a:chOff x="9738519" y="4572000"/>
            <a:chExt cx="6248400" cy="3962399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C543920C-FBD3-9303-8F54-AFDF12CA2155}"/>
                </a:ext>
              </a:extLst>
            </p:cNvPr>
            <p:cNvSpPr/>
            <p:nvPr/>
          </p:nvSpPr>
          <p:spPr>
            <a:xfrm>
              <a:off x="9738519" y="4850128"/>
              <a:ext cx="6248400" cy="368427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		: 3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kho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dầu</a:t>
              </a:r>
              <a:endPara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kho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: 12 000 </a:t>
              </a:r>
              <a:r>
                <a:rPr lang="vi-VN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ℓ dầu </a:t>
              </a:r>
              <a:endPara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Chuyển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: 21 000 </a:t>
              </a:r>
              <a:r>
                <a:rPr lang="vi-VN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ℓ dầu</a:t>
              </a:r>
              <a:endPara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Còn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: …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lít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dầu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11" name="Ribbon: Tilted Down 10">
              <a:extLst>
                <a:ext uri="{FF2B5EF4-FFF2-40B4-BE49-F238E27FC236}">
                  <a16:creationId xmlns:a16="http://schemas.microsoft.com/office/drawing/2014/main" id="{4884A59F-3042-3909-8A4D-58EB18831A64}"/>
                </a:ext>
              </a:extLst>
            </p:cNvPr>
            <p:cNvSpPr/>
            <p:nvPr/>
          </p:nvSpPr>
          <p:spPr>
            <a:xfrm>
              <a:off x="10957719" y="4572000"/>
              <a:ext cx="3810000" cy="762000"/>
            </a:xfrm>
            <a:prstGeom prst="ribbon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Tóm</a:t>
              </a:r>
              <a:r>
                <a:rPr lang="en-US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tắt</a:t>
              </a:r>
              <a:endPara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515ECEE-8B44-5C8D-EBA4-9466841B8D2A}"/>
              </a:ext>
            </a:extLst>
          </p:cNvPr>
          <p:cNvSpPr/>
          <p:nvPr/>
        </p:nvSpPr>
        <p:spPr>
          <a:xfrm>
            <a:off x="7169389" y="3414184"/>
            <a:ext cx="8247698" cy="45106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0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Ba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dầu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12 000 x 3 = 36 000 (</a:t>
            </a:r>
            <a:r>
              <a:rPr lang="vi-VN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ℓ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Ba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dầu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36 000 – 21 000 = 15 000 (</a:t>
            </a:r>
            <a:r>
              <a:rPr lang="vi-VN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ℓ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: 15 000 </a:t>
            </a:r>
            <a:r>
              <a:rPr lang="vi-VN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ℓ 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dầu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05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640</Words>
  <Application>Microsoft Office PowerPoint</Application>
  <PresentationFormat>Custom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Thứ hai ngày 17 tháng 4 năm 2023  </vt:lpstr>
      <vt:lpstr>Thứ hai ngày 17 tháng 4 năm 2023 Toán </vt:lpstr>
      <vt:lpstr>PowerPoint Presentation</vt:lpstr>
      <vt:lpstr>  Thứ hai ngày 17 tháng 4 năm 2023 Toán BÀI 70 - NHÂN SỐ CÓ NĂM CHỮ SỐ  VỚI SỐ CÓ MỘT CHỮ SỐ Tiết 2- Luyện tập   </vt:lpstr>
      <vt:lpstr>  Thứ hai ngày 17 tháng 4 năm 2023 Toán BÀI 70 - NHÂN SỐ CÓ NĂM CHỮ SỐ  VỚI SỐ CÓ MỘT CHỮ SỐ Tiết 2- Luyện tập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trangdang2076@outlook.com</cp:lastModifiedBy>
  <cp:revision>172</cp:revision>
  <dcterms:created xsi:type="dcterms:W3CDTF">2022-07-10T01:37:20Z</dcterms:created>
  <dcterms:modified xsi:type="dcterms:W3CDTF">2023-04-19T05:05:56Z</dcterms:modified>
</cp:coreProperties>
</file>