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702" r:id="rId2"/>
  </p:sldMasterIdLst>
  <p:notesMasterIdLst>
    <p:notesMasterId r:id="rId27"/>
  </p:notesMasterIdLst>
  <p:sldIdLst>
    <p:sldId id="4255" r:id="rId3"/>
    <p:sldId id="4152" r:id="rId4"/>
    <p:sldId id="4286" r:id="rId5"/>
    <p:sldId id="4283" r:id="rId6"/>
    <p:sldId id="4292" r:id="rId7"/>
    <p:sldId id="4278" r:id="rId8"/>
    <p:sldId id="4247" r:id="rId9"/>
    <p:sldId id="4282" r:id="rId10"/>
    <p:sldId id="4281" r:id="rId11"/>
    <p:sldId id="4248" r:id="rId12"/>
    <p:sldId id="4285" r:id="rId13"/>
    <p:sldId id="4291" r:id="rId14"/>
    <p:sldId id="4274" r:id="rId15"/>
    <p:sldId id="4258" r:id="rId16"/>
    <p:sldId id="4259" r:id="rId17"/>
    <p:sldId id="4260" r:id="rId18"/>
    <p:sldId id="4261" r:id="rId19"/>
    <p:sldId id="4263" r:id="rId20"/>
    <p:sldId id="4269" r:id="rId21"/>
    <p:sldId id="4270" r:id="rId22"/>
    <p:sldId id="4289" r:id="rId23"/>
    <p:sldId id="4290" r:id="rId24"/>
    <p:sldId id="4277" r:id="rId25"/>
    <p:sldId id="4288" r:id="rId26"/>
  </p:sldIdLst>
  <p:sldSz cx="12192000" cy="6858000"/>
  <p:notesSz cx="6858000" cy="9144000"/>
  <p:embeddedFontLst>
    <p:embeddedFont>
      <p:font typeface="Roboto Black" panose="02000000000000000000" pitchFamily="2" charset="0"/>
      <p:regular r:id="rId28"/>
      <p:bold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DF7"/>
    <a:srgbClr val="ACCCEA"/>
    <a:srgbClr val="F5CC1A"/>
    <a:srgbClr val="63FD33"/>
    <a:srgbClr val="F39C3D"/>
    <a:srgbClr val="FF33CC"/>
    <a:srgbClr val="008000"/>
    <a:srgbClr val="9900CC"/>
    <a:srgbClr val="3377FF"/>
    <a:srgbClr val="B4E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47" autoAdjust="0"/>
    <p:restoredTop sz="87424" autoAdjust="0"/>
  </p:normalViewPr>
  <p:slideViewPr>
    <p:cSldViewPr snapToGrid="0">
      <p:cViewPr varScale="1">
        <p:scale>
          <a:sx n="48" d="100"/>
          <a:sy n="48" d="100"/>
        </p:scale>
        <p:origin x="56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9976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err="1"/>
              <a:t>bài</a:t>
            </a:r>
            <a:r>
              <a:rPr lang="en-US"/>
              <a:t> học. GV cho HS quan sát hình ảnh thước gấp và yêu cầu HS </a:t>
            </a:r>
            <a:r>
              <a:rPr lang="vi-VN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</a:t>
            </a:r>
            <a:r>
              <a:rPr lang="vi-VN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cấu tạo của thước gấp quan sát được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5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phẩm, cho HS thảo luận về sản phẩm và cách tạo ra chúng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33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271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err="1"/>
              <a:t>lại</a:t>
            </a:r>
            <a:r>
              <a:rPr lang="en-US"/>
              <a:t> dụng cụ và vật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217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77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030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283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038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081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97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623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476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595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04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87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737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62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3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0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58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9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227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29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49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78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2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400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1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39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4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103152"/>
            <a:ext cx="2179893" cy="1714237"/>
            <a:chOff x="223610" y="-30871"/>
            <a:chExt cx="2179893" cy="1594314"/>
          </a:xfrm>
        </p:grpSpPr>
        <p:sp>
          <p:nvSpPr>
            <p:cNvPr id="4" name="Oval 3"/>
            <p:cNvSpPr/>
            <p:nvPr/>
          </p:nvSpPr>
          <p:spPr>
            <a:xfrm>
              <a:off x="426720" y="152426"/>
              <a:ext cx="1859280" cy="1254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10" y="-30871"/>
              <a:ext cx="2179893" cy="15943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2432506" y="457200"/>
            <a:ext cx="824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1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2852422"/>
            <a:ext cx="9960429" cy="240538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ln w="11430"/>
                <a:solidFill>
                  <a:srgbClr val="3377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</a:t>
            </a:r>
            <a:r>
              <a:rPr lang="en-US" sz="4000" b="1" dirty="0">
                <a:ln w="11430"/>
                <a:solidFill>
                  <a:srgbClr val="3377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en-US" sz="4000" b="1" dirty="0" smtClean="0">
                <a:ln w="11430"/>
                <a:solidFill>
                  <a:srgbClr val="3377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 </a:t>
            </a:r>
            <a:r>
              <a:rPr lang="en-US" sz="4000" b="1" dirty="0">
                <a:ln w="11430"/>
                <a:solidFill>
                  <a:srgbClr val="3377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 </a:t>
            </a:r>
            <a:endParaRPr lang="vi-VN" sz="4000" b="1" dirty="0">
              <a:ln w="11430"/>
              <a:solidFill>
                <a:srgbClr val="3377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solidFill>
                  <a:srgbClr val="3377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GIỜ</a:t>
            </a:r>
            <a:r>
              <a:rPr lang="vi-VN" sz="4000" b="1" dirty="0">
                <a:ln w="11430"/>
                <a:solidFill>
                  <a:srgbClr val="3377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n w="11430"/>
                <a:solidFill>
                  <a:srgbClr val="3377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LỚP </a:t>
            </a:r>
            <a:r>
              <a:rPr lang="en-US" sz="4000" b="1" dirty="0" smtClean="0">
                <a:ln w="11430"/>
                <a:solidFill>
                  <a:srgbClr val="3377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ln w="11430"/>
              <a:solidFill>
                <a:srgbClr val="3377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Wave 8"/>
          <p:cNvSpPr/>
          <p:nvPr/>
        </p:nvSpPr>
        <p:spPr>
          <a:xfrm>
            <a:off x="3788229" y="2264229"/>
            <a:ext cx="45719" cy="45719"/>
          </a:xfrm>
          <a:prstGeom prst="wav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38400" y="3755571"/>
            <a:ext cx="7358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</a:t>
            </a:r>
            <a:r>
              <a:rPr lang="en-US" sz="40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</a:p>
          <a:p>
            <a:pPr algn="ctr"/>
            <a:r>
              <a:rPr lang="en-US" sz="40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u="sng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endParaRPr lang="en-US" sz="4000" b="1" u="sng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sz="4000" b="1" i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298372" y="1049101"/>
            <a:ext cx="5682343" cy="17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72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4456;p10"/>
          <p:cNvGrpSpPr/>
          <p:nvPr/>
        </p:nvGrpSpPr>
        <p:grpSpPr>
          <a:xfrm>
            <a:off x="785191" y="1161404"/>
            <a:ext cx="2042852" cy="632102"/>
            <a:chOff x="1183343" y="1464304"/>
            <a:chExt cx="1905202" cy="632102"/>
          </a:xfrm>
        </p:grpSpPr>
        <p:sp>
          <p:nvSpPr>
            <p:cNvPr id="28" name="Google Shape;4457;p10"/>
            <p:cNvSpPr txBox="1"/>
            <p:nvPr/>
          </p:nvSpPr>
          <p:spPr>
            <a:xfrm>
              <a:off x="1819587" y="1511671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?</a:t>
              </a:r>
              <a:endParaRPr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4458;p10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oogle Shape;4460;p10"/>
          <p:cNvGrpSpPr/>
          <p:nvPr/>
        </p:nvGrpSpPr>
        <p:grpSpPr>
          <a:xfrm>
            <a:off x="1397004" y="2769155"/>
            <a:ext cx="10965580" cy="1700082"/>
            <a:chOff x="2327373" y="1972351"/>
            <a:chExt cx="10719455" cy="1378191"/>
          </a:xfrm>
        </p:grpSpPr>
        <p:sp>
          <p:nvSpPr>
            <p:cNvPr id="32" name="Google Shape;4461;p10"/>
            <p:cNvSpPr txBox="1"/>
            <p:nvPr/>
          </p:nvSpPr>
          <p:spPr>
            <a:xfrm>
              <a:off x="2327373" y="1972351"/>
              <a:ext cx="10719455" cy="13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 </a:t>
              </a:r>
              <a:r>
                <a:rPr lang="en-US" sz="2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+ 8 </a:t>
              </a:r>
              <a:r>
                <a:rPr lang="en-US" sz="2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=   </a:t>
              </a:r>
              <a:r>
                <a:rPr lang="en-US" sz="2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                </a:t>
              </a:r>
              <a:r>
                <a:rPr lang="en-US" sz="2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		26 </a:t>
              </a:r>
              <a:r>
                <a:rPr lang="en-US" sz="2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+ 45 </a:t>
              </a:r>
              <a:r>
                <a:rPr lang="en-US" sz="2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= </a:t>
              </a:r>
              <a:r>
                <a:rPr lang="en-US" sz="2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                  </a:t>
              </a:r>
              <a:r>
                <a:rPr lang="en-US" sz="24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65 m – 30 m =  </a:t>
              </a:r>
              <a:r>
                <a:rPr lang="en-US" sz="2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                   </a:t>
              </a:r>
              <a:r>
                <a:rPr lang="en-US" sz="2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	</a:t>
              </a:r>
              <a:r>
                <a:rPr lang="en-US" sz="2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           51 </a:t>
              </a:r>
              <a:r>
                <a:rPr lang="en-US" sz="2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 – 16 m =    </a:t>
              </a:r>
              <a:r>
                <a:rPr lang="en-US" sz="2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                 </a:t>
              </a:r>
              <a:r>
                <a:rPr lang="en-US" sz="2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4462;p10"/>
            <p:cNvSpPr/>
            <p:nvPr/>
          </p:nvSpPr>
          <p:spPr>
            <a:xfrm>
              <a:off x="4608858" y="2008743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4463;p10"/>
            <p:cNvSpPr/>
            <p:nvPr/>
          </p:nvSpPr>
          <p:spPr>
            <a:xfrm>
              <a:off x="4608858" y="2763657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4464;p10"/>
            <p:cNvSpPr/>
            <p:nvPr/>
          </p:nvSpPr>
          <p:spPr>
            <a:xfrm>
              <a:off x="10352196" y="2069927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4465;p10"/>
            <p:cNvSpPr/>
            <p:nvPr/>
          </p:nvSpPr>
          <p:spPr>
            <a:xfrm>
              <a:off x="10012992" y="2763653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Google Shape;4466;p10"/>
          <p:cNvSpPr txBox="1"/>
          <p:nvPr/>
        </p:nvSpPr>
        <p:spPr>
          <a:xfrm>
            <a:off x="3944135" y="2936646"/>
            <a:ext cx="623059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oogle Shape;4467;p10"/>
          <p:cNvSpPr txBox="1"/>
          <p:nvPr/>
        </p:nvSpPr>
        <p:spPr>
          <a:xfrm>
            <a:off x="3981777" y="383004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35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oogle Shape;4468;p10"/>
          <p:cNvSpPr txBox="1"/>
          <p:nvPr/>
        </p:nvSpPr>
        <p:spPr>
          <a:xfrm>
            <a:off x="9833478" y="297856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71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Google Shape;4469;p10"/>
          <p:cNvSpPr txBox="1"/>
          <p:nvPr/>
        </p:nvSpPr>
        <p:spPr>
          <a:xfrm>
            <a:off x="9424205" y="3841310"/>
            <a:ext cx="687059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35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00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_ Tập thể dục buổi sá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0979" y="504500"/>
            <a:ext cx="9810626" cy="5518352"/>
          </a:xfrm>
        </p:spPr>
      </p:pic>
    </p:spTree>
    <p:extLst>
      <p:ext uri="{BB962C8B-B14F-4D97-AF65-F5344CB8AC3E}">
        <p14:creationId xmlns:p14="http://schemas.microsoft.com/office/powerpoint/2010/main" val="254384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84514" y="1130221"/>
            <a:ext cx="879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5219" y="1977883"/>
            <a:ext cx="4258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0412" y="2948134"/>
            <a:ext cx="379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8022" y="3918385"/>
            <a:ext cx="50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-xi-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3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43" y="3385458"/>
            <a:ext cx="8697686" cy="3320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148" y="446315"/>
            <a:ext cx="5223852" cy="2277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86" y="567379"/>
            <a:ext cx="4724400" cy="250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5116282" y="1544329"/>
            <a:ext cx="5611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+mn-cs"/>
              </a:rPr>
              <a:t>TIÊU CHÍ SẢN PHẨM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AA56494-9CE0-D54A-E888-61BFDB03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3" y="4302231"/>
            <a:ext cx="2936882" cy="245779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C4421F5-9138-4451-C772-71CE60F0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3" y="1870901"/>
            <a:ext cx="3015539" cy="243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37101" y="954959"/>
            <a:ext cx="665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Thảo luận và chia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sẻ ý tưởng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857" y="283029"/>
            <a:ext cx="1029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+mn-cs"/>
              </a:rPr>
              <a:t>ĐỀ XUẤT Ý TƯỞNG VÀ CÁCH LÀM THƯỚC GẤP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3831" y="2227739"/>
            <a:ext cx="8234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kumimoji="0" lang="vi-V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Thước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dài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10 cm.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7095" y="3437602"/>
            <a:ext cx="825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chia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vạch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đều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1cm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ghi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rõ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tại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vạch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A9DF19-ED55-B4C5-1E89-26CB15D286B8}"/>
              </a:ext>
            </a:extLst>
          </p:cNvPr>
          <p:cNvSpPr txBox="1"/>
          <p:nvPr/>
        </p:nvSpPr>
        <p:spPr>
          <a:xfrm>
            <a:off x="3399536" y="5559699"/>
            <a:ext cx="8226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phẩm chắc chắn, đảm bảo tính chính xác, sử dụng 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 lần.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9537" y="4728126"/>
            <a:ext cx="8226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Thước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mở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gấp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dễ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dàng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3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177144" y="454920"/>
            <a:ext cx="7590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LỰA CHỌN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Ý TƯỞNG VÀ 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ĐỀ XUẤT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CÁCH LÀM  THƯỚC GẤP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2DFE837-35EF-F496-BD86-32FAEEE7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3" b="89905" l="818" r="97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167" y="2360019"/>
            <a:ext cx="3970308" cy="21646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4359854-A0AB-CD4C-C519-F5A7C3E15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70" y="2098432"/>
            <a:ext cx="2959220" cy="22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4EBA02-DEE5-EEB0-4C48-9D7488D71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15" y="3575700"/>
            <a:ext cx="3038475" cy="243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69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077" y="263994"/>
            <a:ext cx="6250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THƯỚC GẤP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222173" y="1110341"/>
            <a:ext cx="4989499" cy="498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41533" y="1894112"/>
            <a:ext cx="1174363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Thước kẻ, bút màu, bút chì, kéo,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giấy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bìa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ghim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phượng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3377F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377FF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69FD4A0-CB1D-416E-E587-C9859719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2" y="3940628"/>
            <a:ext cx="3421666" cy="291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2590800"/>
            <a:ext cx="2362200" cy="141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7" y="4065818"/>
            <a:ext cx="3746707" cy="27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/>
          <a:stretch>
            <a:fillRect/>
          </a:stretch>
        </p:blipFill>
        <p:spPr>
          <a:xfrm>
            <a:off x="8630319" y="2775854"/>
            <a:ext cx="3006509" cy="22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0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2144" y="729341"/>
            <a:ext cx="11800113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Tạo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10 cm</a:t>
            </a:r>
          </a:p>
          <a:p>
            <a:pPr lvl="0" algn="just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Chia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12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).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4703" y="219154"/>
            <a:ext cx="6250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</a:rPr>
              <a:t>LÀM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</a:rPr>
              <a:t>THƯỚC GẤP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0D801F6-A38A-37B1-2518-95C1F5BB8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" y="3203134"/>
            <a:ext cx="3022996" cy="38264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2F4E5B7-E178-A7FA-461A-1350FD0B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0238">
            <a:off x="3592894" y="2180728"/>
            <a:ext cx="2893342" cy="37958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89394" l="9735" r="9823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070" y="3674246"/>
            <a:ext cx="1086330" cy="628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89394" l="9735" r="9823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865" y="3293244"/>
            <a:ext cx="1076325" cy="628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3F092A6-12E4-4611-55F6-BDE6F20DE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17" y="2560636"/>
            <a:ext cx="3341040" cy="286498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91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974771" y="2144689"/>
            <a:ext cx="6770915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Ghép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200" baseline="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tục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che</a:t>
            </a:r>
            <a:r>
              <a:rPr lang="en-US" sz="320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	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ghim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phượng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nối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tại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lỗ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bấm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1077" y="644997"/>
            <a:ext cx="6250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CÁCH </a:t>
            </a:r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LÀM THƯỚC GẤP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17310FA-93C0-BCAA-0230-BF4C1AF23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0223">
            <a:off x="-525827" y="2346983"/>
            <a:ext cx="5268339" cy="286818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6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81006" y="1143202"/>
            <a:ext cx="50945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gấp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1077" y="644997"/>
            <a:ext cx="6250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CÁCH </a:t>
            </a:r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LÀM THƯỚC GẤP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26" y="2048297"/>
            <a:ext cx="5470146" cy="268698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2DFE837-35EF-F496-BD86-32FAEEE7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3" b="89905" l="818" r="97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0475" y="1959428"/>
            <a:ext cx="5920268" cy="277585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51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70494"/>
            <a:ext cx="2179893" cy="1594314"/>
            <a:chOff x="223610" y="-30871"/>
            <a:chExt cx="2179893" cy="1594314"/>
          </a:xfrm>
        </p:grpSpPr>
        <p:sp>
          <p:nvSpPr>
            <p:cNvPr id="4" name="Oval 3"/>
            <p:cNvSpPr/>
            <p:nvPr/>
          </p:nvSpPr>
          <p:spPr>
            <a:xfrm>
              <a:off x="426720" y="152426"/>
              <a:ext cx="1859280" cy="1254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10" y="-30871"/>
              <a:ext cx="2179893" cy="15943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Sun 12"/>
          <p:cNvSpPr/>
          <p:nvPr/>
        </p:nvSpPr>
        <p:spPr>
          <a:xfrm>
            <a:off x="2100943" y="54428"/>
            <a:ext cx="7826828" cy="6574971"/>
          </a:xfrm>
          <a:prstGeom prst="sun">
            <a:avLst/>
          </a:prstGeom>
          <a:solidFill>
            <a:srgbClr val="B4E0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47460" y="2950026"/>
            <a:ext cx="36793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ĐỘNG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96684" y="1008975"/>
            <a:ext cx="756322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4: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K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iểm tra và điều chỉnh sản phẩm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117836" y="6281978"/>
            <a:ext cx="935422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A3004F8-6D64-E550-9280-12826A94C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3559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DC4421F5-9138-4451-C772-71CE60F0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70" y="1705696"/>
            <a:ext cx="4135831" cy="32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45228" y="316079"/>
            <a:ext cx="5116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CÁCH </a:t>
            </a:r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LÀM THƯỚC GẤP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861" y="1629024"/>
            <a:ext cx="8234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kumimoji="0" lang="vi-VN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Thước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dài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10 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cm.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125" y="2838887"/>
            <a:ext cx="8251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chia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vạch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đều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1cm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ghi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rõ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tại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vạch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A9DF19-ED55-B4C5-1E89-26CB15D286B8}"/>
              </a:ext>
            </a:extLst>
          </p:cNvPr>
          <p:cNvSpPr txBox="1"/>
          <p:nvPr/>
        </p:nvSpPr>
        <p:spPr>
          <a:xfrm>
            <a:off x="286229" y="4903713"/>
            <a:ext cx="8226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phẩm chắc chắn, đảm bảo tính chính xác, sử dụng 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 lần.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3567" y="4129411"/>
            <a:ext cx="8226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Thước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mở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gấp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dễ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dàng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93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0" grpId="0"/>
      <p:bldP spid="12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4359854-A0AB-CD4C-C519-F5A7C3E15B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671" y="2005392"/>
            <a:ext cx="54959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57" y="2119483"/>
            <a:ext cx="3775007" cy="377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53" y="2450644"/>
            <a:ext cx="8097079" cy="3100534"/>
          </a:xfrm>
        </p:spPr>
      </p:pic>
    </p:spTree>
    <p:extLst>
      <p:ext uri="{BB962C8B-B14F-4D97-AF65-F5344CB8AC3E}">
        <p14:creationId xmlns:p14="http://schemas.microsoft.com/office/powerpoint/2010/main" val="5498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51700"/>
              </p:ext>
            </p:extLst>
          </p:nvPr>
        </p:nvGraphicFramePr>
        <p:xfrm>
          <a:off x="119744" y="802365"/>
          <a:ext cx="11985172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6293">
                  <a:extLst>
                    <a:ext uri="{9D8B030D-6E8A-4147-A177-3AD203B41FA5}">
                      <a16:colId xmlns:a16="http://schemas.microsoft.com/office/drawing/2014/main" val="3845082525"/>
                    </a:ext>
                  </a:extLst>
                </a:gridCol>
                <a:gridCol w="2996293">
                  <a:extLst>
                    <a:ext uri="{9D8B030D-6E8A-4147-A177-3AD203B41FA5}">
                      <a16:colId xmlns:a16="http://schemas.microsoft.com/office/drawing/2014/main" val="2209425192"/>
                    </a:ext>
                  </a:extLst>
                </a:gridCol>
                <a:gridCol w="2996293">
                  <a:extLst>
                    <a:ext uri="{9D8B030D-6E8A-4147-A177-3AD203B41FA5}">
                      <a16:colId xmlns:a16="http://schemas.microsoft.com/office/drawing/2014/main" val="2753157753"/>
                    </a:ext>
                  </a:extLst>
                </a:gridCol>
                <a:gridCol w="2996293">
                  <a:extLst>
                    <a:ext uri="{9D8B030D-6E8A-4147-A177-3AD203B41FA5}">
                      <a16:colId xmlns:a16="http://schemas.microsoft.com/office/drawing/2014/main" val="2288410296"/>
                    </a:ext>
                  </a:extLst>
                </a:gridCol>
              </a:tblGrid>
              <a:tr h="481389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gắng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730856"/>
                  </a:ext>
                </a:extLst>
              </a:tr>
              <a:tr h="1274264">
                <a:tc>
                  <a:txBody>
                    <a:bodyPr/>
                    <a:lstStyle/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vi-VN" altLang="zh-CN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Thước </a:t>
                      </a:r>
                      <a:r>
                        <a:rPr kumimoji="0" lang="en-US" altLang="zh-CN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10cm.</a:t>
                      </a:r>
                      <a:endParaRPr kumimoji="0" lang="vi-VN" altLang="zh-CN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007232"/>
                  </a:ext>
                </a:extLst>
              </a:tr>
              <a:tr h="1631682">
                <a:tc>
                  <a:txBody>
                    <a:bodyPr/>
                    <a:lstStyle/>
                    <a:p>
                      <a:pPr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altLang="zh-CN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1cm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vi-VN" altLang="zh-CN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878102"/>
                  </a:ext>
                </a:extLst>
              </a:tr>
              <a:tr h="87782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kumimoji="0" lang="en-US" altLang="zh-CN" sz="26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6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dàng</a:t>
                      </a:r>
                      <a:endParaRPr kumimoji="0" lang="vi-VN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56109"/>
                  </a:ext>
                </a:extLst>
              </a:tr>
              <a:tr h="167070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Sản phẩm chắc chắn, đảm bảo tính chính xác, sử dụng được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nhiều lần.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25189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44929" y="-18030"/>
            <a:ext cx="465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ĐÁNH GIÁ SẢN PHẨM</a:t>
            </a:r>
            <a:endParaRPr kumimoji="0" lang="vi-V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222169" y="337454"/>
            <a:ext cx="57476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Thực hiện đánh giá bằng </a:t>
            </a:r>
            <a:r>
              <a:rPr lang="de-DE" sz="2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đánh dấu 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3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84514" y="1130221"/>
            <a:ext cx="879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5219" y="1977883"/>
            <a:ext cx="4258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0412" y="2948134"/>
            <a:ext cx="379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8022" y="3918385"/>
            <a:ext cx="50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65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ọc sinh lớp 2 chăm ngoan -- Vận động phụ họa _ Âm nhạc lớp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7298" y="745435"/>
            <a:ext cx="9461901" cy="5322198"/>
          </a:xfrm>
        </p:spPr>
      </p:pic>
    </p:spTree>
    <p:extLst>
      <p:ext uri="{BB962C8B-B14F-4D97-AF65-F5344CB8AC3E}">
        <p14:creationId xmlns:p14="http://schemas.microsoft.com/office/powerpoint/2010/main" val="211317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0160" y="2418995"/>
            <a:ext cx="9089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4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84514" y="1130221"/>
            <a:ext cx="879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5219" y="1977883"/>
            <a:ext cx="4258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0412" y="2948134"/>
            <a:ext cx="379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8022" y="3918385"/>
            <a:ext cx="50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5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54;p3"/>
          <p:cNvPicPr preferRelativeResize="0"/>
          <p:nvPr/>
        </p:nvPicPr>
        <p:blipFill rotWithShape="1">
          <a:blip r:embed="rId3">
            <a:alphaModFix/>
          </a:blip>
          <a:srcRect l="-2575" t="-639" r="13044" b="85273"/>
          <a:stretch/>
        </p:blipFill>
        <p:spPr>
          <a:xfrm>
            <a:off x="2398954" y="852736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4355;p3"/>
          <p:cNvCxnSpPr/>
          <p:nvPr/>
        </p:nvCxnSpPr>
        <p:spPr>
          <a:xfrm>
            <a:off x="2708575" y="126550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4356;p3"/>
          <p:cNvCxnSpPr/>
          <p:nvPr/>
        </p:nvCxnSpPr>
        <p:spPr>
          <a:xfrm>
            <a:off x="9294431" y="1237633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357;p3"/>
          <p:cNvGrpSpPr/>
          <p:nvPr/>
        </p:nvGrpSpPr>
        <p:grpSpPr>
          <a:xfrm>
            <a:off x="-397730" y="3174450"/>
            <a:ext cx="3169195" cy="3407842"/>
            <a:chOff x="-51731" y="3174450"/>
            <a:chExt cx="2843829" cy="3407842"/>
          </a:xfrm>
        </p:grpSpPr>
        <p:pic>
          <p:nvPicPr>
            <p:cNvPr id="6" name="Google Shape;4358;p3"/>
            <p:cNvPicPr preferRelativeResize="0"/>
            <p:nvPr/>
          </p:nvPicPr>
          <p:blipFill rotWithShape="1">
            <a:blip r:embed="rId4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oogle Shape;4359;p3"/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8" name="Google Shape;4360;p3"/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361;p3"/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chì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dài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dirty="0"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đề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 xi-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mét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 dirty="0"/>
              </a:p>
            </p:txBody>
          </p:sp>
        </p:grpSp>
      </p:grpSp>
      <p:pic>
        <p:nvPicPr>
          <p:cNvPr id="10" name="Google Shape;4362;p3"/>
          <p:cNvPicPr preferRelativeResize="0"/>
          <p:nvPr/>
        </p:nvPicPr>
        <p:blipFill rotWithShape="1">
          <a:blip r:embed="rId5">
            <a:alphaModFix/>
          </a:blip>
          <a:srcRect t="40555" r="38535" b="39999"/>
          <a:stretch/>
        </p:blipFill>
        <p:spPr>
          <a:xfrm>
            <a:off x="1797298" y="1670605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363;p3"/>
          <p:cNvSpPr/>
          <p:nvPr/>
        </p:nvSpPr>
        <p:spPr>
          <a:xfrm>
            <a:off x="2398954" y="4399942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57188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dirty="0"/>
          </a:p>
        </p:txBody>
      </p:sp>
      <p:sp>
        <p:nvSpPr>
          <p:cNvPr id="12" name="Google Shape;4364;p3"/>
          <p:cNvSpPr txBox="1"/>
          <p:nvPr/>
        </p:nvSpPr>
        <p:spPr>
          <a:xfrm>
            <a:off x="492610" y="196819"/>
            <a:ext cx="36221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a)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- xi -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4365;p3"/>
          <p:cNvGrpSpPr/>
          <p:nvPr/>
        </p:nvGrpSpPr>
        <p:grpSpPr>
          <a:xfrm>
            <a:off x="5336414" y="3161506"/>
            <a:ext cx="6324855" cy="2662825"/>
            <a:chOff x="5336414" y="3085305"/>
            <a:chExt cx="6324855" cy="2662825"/>
          </a:xfrm>
        </p:grpSpPr>
        <p:pic>
          <p:nvPicPr>
            <p:cNvPr id="14" name="Google Shape;4366;p3"/>
            <p:cNvPicPr preferRelativeResize="0"/>
            <p:nvPr/>
          </p:nvPicPr>
          <p:blipFill rotWithShape="1">
            <a:blip r:embed="rId6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4367;p3"/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368;p3"/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Gang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tay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mình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khoảng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1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đề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 xi-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mét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234" y="555170"/>
            <a:ext cx="1730795" cy="58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44487" y="4756953"/>
            <a:ext cx="603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Đề</a:t>
            </a:r>
            <a:r>
              <a:rPr lang="fr-FR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xi- </a:t>
            </a:r>
            <a:r>
              <a:rPr lang="fr-FR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lang="fr-FR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viết</a:t>
            </a:r>
            <a:r>
              <a:rPr lang="fr-FR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tắt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là 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dm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4486" y="5420981"/>
            <a:ext cx="6951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dm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= 10 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9171" y="4125685"/>
            <a:ext cx="7630887" cy="92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Đề</a:t>
            </a:r>
            <a:r>
              <a:rPr lang="fr-FR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xi- </a:t>
            </a:r>
            <a:r>
              <a:rPr lang="fr-FR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lang="fr-FR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đơn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vị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đo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50976" y="5442754"/>
            <a:ext cx="3722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; 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cm = 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1dm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20030" y="3079732"/>
            <a:ext cx="4438370" cy="12315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851" y="3253904"/>
            <a:ext cx="4712030" cy="10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74;p4"/>
          <p:cNvSpPr txBox="1"/>
          <p:nvPr/>
        </p:nvSpPr>
        <p:spPr>
          <a:xfrm>
            <a:off x="189572" y="66109"/>
            <a:ext cx="16967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b)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4" y="1563493"/>
            <a:ext cx="10178143" cy="2686272"/>
          </a:xfrm>
          <a:prstGeom prst="rect">
            <a:avLst/>
          </a:prstGeom>
        </p:spPr>
      </p:pic>
      <p:sp>
        <p:nvSpPr>
          <p:cNvPr id="12" name="Google Shape;4363;p3"/>
          <p:cNvSpPr/>
          <p:nvPr/>
        </p:nvSpPr>
        <p:spPr>
          <a:xfrm>
            <a:off x="502602" y="4513294"/>
            <a:ext cx="11298782" cy="22168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57188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395818" y="4957673"/>
            <a:ext cx="451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viết</a:t>
            </a:r>
            <a:r>
              <a:rPr lang="fr-FR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tắt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là 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656" y="5621701"/>
            <a:ext cx="3409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 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 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= 10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</a:t>
            </a:r>
            <a:r>
              <a:rPr lang="en-US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818" y="4337557"/>
            <a:ext cx="8993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là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đơn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vị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đo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lang="fr-FR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7870" y="5654361"/>
            <a:ext cx="3365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; 1m 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= 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100 cm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7774" y="5639760"/>
            <a:ext cx="3365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; 10 </a:t>
            </a:r>
            <a:r>
              <a:rPr lang="en-US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dm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= 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1m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4790" y="5647195"/>
            <a:ext cx="3365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; 100 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 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= 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1m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5060" y="829770"/>
            <a:ext cx="2741340" cy="13691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402655" y="982170"/>
            <a:ext cx="2741340" cy="13691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Callout 25"/>
          <p:cNvSpPr/>
          <p:nvPr/>
        </p:nvSpPr>
        <p:spPr>
          <a:xfrm>
            <a:off x="1984336" y="185057"/>
            <a:ext cx="3589149" cy="1378436"/>
          </a:xfrm>
          <a:prstGeom prst="wedgeEllipseCallout">
            <a:avLst>
              <a:gd name="adj1" fmla="val 38928"/>
              <a:gd name="adj2" fmla="val 658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75109" y="380998"/>
            <a:ext cx="3211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6573638" y="380998"/>
            <a:ext cx="3081988" cy="1345781"/>
          </a:xfrm>
          <a:prstGeom prst="wedgeEllipseCallout">
            <a:avLst>
              <a:gd name="adj1" fmla="val 21859"/>
              <a:gd name="adj2" fmla="val 863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955971" y="566056"/>
            <a:ext cx="2359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90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23" grpId="0" animBg="1"/>
      <p:bldP spid="25" grpId="0" animBg="1"/>
      <p:bldP spid="26" grpId="0" animBg="1"/>
      <p:bldP spid="27" grpId="0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386;p6"/>
          <p:cNvGrpSpPr/>
          <p:nvPr/>
        </p:nvGrpSpPr>
        <p:grpSpPr>
          <a:xfrm>
            <a:off x="446315" y="1083087"/>
            <a:ext cx="2161648" cy="570588"/>
            <a:chOff x="1183343" y="1464304"/>
            <a:chExt cx="1905202" cy="570588"/>
          </a:xfrm>
        </p:grpSpPr>
        <p:sp>
          <p:nvSpPr>
            <p:cNvPr id="5" name="Google Shape;4387;p6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Số ?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Google Shape;4388;p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1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oogle Shape;4392;p6"/>
          <p:cNvGrpSpPr/>
          <p:nvPr/>
        </p:nvGrpSpPr>
        <p:grpSpPr>
          <a:xfrm>
            <a:off x="500743" y="2521563"/>
            <a:ext cx="11179628" cy="1815844"/>
            <a:chOff x="2005129" y="2078843"/>
            <a:chExt cx="10154280" cy="1690778"/>
          </a:xfrm>
        </p:grpSpPr>
        <p:sp>
          <p:nvSpPr>
            <p:cNvPr id="11" name="Google Shape;4393;p6"/>
            <p:cNvSpPr txBox="1"/>
            <p:nvPr/>
          </p:nvSpPr>
          <p:spPr>
            <a:xfrm>
              <a:off x="2005129" y="2078843"/>
              <a:ext cx="10154280" cy="16907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1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=             cm   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	        1 m </a:t>
              </a:r>
              <a:r>
                <a:rPr lang="en-US" sz="28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=               </a:t>
              </a:r>
              <a:r>
                <a:rPr lang="en-US" sz="28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lang="en-US" sz="28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	</a:t>
              </a:r>
              <a:r>
                <a:rPr lang="en-US" sz="28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      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1 m </a:t>
              </a:r>
              <a:r>
                <a:rPr lang="en-US" sz="28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=              cm</a:t>
              </a:r>
              <a:endParaRPr sz="28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30 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</a:t>
              </a:r>
              <a:r>
                <a:rPr lang="en-US" sz="28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 =             </a:t>
              </a:r>
              <a:r>
                <a:rPr lang="en-US" sz="28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lang="en-US" sz="28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	        50 </a:t>
              </a:r>
              <a:r>
                <a:rPr lang="en-US" sz="28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lang="en-US" sz="28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=             m 	       3 </a:t>
              </a:r>
              <a:r>
                <a:rPr lang="en-US" sz="28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lang="en-US" sz="28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=               cm</a:t>
              </a:r>
              <a:endParaRPr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Google Shape;4394;p6"/>
            <p:cNvSpPr/>
            <p:nvPr/>
          </p:nvSpPr>
          <p:spPr>
            <a:xfrm>
              <a:off x="3201493" y="2291920"/>
              <a:ext cx="771623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4395;p6"/>
            <p:cNvSpPr/>
            <p:nvPr/>
          </p:nvSpPr>
          <p:spPr>
            <a:xfrm>
              <a:off x="3339916" y="3138083"/>
              <a:ext cx="67502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4396;p6"/>
            <p:cNvSpPr/>
            <p:nvPr/>
          </p:nvSpPr>
          <p:spPr>
            <a:xfrm>
              <a:off x="7139333" y="2281796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4397;p6"/>
            <p:cNvSpPr/>
            <p:nvPr/>
          </p:nvSpPr>
          <p:spPr>
            <a:xfrm>
              <a:off x="7359780" y="3162968"/>
              <a:ext cx="70627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4398;p6"/>
            <p:cNvSpPr/>
            <p:nvPr/>
          </p:nvSpPr>
          <p:spPr>
            <a:xfrm>
              <a:off x="10353516" y="2264953"/>
              <a:ext cx="695584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4399;p6"/>
            <p:cNvSpPr/>
            <p:nvPr/>
          </p:nvSpPr>
          <p:spPr>
            <a:xfrm>
              <a:off x="10449338" y="3150738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Google Shape;4409;p6"/>
          <p:cNvSpPr txBox="1"/>
          <p:nvPr/>
        </p:nvSpPr>
        <p:spPr>
          <a:xfrm>
            <a:off x="1894113" y="2797629"/>
            <a:ext cx="717547" cy="53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4410;p6"/>
          <p:cNvSpPr txBox="1"/>
          <p:nvPr/>
        </p:nvSpPr>
        <p:spPr>
          <a:xfrm>
            <a:off x="2031831" y="3736491"/>
            <a:ext cx="634112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Google Shape;4411;p6"/>
          <p:cNvSpPr txBox="1"/>
          <p:nvPr/>
        </p:nvSpPr>
        <p:spPr>
          <a:xfrm>
            <a:off x="6191929" y="2757867"/>
            <a:ext cx="63411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4412;p6"/>
          <p:cNvSpPr txBox="1"/>
          <p:nvPr/>
        </p:nvSpPr>
        <p:spPr>
          <a:xfrm>
            <a:off x="6472848" y="3754430"/>
            <a:ext cx="657295" cy="5236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5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4413;p6"/>
          <p:cNvSpPr txBox="1"/>
          <p:nvPr/>
        </p:nvSpPr>
        <p:spPr>
          <a:xfrm>
            <a:off x="9688761" y="2764970"/>
            <a:ext cx="785789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4414;p6"/>
          <p:cNvSpPr txBox="1"/>
          <p:nvPr/>
        </p:nvSpPr>
        <p:spPr>
          <a:xfrm>
            <a:off x="9862461" y="3731120"/>
            <a:ext cx="691991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8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423;p7"/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Phòng học lớp Mai dài</a:t>
            </a:r>
            <a:endParaRPr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4424;p7"/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m</a:t>
            </a:r>
            <a:endParaRPr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Google Shape;4425;p7"/>
          <p:cNvCxnSpPr>
            <a:endCxn id="42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" name="Google Shape;4426;p7"/>
          <p:cNvGrpSpPr/>
          <p:nvPr/>
        </p:nvGrpSpPr>
        <p:grpSpPr>
          <a:xfrm>
            <a:off x="861482" y="395842"/>
            <a:ext cx="6615950" cy="707846"/>
            <a:chOff x="1183343" y="1511671"/>
            <a:chExt cx="6615950" cy="707846"/>
          </a:xfrm>
        </p:grpSpPr>
        <p:sp>
          <p:nvSpPr>
            <p:cNvPr id="45" name="Google Shape;4427;p7"/>
            <p:cNvSpPr txBox="1"/>
            <p:nvPr/>
          </p:nvSpPr>
          <p:spPr>
            <a:xfrm>
              <a:off x="1819586" y="1511671"/>
              <a:ext cx="5979707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en-US" sz="40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lang="en-US" sz="40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40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4000" b="1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4000" b="1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 </a:t>
              </a:r>
              <a:endParaRPr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4428;p7"/>
            <p:cNvSpPr/>
            <p:nvPr/>
          </p:nvSpPr>
          <p:spPr>
            <a:xfrm>
              <a:off x="1183343" y="1594934"/>
              <a:ext cx="570588" cy="5876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dirty="0"/>
            </a:p>
          </p:txBody>
        </p:sp>
      </p:grpSp>
      <p:sp>
        <p:nvSpPr>
          <p:cNvPr id="47" name="Google Shape;4429;p7"/>
          <p:cNvSpPr/>
          <p:nvPr/>
        </p:nvSpPr>
        <p:spPr>
          <a:xfrm>
            <a:off x="794657" y="1850571"/>
            <a:ext cx="3275899" cy="10253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Google Shape;4430;p7"/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lang="en-US" sz="3600" dirty="0" smtClean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chì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4431;p7"/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cm</a:t>
            </a:r>
            <a:endParaRPr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Google Shape;4432;p7"/>
          <p:cNvSpPr/>
          <p:nvPr/>
        </p:nvSpPr>
        <p:spPr>
          <a:xfrm>
            <a:off x="4852223" y="4020887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dm</a:t>
            </a:r>
            <a:endParaRPr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Google Shape;4433;p7"/>
          <p:cNvCxnSpPr>
            <a:stCxn id="48" idx="2"/>
            <a:endCxn id="49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" name="Google Shape;4434;p7"/>
          <p:cNvCxnSpPr/>
          <p:nvPr/>
        </p:nvCxnSpPr>
        <p:spPr>
          <a:xfrm rot="16200000" flipH="1">
            <a:off x="3597194" y="1711346"/>
            <a:ext cx="1144952" cy="3474126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384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841</Words>
  <Application>Microsoft Office PowerPoint</Application>
  <PresentationFormat>Widescreen</PresentationFormat>
  <Paragraphs>146</Paragraphs>
  <Slides>24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Roboto Black</vt:lpstr>
      <vt:lpstr>Times New Roman</vt:lpstr>
      <vt:lpstr>Arial</vt:lpstr>
      <vt:lpstr>Roboto</vt:lpstr>
      <vt:lpstr>Calibri Light</vt:lpstr>
      <vt:lpstr>Calibri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TRƯNG BÀY SẢN PHẨM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239</cp:revision>
  <dcterms:created xsi:type="dcterms:W3CDTF">2023-04-01T23:44:56Z</dcterms:created>
  <dcterms:modified xsi:type="dcterms:W3CDTF">2024-12-16T08:51:10Z</dcterms:modified>
</cp:coreProperties>
</file>