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63" r:id="rId2"/>
    <p:sldId id="285" r:id="rId3"/>
    <p:sldId id="28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7" r:id="rId15"/>
    <p:sldId id="278" r:id="rId16"/>
    <p:sldId id="281" r:id="rId17"/>
    <p:sldId id="256" r:id="rId18"/>
    <p:sldId id="257" r:id="rId19"/>
    <p:sldId id="282" r:id="rId20"/>
    <p:sldId id="284" r:id="rId21"/>
    <p:sldId id="283" r:id="rId22"/>
    <p:sldId id="258" r:id="rId23"/>
    <p:sldId id="279" r:id="rId24"/>
  </p:sldIdLst>
  <p:sldSz cx="12192000" cy="6858000"/>
  <p:notesSz cx="6858000" cy="9144000"/>
  <p:embeddedFontLst>
    <p:embeddedFont>
      <p:font typeface="Arial Black" pitchFamily="34" charset="0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charset="-122"/>
      <p:regular r:id="rId31"/>
    </p:embeddedFont>
    <p:embeddedFont>
      <p:font typeface="Bernard MT Condensed" charset="0"/>
      <p:regular r:id="rId32"/>
    </p:embeddedFont>
    <p:embeddedFont>
      <p:font typeface="Algerian" charset="0"/>
      <p:regular r:id="rId33"/>
    </p:embeddedFont>
    <p:embeddedFont>
      <p:font typeface="Century Gothic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00"/>
    <a:srgbClr val="FFC000"/>
    <a:srgbClr val="00B050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74D17-C6A5-4D2C-8FDA-23AA3480133A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DDB4-93D2-4428-8AF8-35CF14783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0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517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99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6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43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0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3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89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561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1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219449-3EBE-4E3D-BCA4-72FA2BD47B3A}" type="datetimeFigureOut">
              <a:rPr lang="en-US" smtClean="0"/>
              <a:t>22-Feb-24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4AB40E-203F-4B21-B164-16AB7AFA2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36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43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18" Type="http://schemas.openxmlformats.org/officeDocument/2006/relationships/slide" Target="slide13.xml"/><Relationship Id="rId26" Type="http://schemas.openxmlformats.org/officeDocument/2006/relationships/slide" Target="slide6.xml"/><Relationship Id="rId39" Type="http://schemas.openxmlformats.org/officeDocument/2006/relationships/slide" Target="slide22.xml"/><Relationship Id="rId3" Type="http://schemas.openxmlformats.org/officeDocument/2006/relationships/image" Target="../media/image9.png"/><Relationship Id="rId21" Type="http://schemas.openxmlformats.org/officeDocument/2006/relationships/image" Target="../media/image17.png"/><Relationship Id="rId34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slide" Target="slide16.xml"/><Relationship Id="rId33" Type="http://schemas.openxmlformats.org/officeDocument/2006/relationships/slide" Target="slide14.xml"/><Relationship Id="rId38" Type="http://schemas.openxmlformats.org/officeDocument/2006/relationships/slide" Target="slide15.xml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20" Type="http://schemas.openxmlformats.org/officeDocument/2006/relationships/image" Target="../media/image14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32" Type="http://schemas.openxmlformats.org/officeDocument/2006/relationships/slide" Target="slide11.xml"/><Relationship Id="rId37" Type="http://schemas.openxmlformats.org/officeDocument/2006/relationships/slide" Target="slide18.xml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slide" Target="slide7.xml"/><Relationship Id="rId36" Type="http://schemas.openxmlformats.org/officeDocument/2006/relationships/slide" Target="slide23.xml"/><Relationship Id="rId10" Type="http://schemas.openxmlformats.org/officeDocument/2006/relationships/image" Target="../media/image20.png"/><Relationship Id="rId19" Type="http://schemas.openxmlformats.org/officeDocument/2006/relationships/image" Target="../media/image13.png"/><Relationship Id="rId31" Type="http://schemas.openxmlformats.org/officeDocument/2006/relationships/slide" Target="slide10.xml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slide" Target="slide8.xml"/><Relationship Id="rId30" Type="http://schemas.openxmlformats.org/officeDocument/2006/relationships/slide" Target="slide12.xml"/><Relationship Id="rId35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553" y="2151728"/>
            <a:ext cx="1104289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21808" y="904819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481648" y="5162204"/>
            <a:ext cx="2270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2083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18652"/>
          <a:stretch/>
        </p:blipFill>
        <p:spPr>
          <a:xfrm>
            <a:off x="-766916" y="-366386"/>
            <a:ext cx="12958916" cy="7224386"/>
          </a:xfrm>
          <a:prstGeom prst="rect">
            <a:avLst/>
          </a:prstGeom>
        </p:spPr>
      </p:pic>
      <p:grpSp>
        <p:nvGrpSpPr>
          <p:cNvPr id="30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16437" y="5067127"/>
            <a:ext cx="4788015" cy="1000863"/>
            <a:chOff x="6752507" y="4712225"/>
            <a:chExt cx="5049860" cy="1055598"/>
          </a:xfrm>
          <a:solidFill>
            <a:srgbClr val="7030A0"/>
          </a:solidFill>
        </p:grpSpPr>
        <p:sp>
          <p:nvSpPr>
            <p:cNvPr id="31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surfs the Internet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4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4733" y="4947053"/>
            <a:ext cx="2166985" cy="1404864"/>
          </a:xfrm>
          <a:prstGeom prst="rect">
            <a:avLst/>
          </a:prstGeom>
        </p:spPr>
      </p:pic>
      <p:pic>
        <p:nvPicPr>
          <p:cNvPr id="29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3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816437" y="3903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4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surf the Internets</a:t>
              </a:r>
              <a:endParaRPr lang="zh-CN" altLang="zh-CN" sz="28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06350" y="2755294"/>
            <a:ext cx="4788015" cy="998450"/>
            <a:chOff x="6752507" y="5944150"/>
            <a:chExt cx="5049860" cy="1053053"/>
          </a:xfrm>
          <a:solidFill>
            <a:srgbClr val="FF0000"/>
          </a:solidFill>
        </p:grpSpPr>
        <p:sp>
          <p:nvSpPr>
            <p:cNvPr id="37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surfes the Internet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8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9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37841" y="3949284"/>
            <a:ext cx="1829915" cy="1239976"/>
          </a:xfrm>
          <a:prstGeom prst="rect">
            <a:avLst/>
          </a:prstGeom>
        </p:spPr>
      </p:pic>
      <p:pic>
        <p:nvPicPr>
          <p:cNvPr id="40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7928" y="2773515"/>
            <a:ext cx="1829915" cy="1239976"/>
          </a:xfrm>
          <a:prstGeom prst="rect">
            <a:avLst/>
          </a:prstGeom>
        </p:spPr>
      </p:pic>
      <p:grpSp>
        <p:nvGrpSpPr>
          <p:cNvPr id="41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16437" y="1595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2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surf the Internet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3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5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6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What does you brother do 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in his free time?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- He_______________.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8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9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4763" y="1535762"/>
            <a:ext cx="1829915" cy="123997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7446" y="3642752"/>
            <a:ext cx="3157222" cy="2285050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94786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l="18467"/>
          <a:stretch/>
        </p:blipFill>
        <p:spPr>
          <a:xfrm>
            <a:off x="-796413" y="-366386"/>
            <a:ext cx="12988413" cy="7224386"/>
          </a:xfrm>
          <a:prstGeom prst="rect">
            <a:avLst/>
          </a:prstGeom>
        </p:spPr>
      </p:pic>
      <p:pic>
        <p:nvPicPr>
          <p:cNvPr id="49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50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31836" y="3951909"/>
            <a:ext cx="4788015" cy="1000863"/>
            <a:chOff x="6752507" y="4712225"/>
            <a:chExt cx="5049860" cy="1055598"/>
          </a:xfrm>
        </p:grpSpPr>
        <p:sp>
          <p:nvSpPr>
            <p:cNvPr id="51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False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2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5660343" y="8048916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54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5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5660343" y="9206464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57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8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9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33775" y="3979554"/>
            <a:ext cx="1829915" cy="1239976"/>
          </a:xfrm>
          <a:prstGeom prst="rect">
            <a:avLst/>
          </a:prstGeom>
        </p:spPr>
      </p:pic>
      <p:pic>
        <p:nvPicPr>
          <p:cNvPr id="60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4981747" y="8095096"/>
            <a:ext cx="1829915" cy="1239976"/>
          </a:xfrm>
          <a:prstGeom prst="rect">
            <a:avLst/>
          </a:prstGeom>
        </p:spPr>
      </p:pic>
      <p:pic>
        <p:nvPicPr>
          <p:cNvPr id="61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5001921" y="9224685"/>
            <a:ext cx="1829915" cy="1239976"/>
          </a:xfrm>
          <a:prstGeom prst="rect">
            <a:avLst/>
          </a:prstGeom>
        </p:spPr>
      </p:pic>
      <p:grpSp>
        <p:nvGrpSpPr>
          <p:cNvPr id="62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31836" y="280378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3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True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5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9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43009" y="2742458"/>
            <a:ext cx="2166985" cy="1404864"/>
          </a:xfrm>
          <a:prstGeom prst="rect">
            <a:avLst/>
          </a:prstGeom>
        </p:spPr>
      </p:pic>
      <p:pic>
        <p:nvPicPr>
          <p:cNvPr id="71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2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What does your friend do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in her free time?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- She goes to the cinema.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3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7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9141" y="3514681"/>
            <a:ext cx="3605252" cy="2518827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Down Arrow 4"/>
          <p:cNvSpPr/>
          <p:nvPr/>
        </p:nvSpPr>
        <p:spPr>
          <a:xfrm>
            <a:off x="2520815" y="4592636"/>
            <a:ext cx="257517" cy="37253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3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0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18282"/>
          <a:stretch/>
        </p:blipFill>
        <p:spPr>
          <a:xfrm>
            <a:off x="-825910" y="-366386"/>
            <a:ext cx="13017910" cy="7224386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23646" y="3892068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False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4911437" y="771663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Should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4911437" y="887418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24875" y="3946255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4232841" y="7762814"/>
            <a:ext cx="1829915" cy="1239976"/>
          </a:xfrm>
          <a:prstGeom prst="rect">
            <a:avLst/>
          </a:prstGeom>
        </p:spPr>
      </p:pic>
      <p:pic>
        <p:nvPicPr>
          <p:cNvPr id="38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4253015" y="889240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23646" y="2743944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True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03914" y="2684294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What do you do in your 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free time?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- I go camping.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/>
          <a:srcRect t="19390"/>
          <a:stretch/>
        </p:blipFill>
        <p:spPr>
          <a:xfrm>
            <a:off x="1811666" y="3733419"/>
            <a:ext cx="2804043" cy="2006436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010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/>
          <a:srcRect l="18282"/>
          <a:stretch/>
        </p:blipFill>
        <p:spPr>
          <a:xfrm>
            <a:off x="-825910" y="-366386"/>
            <a:ext cx="13017910" cy="7224386"/>
          </a:xfrm>
          <a:prstGeom prst="rect">
            <a:avLst/>
          </a:prstGeom>
        </p:spPr>
      </p:pic>
      <p:pic>
        <p:nvPicPr>
          <p:cNvPr id="52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53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20179" y="4064041"/>
            <a:ext cx="4788015" cy="1000863"/>
            <a:chOff x="6752507" y="4712225"/>
            <a:chExt cx="5049860" cy="1055598"/>
          </a:xfrm>
        </p:grpSpPr>
        <p:sp>
          <p:nvSpPr>
            <p:cNvPr id="54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False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5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745256" y="8717786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5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Play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8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745256" y="9875334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60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1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66660" y="8763966"/>
            <a:ext cx="1829915" cy="1239976"/>
          </a:xfrm>
          <a:prstGeom prst="rect">
            <a:avLst/>
          </a:prstGeom>
        </p:spPr>
      </p:pic>
      <p:pic>
        <p:nvPicPr>
          <p:cNvPr id="63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86834" y="9893555"/>
            <a:ext cx="1829915" cy="1239976"/>
          </a:xfrm>
          <a:prstGeom prst="rect">
            <a:avLst/>
          </a:prstGeom>
        </p:spPr>
      </p:pic>
      <p:grpSp>
        <p:nvGrpSpPr>
          <p:cNvPr id="65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20179" y="2915917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9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True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8475" y="3943967"/>
            <a:ext cx="2166985" cy="1404864"/>
          </a:xfrm>
          <a:prstGeom prst="rect">
            <a:avLst/>
          </a:prstGeom>
        </p:spPr>
      </p:pic>
      <p:pic>
        <p:nvPicPr>
          <p:cNvPr id="73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6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 do your father do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in his free time?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- He goes fishing.</a:t>
            </a: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9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80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8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8505" y="2856660"/>
            <a:ext cx="1829915" cy="123997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695987" y="3975210"/>
            <a:ext cx="2983455" cy="211983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1944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l="18282"/>
          <a:stretch/>
        </p:blipFill>
        <p:spPr>
          <a:xfrm>
            <a:off x="-825910" y="-366386"/>
            <a:ext cx="13017910" cy="7224386"/>
          </a:xfrm>
          <a:prstGeom prst="rect">
            <a:avLst/>
          </a:prstGeom>
        </p:spPr>
      </p:pic>
      <p:pic>
        <p:nvPicPr>
          <p:cNvPr id="48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49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20179" y="4064041"/>
            <a:ext cx="4788015" cy="1000863"/>
            <a:chOff x="6752507" y="4712225"/>
            <a:chExt cx="5049860" cy="1055598"/>
          </a:xfrm>
        </p:grpSpPr>
        <p:sp>
          <p:nvSpPr>
            <p:cNvPr id="50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False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745256" y="8717786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53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Play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745256" y="9875334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56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7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8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66660" y="8763966"/>
            <a:ext cx="1829915" cy="1239976"/>
          </a:xfrm>
          <a:prstGeom prst="rect">
            <a:avLst/>
          </a:prstGeom>
        </p:spPr>
      </p:pic>
      <p:pic>
        <p:nvPicPr>
          <p:cNvPr id="59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86834" y="9893555"/>
            <a:ext cx="1829915" cy="1239976"/>
          </a:xfrm>
          <a:prstGeom prst="rect">
            <a:avLst/>
          </a:prstGeom>
        </p:spPr>
      </p:pic>
      <p:grpSp>
        <p:nvGrpSpPr>
          <p:cNvPr id="60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20179" y="2915917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1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True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2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3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8475" y="3943967"/>
            <a:ext cx="2166985" cy="1404864"/>
          </a:xfrm>
          <a:prstGeom prst="rect">
            <a:avLst/>
          </a:prstGeom>
        </p:spPr>
      </p:pic>
      <p:pic>
        <p:nvPicPr>
          <p:cNvPr id="65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6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What does your sister do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in her free time?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- She go swimming.</a:t>
            </a: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68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69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8505" y="2856660"/>
            <a:ext cx="1829915" cy="123997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3"/>
          <a:srcRect l="18130" t="27227" r="9" b="101"/>
          <a:stretch/>
        </p:blipFill>
        <p:spPr>
          <a:xfrm>
            <a:off x="1578186" y="4067874"/>
            <a:ext cx="3040274" cy="18877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105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18282"/>
          <a:stretch/>
        </p:blipFill>
        <p:spPr>
          <a:xfrm>
            <a:off x="-825910" y="-366386"/>
            <a:ext cx="13017910" cy="7224386"/>
          </a:xfrm>
          <a:prstGeom prst="rect">
            <a:avLst/>
          </a:prstGeom>
        </p:spPr>
      </p:pic>
      <p:pic>
        <p:nvPicPr>
          <p:cNvPr id="18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19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20179" y="4064041"/>
            <a:ext cx="4788015" cy="1000863"/>
            <a:chOff x="6752507" y="4712225"/>
            <a:chExt cx="5049860" cy="1055598"/>
          </a:xfrm>
        </p:grpSpPr>
        <p:sp>
          <p:nvSpPr>
            <p:cNvPr id="20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There are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1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745256" y="8717786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25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Play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6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745256" y="9875334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28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0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66660" y="8763966"/>
            <a:ext cx="1829915" cy="1239976"/>
          </a:xfrm>
          <a:prstGeom prst="rect">
            <a:avLst/>
          </a:prstGeom>
        </p:spPr>
      </p:pic>
      <p:pic>
        <p:nvPicPr>
          <p:cNvPr id="31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086834" y="9893555"/>
            <a:ext cx="1829915" cy="1239976"/>
          </a:xfrm>
          <a:prstGeom prst="rect">
            <a:avLst/>
          </a:prstGeom>
        </p:spPr>
      </p:pic>
      <p:grpSp>
        <p:nvGrpSpPr>
          <p:cNvPr id="32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20179" y="2915917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3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There is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5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8475" y="3943967"/>
            <a:ext cx="2166985" cy="1404864"/>
          </a:xfrm>
          <a:prstGeom prst="rect">
            <a:avLst/>
          </a:prstGeom>
        </p:spPr>
      </p:pic>
      <p:pic>
        <p:nvPicPr>
          <p:cNvPr id="36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7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two black cats.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9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0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8505" y="2856660"/>
            <a:ext cx="1829915" cy="123997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858220" y="4064041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l="18282"/>
          <a:stretch/>
        </p:blipFill>
        <p:spPr>
          <a:xfrm>
            <a:off x="-825910" y="-366386"/>
            <a:ext cx="13017910" cy="7224386"/>
          </a:xfrm>
          <a:prstGeom prst="rect">
            <a:avLst/>
          </a:prstGeom>
        </p:spPr>
      </p:pic>
      <p:pic>
        <p:nvPicPr>
          <p:cNvPr id="45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46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923646" y="3892068"/>
            <a:ext cx="4788015" cy="1000863"/>
            <a:chOff x="6752507" y="4712225"/>
            <a:chExt cx="5049860" cy="1055598"/>
          </a:xfrm>
        </p:grpSpPr>
        <p:sp>
          <p:nvSpPr>
            <p:cNvPr id="47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False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8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4911437" y="771663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50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Should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4911437" y="887418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53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4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5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24875" y="3946255"/>
            <a:ext cx="1829915" cy="1239976"/>
          </a:xfrm>
          <a:prstGeom prst="rect">
            <a:avLst/>
          </a:prstGeom>
        </p:spPr>
      </p:pic>
      <p:pic>
        <p:nvPicPr>
          <p:cNvPr id="56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4232841" y="7762814"/>
            <a:ext cx="1829915" cy="1239976"/>
          </a:xfrm>
          <a:prstGeom prst="rect">
            <a:avLst/>
          </a:prstGeom>
        </p:spPr>
      </p:pic>
      <p:pic>
        <p:nvPicPr>
          <p:cNvPr id="57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4253015" y="8892403"/>
            <a:ext cx="1829915" cy="1239976"/>
          </a:xfrm>
          <a:prstGeom prst="rect">
            <a:avLst/>
          </a:prstGeom>
        </p:spPr>
      </p:pic>
      <p:grpSp>
        <p:nvGrpSpPr>
          <p:cNvPr id="58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923646" y="2743944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59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True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0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1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03914" y="2684294"/>
            <a:ext cx="2166985" cy="1404864"/>
          </a:xfrm>
          <a:prstGeom prst="rect">
            <a:avLst/>
          </a:prstGeom>
        </p:spPr>
      </p:pic>
      <p:pic>
        <p:nvPicPr>
          <p:cNvPr id="62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3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What does you brother do 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in his free time?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- He goes skating.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6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4"/>
          <a:srcRect l="-30351" r="-31386"/>
          <a:stretch/>
        </p:blipFill>
        <p:spPr>
          <a:xfrm>
            <a:off x="1924907" y="3617311"/>
            <a:ext cx="2704820" cy="2311523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160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3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4054" y="2497976"/>
            <a:ext cx="79639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Pronounciation</a:t>
            </a:r>
          </a:p>
        </p:txBody>
      </p:sp>
    </p:spTree>
    <p:extLst>
      <p:ext uri="{BB962C8B-B14F-4D97-AF65-F5344CB8AC3E}">
        <p14:creationId xmlns:p14="http://schemas.microsoft.com/office/powerpoint/2010/main" val="37915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86094" y="253542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66660"/>
              </p:ext>
            </p:extLst>
          </p:nvPr>
        </p:nvGraphicFramePr>
        <p:xfrm>
          <a:off x="1914939" y="804891"/>
          <a:ext cx="8362122" cy="5439696"/>
        </p:xfrm>
        <a:graphic>
          <a:graphicData uri="http://schemas.openxmlformats.org/drawingml/2006/table">
            <a:tbl>
              <a:tblPr/>
              <a:tblGrid>
                <a:gridCol w="6079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54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41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84237" marR="84237" marT="42119" marB="4211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 you do in your free time?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surf the Internet.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75494" marR="175494" marT="164850" marB="1648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1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84237" marR="84237" marT="42119" marB="4211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does he do in his free time?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 listens to music.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75494" marR="175494" marT="164850" marB="1648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1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84237" marR="84237" marT="42119" marB="4211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does she do in her free time?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 goes shopping.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75494" marR="175494" marT="164850" marB="1648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11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84237" marR="84237" marT="42119" marB="42119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do they do in their free time?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 go camping. </a:t>
                      </a:r>
                      <a:r>
                        <a:rPr lang="en-US" sz="26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75494" marR="175494" marT="164850" marB="1648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86094" y="1326009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86094" y="2706939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86094" y="3904989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86094" y="532324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3 What do you do in your free tim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3 What do you do in your free tim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3 What do you do in your free tim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3 What do you do in your free tim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6094" y="311598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7769" y="799424"/>
            <a:ext cx="1011402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 I ________.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 	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cartoons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 in her free time? She ______.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	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 in his free time? He ________.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	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cinema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 in their free time? They ________.</a:t>
            </a:r>
          </a:p>
          <a:p>
            <a:pPr>
              <a:lnSpc>
                <a:spcPct val="14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the garden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shopping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08806" y="1641774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11542" y="3003287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83542" y="4360138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108806" y="5726294"/>
            <a:ext cx="548640" cy="54864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8403748" y="311598"/>
            <a:ext cx="365759" cy="36576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329256" y="1733214"/>
            <a:ext cx="365759" cy="365760"/>
          </a:xfrm>
          <a:prstGeom prst="ellipse">
            <a:avLst/>
          </a:prstGeom>
        </p:spPr>
      </p:pic>
      <p:pic>
        <p:nvPicPr>
          <p:cNvPr id="12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329256" y="3094727"/>
            <a:ext cx="365759" cy="36576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329256" y="4456240"/>
            <a:ext cx="365759" cy="36576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329256" y="581775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03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3 What do you do in your free time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3 What do you do in your free time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3 What do you do in your free time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3 What do you do in your free time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3 What do you do in your free time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9423" y="2497976"/>
            <a:ext cx="387317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0559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8434" y="27001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1146" y="827331"/>
            <a:ext cx="112233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3200" smtClean="0">
                <a:solidFill>
                  <a:srgbClr val="FF0000"/>
                </a:solidFill>
                <a:ea typeface="Times New Roman" panose="02020603050405020304" pitchFamily="18" charset="0"/>
              </a:rPr>
              <a:t>…</a:t>
            </a:r>
            <a:endParaRPr lang="en-US" sz="3200" baseline="-25000" smtClean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- Use </a:t>
            </a:r>
            <a:r>
              <a:rPr lang="en-US" sz="3200">
                <a:solidFill>
                  <a:srgbClr val="0070C0"/>
                </a:solidFill>
              </a:rPr>
              <a:t>the words &amp; phrases related to the topics </a:t>
            </a:r>
            <a:r>
              <a:rPr lang="en-US" sz="3200" i="1">
                <a:solidFill>
                  <a:srgbClr val="0070C0"/>
                </a:solidFill>
              </a:rPr>
              <a:t>Free time activities</a:t>
            </a:r>
            <a:r>
              <a:rPr lang="en-US" sz="3200">
                <a:solidFill>
                  <a:srgbClr val="0070C0"/>
                </a:solidFill>
              </a:rPr>
              <a:t>.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- </a:t>
            </a:r>
            <a:r>
              <a:rPr lang="en-US" sz="3200">
                <a:solidFill>
                  <a:srgbClr val="0070C0"/>
                </a:solidFill>
              </a:rPr>
              <a:t>Say questions and answers with the correct </a:t>
            </a:r>
            <a:r>
              <a:rPr lang="en-US" sz="3200">
                <a:solidFill>
                  <a:srgbClr val="0070C0"/>
                </a:solidFill>
              </a:rPr>
              <a:t>intornation</a:t>
            </a:r>
            <a:r>
              <a:rPr lang="en-US" sz="3200" i="1" smtClean="0">
                <a:solidFill>
                  <a:srgbClr val="0070C0"/>
                </a:solidFill>
              </a:rPr>
              <a:t>.</a:t>
            </a:r>
            <a:endParaRPr lang="en-US" sz="3200" i="1" smtClean="0">
              <a:solidFill>
                <a:srgbClr val="0070C0"/>
              </a:solidFill>
            </a:endParaRPr>
          </a:p>
          <a:p>
            <a:r>
              <a:rPr lang="en-US" sz="3200" b="1" smtClean="0">
                <a:solidFill>
                  <a:srgbClr val="0070C0"/>
                </a:solidFill>
              </a:rPr>
              <a:t>Developping</a:t>
            </a:r>
            <a:r>
              <a:rPr lang="en-US" sz="3200">
                <a:solidFill>
                  <a:srgbClr val="0070C0"/>
                </a:solidFill>
              </a:rPr>
              <a:t>: Listening – Speaking </a:t>
            </a:r>
            <a:r>
              <a:rPr lang="en-US" sz="3200" smtClean="0">
                <a:solidFill>
                  <a:srgbClr val="0070C0"/>
                </a:solidFill>
              </a:rPr>
              <a:t>skills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en-US" sz="3200" b="1" smtClean="0">
                <a:solidFill>
                  <a:srgbClr val="0070C0"/>
                </a:solidFill>
              </a:rPr>
              <a:t>Vocabulary </a:t>
            </a:r>
            <a:r>
              <a:rPr lang="en-US" sz="3200" smtClean="0">
                <a:solidFill>
                  <a:srgbClr val="0070C0"/>
                </a:solidFill>
              </a:rPr>
              <a:t>:</a:t>
            </a:r>
            <a:r>
              <a:rPr lang="en-US" sz="3200">
                <a:solidFill>
                  <a:srgbClr val="0070C0"/>
                </a:solidFill>
              </a:rPr>
              <a:t> </a:t>
            </a:r>
            <a:r>
              <a:rPr lang="en-US" sz="3200">
                <a:solidFill>
                  <a:srgbClr val="0070C0"/>
                </a:solidFill>
              </a:rPr>
              <a:t>go camping, go </a:t>
            </a:r>
            <a:r>
              <a:rPr lang="en-US" sz="3200">
                <a:solidFill>
                  <a:srgbClr val="0070C0"/>
                </a:solidFill>
              </a:rPr>
              <a:t>shopping</a:t>
            </a:r>
            <a:r>
              <a:rPr lang="en-US" sz="3200" smtClean="0">
                <a:solidFill>
                  <a:srgbClr val="0070C0"/>
                </a:solidFill>
              </a:rPr>
              <a:t>...</a:t>
            </a:r>
          </a:p>
          <a:p>
            <a:r>
              <a:rPr lang="en-US" sz="3200" b="1" smtClean="0">
                <a:solidFill>
                  <a:srgbClr val="0070C0"/>
                </a:solidFill>
              </a:rPr>
              <a:t>Structure</a:t>
            </a:r>
            <a:r>
              <a:rPr lang="en-US" sz="3200" smtClean="0">
                <a:solidFill>
                  <a:srgbClr val="0070C0"/>
                </a:solidFill>
              </a:rPr>
              <a:t>:</a:t>
            </a:r>
            <a:r>
              <a:rPr lang="en-US" sz="3200">
                <a:solidFill>
                  <a:srgbClr val="0070C0"/>
                </a:solidFill>
              </a:rPr>
              <a:t> </a:t>
            </a:r>
            <a:r>
              <a:rPr lang="en-US" sz="3200" i="1">
                <a:solidFill>
                  <a:srgbClr val="0070C0"/>
                </a:solidFill>
              </a:rPr>
              <a:t>What does your ... do in his/her free time</a:t>
            </a:r>
            <a:r>
              <a:rPr lang="en-US" sz="3200" i="1">
                <a:solidFill>
                  <a:srgbClr val="0070C0"/>
                </a:solidFill>
              </a:rPr>
              <a:t>? </a:t>
            </a:r>
            <a:r>
              <a:rPr lang="en-US" sz="3200" i="1">
                <a:solidFill>
                  <a:srgbClr val="0070C0"/>
                </a:solidFill>
              </a:rPr>
              <a:t> </a:t>
            </a:r>
            <a:r>
              <a:rPr lang="en-US" sz="3200" i="1" smtClean="0">
                <a:solidFill>
                  <a:srgbClr val="0070C0"/>
                </a:solidFill>
              </a:rPr>
              <a:t>He/She ...</a:t>
            </a:r>
            <a:r>
              <a:rPr lang="en-US" sz="3200">
                <a:solidFill>
                  <a:srgbClr val="0070C0"/>
                </a:solidFill>
              </a:rPr>
              <a:t> </a:t>
            </a:r>
            <a:r>
              <a:rPr lang="en-US" sz="3200" b="1">
                <a:solidFill>
                  <a:srgbClr val="0070C0"/>
                </a:solidFill>
              </a:rPr>
              <a:t>Phonetic:</a:t>
            </a:r>
          </a:p>
          <a:p>
            <a:r>
              <a:rPr lang="en-US" sz="3200" i="1">
                <a:solidFill>
                  <a:srgbClr val="0070C0"/>
                </a:solidFill>
              </a:rPr>
              <a:t>What do you do in your free time?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– I surf the internet.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What do they do in their free time?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0070C0"/>
                </a:solidFill>
              </a:rPr>
              <a:t>– They go camping.</a:t>
            </a:r>
            <a:endParaRPr lang="en-US" sz="3200">
              <a:solidFill>
                <a:srgbClr val="0070C0"/>
              </a:solidFill>
            </a:endParaRPr>
          </a:p>
          <a:p>
            <a:endParaRPr lang="en-US" sz="32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68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11" y="4693984"/>
            <a:ext cx="1918018" cy="134003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341032" y="5954728"/>
            <a:ext cx="34834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2" y="2696077"/>
            <a:ext cx="1762764" cy="127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19" y="4860294"/>
            <a:ext cx="1570306" cy="1084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853" y="4068457"/>
            <a:ext cx="1210824" cy="124933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4132" y="3861127"/>
            <a:ext cx="252665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57827" y="5993973"/>
            <a:ext cx="25090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331705" y="5330113"/>
            <a:ext cx="1553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flipH="1">
            <a:off x="2611093" y="2540801"/>
            <a:ext cx="3675407" cy="8648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3552220" y="2540801"/>
            <a:ext cx="2734280" cy="229780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22" idx="0"/>
          </p:cNvCxnSpPr>
          <p:nvPr/>
        </p:nvCxnSpPr>
        <p:spPr>
          <a:xfrm flipH="1">
            <a:off x="5626640" y="2540801"/>
            <a:ext cx="659860" cy="17858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</p:cNvCxnSpPr>
          <p:nvPr/>
        </p:nvCxnSpPr>
        <p:spPr>
          <a:xfrm>
            <a:off x="6286500" y="2540801"/>
            <a:ext cx="3067050" cy="20202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24444" y="282362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0808" y="3508301"/>
            <a:ext cx="198002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03" y="2134958"/>
            <a:ext cx="1081486" cy="13887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11169" y="5575880"/>
            <a:ext cx="2848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48" y="4326661"/>
            <a:ext cx="1428784" cy="1301529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2" idx="2"/>
          </p:cNvCxnSpPr>
          <p:nvPr/>
        </p:nvCxnSpPr>
        <p:spPr>
          <a:xfrm>
            <a:off x="6286500" y="2540801"/>
            <a:ext cx="1541991" cy="231949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" idx="2"/>
          </p:cNvCxnSpPr>
          <p:nvPr/>
        </p:nvCxnSpPr>
        <p:spPr>
          <a:xfrm>
            <a:off x="6286500" y="2540801"/>
            <a:ext cx="3484490" cy="4702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orizontal Scroll 1"/>
          <p:cNvSpPr/>
          <p:nvPr/>
        </p:nvSpPr>
        <p:spPr>
          <a:xfrm>
            <a:off x="3219450" y="876300"/>
            <a:ext cx="6134100" cy="1771650"/>
          </a:xfrm>
          <a:prstGeom prst="horizontalScroll">
            <a:avLst>
              <a:gd name="adj" fmla="val 6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4A69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3145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7" grpId="0"/>
      <p:bldP spid="21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64127" y="292503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47965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9838" t="21614" r="22475" b="11979"/>
          <a:stretch/>
        </p:blipFill>
        <p:spPr>
          <a:xfrm>
            <a:off x="1330338" y="453597"/>
            <a:ext cx="9413862" cy="5975748"/>
          </a:xfrm>
          <a:prstGeom prst="roundRect">
            <a:avLst>
              <a:gd name="adj" fmla="val 13160"/>
            </a:avLst>
          </a:prstGeom>
        </p:spPr>
      </p:pic>
      <p:sp>
        <p:nvSpPr>
          <p:cNvPr id="2" name="Rectangle 1"/>
          <p:cNvSpPr/>
          <p:nvPr/>
        </p:nvSpPr>
        <p:spPr>
          <a:xfrm>
            <a:off x="1330338" y="253542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</a:p>
        </p:txBody>
      </p:sp>
      <p:pic>
        <p:nvPicPr>
          <p:cNvPr id="4" name="Tiếng Anh 5 Tập 2 - Unit 13 What do you do in your free time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591" y="6200745"/>
            <a:ext cx="456575" cy="4572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38" y="853707"/>
            <a:ext cx="444112" cy="4447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480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3 What do you do in your free tim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0386" y="2497976"/>
            <a:ext cx="753122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348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2181" y="2497976"/>
            <a:ext cx="590764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7403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38"/>
          <a:stretch/>
        </p:blipFill>
        <p:spPr>
          <a:xfrm>
            <a:off x="-737419" y="-366386"/>
            <a:ext cx="12929419" cy="7224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F2B4CFD-EF66-4CFF-8875-08729B22F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0"/>
          <a:stretch/>
        </p:blipFill>
        <p:spPr>
          <a:xfrm>
            <a:off x="-1618990" y="-939576"/>
            <a:ext cx="6450790" cy="44017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9BD830C-641C-4420-9BCC-69B1F360E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3895" r="51464" b="53948"/>
          <a:stretch/>
        </p:blipFill>
        <p:spPr>
          <a:xfrm>
            <a:off x="563310" y="-309111"/>
            <a:ext cx="2295206" cy="10664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77105EF-CFCF-4EA4-8320-0F19355509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23023" r="9566" b="54820"/>
          <a:stretch/>
        </p:blipFill>
        <p:spPr>
          <a:xfrm>
            <a:off x="6389379" y="-522989"/>
            <a:ext cx="3218078" cy="1578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B19BC56-A957-4D03-A5D7-8F46DEB7B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02" y="-262487"/>
            <a:ext cx="3676062" cy="34690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4E890B6-9697-4C72-8AD6-EA02BF9D0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66760" r="52642" b="11083"/>
          <a:stretch/>
        </p:blipFill>
        <p:spPr>
          <a:xfrm>
            <a:off x="3570003" y="-108450"/>
            <a:ext cx="2415506" cy="10179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9445938" y="4812872"/>
            <a:ext cx="1494643" cy="669318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9445938" y="5626030"/>
            <a:ext cx="1494643" cy="66931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45226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/>
          <a:srcRect l="19022"/>
          <a:stretch/>
        </p:blipFill>
        <p:spPr>
          <a:xfrm>
            <a:off x="-707923" y="-366386"/>
            <a:ext cx="12899923" cy="7224386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xmlns="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xmlns="" id="{3D5221BA-5F80-43AE-A356-50CFF024A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4" t="23023" r="9566" b="54820"/>
          <a:stretch/>
        </p:blipFill>
        <p:spPr>
          <a:xfrm>
            <a:off x="8510930" y="-789106"/>
            <a:ext cx="3218078" cy="1578211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7467568F-3F6D-4846-8AC2-38544DB3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23895" r="51464" b="53948"/>
          <a:stretch/>
        </p:blipFill>
        <p:spPr>
          <a:xfrm>
            <a:off x="563310" y="-309111"/>
            <a:ext cx="2295206" cy="1066419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1" name="Group 120"/>
          <p:cNvGrpSpPr/>
          <p:nvPr/>
        </p:nvGrpSpPr>
        <p:grpSpPr>
          <a:xfrm>
            <a:off x="-1618990" y="-939576"/>
            <a:ext cx="14213054" cy="4401792"/>
            <a:chOff x="-1618990" y="-939576"/>
            <a:chExt cx="14213054" cy="4401792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xmlns="" id="{3F2B4CFD-EF66-4CFF-8875-08729B22F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20"/>
            <a:stretch/>
          </p:blipFill>
          <p:spPr>
            <a:xfrm>
              <a:off x="-1618990" y="-939576"/>
              <a:ext cx="6450790" cy="4401792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0A47D789-11C5-41ED-A352-5BA0D4BCBE1F}"/>
                </a:ext>
              </a:extLst>
            </p:cNvPr>
            <p:cNvGrpSpPr/>
            <p:nvPr/>
          </p:nvGrpSpPr>
          <p:grpSpPr>
            <a:xfrm>
              <a:off x="2530651" y="588749"/>
              <a:ext cx="3858729" cy="2368508"/>
              <a:chOff x="2685118" y="1138818"/>
              <a:chExt cx="4069752" cy="2498035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xmlns="" id="{9C75324C-978F-42E6-8F86-CBC1D2BEA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31916" b="-418"/>
              <a:stretch/>
            </p:blipFill>
            <p:spPr>
              <a:xfrm>
                <a:off x="2685118" y="1138818"/>
                <a:ext cx="2039091" cy="2498035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xmlns="" id="{67DE44D7-825E-4525-9D93-4D7378113A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15" t="32734" b="60866"/>
              <a:stretch/>
            </p:blipFill>
            <p:spPr>
              <a:xfrm rot="19659835">
                <a:off x="3835001" y="1746864"/>
                <a:ext cx="2919869" cy="352486"/>
              </a:xfrm>
              <a:prstGeom prst="rect">
                <a:avLst/>
              </a:prstGeom>
            </p:spPr>
          </p:pic>
        </p:grp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xmlns="" id="{FB19BC56-A957-4D03-A5D7-8F46DEB7B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002" y="-262487"/>
              <a:ext cx="3676062" cy="3469061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299175" y="2794863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298062" y="3513685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9623892" y="5321374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857" y="258360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1160106" y="5123500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51812" y="2864755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96116" y="1744487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329146" y="4143035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131210" y="3336010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7684684" y="3888395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921628" y="487743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43651" y="388350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162679" y="1712737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9736354" y="2742663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D246EAA7-B2D8-4F3F-B90C-A1A599FE6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66760" r="52642" b="11083"/>
          <a:stretch/>
        </p:blipFill>
        <p:spPr>
          <a:xfrm>
            <a:off x="3570003" y="-108450"/>
            <a:ext cx="2415506" cy="1017982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3279921" y="5735519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5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0840326" y="445750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6" action="ppaction://hlinksldjump"/>
          </p:cNvPr>
          <p:cNvSpPr/>
          <p:nvPr/>
        </p:nvSpPr>
        <p:spPr>
          <a:xfrm rot="19961494">
            <a:off x="151496" y="3407869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7" action="ppaction://hlinksldjump"/>
          </p:cNvPr>
          <p:cNvSpPr/>
          <p:nvPr/>
        </p:nvSpPr>
        <p:spPr>
          <a:xfrm rot="19961494">
            <a:off x="1098322" y="5159223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8" action="ppaction://hlinksldjump"/>
          </p:cNvPr>
          <p:cNvSpPr/>
          <p:nvPr/>
        </p:nvSpPr>
        <p:spPr>
          <a:xfrm rot="297800">
            <a:off x="2302974" y="410451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9" action="ppaction://hlinksldjump"/>
          </p:cNvPr>
          <p:cNvSpPr/>
          <p:nvPr/>
        </p:nvSpPr>
        <p:spPr>
          <a:xfrm rot="20143509">
            <a:off x="3125291" y="5723329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30" action="ppaction://hlinksldjump"/>
          </p:cNvPr>
          <p:cNvSpPr/>
          <p:nvPr/>
        </p:nvSpPr>
        <p:spPr>
          <a:xfrm>
            <a:off x="5860618" y="481692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31" action="ppaction://hlinksldjump"/>
          </p:cNvPr>
          <p:cNvSpPr/>
          <p:nvPr/>
        </p:nvSpPr>
        <p:spPr>
          <a:xfrm>
            <a:off x="4240205" y="3475716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32" action="ppaction://hlinksldjump"/>
          </p:cNvPr>
          <p:cNvSpPr/>
          <p:nvPr/>
        </p:nvSpPr>
        <p:spPr>
          <a:xfrm rot="531290">
            <a:off x="7256120" y="2715772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3" action="ppaction://hlinksldjump"/>
          </p:cNvPr>
          <p:cNvSpPr/>
          <p:nvPr/>
        </p:nvSpPr>
        <p:spPr>
          <a:xfrm rot="531290">
            <a:off x="9636948" y="2982500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4" action="ppaction://hlinksldjump"/>
          </p:cNvPr>
          <p:cNvSpPr/>
          <p:nvPr/>
        </p:nvSpPr>
        <p:spPr>
          <a:xfrm rot="531290">
            <a:off x="13382099" y="306080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5" action="ppaction://hlinksldjump"/>
          </p:cNvPr>
          <p:cNvSpPr/>
          <p:nvPr/>
        </p:nvSpPr>
        <p:spPr>
          <a:xfrm rot="21218231">
            <a:off x="15495167" y="104717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rId36" action="ppaction://hlinksldjump"/>
          </p:cNvPr>
          <p:cNvSpPr/>
          <p:nvPr/>
        </p:nvSpPr>
        <p:spPr>
          <a:xfrm rot="171325">
            <a:off x="12922771" y="1684108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7" action="ppaction://hlinksldjump"/>
          </p:cNvPr>
          <p:cNvSpPr/>
          <p:nvPr/>
        </p:nvSpPr>
        <p:spPr>
          <a:xfrm>
            <a:off x="15135140" y="1672854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38" action="ppaction://hlinksldjump"/>
          </p:cNvPr>
          <p:cNvSpPr/>
          <p:nvPr/>
        </p:nvSpPr>
        <p:spPr>
          <a:xfrm rot="839397">
            <a:off x="9437881" y="5229272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39" action="ppaction://hlinksldjump"/>
          </p:cNvPr>
          <p:cNvSpPr/>
          <p:nvPr/>
        </p:nvSpPr>
        <p:spPr>
          <a:xfrm rot="839397">
            <a:off x="13953944" y="2916054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18" action="ppaction://hlinksldjump"/>
          </p:cNvPr>
          <p:cNvSpPr/>
          <p:nvPr/>
        </p:nvSpPr>
        <p:spPr>
          <a:xfrm>
            <a:off x="7557388" y="3942535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589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8838"/>
          <a:stretch/>
        </p:blipFill>
        <p:spPr>
          <a:xfrm>
            <a:off x="-737419" y="-366386"/>
            <a:ext cx="12929419" cy="7224386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16437" y="27431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I cleanes my house.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823792" y="1618834"/>
            <a:ext cx="4788015" cy="998450"/>
            <a:chOff x="6752507" y="5944150"/>
            <a:chExt cx="5049860" cy="1053053"/>
          </a:xfrm>
          <a:solidFill>
            <a:srgbClr val="FFC00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I cleans my house.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You clean my house.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17666" y="279733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45196" y="1665014"/>
            <a:ext cx="1829915" cy="1239976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16437" y="3903944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I clean my house.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896705" y="3844294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do you do in your free time?</a:t>
            </a: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1826" y="3417318"/>
            <a:ext cx="3383423" cy="23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8652"/>
          <a:stretch/>
        </p:blipFill>
        <p:spPr>
          <a:xfrm>
            <a:off x="-766916" y="-366386"/>
            <a:ext cx="12958916" cy="7224386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16437" y="27431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What does he do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816437" y="3903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What do she do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What does she do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37841" y="3949284"/>
            <a:ext cx="1829915" cy="1239976"/>
          </a:xfrm>
          <a:prstGeom prst="rect">
            <a:avLst/>
          </a:prstGeom>
        </p:spPr>
      </p:pic>
      <p:pic>
        <p:nvPicPr>
          <p:cNvPr id="108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16437" y="1595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What do he do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4733" y="26230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 in his free time?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draws pictures.</a:t>
            </a:r>
          </a:p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4763" y="1535762"/>
            <a:ext cx="1829915" cy="12399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0489" y="3614092"/>
            <a:ext cx="2465387" cy="22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18652"/>
          <a:stretch/>
        </p:blipFill>
        <p:spPr>
          <a:xfrm>
            <a:off x="-766916" y="-366386"/>
            <a:ext cx="12958916" cy="7224386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16437" y="2743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 karate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816437" y="3903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dos karate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deos karate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37841" y="3949284"/>
            <a:ext cx="1829915" cy="1239976"/>
          </a:xfrm>
          <a:prstGeom prst="rect">
            <a:avLst/>
          </a:prstGeom>
        </p:spPr>
      </p:pic>
      <p:pic>
        <p:nvPicPr>
          <p:cNvPr id="37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8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16437" y="1595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9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does karate</a:t>
              </a:r>
              <a:endParaRPr lang="zh-CN" altLang="zh-CN" sz="32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0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1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34733" y="2623069"/>
            <a:ext cx="2166985" cy="1404864"/>
          </a:xfrm>
          <a:prstGeom prst="rect">
            <a:avLst/>
          </a:prstGeom>
        </p:spPr>
      </p:pic>
      <p:pic>
        <p:nvPicPr>
          <p:cNvPr id="42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3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do you do in your free time?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_____________.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5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4763" y="1535762"/>
            <a:ext cx="1829915" cy="12399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733" y="3741593"/>
            <a:ext cx="2085424" cy="215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9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8652"/>
          <a:stretch/>
        </p:blipFill>
        <p:spPr>
          <a:xfrm>
            <a:off x="-766916" y="-366386"/>
            <a:ext cx="12958916" cy="7224386"/>
          </a:xfrm>
          <a:prstGeom prst="rect">
            <a:avLst/>
          </a:prstGeom>
        </p:spPr>
      </p:pic>
      <p:pic>
        <p:nvPicPr>
          <p:cNvPr id="27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8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6816437" y="5067127"/>
            <a:ext cx="4788015" cy="1000863"/>
            <a:chOff x="6752507" y="4712225"/>
            <a:chExt cx="5049860" cy="1055598"/>
          </a:xfrm>
          <a:solidFill>
            <a:srgbClr val="7030A0"/>
          </a:solidFill>
        </p:grpSpPr>
        <p:sp>
          <p:nvSpPr>
            <p:cNvPr id="29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does he do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his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6816437" y="3903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2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do he do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his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3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2735413"/>
            <a:ext cx="4788015" cy="998450"/>
            <a:chOff x="6752507" y="5944150"/>
            <a:chExt cx="5049860" cy="1053053"/>
          </a:xfrm>
          <a:solidFill>
            <a:srgbClr val="FF0000"/>
          </a:solidFill>
        </p:grpSpPr>
        <p:sp>
          <p:nvSpPr>
            <p:cNvPr id="3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do you do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his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37841" y="3949284"/>
            <a:ext cx="1829915" cy="1239976"/>
          </a:xfrm>
          <a:prstGeom prst="rect">
            <a:avLst/>
          </a:prstGeom>
        </p:spPr>
      </p:pic>
      <p:pic>
        <p:nvPicPr>
          <p:cNvPr id="38" name="tryagain3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37841" y="273541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6816437" y="1595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do you do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your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5917693" y="4967002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______________ free time?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rides his bike.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7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54763" y="1535762"/>
            <a:ext cx="1829915" cy="12399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1145" y="3622687"/>
            <a:ext cx="1671221" cy="21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486</Words>
  <Application>Microsoft Office PowerPoint</Application>
  <PresentationFormat>Custom</PresentationFormat>
  <Paragraphs>246</Paragraphs>
  <Slides>23</Slides>
  <Notes>10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印品黑体</vt:lpstr>
      <vt:lpstr>Calibri</vt:lpstr>
      <vt:lpstr>宋体</vt:lpstr>
      <vt:lpstr>Bernard MT Condensed</vt:lpstr>
      <vt:lpstr>Helvetica Neue</vt:lpstr>
      <vt:lpstr>Algerian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82</cp:revision>
  <dcterms:created xsi:type="dcterms:W3CDTF">2021-01-12T10:33:13Z</dcterms:created>
  <dcterms:modified xsi:type="dcterms:W3CDTF">2024-02-22T13:21:23Z</dcterms:modified>
</cp:coreProperties>
</file>