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2"/>
  </p:notesMasterIdLst>
  <p:sldIdLst>
    <p:sldId id="354" r:id="rId3"/>
    <p:sldId id="311" r:id="rId4"/>
    <p:sldId id="332" r:id="rId5"/>
    <p:sldId id="333" r:id="rId6"/>
    <p:sldId id="355" r:id="rId7"/>
    <p:sldId id="356" r:id="rId8"/>
    <p:sldId id="342" r:id="rId9"/>
    <p:sldId id="336" r:id="rId10"/>
    <p:sldId id="261" r:id="rId11"/>
  </p:sldIdLst>
  <p:sldSz cx="9144000" cy="5143500" type="screen16x9"/>
  <p:notesSz cx="6858000" cy="9144000"/>
  <p:embeddedFontLst>
    <p:embeddedFont>
      <p:font typeface="Calibri" pitchFamily="34" charset="0"/>
      <p:regular r:id="rId13"/>
      <p:bold r:id="rId14"/>
      <p:italic r:id="rId15"/>
      <p:boldItalic r:id="rId16"/>
    </p:embeddedFont>
    <p:embeddedFont>
      <p:font typeface="Calibri Light" pitchFamily="34" charset="0"/>
      <p:regular r:id="rId17"/>
      <p:italic r:id="rId18"/>
    </p:embeddedFont>
    <p:embeddedFont>
      <p:font typeface="Arial-Rounded" charset="0"/>
      <p:regular r:id="rId19"/>
      <p:bold r:id="rId20"/>
    </p:embeddedFont>
    <p:embeddedFont>
      <p:font typeface="Lato"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FFFF99"/>
    <a:srgbClr val="FEE7EF"/>
    <a:srgbClr val="FF0066"/>
    <a:srgbClr val="F3A10D"/>
    <a:srgbClr val="FEFBF6"/>
    <a:srgbClr val="FEFDF9"/>
    <a:srgbClr val="FEFBF5"/>
    <a:srgbClr val="74B43C"/>
    <a:srgbClr val="72C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p:scale>
          <a:sx n="91" d="100"/>
          <a:sy n="91" d="100"/>
        </p:scale>
        <p:origin x="-822" y="-5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45362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7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7/12/2024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2503988" y="1457384"/>
            <a:ext cx="4196983"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Hoạt động trải nghiệm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2294797" y="2368550"/>
            <a:ext cx="4615366" cy="707886"/>
          </a:xfrm>
          <a:prstGeom prst="rect">
            <a:avLst/>
          </a:prstGeom>
          <a:solidFill>
            <a:srgbClr val="FFFF99"/>
          </a:solidFill>
          <a:ln w="28575">
            <a:solidFill>
              <a:srgbClr val="00B050"/>
            </a:solidFill>
          </a:ln>
        </p:spPr>
        <p:txBody>
          <a:bodyPr wrap="none" rtlCol="0">
            <a:spAutoFit/>
          </a:bodyPr>
          <a:lstStyle/>
          <a:p>
            <a:r>
              <a:rPr lang="en-US" sz="4000" smtClean="0">
                <a:solidFill>
                  <a:srgbClr val="FF0000"/>
                </a:solidFill>
                <a:latin typeface="Times New Roman" pitchFamily="18" charset="0"/>
                <a:cs typeface="Times New Roman" pitchFamily="18" charset="0"/>
              </a:rPr>
              <a:t>GV: </a:t>
            </a:r>
            <a:r>
              <a:rPr lang="en-US" sz="4000" smtClean="0">
                <a:solidFill>
                  <a:srgbClr val="FF0000"/>
                </a:solidFill>
                <a:latin typeface="Times New Roman" pitchFamily="18" charset="0"/>
                <a:cs typeface="Times New Roman" pitchFamily="18" charset="0"/>
              </a:rPr>
              <a:t>Nguyễn Thị Mai</a:t>
            </a:r>
            <a:endParaRPr lang="en-US" sz="40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6927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1088" y="363897"/>
            <a:ext cx="1292341" cy="830997"/>
          </a:xfrm>
          <a:prstGeom prst="rect">
            <a:avLst/>
          </a:prstGeom>
          <a:solidFill>
            <a:srgbClr val="92D050"/>
          </a:solidFill>
        </p:spPr>
        <p:txBody>
          <a:bodyPr wrap="none" lIns="91440" tIns="45720" rIns="91440" bIns="45720">
            <a:spAutoFit/>
          </a:bodyPr>
          <a:lstStyle/>
          <a:p>
            <a:pPr algn="ctr"/>
            <a:r>
              <a:rPr lang="en-US" sz="48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Hát</a:t>
            </a:r>
            <a:endParaRPr lang="en-US" sz="4800" b="1" cap="none"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30" y="1194893"/>
            <a:ext cx="3662855" cy="3662855"/>
          </a:xfrm>
          <a:prstGeom prst="rect">
            <a:avLst/>
          </a:prstGeom>
        </p:spPr>
      </p:pic>
    </p:spTree>
    <p:extLst>
      <p:ext uri="{BB962C8B-B14F-4D97-AF65-F5344CB8AC3E}">
        <p14:creationId xmlns:p14="http://schemas.microsoft.com/office/powerpoint/2010/main" val="1178826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4926" y="1626779"/>
            <a:ext cx="7032440" cy="646331"/>
          </a:xfrm>
          <a:prstGeom prst="rect">
            <a:avLst/>
          </a:prstGeom>
          <a:noFill/>
        </p:spPr>
        <p:txBody>
          <a:bodyPr wrap="square" rtlCol="0">
            <a:spAutoFit/>
          </a:bodyPr>
          <a:lstStyle/>
          <a:p>
            <a:r>
              <a:rPr lang="en-US" sz="3600" smtClean="0">
                <a:solidFill>
                  <a:srgbClr val="F3A10D"/>
                </a:solidFill>
              </a:rPr>
              <a:t>Bài 17: </a:t>
            </a:r>
            <a:r>
              <a:rPr lang="en-US" sz="3600" smtClean="0">
                <a:solidFill>
                  <a:srgbClr val="00B050"/>
                </a:solidFill>
              </a:rPr>
              <a:t>Hàng xóm nhà em</a:t>
            </a:r>
            <a:r>
              <a:rPr lang="en-US" sz="3600">
                <a:solidFill>
                  <a:srgbClr val="00B050"/>
                </a:solidFill>
              </a:rPr>
              <a:t>  </a:t>
            </a:r>
            <a:r>
              <a:rPr lang="en-US" sz="2400" smtClean="0">
                <a:solidFill>
                  <a:schemeClr val="tx1"/>
                </a:solidFill>
              </a:rPr>
              <a:t>(Tiếp)</a:t>
            </a:r>
            <a:endParaRPr lang="en-US" sz="2400">
              <a:solidFill>
                <a:schemeClr val="tx1"/>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08" y="1513490"/>
            <a:ext cx="1691318" cy="108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84" y="21590"/>
            <a:ext cx="7325925" cy="84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3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52" y="927731"/>
            <a:ext cx="39624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3795" y="60999"/>
            <a:ext cx="8027352" cy="400110"/>
          </a:xfrm>
          <a:prstGeom prst="rect">
            <a:avLst/>
          </a:prstGeom>
          <a:noFill/>
        </p:spPr>
        <p:txBody>
          <a:bodyPr wrap="square" rtlCol="0">
            <a:spAutoFit/>
          </a:bodyPr>
          <a:lstStyle/>
          <a:p>
            <a:r>
              <a:rPr lang="en-US" sz="2000" b="1" smtClean="0">
                <a:solidFill>
                  <a:schemeClr val="tx1"/>
                </a:solidFill>
              </a:rPr>
              <a:t>Hoạt động 3: </a:t>
            </a:r>
            <a:r>
              <a:rPr lang="en-US" sz="2000" smtClean="0">
                <a:solidFill>
                  <a:schemeClr val="tx1"/>
                </a:solidFill>
              </a:rPr>
              <a:t>Sắm vai xử lí tình huống</a:t>
            </a:r>
            <a:endParaRPr lang="en-US" sz="2000" smtClean="0">
              <a:solidFill>
                <a:srgbClr val="FF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5" y="-6354"/>
            <a:ext cx="640080" cy="6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471" y="651506"/>
            <a:ext cx="39433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1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9317" y="346843"/>
            <a:ext cx="4572000" cy="1569660"/>
          </a:xfrm>
          <a:prstGeom prst="rect">
            <a:avLst/>
          </a:prstGeom>
        </p:spPr>
        <p:txBody>
          <a:bodyPr>
            <a:spAutoFit/>
          </a:bodyPr>
          <a:lstStyle/>
          <a:p>
            <a:r>
              <a:rPr lang="en-US" sz="2400"/>
              <a:t>Tình huống 1: Minh vừa bước ra cửa thì gặp bác Hùng mới chuyển đến gần nhà. Nếu là Minh, em sẽ làm gì?</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52" y="927731"/>
            <a:ext cx="39624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09090" y="2211151"/>
            <a:ext cx="4272455" cy="2308324"/>
          </a:xfrm>
          <a:prstGeom prst="rect">
            <a:avLst/>
          </a:prstGeom>
          <a:solidFill>
            <a:srgbClr val="FEE7EF"/>
          </a:solidFill>
        </p:spPr>
        <p:txBody>
          <a:bodyPr wrap="square">
            <a:spAutoFit/>
          </a:bodyPr>
          <a:lstStyle/>
          <a:p>
            <a:r>
              <a:rPr lang="en-US" sz="2400">
                <a:solidFill>
                  <a:srgbClr val="0418AC"/>
                </a:solidFill>
              </a:rPr>
              <a:t>Khi gặp những người hàng xóm mới, em cần chủ động chào hỏi, thể hiện thái độ vui mừng vì được làm hàng xóm của hộ và có thể giới thiệu về mình, gia đình mình</a:t>
            </a:r>
          </a:p>
        </p:txBody>
      </p:sp>
    </p:spTree>
    <p:extLst>
      <p:ext uri="{BB962C8B-B14F-4D97-AF65-F5344CB8AC3E}">
        <p14:creationId xmlns:p14="http://schemas.microsoft.com/office/powerpoint/2010/main" val="168517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44" y="651505"/>
            <a:ext cx="39433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172394" y="389895"/>
            <a:ext cx="4572000" cy="1569660"/>
          </a:xfrm>
          <a:prstGeom prst="rect">
            <a:avLst/>
          </a:prstGeom>
        </p:spPr>
        <p:txBody>
          <a:bodyPr>
            <a:spAutoFit/>
          </a:bodyPr>
          <a:lstStyle/>
          <a:p>
            <a:r>
              <a:rPr lang="en-US" sz="2400"/>
              <a:t>Tình huống 2: Cô Hằng hàng xóm nhờ Lan trông em giúp vì cô có việc bận. Nếu là Lan, em sẽ làm thế nào?</a:t>
            </a:r>
          </a:p>
        </p:txBody>
      </p:sp>
      <p:sp>
        <p:nvSpPr>
          <p:cNvPr id="4" name="Rectangle 3"/>
          <p:cNvSpPr/>
          <p:nvPr/>
        </p:nvSpPr>
        <p:spPr>
          <a:xfrm>
            <a:off x="4303987" y="2296343"/>
            <a:ext cx="4572000" cy="1569660"/>
          </a:xfrm>
          <a:prstGeom prst="rect">
            <a:avLst/>
          </a:prstGeom>
          <a:solidFill>
            <a:srgbClr val="FFFF99"/>
          </a:solidFill>
        </p:spPr>
        <p:txBody>
          <a:bodyPr>
            <a:spAutoFit/>
          </a:bodyPr>
          <a:lstStyle/>
          <a:p>
            <a:r>
              <a:rPr lang="en-US" sz="2400">
                <a:solidFill>
                  <a:srgbClr val="0418AC"/>
                </a:solidFill>
              </a:rPr>
              <a:t>Đối với những người hàng xóm đã quen biết thì hãy sẵn lòng giúp đỡ những gì mình có thể giúp được.</a:t>
            </a:r>
          </a:p>
        </p:txBody>
      </p:sp>
    </p:spTree>
    <p:extLst>
      <p:ext uri="{BB962C8B-B14F-4D97-AF65-F5344CB8AC3E}">
        <p14:creationId xmlns:p14="http://schemas.microsoft.com/office/powerpoint/2010/main" val="103968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80" y="34281"/>
            <a:ext cx="7925851" cy="707886"/>
          </a:xfrm>
          <a:prstGeom prst="rect">
            <a:avLst/>
          </a:prstGeom>
          <a:solidFill>
            <a:schemeClr val="bg1"/>
          </a:solidFill>
        </p:spPr>
        <p:txBody>
          <a:bodyPr wrap="square" rtlCol="0">
            <a:spAutoFit/>
          </a:bodyPr>
          <a:lstStyle/>
          <a:p>
            <a:r>
              <a:rPr lang="en-US" sz="2000" b="1"/>
              <a:t>Hoạt động 4: Thể hiện lời nói, hành động thân thiện, kính trọng, lễ phép với những người hàng xóm</a:t>
            </a:r>
            <a:endParaRPr lang="en-US" sz="20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0080" cy="6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3" y="932958"/>
            <a:ext cx="390525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38473" y="1502029"/>
            <a:ext cx="4572000" cy="2677656"/>
          </a:xfrm>
          <a:prstGeom prst="rect">
            <a:avLst/>
          </a:prstGeom>
        </p:spPr>
        <p:txBody>
          <a:bodyPr>
            <a:spAutoFit/>
          </a:bodyPr>
          <a:lstStyle/>
          <a:p>
            <a:r>
              <a:rPr lang="en-US" sz="2400" i="1">
                <a:solidFill>
                  <a:srgbClr val="0418AC"/>
                </a:solidFill>
              </a:rPr>
              <a:t>Mỗi chúng ta cần có quan hệ tốt với những người hàng xóm. Để thiết lập và duy trì mối quan hệ tốt với những người hàng xóm, em cần lễ phép, chủ động chào hỏi và sẵn lòng giúp đỡ mọi người.</a:t>
            </a:r>
            <a:endParaRPr lang="en-US" sz="2400">
              <a:solidFill>
                <a:srgbClr val="0418AC"/>
              </a:solidFill>
            </a:endParaRPr>
          </a:p>
        </p:txBody>
      </p:sp>
    </p:spTree>
    <p:extLst>
      <p:ext uri="{BB962C8B-B14F-4D97-AF65-F5344CB8AC3E}">
        <p14:creationId xmlns:p14="http://schemas.microsoft.com/office/powerpoint/2010/main" val="41778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0401" r="29958"/>
          <a:stretch/>
        </p:blipFill>
        <p:spPr>
          <a:xfrm>
            <a:off x="270064" y="751840"/>
            <a:ext cx="2672772" cy="3905079"/>
          </a:xfrm>
          <a:prstGeom prst="rect">
            <a:avLst/>
          </a:prstGeom>
        </p:spPr>
      </p:pic>
      <p:sp>
        <p:nvSpPr>
          <p:cNvPr id="3" name="TextBox 2"/>
          <p:cNvSpPr txBox="1"/>
          <p:nvPr/>
        </p:nvSpPr>
        <p:spPr>
          <a:xfrm>
            <a:off x="2806202" y="1910517"/>
            <a:ext cx="6201164" cy="1077218"/>
          </a:xfrm>
          <a:prstGeom prst="rect">
            <a:avLst/>
          </a:prstGeom>
          <a:noFill/>
        </p:spPr>
        <p:txBody>
          <a:bodyPr wrap="square" rtlCol="0">
            <a:spAutoFit/>
          </a:bodyPr>
          <a:lstStyle/>
          <a:p>
            <a:pPr algn="ctr"/>
            <a:r>
              <a:rPr lang="en-US" sz="3200" b="1" smtClean="0">
                <a:solidFill>
                  <a:srgbClr val="0199DB"/>
                </a:solidFill>
                <a:latin typeface="+mn-lt"/>
                <a:cs typeface="iCiel Cucho Bold" pitchFamily="50" charset="0"/>
              </a:rPr>
              <a:t>Gặp cô,chú , bác nhà bên</a:t>
            </a:r>
          </a:p>
          <a:p>
            <a:pPr algn="ctr"/>
            <a:r>
              <a:rPr lang="en-US" sz="3200" b="1" smtClean="0">
                <a:solidFill>
                  <a:srgbClr val="FF0066"/>
                </a:solidFill>
                <a:latin typeface="+mn-lt"/>
                <a:cs typeface="iCiel Cucho Bold" pitchFamily="50" charset="0"/>
              </a:rPr>
              <a:t>Chào hỏi là việc bé ngoan luôn làm.</a:t>
            </a:r>
            <a:endParaRPr lang="vi-VN" sz="3200" b="1" dirty="0">
              <a:solidFill>
                <a:srgbClr val="FF0066"/>
              </a:solidFill>
              <a:latin typeface="+mn-lt"/>
              <a:cs typeface="iCiel Cucho Bold" pitchFamily="50" charset="0"/>
            </a:endParaRPr>
          </a:p>
        </p:txBody>
      </p:sp>
    </p:spTree>
    <p:extLst>
      <p:ext uri="{BB962C8B-B14F-4D97-AF65-F5344CB8AC3E}">
        <p14:creationId xmlns:p14="http://schemas.microsoft.com/office/powerpoint/2010/main" val="177203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3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par>
                                <p:cTn id="14" presetID="10" presetClass="entr" presetSubtype="0" fill="hold" nodeType="withEffect">
                                  <p:stCondLst>
                                    <p:cond delay="3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smtClean="0">
                <a:solidFill>
                  <a:schemeClr val="dk1"/>
                </a:solidFill>
                <a:latin typeface="+mj-lt"/>
                <a:ea typeface="Arial-Rounded" panose="020B0500000000000000" pitchFamily="34" charset="0"/>
                <a:cs typeface="Arial-Rounded" panose="020B0500000000000000" pitchFamily="34" charset="0"/>
              </a:rPr>
              <a:t>TẠM BIỆT </a:t>
            </a:r>
          </a:p>
          <a:p>
            <a:pPr algn="ctr">
              <a:lnSpc>
                <a:spcPct val="150000"/>
              </a:lnSpc>
              <a:buClr>
                <a:schemeClr val="dk1"/>
              </a:buClr>
              <a:buSzPts val="5200"/>
            </a:pPr>
            <a:r>
              <a:rPr lang="en-GB" sz="6000" b="1" spc="10" smtClean="0">
                <a:solidFill>
                  <a:schemeClr val="dk1"/>
                </a:solidFill>
                <a:latin typeface="+mj-lt"/>
                <a:ea typeface="Arial-Rounded" panose="020B0500000000000000" pitchFamily="34" charset="0"/>
                <a:cs typeface="Arial-Rounded" panose="020B0500000000000000" pitchFamily="34" charset="0"/>
              </a:rPr>
              <a:t>CÁC EM</a:t>
            </a:r>
            <a:endParaRPr lang="en-GB" sz="6000" b="1" spc="10" dirty="0">
              <a:solidFill>
                <a:schemeClr val="dk1"/>
              </a:solidFill>
              <a:latin typeface="+mj-lt"/>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 xmlns:a16="http://schemas.microsoft.com/office/drawing/2014/main" id="{3DC8453C-C512-4489-80A2-2910095B8EFB}"/>
              </a:ext>
            </a:extLst>
          </p:cNvPr>
          <p:cNvPicPr>
            <a:picLocks noChangeAspect="1"/>
          </p:cNvPicPr>
          <p:nvPr/>
        </p:nvPicPr>
        <p:blipFill>
          <a:blip r:embed="rId4"/>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247</Words>
  <Application>Microsoft Office PowerPoint</Application>
  <PresentationFormat>On-screen Show (16:9)</PresentationFormat>
  <Paragraphs>16</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iCiel Cucho Bold</vt:lpstr>
      <vt:lpstr>Arial-Rounded</vt:lpstr>
      <vt:lpstr>Times New Roman</vt:lpstr>
      <vt:lpstr>Lato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Windows 10</cp:lastModifiedBy>
  <cp:revision>325</cp:revision>
  <dcterms:modified xsi:type="dcterms:W3CDTF">2024-07-12T09:19:14Z</dcterms:modified>
</cp:coreProperties>
</file>