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13"/>
  </p:notesMasterIdLst>
  <p:sldIdLst>
    <p:sldId id="354" r:id="rId3"/>
    <p:sldId id="332" r:id="rId4"/>
    <p:sldId id="361" r:id="rId5"/>
    <p:sldId id="362" r:id="rId6"/>
    <p:sldId id="363" r:id="rId7"/>
    <p:sldId id="364" r:id="rId8"/>
    <p:sldId id="365" r:id="rId9"/>
    <p:sldId id="366" r:id="rId10"/>
    <p:sldId id="360" r:id="rId11"/>
    <p:sldId id="261" r:id="rId12"/>
  </p:sldIdLst>
  <p:sldSz cx="9144000" cy="5143500" type="screen16x9"/>
  <p:notesSz cx="6858000" cy="9144000"/>
  <p:embeddedFontLst>
    <p:embeddedFont>
      <p:font typeface="Calibri" pitchFamily="34" charset="0"/>
      <p:regular r:id="rId14"/>
      <p:bold r:id="rId15"/>
      <p:italic r:id="rId16"/>
      <p:boldItalic r:id="rId17"/>
    </p:embeddedFont>
    <p:embeddedFont>
      <p:font typeface="Lato" charset="0"/>
      <p:regular r:id="rId18"/>
      <p:bold r:id="rId19"/>
      <p:italic r:id="rId20"/>
      <p:boldItalic r:id="rId21"/>
    </p:embeddedFont>
    <p:embeddedFont>
      <p:font typeface="Arial-Rounded" charset="0"/>
      <p:regular r:id="rId22"/>
      <p:bold r:id="rId23"/>
    </p:embeddedFont>
    <p:embeddedFont>
      <p:font typeface="Calibri Light" pitchFamily="34" charset="0"/>
      <p:regular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FEE7EF"/>
    <a:srgbClr val="FF0066"/>
    <a:srgbClr val="F3A10D"/>
    <a:srgbClr val="FFFF99"/>
    <a:srgbClr val="FEFBF6"/>
    <a:srgbClr val="FEFDF9"/>
    <a:srgbClr val="FEFBF5"/>
    <a:srgbClr val="74B43C"/>
    <a:srgbClr val="72C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5501" autoAdjust="0"/>
  </p:normalViewPr>
  <p:slideViewPr>
    <p:cSldViewPr snapToGrid="0">
      <p:cViewPr>
        <p:scale>
          <a:sx n="91" d="100"/>
          <a:sy n="91" d="100"/>
        </p:scale>
        <p:origin x="-822" y="-52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45362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5">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7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smtClean="0">
                <a:solidFill>
                  <a:srgbClr val="0070C0"/>
                </a:solidFill>
                <a:latin typeface="Times New Roman" pitchFamily="18" charset="0"/>
                <a:cs typeface="Times New Roman" pitchFamily="18" charset="0"/>
              </a:rPr>
              <a:t>KẾT NỐI TRI THỨC VỚI CUỘC SỐNG</a:t>
            </a:r>
            <a:endParaRPr lang="en-US" sz="2800">
              <a:solidFill>
                <a:srgbClr val="0070C0"/>
              </a:solidFill>
              <a:latin typeface="Times New Roman" pitchFamily="18" charset="0"/>
              <a:cs typeface="Times New Roman" pitchFamily="18" charset="0"/>
            </a:endParaRPr>
          </a:p>
        </p:txBody>
      </p:sp>
      <p:sp>
        <p:nvSpPr>
          <p:cNvPr id="4" name="TextBox 3"/>
          <p:cNvSpPr txBox="1"/>
          <p:nvPr/>
        </p:nvSpPr>
        <p:spPr>
          <a:xfrm>
            <a:off x="2503988" y="1457384"/>
            <a:ext cx="4196983" cy="584775"/>
          </a:xfrm>
          <a:prstGeom prst="rect">
            <a:avLst/>
          </a:prstGeom>
          <a:solidFill>
            <a:srgbClr val="FEE7EF"/>
          </a:solidFill>
          <a:ln>
            <a:solidFill>
              <a:srgbClr val="7030A0"/>
            </a:solidFill>
          </a:ln>
        </p:spPr>
        <p:txBody>
          <a:bodyPr wrap="none" rtlCol="0">
            <a:spAutoFit/>
          </a:bodyPr>
          <a:lstStyle/>
          <a:p>
            <a:r>
              <a:rPr lang="en-US" sz="3200" smtClean="0">
                <a:solidFill>
                  <a:srgbClr val="FF0000"/>
                </a:solidFill>
                <a:latin typeface="Times New Roman" pitchFamily="18" charset="0"/>
                <a:cs typeface="Times New Roman" pitchFamily="18" charset="0"/>
              </a:rPr>
              <a:t>Hoạt động trải nghiệm 1</a:t>
            </a:r>
            <a:endParaRPr lang="en-US" sz="3200">
              <a:solidFill>
                <a:srgbClr val="FF0000"/>
              </a:solidFill>
              <a:latin typeface="Times New Roman" pitchFamily="18" charset="0"/>
              <a:cs typeface="Times New Roman" pitchFamily="18" charset="0"/>
            </a:endParaRPr>
          </a:p>
        </p:txBody>
      </p:sp>
      <p:sp>
        <p:nvSpPr>
          <p:cNvPr id="5" name="TextBox 4"/>
          <p:cNvSpPr txBox="1"/>
          <p:nvPr/>
        </p:nvSpPr>
        <p:spPr>
          <a:xfrm>
            <a:off x="2294797" y="2351252"/>
            <a:ext cx="4615366" cy="707886"/>
          </a:xfrm>
          <a:prstGeom prst="rect">
            <a:avLst/>
          </a:prstGeom>
          <a:solidFill>
            <a:srgbClr val="FFFF99"/>
          </a:solidFill>
          <a:ln w="28575">
            <a:solidFill>
              <a:srgbClr val="00B050"/>
            </a:solidFill>
          </a:ln>
        </p:spPr>
        <p:txBody>
          <a:bodyPr wrap="none" rtlCol="0">
            <a:spAutoFit/>
          </a:bodyPr>
          <a:lstStyle/>
          <a:p>
            <a:r>
              <a:rPr lang="en-US" sz="4000" smtClean="0">
                <a:solidFill>
                  <a:srgbClr val="FF0000"/>
                </a:solidFill>
                <a:latin typeface="Times New Roman" pitchFamily="18" charset="0"/>
                <a:cs typeface="Times New Roman" pitchFamily="18" charset="0"/>
              </a:rPr>
              <a:t>GV: </a:t>
            </a:r>
            <a:r>
              <a:rPr lang="en-US" sz="4000" smtClean="0">
                <a:solidFill>
                  <a:srgbClr val="FF0000"/>
                </a:solidFill>
                <a:latin typeface="Times New Roman" pitchFamily="18" charset="0"/>
                <a:cs typeface="Times New Roman" pitchFamily="18" charset="0"/>
              </a:rPr>
              <a:t>Nguyễn Thị Mai</a:t>
            </a:r>
            <a:endParaRPr lang="en-US" sz="40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6927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smtClean="0">
                <a:solidFill>
                  <a:schemeClr val="dk1"/>
                </a:solidFill>
                <a:latin typeface="+mj-lt"/>
                <a:ea typeface="Arial-Rounded" panose="020B0500000000000000" pitchFamily="34" charset="0"/>
                <a:cs typeface="Arial-Rounded" panose="020B0500000000000000" pitchFamily="34" charset="0"/>
              </a:rPr>
              <a:t>TẠM BIỆT </a:t>
            </a:r>
          </a:p>
          <a:p>
            <a:pPr algn="ctr">
              <a:lnSpc>
                <a:spcPct val="150000"/>
              </a:lnSpc>
              <a:buClr>
                <a:schemeClr val="dk1"/>
              </a:buClr>
              <a:buSzPts val="5200"/>
            </a:pPr>
            <a:r>
              <a:rPr lang="en-GB" sz="6000" b="1" spc="10" smtClean="0">
                <a:solidFill>
                  <a:schemeClr val="dk1"/>
                </a:solidFill>
                <a:latin typeface="+mj-lt"/>
                <a:ea typeface="Arial-Rounded" panose="020B0500000000000000" pitchFamily="34" charset="0"/>
                <a:cs typeface="Arial-Rounded" panose="020B0500000000000000" pitchFamily="34" charset="0"/>
              </a:rPr>
              <a:t>CÁC EM</a:t>
            </a:r>
            <a:endParaRPr lang="en-GB" sz="6000" b="1" spc="10" dirty="0">
              <a:solidFill>
                <a:schemeClr val="dk1"/>
              </a:solidFill>
              <a:latin typeface="+mj-lt"/>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 xmlns:a16="http://schemas.microsoft.com/office/drawing/2014/main" id="{3DC8453C-C512-4489-80A2-2910095B8EFB}"/>
              </a:ext>
            </a:extLst>
          </p:cNvPr>
          <p:cNvPicPr>
            <a:picLocks noChangeAspect="1"/>
          </p:cNvPicPr>
          <p:nvPr/>
        </p:nvPicPr>
        <p:blipFill>
          <a:blip r:embed="rId4"/>
          <a:stretch>
            <a:fillRect/>
          </a:stretch>
        </p:blipFill>
        <p:spPr>
          <a:xfrm>
            <a:off x="6191480" y="2976914"/>
            <a:ext cx="2952520" cy="21665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0696" y="1246985"/>
            <a:ext cx="4342857" cy="523220"/>
          </a:xfrm>
          <a:prstGeom prst="rect">
            <a:avLst/>
          </a:prstGeom>
          <a:noFill/>
        </p:spPr>
        <p:txBody>
          <a:bodyPr wrap="none" rtlCol="0">
            <a:spAutoFit/>
          </a:bodyPr>
          <a:lstStyle/>
          <a:p>
            <a:pPr algn="ctr"/>
            <a:r>
              <a:rPr lang="en-US" sz="2800" smtClean="0">
                <a:solidFill>
                  <a:srgbClr val="F3A10D"/>
                </a:solidFill>
              </a:rPr>
              <a:t>Bài 17: </a:t>
            </a:r>
            <a:r>
              <a:rPr lang="en-US" sz="2800" smtClean="0">
                <a:solidFill>
                  <a:srgbClr val="00B050"/>
                </a:solidFill>
              </a:rPr>
              <a:t>Hàng xóm nhà em</a:t>
            </a:r>
            <a:endParaRPr lang="en-US" sz="2800">
              <a:solidFill>
                <a:schemeClr val="tx1"/>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700" y="1022877"/>
            <a:ext cx="1196340" cy="7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84" y="21590"/>
            <a:ext cx="7325925" cy="84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93" y="2010568"/>
            <a:ext cx="85897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45700" y="2056766"/>
            <a:ext cx="8027352" cy="830997"/>
          </a:xfrm>
          <a:prstGeom prst="rect">
            <a:avLst/>
          </a:prstGeom>
          <a:noFill/>
        </p:spPr>
        <p:txBody>
          <a:bodyPr wrap="square" rtlCol="0">
            <a:spAutoFit/>
          </a:bodyPr>
          <a:lstStyle/>
          <a:p>
            <a:r>
              <a:rPr lang="en-US" sz="2400" b="1" smtClean="0">
                <a:solidFill>
                  <a:schemeClr val="tx1"/>
                </a:solidFill>
              </a:rPr>
              <a:t>Hoạt động 1: </a:t>
            </a:r>
            <a:r>
              <a:rPr lang="en-US" sz="2400" i="1"/>
              <a:t>Xác định những việc làm thể hiện quan hệ tốt với hàng xóm</a:t>
            </a:r>
            <a:endParaRPr lang="en-US" sz="2400"/>
          </a:p>
        </p:txBody>
      </p:sp>
      <p:sp>
        <p:nvSpPr>
          <p:cNvPr id="3" name="Rectangle 2"/>
          <p:cNvSpPr/>
          <p:nvPr/>
        </p:nvSpPr>
        <p:spPr>
          <a:xfrm>
            <a:off x="587781" y="3308623"/>
            <a:ext cx="7537328" cy="830997"/>
          </a:xfrm>
          <a:prstGeom prst="rect">
            <a:avLst/>
          </a:prstGeom>
        </p:spPr>
        <p:txBody>
          <a:bodyPr wrap="square">
            <a:spAutoFit/>
          </a:bodyPr>
          <a:lstStyle/>
          <a:p>
            <a:r>
              <a:rPr lang="en-US" sz="2400"/>
              <a:t>Kể tên và một vài thông tin về những người hàng xóm sống cạnh gia đình em.</a:t>
            </a:r>
          </a:p>
        </p:txBody>
      </p:sp>
    </p:spTree>
    <p:extLst>
      <p:ext uri="{BB962C8B-B14F-4D97-AF65-F5344CB8AC3E}">
        <p14:creationId xmlns:p14="http://schemas.microsoft.com/office/powerpoint/2010/main" val="278137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inVertical)">
                                      <p:cBhvr>
                                        <p:cTn id="7" dur="500"/>
                                        <p:tgtEl>
                                          <p:spTgt spid="10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34" y="701204"/>
            <a:ext cx="2224087"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82"/>
            <a:ext cx="85897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7407" y="21916"/>
            <a:ext cx="8027352" cy="830997"/>
          </a:xfrm>
          <a:prstGeom prst="rect">
            <a:avLst/>
          </a:prstGeom>
          <a:noFill/>
        </p:spPr>
        <p:txBody>
          <a:bodyPr wrap="square" rtlCol="0">
            <a:spAutoFit/>
          </a:bodyPr>
          <a:lstStyle/>
          <a:p>
            <a:r>
              <a:rPr lang="en-US" sz="2400" b="1" smtClean="0">
                <a:solidFill>
                  <a:schemeClr val="tx1"/>
                </a:solidFill>
              </a:rPr>
              <a:t>Hoạt động 1: </a:t>
            </a:r>
            <a:r>
              <a:rPr lang="en-US" sz="2400" i="1"/>
              <a:t>Xác định những việc làm thể hiện quan hệ tốt với hàng xóm</a:t>
            </a:r>
            <a:endParaRPr lang="en-US" sz="240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345" y="744067"/>
            <a:ext cx="2090737"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4973" y="804392"/>
            <a:ext cx="2487613"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932" y="2858617"/>
            <a:ext cx="2157413"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8401" y="2858617"/>
            <a:ext cx="4071937"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90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34" y="852913"/>
            <a:ext cx="4155203" cy="403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82"/>
            <a:ext cx="85897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7407" y="21916"/>
            <a:ext cx="8027352" cy="830997"/>
          </a:xfrm>
          <a:prstGeom prst="rect">
            <a:avLst/>
          </a:prstGeom>
          <a:noFill/>
        </p:spPr>
        <p:txBody>
          <a:bodyPr wrap="square" rtlCol="0">
            <a:spAutoFit/>
          </a:bodyPr>
          <a:lstStyle/>
          <a:p>
            <a:r>
              <a:rPr lang="en-US" sz="2400" b="1" smtClean="0">
                <a:solidFill>
                  <a:schemeClr val="tx1"/>
                </a:solidFill>
              </a:rPr>
              <a:t>Hoạt động 1: </a:t>
            </a:r>
            <a:r>
              <a:rPr lang="en-US" sz="2400" i="1"/>
              <a:t>Xác định những việc làm thể hiện quan hệ tốt với hàng xóm</a:t>
            </a:r>
            <a:endParaRPr lang="en-US" sz="240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0240" y="932993"/>
            <a:ext cx="3906069" cy="395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20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82"/>
            <a:ext cx="85897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7407" y="21916"/>
            <a:ext cx="8027352" cy="830997"/>
          </a:xfrm>
          <a:prstGeom prst="rect">
            <a:avLst/>
          </a:prstGeom>
          <a:noFill/>
        </p:spPr>
        <p:txBody>
          <a:bodyPr wrap="square" rtlCol="0">
            <a:spAutoFit/>
          </a:bodyPr>
          <a:lstStyle/>
          <a:p>
            <a:r>
              <a:rPr lang="en-US" sz="2400" b="1" smtClean="0">
                <a:solidFill>
                  <a:schemeClr val="tx1"/>
                </a:solidFill>
              </a:rPr>
              <a:t>Hoạt động 1: </a:t>
            </a:r>
            <a:r>
              <a:rPr lang="en-US" sz="2400" i="1"/>
              <a:t>Xác định những việc làm thể hiện quan hệ tốt với hàng xóm</a:t>
            </a:r>
            <a:endParaRPr lang="en-US" sz="240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107" y="852913"/>
            <a:ext cx="4240383" cy="350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27" y="852913"/>
            <a:ext cx="3793742" cy="372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28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82"/>
            <a:ext cx="85897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7407" y="21916"/>
            <a:ext cx="8027352" cy="830997"/>
          </a:xfrm>
          <a:prstGeom prst="rect">
            <a:avLst/>
          </a:prstGeom>
          <a:noFill/>
        </p:spPr>
        <p:txBody>
          <a:bodyPr wrap="square" rtlCol="0">
            <a:spAutoFit/>
          </a:bodyPr>
          <a:lstStyle/>
          <a:p>
            <a:r>
              <a:rPr lang="en-US" sz="2400" b="1" smtClean="0">
                <a:solidFill>
                  <a:schemeClr val="tx1"/>
                </a:solidFill>
              </a:rPr>
              <a:t>Hoạt động 1: </a:t>
            </a:r>
            <a:r>
              <a:rPr lang="en-US" sz="2400" i="1"/>
              <a:t>Xác định những việc làm thể hiện quan hệ tốt với hàng xóm</a:t>
            </a:r>
            <a:endParaRPr lang="en-US" sz="240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77" y="852913"/>
            <a:ext cx="7069207" cy="3767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9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82"/>
            <a:ext cx="85897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7407" y="21916"/>
            <a:ext cx="8027352" cy="830997"/>
          </a:xfrm>
          <a:prstGeom prst="rect">
            <a:avLst/>
          </a:prstGeom>
          <a:noFill/>
        </p:spPr>
        <p:txBody>
          <a:bodyPr wrap="square" rtlCol="0">
            <a:spAutoFit/>
          </a:bodyPr>
          <a:lstStyle/>
          <a:p>
            <a:r>
              <a:rPr lang="en-US" sz="2400" b="1" smtClean="0">
                <a:solidFill>
                  <a:schemeClr val="tx1"/>
                </a:solidFill>
              </a:rPr>
              <a:t>Hoạt động 1: </a:t>
            </a:r>
            <a:r>
              <a:rPr lang="en-US" sz="2400" i="1"/>
              <a:t>Xác định những việc làm thể hiện quan hệ tốt với hàng xóm</a:t>
            </a:r>
            <a:endParaRPr lang="en-US" sz="2400"/>
          </a:p>
        </p:txBody>
      </p:sp>
      <p:sp>
        <p:nvSpPr>
          <p:cNvPr id="4" name="Rectangle 3"/>
          <p:cNvSpPr/>
          <p:nvPr/>
        </p:nvSpPr>
        <p:spPr>
          <a:xfrm>
            <a:off x="687406" y="3009096"/>
            <a:ext cx="6880041" cy="1938992"/>
          </a:xfrm>
          <a:prstGeom prst="rect">
            <a:avLst/>
          </a:prstGeom>
        </p:spPr>
        <p:txBody>
          <a:bodyPr wrap="square">
            <a:spAutoFit/>
          </a:bodyPr>
          <a:lstStyle/>
          <a:p>
            <a:r>
              <a:rPr lang="en-US" sz="2400" b="1" u="sng">
                <a:solidFill>
                  <a:srgbClr val="FF0000"/>
                </a:solidFill>
              </a:rPr>
              <a:t>Kết luận</a:t>
            </a:r>
            <a:r>
              <a:rPr lang="en-US" sz="2400"/>
              <a:t>: Để tạo mối quan hệ tốt với hàng xóm, em cần chào hỏi lễ phép người lớn, quan tâm, thăm hỏi, giúp đỡ những người khó khăn, đau ốm và có thái độ thân thiện với các bạn hàng xóm</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974" y="864885"/>
            <a:ext cx="2467089" cy="2037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01205"/>
            <a:ext cx="2268975" cy="220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063" y="932224"/>
            <a:ext cx="1881170" cy="1902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r="37771"/>
          <a:stretch/>
        </p:blipFill>
        <p:spPr bwMode="auto">
          <a:xfrm>
            <a:off x="6617233" y="653081"/>
            <a:ext cx="2547482" cy="218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42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34281"/>
            <a:ext cx="7925851" cy="461665"/>
          </a:xfrm>
          <a:prstGeom prst="rect">
            <a:avLst/>
          </a:prstGeom>
          <a:solidFill>
            <a:schemeClr val="bg1"/>
          </a:solidFill>
        </p:spPr>
        <p:txBody>
          <a:bodyPr wrap="square" rtlCol="0">
            <a:spAutoFit/>
          </a:bodyPr>
          <a:lstStyle/>
          <a:p>
            <a:r>
              <a:rPr lang="en-US" sz="2400" smtClean="0">
                <a:solidFill>
                  <a:schemeClr val="tx1"/>
                </a:solidFill>
              </a:rPr>
              <a:t>Hoạt động 2: </a:t>
            </a:r>
            <a:r>
              <a:rPr lang="en-US" sz="2400"/>
              <a:t>Kể về một người hàng xóm nhà em</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0080" cy="6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961" y="657860"/>
            <a:ext cx="4381390" cy="389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648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0401" r="29958"/>
          <a:stretch/>
        </p:blipFill>
        <p:spPr>
          <a:xfrm>
            <a:off x="270064" y="751840"/>
            <a:ext cx="2672772" cy="3905079"/>
          </a:xfrm>
          <a:prstGeom prst="rect">
            <a:avLst/>
          </a:prstGeom>
        </p:spPr>
      </p:pic>
      <p:sp>
        <p:nvSpPr>
          <p:cNvPr id="3" name="TextBox 2"/>
          <p:cNvSpPr txBox="1"/>
          <p:nvPr/>
        </p:nvSpPr>
        <p:spPr>
          <a:xfrm>
            <a:off x="2942836" y="1916955"/>
            <a:ext cx="6201164" cy="1077218"/>
          </a:xfrm>
          <a:prstGeom prst="rect">
            <a:avLst/>
          </a:prstGeom>
          <a:noFill/>
        </p:spPr>
        <p:txBody>
          <a:bodyPr wrap="square" rtlCol="0">
            <a:spAutoFit/>
          </a:bodyPr>
          <a:lstStyle/>
          <a:p>
            <a:pPr algn="ctr"/>
            <a:r>
              <a:rPr lang="en-US" sz="3200" b="1" smtClean="0">
                <a:solidFill>
                  <a:srgbClr val="0199DB"/>
                </a:solidFill>
                <a:latin typeface="+mn-lt"/>
                <a:cs typeface="iCiel Cucho Bold" pitchFamily="50" charset="0"/>
              </a:rPr>
              <a:t>Bán anh em xa</a:t>
            </a:r>
          </a:p>
          <a:p>
            <a:pPr algn="ctr"/>
            <a:r>
              <a:rPr lang="en-US" sz="3200" b="1" smtClean="0">
                <a:solidFill>
                  <a:srgbClr val="FF0066"/>
                </a:solidFill>
                <a:latin typeface="+mn-lt"/>
                <a:cs typeface="iCiel Cucho Bold" pitchFamily="50" charset="0"/>
              </a:rPr>
              <a:t>Mua  láng giềng gần.</a:t>
            </a:r>
            <a:endParaRPr lang="vi-VN" sz="3200" b="1" dirty="0">
              <a:solidFill>
                <a:srgbClr val="FF0066"/>
              </a:solidFill>
              <a:latin typeface="+mn-lt"/>
              <a:cs typeface="iCiel Cucho Bold" pitchFamily="50" charset="0"/>
            </a:endParaRPr>
          </a:p>
        </p:txBody>
      </p:sp>
    </p:spTree>
    <p:extLst>
      <p:ext uri="{BB962C8B-B14F-4D97-AF65-F5344CB8AC3E}">
        <p14:creationId xmlns:p14="http://schemas.microsoft.com/office/powerpoint/2010/main" val="330492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3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par>
                                <p:cTn id="14" presetID="10" presetClass="entr" presetSubtype="0" fill="hold" nodeType="withEffect">
                                  <p:stCondLst>
                                    <p:cond delay="3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3288</TotalTime>
  <Words>217</Words>
  <Application>Microsoft Office PowerPoint</Application>
  <PresentationFormat>On-screen Show (16:9)</PresentationFormat>
  <Paragraphs>17</Paragraphs>
  <Slides>10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iCiel Cucho Bold</vt:lpstr>
      <vt:lpstr>Lato</vt:lpstr>
      <vt:lpstr>Times New Roman</vt:lpstr>
      <vt:lpstr>Arial-Rounded</vt:lpstr>
      <vt:lpstr>Calibri Light</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Windows 10</cp:lastModifiedBy>
  <cp:revision>337</cp:revision>
  <dcterms:modified xsi:type="dcterms:W3CDTF">2024-07-12T09:16:00Z</dcterms:modified>
</cp:coreProperties>
</file>