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3" r:id="rId2"/>
    <p:sldMasterId id="2147483685" r:id="rId3"/>
    <p:sldMasterId id="2147483697" r:id="rId4"/>
    <p:sldMasterId id="2147483709" r:id="rId5"/>
  </p:sldMasterIdLst>
  <p:notesMasterIdLst>
    <p:notesMasterId r:id="rId26"/>
  </p:notesMasterIdLst>
  <p:sldIdLst>
    <p:sldId id="258" r:id="rId6"/>
    <p:sldId id="309" r:id="rId7"/>
    <p:sldId id="286" r:id="rId8"/>
    <p:sldId id="285" r:id="rId9"/>
    <p:sldId id="287" r:id="rId10"/>
    <p:sldId id="397" r:id="rId11"/>
    <p:sldId id="311" r:id="rId12"/>
    <p:sldId id="316" r:id="rId13"/>
    <p:sldId id="317" r:id="rId14"/>
    <p:sldId id="388" r:id="rId15"/>
    <p:sldId id="389" r:id="rId16"/>
    <p:sldId id="390" r:id="rId17"/>
    <p:sldId id="391" r:id="rId18"/>
    <p:sldId id="266" r:id="rId19"/>
    <p:sldId id="393" r:id="rId20"/>
    <p:sldId id="322" r:id="rId21"/>
    <p:sldId id="394" r:id="rId22"/>
    <p:sldId id="395" r:id="rId23"/>
    <p:sldId id="396" r:id="rId24"/>
    <p:sldId id="283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35358D-EC1F-491C-843C-9C9D81DCD331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F8D8E9-A311-4502-B073-D931136F6855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F8D8E9-A311-4502-B073-D931136F6855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F8D8E9-A311-4502-B073-D931136F68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17578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45E4E54-6A06-4D1B-AB7F-AF434990D9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印品黑体" panose="00000500000000000000" pitchFamily="2" charset="-122"/>
                <a:cs typeface="+mn-cs"/>
              </a:r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印品黑体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2024/3/5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2024/3/5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2024/3/5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3/5/2024</a:t>
            </a:fld>
            <a:endParaRPr lang="en-US"/>
          </a:p>
        </p:txBody>
      </p:sp>
      <p:pic>
        <p:nvPicPr>
          <p:cNvPr id="7" name="Picture 2" descr="Pink Sky With Clouds Valentines Cartoon Background Bright Illustration For  Design Stock Illustration - Download Image Now - iStock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840"/>
          <a:stretch>
            <a:fillRect/>
          </a:stretch>
        </p:blipFill>
        <p:spPr bwMode="auto">
          <a:xfrm flipH="1"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 userDrawn="1"/>
        </p:nvSpPr>
        <p:spPr>
          <a:xfrm>
            <a:off x="11080376" y="6227058"/>
            <a:ext cx="1111624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FADDD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075"/>
            <a:ext cx="12192000" cy="6965616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1134165" y="6283961"/>
            <a:ext cx="10578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11134165" y="6283961"/>
            <a:ext cx="10578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2024/3/5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3/5/2024</a:t>
            </a:fld>
            <a:endParaRPr lang="en-US"/>
          </a:p>
        </p:txBody>
      </p:sp>
      <p:pic>
        <p:nvPicPr>
          <p:cNvPr id="7" name="Picture 2" descr="Pink Sky With Clouds Valentines Cartoon Background Bright Illustration For  Design Stock Illustration - Download Image Now - iStock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840"/>
          <a:stretch>
            <a:fillRect/>
          </a:stretch>
        </p:blipFill>
        <p:spPr bwMode="auto">
          <a:xfrm flipH="1"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 userDrawn="1"/>
        </p:nvSpPr>
        <p:spPr>
          <a:xfrm>
            <a:off x="11080376" y="6227058"/>
            <a:ext cx="1111624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FADDD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075"/>
            <a:ext cx="12192000" cy="6965616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1134165" y="6283961"/>
            <a:ext cx="10578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2024/3/5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11134165" y="6283961"/>
            <a:ext cx="10578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5">
                <a:solidFill>
                  <a:schemeClr val="tx1">
                    <a:tint val="75000"/>
                  </a:schemeClr>
                </a:solidFill>
              </a:defRPr>
            </a:lvl1pPr>
            <a:lvl2pPr marL="304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00" indent="0">
              <a:buNone/>
              <a:defRPr sz="1065">
                <a:solidFill>
                  <a:schemeClr val="tx1">
                    <a:tint val="75000"/>
                  </a:schemeClr>
                </a:solidFill>
              </a:defRPr>
            </a:lvl3pPr>
            <a:lvl4pPr marL="9144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4pPr>
            <a:lvl5pPr marL="12192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5pPr>
            <a:lvl6pPr marL="15240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6pPr>
            <a:lvl7pPr marL="18288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7pPr>
            <a:lvl8pPr marL="21336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8pPr>
            <a:lvl9pPr marL="24384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5"/>
            </a:lvl1pPr>
            <a:lvl2pPr>
              <a:defRPr sz="1600"/>
            </a:lvl2pPr>
            <a:lvl3pPr>
              <a:defRPr sz="1335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5"/>
            </a:lvl1pPr>
            <a:lvl2pPr>
              <a:defRPr sz="1600"/>
            </a:lvl2pPr>
            <a:lvl3pPr>
              <a:defRPr sz="1335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00" indent="0">
              <a:buNone/>
              <a:defRPr sz="1335" b="1"/>
            </a:lvl2pPr>
            <a:lvl3pPr marL="609600" indent="0">
              <a:buNone/>
              <a:defRPr sz="1200" b="1"/>
            </a:lvl3pPr>
            <a:lvl4pPr marL="914400" indent="0">
              <a:buNone/>
              <a:defRPr sz="1065" b="1"/>
            </a:lvl4pPr>
            <a:lvl5pPr marL="1219200" indent="0">
              <a:buNone/>
              <a:defRPr sz="1065" b="1"/>
            </a:lvl5pPr>
            <a:lvl6pPr marL="1524000" indent="0">
              <a:buNone/>
              <a:defRPr sz="1065" b="1"/>
            </a:lvl6pPr>
            <a:lvl7pPr marL="1828800" indent="0">
              <a:buNone/>
              <a:defRPr sz="1065" b="1"/>
            </a:lvl7pPr>
            <a:lvl8pPr marL="2133600" indent="0">
              <a:buNone/>
              <a:defRPr sz="1065" b="1"/>
            </a:lvl8pPr>
            <a:lvl9pPr marL="2438400" indent="0">
              <a:buNone/>
              <a:defRPr sz="106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5"/>
            </a:lvl2pPr>
            <a:lvl3pPr>
              <a:defRPr sz="1200"/>
            </a:lvl3pPr>
            <a:lvl4pPr>
              <a:defRPr sz="1065"/>
            </a:lvl4pPr>
            <a:lvl5pPr>
              <a:defRPr sz="1065"/>
            </a:lvl5pPr>
            <a:lvl6pPr>
              <a:defRPr sz="1065"/>
            </a:lvl6pPr>
            <a:lvl7pPr>
              <a:defRPr sz="1065"/>
            </a:lvl7pPr>
            <a:lvl8pPr>
              <a:defRPr sz="1065"/>
            </a:lvl8pPr>
            <a:lvl9pPr>
              <a:defRPr sz="10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00" indent="0">
              <a:buNone/>
              <a:defRPr sz="1335" b="1"/>
            </a:lvl2pPr>
            <a:lvl3pPr marL="609600" indent="0">
              <a:buNone/>
              <a:defRPr sz="1200" b="1"/>
            </a:lvl3pPr>
            <a:lvl4pPr marL="914400" indent="0">
              <a:buNone/>
              <a:defRPr sz="1065" b="1"/>
            </a:lvl4pPr>
            <a:lvl5pPr marL="1219200" indent="0">
              <a:buNone/>
              <a:defRPr sz="1065" b="1"/>
            </a:lvl5pPr>
            <a:lvl6pPr marL="1524000" indent="0">
              <a:buNone/>
              <a:defRPr sz="1065" b="1"/>
            </a:lvl6pPr>
            <a:lvl7pPr marL="1828800" indent="0">
              <a:buNone/>
              <a:defRPr sz="1065" b="1"/>
            </a:lvl7pPr>
            <a:lvl8pPr marL="2133600" indent="0">
              <a:buNone/>
              <a:defRPr sz="1065" b="1"/>
            </a:lvl8pPr>
            <a:lvl9pPr marL="2438400" indent="0">
              <a:buNone/>
              <a:defRPr sz="106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5"/>
            </a:lvl2pPr>
            <a:lvl3pPr>
              <a:defRPr sz="1200"/>
            </a:lvl3pPr>
            <a:lvl4pPr>
              <a:defRPr sz="1065"/>
            </a:lvl4pPr>
            <a:lvl5pPr>
              <a:defRPr sz="1065"/>
            </a:lvl5pPr>
            <a:lvl6pPr>
              <a:defRPr sz="1065"/>
            </a:lvl6pPr>
            <a:lvl7pPr>
              <a:defRPr sz="1065"/>
            </a:lvl7pPr>
            <a:lvl8pPr>
              <a:defRPr sz="1065"/>
            </a:lvl8pPr>
            <a:lvl9pPr>
              <a:defRPr sz="10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2024/3/5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5"/>
            </a:lvl1pPr>
            <a:lvl2pPr>
              <a:defRPr sz="1865"/>
            </a:lvl2pPr>
            <a:lvl3pPr>
              <a:defRPr sz="1600"/>
            </a:lvl3pPr>
            <a:lvl4pPr>
              <a:defRPr sz="1335"/>
            </a:lvl4pPr>
            <a:lvl5pPr>
              <a:defRPr sz="1335"/>
            </a:lvl5pPr>
            <a:lvl6pPr>
              <a:defRPr sz="1335"/>
            </a:lvl6pPr>
            <a:lvl7pPr>
              <a:defRPr sz="1335"/>
            </a:lvl7pPr>
            <a:lvl8pPr>
              <a:defRPr sz="1335"/>
            </a:lvl8pPr>
            <a:lvl9pPr>
              <a:defRPr sz="13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5"/>
            </a:lvl1pPr>
            <a:lvl2pPr marL="304800" indent="0">
              <a:buNone/>
              <a:defRPr sz="800"/>
            </a:lvl2pPr>
            <a:lvl3pPr marL="609600" indent="0">
              <a:buNone/>
              <a:defRPr sz="665"/>
            </a:lvl3pPr>
            <a:lvl4pPr marL="914400" indent="0">
              <a:buNone/>
              <a:defRPr sz="600"/>
            </a:lvl4pPr>
            <a:lvl5pPr marL="1219200" indent="0">
              <a:buNone/>
              <a:defRPr sz="600"/>
            </a:lvl5pPr>
            <a:lvl6pPr marL="1524000" indent="0">
              <a:buNone/>
              <a:defRPr sz="600"/>
            </a:lvl6pPr>
            <a:lvl7pPr marL="1828800" indent="0">
              <a:buNone/>
              <a:defRPr sz="600"/>
            </a:lvl7pPr>
            <a:lvl8pPr marL="2133600" indent="0">
              <a:buNone/>
              <a:defRPr sz="600"/>
            </a:lvl8pPr>
            <a:lvl9pPr marL="243840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5"/>
            </a:lvl1pPr>
            <a:lvl2pPr marL="304800" indent="0">
              <a:buNone/>
              <a:defRPr sz="1865"/>
            </a:lvl2pPr>
            <a:lvl3pPr marL="609600" indent="0">
              <a:buNone/>
              <a:defRPr sz="1600"/>
            </a:lvl3pPr>
            <a:lvl4pPr marL="914400" indent="0">
              <a:buNone/>
              <a:defRPr sz="1335"/>
            </a:lvl4pPr>
            <a:lvl5pPr marL="1219200" indent="0">
              <a:buNone/>
              <a:defRPr sz="1335"/>
            </a:lvl5pPr>
            <a:lvl6pPr marL="1524000" indent="0">
              <a:buNone/>
              <a:defRPr sz="1335"/>
            </a:lvl6pPr>
            <a:lvl7pPr marL="1828800" indent="0">
              <a:buNone/>
              <a:defRPr sz="1335"/>
            </a:lvl7pPr>
            <a:lvl8pPr marL="2133600" indent="0">
              <a:buNone/>
              <a:defRPr sz="1335"/>
            </a:lvl8pPr>
            <a:lvl9pPr marL="2438400" indent="0">
              <a:buNone/>
              <a:defRPr sz="133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5"/>
            </a:lvl1pPr>
            <a:lvl2pPr marL="304800" indent="0">
              <a:buNone/>
              <a:defRPr sz="800"/>
            </a:lvl2pPr>
            <a:lvl3pPr marL="609600" indent="0">
              <a:buNone/>
              <a:defRPr sz="665"/>
            </a:lvl3pPr>
            <a:lvl4pPr marL="914400" indent="0">
              <a:buNone/>
              <a:defRPr sz="600"/>
            </a:lvl4pPr>
            <a:lvl5pPr marL="1219200" indent="0">
              <a:buNone/>
              <a:defRPr sz="600"/>
            </a:lvl5pPr>
            <a:lvl6pPr marL="1524000" indent="0">
              <a:buNone/>
              <a:defRPr sz="600"/>
            </a:lvl6pPr>
            <a:lvl7pPr marL="1828800" indent="0">
              <a:buNone/>
              <a:defRPr sz="600"/>
            </a:lvl7pPr>
            <a:lvl8pPr marL="2133600" indent="0">
              <a:buNone/>
              <a:defRPr sz="600"/>
            </a:lvl8pPr>
            <a:lvl9pPr marL="243840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3/5/2024</a:t>
            </a:fld>
            <a:endParaRPr lang="en-US"/>
          </a:p>
        </p:txBody>
      </p:sp>
      <p:pic>
        <p:nvPicPr>
          <p:cNvPr id="7" name="Picture 2" descr="Pink Sky With Clouds Valentines Cartoon Background Bright Illustration For  Design Stock Illustration - Download Image Now - iStock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840"/>
          <a:stretch>
            <a:fillRect/>
          </a:stretch>
        </p:blipFill>
        <p:spPr bwMode="auto">
          <a:xfrm flipH="1"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 userDrawn="1"/>
        </p:nvSpPr>
        <p:spPr>
          <a:xfrm>
            <a:off x="11080376" y="6227058"/>
            <a:ext cx="1111624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FADDD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075"/>
            <a:ext cx="12192000" cy="6965616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1134165" y="6283961"/>
            <a:ext cx="10578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2024/3/5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11134165" y="6283961"/>
            <a:ext cx="10578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2024/3/5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2024/3/5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2024/3/5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2024/3/5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609600" rtl="0" eaLnBrk="1" latinLnBrk="0" hangingPunct="1">
        <a:spcBef>
          <a:spcPct val="0"/>
        </a:spcBef>
        <a:buNone/>
        <a:defRPr sz="293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35" kern="1200">
          <a:solidFill>
            <a:schemeClr val="tx1"/>
          </a:solidFill>
          <a:latin typeface="+mn-lt"/>
          <a:ea typeface="+mn-ea"/>
          <a:cs typeface="+mn-cs"/>
        </a:defRPr>
      </a:lvl1pPr>
      <a:lvl2pPr marL="495300" indent="-190500" algn="l" defTabSz="6096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65" kern="1200">
          <a:solidFill>
            <a:schemeClr val="tx1"/>
          </a:solidFill>
          <a:latin typeface="+mn-lt"/>
          <a:ea typeface="+mn-ea"/>
          <a:cs typeface="+mn-cs"/>
        </a:defRPr>
      </a:lvl2pPr>
      <a:lvl3pPr marL="7620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335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»"/>
        <a:defRPr sz="1335" kern="1200">
          <a:solidFill>
            <a:schemeClr val="tx1"/>
          </a:solidFill>
          <a:latin typeface="+mn-lt"/>
          <a:ea typeface="+mn-ea"/>
          <a:cs typeface="+mn-cs"/>
        </a:defRPr>
      </a:lvl5pPr>
      <a:lvl6pPr marL="16764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6pPr>
      <a:lvl7pPr marL="19812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8pPr>
      <a:lvl9pPr marL="25908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6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4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7" Type="http://schemas.openxmlformats.org/officeDocument/2006/relationships/image" Target="../media/image16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5.png"/><Relationship Id="rId5" Type="http://schemas.openxmlformats.org/officeDocument/2006/relationships/slide" Target="slide4.xml"/><Relationship Id="rId4" Type="http://schemas.openxmlformats.org/officeDocument/2006/relationships/image" Target="../media/image14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4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4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sitting, dark&#10;&#10;Description automatically generated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667" b="35118"/>
          <a:stretch>
            <a:fillRect/>
          </a:stretch>
        </p:blipFill>
        <p:spPr>
          <a:xfrm>
            <a:off x="-827314" y="691233"/>
            <a:ext cx="13817600" cy="477339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1189442" y="2293966"/>
            <a:ext cx="981313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kern="10" smtClean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anose="020E0705020206020404" pitchFamily="34" charset="0"/>
                <a:ea typeface="DejaVu Sans Condensed" panose="020B0606030804020204" pitchFamily="34" charset="0"/>
                <a:cs typeface="DejaVu Sans Condensed" panose="020B0606030804020204" pitchFamily="34" charset="0"/>
              </a:rPr>
              <a:t>Kính chào quý thầy cô về dự giờ lớp 4c</a:t>
            </a:r>
            <a:endParaRPr lang="vi-VN" sz="3600" b="1" kern="10" dirty="0">
              <a:ln w="13462">
                <a:solidFill>
                  <a:prstClr val="white"/>
                </a:solidFill>
                <a:prstDash val="solid"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ejaVu Sans Condensed" panose="020B0606030804020204" pitchFamily="34" charset="0"/>
              <a:ea typeface="DejaVu Sans Condensed" panose="020B0606030804020204" pitchFamily="34" charset="0"/>
              <a:cs typeface="DejaVu Sans Condensed" panose="020B0606030804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/>
          <p:cNvSpPr/>
          <p:nvPr/>
        </p:nvSpPr>
        <p:spPr>
          <a:xfrm>
            <a:off x="200025" y="95250"/>
            <a:ext cx="11772900" cy="65627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Microsoft YaHei" panose="020B0503020204020204" charset="-122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5412" y="2576512"/>
            <a:ext cx="8540780" cy="355758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85800" y="277444"/>
            <a:ext cx="10502759" cy="1938992"/>
          </a:xfrm>
          <a:custGeom>
            <a:avLst/>
            <a:gdLst>
              <a:gd name="connsiteX0" fmla="*/ 0 w 10502759"/>
              <a:gd name="connsiteY0" fmla="*/ 0 h 1938992"/>
              <a:gd name="connsiteX1" fmla="*/ 10502759 w 10502759"/>
              <a:gd name="connsiteY1" fmla="*/ 0 h 1938992"/>
              <a:gd name="connsiteX2" fmla="*/ 10502759 w 10502759"/>
              <a:gd name="connsiteY2" fmla="*/ 1938992 h 1938992"/>
              <a:gd name="connsiteX3" fmla="*/ 0 w 10502759"/>
              <a:gd name="connsiteY3" fmla="*/ 1938992 h 1938992"/>
              <a:gd name="connsiteX4" fmla="*/ 0 w 10502759"/>
              <a:gd name="connsiteY4" fmla="*/ 0 h 1938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02759" h="1938992" fill="none" extrusionOk="0">
                <a:moveTo>
                  <a:pt x="0" y="0"/>
                </a:moveTo>
                <a:cubicBezTo>
                  <a:pt x="5204647" y="5222"/>
                  <a:pt x="6491269" y="24918"/>
                  <a:pt x="10502759" y="0"/>
                </a:cubicBezTo>
                <a:cubicBezTo>
                  <a:pt x="10341514" y="738305"/>
                  <a:pt x="10458999" y="1407801"/>
                  <a:pt x="10502759" y="1938992"/>
                </a:cubicBezTo>
                <a:cubicBezTo>
                  <a:pt x="5282740" y="1774231"/>
                  <a:pt x="4740859" y="2057142"/>
                  <a:pt x="0" y="1938992"/>
                </a:cubicBezTo>
                <a:cubicBezTo>
                  <a:pt x="-55725" y="1490404"/>
                  <a:pt x="17072" y="314236"/>
                  <a:pt x="0" y="0"/>
                </a:cubicBezTo>
                <a:close/>
              </a:path>
              <a:path w="10502759" h="1938992" stroke="0" extrusionOk="0">
                <a:moveTo>
                  <a:pt x="0" y="0"/>
                </a:moveTo>
                <a:cubicBezTo>
                  <a:pt x="1713740" y="11849"/>
                  <a:pt x="5685308" y="-161459"/>
                  <a:pt x="10502759" y="0"/>
                </a:cubicBezTo>
                <a:cubicBezTo>
                  <a:pt x="10505889" y="920782"/>
                  <a:pt x="10401583" y="1107979"/>
                  <a:pt x="10502759" y="1938992"/>
                </a:cubicBezTo>
                <a:cubicBezTo>
                  <a:pt x="6501348" y="1793132"/>
                  <a:pt x="5100614" y="1860668"/>
                  <a:pt x="0" y="1938992"/>
                </a:cubicBezTo>
                <a:cubicBezTo>
                  <a:pt x="74291" y="991210"/>
                  <a:pt x="168006" y="302097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Vùng Tây Nguyên có diện tích </a:t>
            </a:r>
            <a:r>
              <a:rPr lang="vi-VN" sz="4000" b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rừng </a:t>
            </a:r>
            <a:r>
              <a:rPr lang="en-US" sz="4000" b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rộng </a:t>
            </a:r>
            <a:r>
              <a:rPr lang="vi-VN" sz="4000" b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lớn</a:t>
            </a:r>
            <a:r>
              <a:rPr lang="vi-VN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gồm hai kiểu rừng chính: </a:t>
            </a:r>
            <a:r>
              <a:rPr lang="vi-VN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rừng rậm nhiệt đới và </a:t>
            </a:r>
            <a:r>
              <a:rPr lang="vi-VN" sz="400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rừng </a:t>
            </a:r>
            <a:r>
              <a:rPr lang="en-US" sz="400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rụng lá vào mùa khô (còn gọi là rừng khộp).</a:t>
            </a:r>
            <a:endParaRPr kumimoji="0" lang="vi-VN" sz="40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字魂86号-杨任东楷书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/>
          <p:cNvSpPr/>
          <p:nvPr/>
        </p:nvSpPr>
        <p:spPr>
          <a:xfrm>
            <a:off x="200025" y="95250"/>
            <a:ext cx="11772900" cy="65627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Microsoft YaHei" panose="020B0503020204020204" charset="-122"/>
              <a:cs typeface="+mn-cs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2257425" y="1419225"/>
            <a:ext cx="3638550" cy="78105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: Rounded Corners 5"/>
          <p:cNvSpPr/>
          <p:nvPr/>
        </p:nvSpPr>
        <p:spPr>
          <a:xfrm>
            <a:off x="618109" y="2276475"/>
            <a:ext cx="3067200" cy="310503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defTabSz="914400"/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Giúp giảm lũ lụt vào </a:t>
            </a:r>
            <a:r>
              <a:rPr lang="vi-VN" sz="3200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mùa </a:t>
            </a:r>
            <a:r>
              <a:rPr lang="vi-VN" sz="3200" b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mưa</a:t>
            </a:r>
            <a:r>
              <a:rPr lang="en-US" sz="3200" b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và </a:t>
            </a:r>
            <a:r>
              <a:rPr lang="vi-VN" sz="3200" b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giảm </a:t>
            </a: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 hạn vào mùa khô.</a:t>
            </a:r>
          </a:p>
        </p:txBody>
      </p:sp>
      <p:sp>
        <p:nvSpPr>
          <p:cNvPr id="7" name="Rectangle: Rounded Corners 6"/>
          <p:cNvSpPr/>
          <p:nvPr/>
        </p:nvSpPr>
        <p:spPr>
          <a:xfrm>
            <a:off x="4476749" y="2276475"/>
            <a:ext cx="3364923" cy="310503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defTabSz="914400"/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Cung </a:t>
            </a:r>
            <a:r>
              <a:rPr lang="vi-VN" sz="3200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cấp </a:t>
            </a:r>
            <a:r>
              <a:rPr lang="en-US" sz="3200" b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 </a:t>
            </a:r>
            <a:r>
              <a:rPr lang="vi-VN" sz="3200" b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 </a:t>
            </a: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 có giá trị như gỗ, dược liệu, thực phẩm,...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6005520" y="1448012"/>
            <a:ext cx="0" cy="828463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054218" y="1444263"/>
            <a:ext cx="4232781" cy="756012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: Rounded Corners 9"/>
          <p:cNvSpPr/>
          <p:nvPr/>
        </p:nvSpPr>
        <p:spPr>
          <a:xfrm>
            <a:off x="9077325" y="2276475"/>
            <a:ext cx="2419349" cy="259069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defTabSz="914400"/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Góp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triển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du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lịch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32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: Rounded Corners 10"/>
          <p:cNvSpPr/>
          <p:nvPr/>
        </p:nvSpPr>
        <p:spPr>
          <a:xfrm>
            <a:off x="3133724" y="324198"/>
            <a:ext cx="5476875" cy="113332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914400">
              <a:defRPr/>
            </a:pP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Vai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tài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rừng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/>
          <p:cNvSpPr/>
          <p:nvPr/>
        </p:nvSpPr>
        <p:spPr>
          <a:xfrm>
            <a:off x="200025" y="95250"/>
            <a:ext cx="11772900" cy="65627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Microsoft YaHei" panose="020B0503020204020204" charset="-122"/>
              <a:cs typeface="+mn-cs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2257425" y="1419225"/>
            <a:ext cx="3638550" cy="78105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: Rounded Corners 5"/>
          <p:cNvSpPr/>
          <p:nvPr/>
        </p:nvSpPr>
        <p:spPr>
          <a:xfrm>
            <a:off x="562690" y="2219436"/>
            <a:ext cx="2818685" cy="310503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914400"/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Trồng rừng và phục hồi rừng.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: Rounded Corners 6"/>
          <p:cNvSpPr/>
          <p:nvPr/>
        </p:nvSpPr>
        <p:spPr>
          <a:xfrm>
            <a:off x="4086225" y="2267057"/>
            <a:ext cx="3867150" cy="328601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914400"/>
            <a:r>
              <a:rPr lang="vi-VN" sz="3200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 lập các khu bảo tồn thiên nhiên (vườn quốc gia, khu dự trữ sinh quyển,...).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6005520" y="1448012"/>
            <a:ext cx="0" cy="828463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143581" y="1457534"/>
            <a:ext cx="4143419" cy="637966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: Rounded Corners 9"/>
          <p:cNvSpPr/>
          <p:nvPr/>
        </p:nvSpPr>
        <p:spPr>
          <a:xfrm>
            <a:off x="8405812" y="2250716"/>
            <a:ext cx="3114675" cy="330236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914400"/>
            <a:r>
              <a:rPr lang="vi-VN" sz="3200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Tuyên truyền và vận động người dân cùng tham gia bảo vệ rừng,...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1" name="Rectangle: Rounded Corners 10"/>
          <p:cNvSpPr/>
          <p:nvPr/>
        </p:nvSpPr>
        <p:spPr>
          <a:xfrm>
            <a:off x="2838450" y="324198"/>
            <a:ext cx="5972175" cy="113332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914400">
              <a:defRPr/>
            </a:pP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biện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pháp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rừng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1"/>
          <p:cNvSpPr/>
          <p:nvPr/>
        </p:nvSpPr>
        <p:spPr>
          <a:xfrm>
            <a:off x="1087577" y="807326"/>
            <a:ext cx="10041281" cy="2060905"/>
          </a:xfrm>
          <a:prstGeom prst="roundRect">
            <a:avLst/>
          </a:prstGeom>
          <a:solidFill>
            <a:schemeClr val="bg1">
              <a:alpha val="68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Microsoft YaHei" panose="020B0503020204020204" charset="-122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screen"/>
          <a:srcRect t="-10351"/>
          <a:stretch>
            <a:fillRect/>
          </a:stretch>
        </p:blipFill>
        <p:spPr>
          <a:xfrm>
            <a:off x="1" y="4143192"/>
            <a:ext cx="3696511" cy="1173241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pic>
        <p:nvPicPr>
          <p:cNvPr id="6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4648" y="1992069"/>
            <a:ext cx="3633200" cy="486593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351" y="224493"/>
            <a:ext cx="1920723" cy="192072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723" y="-1440180"/>
            <a:ext cx="3735963" cy="373596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04341" y="594226"/>
            <a:ext cx="9364268" cy="30787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322" y="225207"/>
            <a:ext cx="11021355" cy="640758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2047875" y="3627686"/>
            <a:ext cx="8134349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5400" b="1" dirty="0" err="1">
                <a:ln w="1905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</a:rPr>
              <a:t>Trình</a:t>
            </a:r>
            <a:r>
              <a:rPr lang="en-US" sz="5400" b="1" dirty="0">
                <a:ln w="1905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n w="1905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</a:rPr>
              <a:t>bày</a:t>
            </a:r>
            <a:r>
              <a:rPr lang="en-US" sz="5400" b="1" dirty="0">
                <a:ln w="1905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n w="1905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</a:rPr>
              <a:t>một</a:t>
            </a:r>
            <a:r>
              <a:rPr lang="en-US" sz="5400" b="1" dirty="0">
                <a:ln w="1905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n w="1905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</a:rPr>
              <a:t>số</a:t>
            </a:r>
            <a:r>
              <a:rPr lang="en-US" sz="5400" b="1" dirty="0">
                <a:ln w="1905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n w="1905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</a:rPr>
              <a:t>đặc</a:t>
            </a:r>
            <a:r>
              <a:rPr lang="en-US" sz="5400" b="1" dirty="0">
                <a:ln w="1905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n w="1905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</a:rPr>
              <a:t>điểm</a:t>
            </a:r>
            <a:r>
              <a:rPr lang="en-US" sz="5400" b="1" dirty="0">
                <a:ln w="1905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n w="1905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</a:rPr>
              <a:t>địa</a:t>
            </a:r>
            <a:r>
              <a:rPr lang="en-US" sz="5400" b="1" dirty="0">
                <a:ln w="1905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n w="1905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</a:rPr>
              <a:t>hình</a:t>
            </a:r>
            <a:r>
              <a:rPr lang="en-US" sz="5400" b="1" dirty="0">
                <a:ln w="1905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</a:rPr>
              <a:t>, </a:t>
            </a:r>
            <a:r>
              <a:rPr lang="en-US" sz="5400" b="1" dirty="0" err="1">
                <a:ln w="1905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</a:rPr>
              <a:t>khí</a:t>
            </a:r>
            <a:r>
              <a:rPr lang="en-US" sz="5400" b="1" dirty="0">
                <a:ln w="1905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n w="1905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</a:rPr>
              <a:t>hậu</a:t>
            </a:r>
            <a:r>
              <a:rPr lang="en-US" sz="5400" b="1" dirty="0">
                <a:ln w="1905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</a:rPr>
              <a:t> ở </a:t>
            </a:r>
            <a:r>
              <a:rPr lang="en-US" sz="5400" b="1" dirty="0" err="1">
                <a:ln w="1905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</a:rPr>
              <a:t>vùng</a:t>
            </a:r>
            <a:r>
              <a:rPr lang="en-US" sz="5400" b="1" dirty="0">
                <a:ln w="1905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n w="1905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</a:rPr>
              <a:t>Tây</a:t>
            </a:r>
            <a:r>
              <a:rPr lang="en-US" sz="5400" b="1" dirty="0">
                <a:ln w="1905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n w="1905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</a:rPr>
              <a:t>Nguyên</a:t>
            </a:r>
            <a:r>
              <a:rPr lang="en-US" sz="5400" b="1" dirty="0">
                <a:ln w="1905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/>
          <p:cNvSpPr/>
          <p:nvPr/>
        </p:nvSpPr>
        <p:spPr>
          <a:xfrm>
            <a:off x="200025" y="95250"/>
            <a:ext cx="11772900" cy="65627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Microsoft YaHei" panose="020B0503020204020204" charset="-122"/>
              <a:cs typeface="+mn-cs"/>
            </a:endParaRPr>
          </a:p>
        </p:txBody>
      </p:sp>
      <p:graphicFrame>
        <p:nvGraphicFramePr>
          <p:cNvPr id="2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13369"/>
              </p:ext>
            </p:extLst>
          </p:nvPr>
        </p:nvGraphicFramePr>
        <p:xfrm>
          <a:off x="1600200" y="1108363"/>
          <a:ext cx="9477375" cy="5389419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0478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29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839615">
                <a:tc>
                  <a:txBody>
                    <a:bodyPr/>
                    <a:lstStyle/>
                    <a:p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Địa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hình</a:t>
                      </a:r>
                      <a:endParaRPr lang="en-US" sz="3200" b="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49804">
                <a:tc>
                  <a:txBody>
                    <a:bodyPr/>
                    <a:lstStyle/>
                    <a:p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Khí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hậu</a:t>
                      </a:r>
                      <a:endParaRPr lang="en-US" sz="3200" b="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781425" y="1390650"/>
            <a:ext cx="69913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en-US" sz="28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Cao, </a:t>
            </a:r>
            <a:r>
              <a:rPr lang="en-US" sz="28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gồm</a:t>
            </a:r>
            <a:r>
              <a:rPr lang="en-US" sz="28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28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28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lang="en-US" sz="28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tầng</a:t>
            </a:r>
            <a:r>
              <a:rPr lang="en-US" sz="28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28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8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phía</a:t>
            </a:r>
            <a:r>
              <a:rPr lang="en-US" sz="28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đông</a:t>
            </a:r>
            <a:r>
              <a:rPr lang="en-US" sz="28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thấp</a:t>
            </a:r>
            <a:r>
              <a:rPr lang="en-US" sz="28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dần</a:t>
            </a:r>
            <a:r>
              <a:rPr lang="en-US" sz="28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8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u="none" strike="noStrike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phía</a:t>
            </a:r>
            <a:r>
              <a:rPr lang="en-US" sz="2800" b="0" i="0" u="none" strike="noStrike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u="none" strike="noStrike" smtClean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tây.</a:t>
            </a:r>
            <a:endParaRPr lang="en-US" sz="28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09999" y="3276600"/>
            <a:ext cx="7115175" cy="3172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500"/>
              </a:spcAft>
            </a:pP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vi-VN" sz="280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Nhiệt độ: cao quanh năm, trung bình </a:t>
            </a:r>
            <a:r>
              <a:rPr lang="vi-VN" sz="280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 </a:t>
            </a:r>
            <a:r>
              <a:rPr lang="vi-VN" sz="280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20°C</a:t>
            </a:r>
            <a:r>
              <a:rPr lang="en-US" sz="280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spcAft>
                <a:spcPts val="500"/>
              </a:spcAft>
            </a:pPr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Có hai mùa rõ rệt: mùa mưa (từ tháng 5 đến tháng 11) và mùa khô (tháng 12 đến tháng 4 năm sau). Lượng mưa tập trung chủ yếu vào mùa mưa, mùa khô xảy ra tình trạng </a:t>
            </a:r>
            <a:r>
              <a:rPr lang="vi-VN" sz="280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thiếu </a:t>
            </a:r>
            <a:r>
              <a:rPr lang="vi-VN" sz="280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280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nghiêm trọng.</a:t>
            </a:r>
            <a:endParaRPr lang="vi-VN" sz="2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1"/>
          <p:cNvSpPr/>
          <p:nvPr/>
        </p:nvSpPr>
        <p:spPr>
          <a:xfrm>
            <a:off x="1087577" y="807326"/>
            <a:ext cx="10041281" cy="2060905"/>
          </a:xfrm>
          <a:prstGeom prst="roundRect">
            <a:avLst/>
          </a:prstGeom>
          <a:solidFill>
            <a:schemeClr val="bg1">
              <a:alpha val="68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Microsoft YaHei" panose="020B0503020204020204" charset="-122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screen"/>
          <a:srcRect t="-10351"/>
          <a:stretch>
            <a:fillRect/>
          </a:stretch>
        </p:blipFill>
        <p:spPr>
          <a:xfrm>
            <a:off x="1" y="4143192"/>
            <a:ext cx="3696511" cy="1173241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pic>
        <p:nvPicPr>
          <p:cNvPr id="6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4648" y="1992069"/>
            <a:ext cx="3633200" cy="486593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351" y="224493"/>
            <a:ext cx="1920723" cy="192072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723" y="-1440180"/>
            <a:ext cx="3735963" cy="37359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01328" y="744011"/>
            <a:ext cx="5541744" cy="18838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322" y="225207"/>
            <a:ext cx="11021355" cy="640758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2162175" y="3846761"/>
            <a:ext cx="8134349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vi-VN" sz="4400" b="1" dirty="0">
                <a:ln w="1905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Cambria" panose="02040503050406030204" pitchFamily="18" charset="0"/>
              </a:rPr>
              <a:t>Sưu tầm hình ảnh về một số cảnh đẹp thiên nhiên ở vùng Tây Nguyên và chia sẻ với các bạn.</a:t>
            </a:r>
            <a:endParaRPr kumimoji="0" lang="en-US" sz="4400" b="1" i="0" u="none" strike="noStrike" kern="1200" cap="none" spc="0" normalizeH="0" baseline="0" noProof="0" dirty="0">
              <a:ln w="19050"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/>
          <p:cNvSpPr/>
          <p:nvPr/>
        </p:nvSpPr>
        <p:spPr>
          <a:xfrm>
            <a:off x="200025" y="95250"/>
            <a:ext cx="11772900" cy="66389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Microsoft YaHei" panose="020B0503020204020204" charset="-122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3962" y="142875"/>
            <a:ext cx="4619625" cy="32956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6062" y="228600"/>
            <a:ext cx="4276725" cy="32575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7800" y="3424237"/>
            <a:ext cx="4400550" cy="326707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3225" y="3612914"/>
            <a:ext cx="3962400" cy="29545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b="20667"/>
          <a:stretch>
            <a:fillRect/>
          </a:stretch>
        </p:blipFill>
        <p:spPr>
          <a:xfrm>
            <a:off x="3609974" y="3334881"/>
            <a:ext cx="5141281" cy="343739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-131928"/>
            <a:ext cx="6196949" cy="173407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486024" y="1931046"/>
            <a:ext cx="7762876" cy="783193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B050"/>
            </a:solidFill>
            <a:prstDash val="sys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……………..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Roboto" panose="02000000000000000000" pitchFamily="2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1"/>
          <p:cNvSpPr/>
          <p:nvPr/>
        </p:nvSpPr>
        <p:spPr>
          <a:xfrm>
            <a:off x="1087577" y="807326"/>
            <a:ext cx="10041281" cy="2060905"/>
          </a:xfrm>
          <a:prstGeom prst="roundRect">
            <a:avLst/>
          </a:prstGeom>
          <a:solidFill>
            <a:schemeClr val="bg1">
              <a:alpha val="68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Microsoft YaHei" panose="020B0503020204020204" charset="-122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screen"/>
          <a:srcRect t="-10351"/>
          <a:stretch>
            <a:fillRect/>
          </a:stretch>
        </p:blipFill>
        <p:spPr>
          <a:xfrm>
            <a:off x="1" y="4143192"/>
            <a:ext cx="3696511" cy="1173241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pic>
        <p:nvPicPr>
          <p:cNvPr id="6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598" y="2488564"/>
            <a:ext cx="3633200" cy="486593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351" y="224493"/>
            <a:ext cx="1920723" cy="192072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2357" y="-293551"/>
            <a:ext cx="1920723" cy="192072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723" y="-1440180"/>
            <a:ext cx="3735963" cy="37359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2280" y="676536"/>
            <a:ext cx="8974090" cy="27617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723" y="-1440180"/>
            <a:ext cx="3735963" cy="373596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6941" y="1"/>
            <a:ext cx="3410857" cy="341085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041" y="3614532"/>
            <a:ext cx="3836841" cy="3836841"/>
          </a:xfrm>
          <a:prstGeom prst="rect">
            <a:avLst/>
          </a:prstGeom>
          <a:effectLst>
            <a:innerShdw blurRad="63500" dist="50800">
              <a:prstClr val="black">
                <a:alpha val="50000"/>
              </a:prstClr>
            </a:inn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78962" y="1044143"/>
            <a:ext cx="10053175" cy="41029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16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6031" y="4230459"/>
            <a:ext cx="2003081" cy="151375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1818" y="3282450"/>
            <a:ext cx="1596588" cy="119744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237" y="3445225"/>
            <a:ext cx="1277812" cy="96566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9518" y="886895"/>
            <a:ext cx="943896" cy="71331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4527" y="2592003"/>
            <a:ext cx="3411786" cy="257833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906" y="4068421"/>
            <a:ext cx="2163483" cy="1622613"/>
          </a:xfrm>
          <a:prstGeom prst="rect">
            <a:avLst/>
          </a:prstGeom>
        </p:spPr>
      </p:pic>
      <p:pic>
        <p:nvPicPr>
          <p:cNvPr id="23" name="Picture 2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1043" y="4863359"/>
            <a:ext cx="2275187" cy="2275187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406690" y="828366"/>
            <a:ext cx="8651623" cy="2890632"/>
            <a:chOff x="406690" y="828366"/>
            <a:chExt cx="8651623" cy="2890632"/>
          </a:xfrm>
        </p:grpSpPr>
        <p:sp>
          <p:nvSpPr>
            <p:cNvPr id="2" name="Rounded Rectangle 1"/>
            <p:cNvSpPr/>
            <p:nvPr/>
          </p:nvSpPr>
          <p:spPr>
            <a:xfrm>
              <a:off x="406690" y="828366"/>
              <a:ext cx="6246208" cy="2639188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00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47559" y="932885"/>
              <a:ext cx="8510754" cy="2786113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9FF79">
            <a:alpha val="74902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87383" y="365759"/>
            <a:ext cx="11625943" cy="61656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458" y="4305885"/>
            <a:ext cx="2944954" cy="222554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862" y="33473"/>
            <a:ext cx="6631344" cy="649795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28385" y="1057836"/>
            <a:ext cx="70691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GB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Kể</a:t>
            </a:r>
            <a:r>
              <a:rPr lang="en-GB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tên</a:t>
            </a:r>
            <a:r>
              <a:rPr lang="en-GB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GB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cao</a:t>
            </a:r>
            <a:r>
              <a:rPr lang="en-GB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nguyên</a:t>
            </a:r>
            <a:r>
              <a:rPr lang="en-GB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</a:t>
            </a:r>
            <a:r>
              <a:rPr lang="en-GB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Tây</a:t>
            </a:r>
            <a:r>
              <a:rPr lang="en-GB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Nguyên</a:t>
            </a:r>
            <a:r>
              <a:rPr lang="en-GB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61709" y="2129925"/>
            <a:ext cx="671539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 cao nguyên: Kom Tum, Pleiku, Đ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ắ</a:t>
            </a:r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 L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ắ</a:t>
            </a:r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k, Mơ Nông, Lâm Viên, Di Linh.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9FF79">
            <a:alpha val="74902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87383" y="365759"/>
            <a:ext cx="11625943" cy="61656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458" y="4305885"/>
            <a:ext cx="2944954" cy="222554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1088" y="365759"/>
            <a:ext cx="6292237" cy="616566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28385" y="1057836"/>
            <a:ext cx="785222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GB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Khí</a:t>
            </a:r>
            <a:r>
              <a:rPr lang="en-GB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hậu</a:t>
            </a:r>
            <a:r>
              <a:rPr lang="en-GB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</a:t>
            </a:r>
            <a:r>
              <a:rPr lang="en-GB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Tây</a:t>
            </a:r>
            <a:r>
              <a:rPr lang="en-GB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Nguyên</a:t>
            </a:r>
            <a:r>
              <a:rPr lang="en-GB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gồm</a:t>
            </a:r>
            <a:r>
              <a:rPr lang="en-GB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GB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mấy</a:t>
            </a:r>
            <a:r>
              <a:rPr lang="en-GB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mùa</a:t>
            </a:r>
            <a:r>
              <a:rPr lang="en-GB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 </a:t>
            </a:r>
            <a:r>
              <a:rPr lang="en-GB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Đó</a:t>
            </a:r>
            <a:r>
              <a:rPr lang="en-GB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GB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GB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mùa</a:t>
            </a:r>
            <a:r>
              <a:rPr lang="en-GB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GB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63608" y="2411578"/>
            <a:ext cx="70182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Khí hậu ở Tây Nguyên có hai mùa rõ rệt là mùa mưa và mùa khô.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sitting, dark&#10;&#10;Description automatically generated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667" b="35118"/>
          <a:stretch>
            <a:fillRect/>
          </a:stretch>
        </p:blipFill>
        <p:spPr>
          <a:xfrm>
            <a:off x="-827314" y="691233"/>
            <a:ext cx="13817600" cy="477339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3891" y="-73238"/>
            <a:ext cx="5413717" cy="197527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393138" y="2293966"/>
            <a:ext cx="940571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pperplate Gothic Bold" panose="020E0705020206020404" pitchFamily="34" charset="0"/>
                <a:ea typeface="DejaVu Sans Condensed" panose="020B0606030804020204" pitchFamily="34" charset="0"/>
                <a:cs typeface="DejaVu Sans Condensed" panose="020B0606030804020204" pitchFamily="34" charset="0"/>
              </a:rPr>
              <a:t>Bài 20: thiên nhiên vùng tây </a:t>
            </a:r>
            <a:r>
              <a:rPr kumimoji="0" lang="en-US" sz="3600" b="1" i="0" u="none" strike="noStrike" kern="10" cap="none" spc="0" normalizeH="0" baseline="0" noProof="0" smtClean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pperplate Gothic Bold" panose="020E0705020206020404" pitchFamily="34" charset="0"/>
                <a:ea typeface="DejaVu Sans Condensed" panose="020B0606030804020204" pitchFamily="34" charset="0"/>
                <a:cs typeface="DejaVu Sans Condensed" panose="020B0606030804020204" pitchFamily="34" charset="0"/>
              </a:rPr>
              <a:t>nguyên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smtClean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pperplate Gothic Bold" panose="020E0705020206020404" pitchFamily="34" charset="0"/>
                <a:ea typeface="DejaVu Sans Condensed" panose="020B0606030804020204" pitchFamily="34" charset="0"/>
                <a:cs typeface="DejaVu Sans Condensed" panose="020B0606030804020204" pitchFamily="34" charset="0"/>
              </a:rPr>
              <a:t> </a:t>
            </a:r>
            <a:r>
              <a:rPr kumimoji="0" lang="en-US" sz="3600" b="1" i="0" u="none" strike="noStrike" kern="10" cap="none" spc="0" normalizeH="0" baseline="0" noProof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pperplate Gothic Bold" panose="020E0705020206020404" pitchFamily="34" charset="0"/>
                <a:ea typeface="DejaVu Sans Condensed" panose="020B0606030804020204" pitchFamily="34" charset="0"/>
                <a:cs typeface="DejaVu Sans Condensed" panose="020B0606030804020204" pitchFamily="34" charset="0"/>
              </a:rPr>
              <a:t>( tiết 3)</a:t>
            </a:r>
            <a:endParaRPr kumimoji="0" lang="vi-VN" sz="3600" b="1" i="0" u="none" strike="noStrike" kern="10" cap="none" spc="0" normalizeH="0" baseline="0" noProof="0" dirty="0">
              <a:ln w="13462">
                <a:solidFill>
                  <a:prstClr val="white"/>
                </a:solidFill>
                <a:prstDash val="solid"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DejaVu Sans Condensed" panose="020B0606030804020204" pitchFamily="34" charset="0"/>
              <a:ea typeface="DejaVu Sans Condensed" panose="020B0606030804020204" pitchFamily="34" charset="0"/>
              <a:cs typeface="DejaVu Sans Condensed" panose="020B06060308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4346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1"/>
          <p:cNvSpPr/>
          <p:nvPr/>
        </p:nvSpPr>
        <p:spPr>
          <a:xfrm>
            <a:off x="1087577" y="807326"/>
            <a:ext cx="10041281" cy="2060905"/>
          </a:xfrm>
          <a:prstGeom prst="roundRect">
            <a:avLst/>
          </a:prstGeom>
          <a:solidFill>
            <a:schemeClr val="bg1">
              <a:alpha val="68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Microsoft YaHei" panose="020B0503020204020204" charset="-122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screen"/>
          <a:srcRect t="-10351"/>
          <a:stretch>
            <a:fillRect/>
          </a:stretch>
        </p:blipFill>
        <p:spPr>
          <a:xfrm>
            <a:off x="1" y="4143192"/>
            <a:ext cx="3696511" cy="1173241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pic>
        <p:nvPicPr>
          <p:cNvPr id="6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73" y="2479039"/>
            <a:ext cx="3633200" cy="486593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351" y="224493"/>
            <a:ext cx="1920723" cy="192072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723" y="-1440180"/>
            <a:ext cx="3735963" cy="373596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1471" y="619386"/>
            <a:ext cx="8590008" cy="27617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80294" y="0"/>
            <a:ext cx="9892213" cy="60742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9531" y="3594962"/>
            <a:ext cx="2945729" cy="3120013"/>
          </a:xfrm>
          <a:prstGeom prst="rect">
            <a:avLst/>
          </a:prstGeom>
        </p:spPr>
      </p:pic>
      <p:sp>
        <p:nvSpPr>
          <p:cNvPr id="7" name="文本框 44"/>
          <p:cNvSpPr txBox="1"/>
          <p:nvPr/>
        </p:nvSpPr>
        <p:spPr>
          <a:xfrm>
            <a:off x="3152056" y="2430628"/>
            <a:ext cx="595262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6000" b="1" dirty="0">
                <a:solidFill>
                  <a:srgbClr val="FF0000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d</a:t>
            </a:r>
            <a:r>
              <a:rPr kumimoji="0" lang="en-US" altLang="zh-CN" sz="60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)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Tìm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hiểu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về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tài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nguyên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rừng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印品黑体" panose="00000500000000000000" pitchFamily="2" charset="-122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/>
          <p:cNvSpPr/>
          <p:nvPr/>
        </p:nvSpPr>
        <p:spPr>
          <a:xfrm>
            <a:off x="200025" y="95250"/>
            <a:ext cx="11772900" cy="65627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Microsoft YaHei" panose="020B0503020204020204" charset="-122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66699" y="207021"/>
            <a:ext cx="11077576" cy="2009061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B050"/>
            </a:solidFill>
            <a:prstDash val="sys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Đọc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thông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tin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và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quan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sát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các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hình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4, 5,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em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hãy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cho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biết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: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en-US" sz="2800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Tên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một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số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kiểu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rừng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ở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vùng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Tây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Nguyên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.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Vai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trò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của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rừng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ở </a:t>
            </a:r>
            <a:r>
              <a:rPr lang="en-US" sz="280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Tây</a:t>
            </a:r>
            <a:r>
              <a:rPr lang="en-US" sz="280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2800" smtClean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Nguyên.</a:t>
            </a:r>
            <a:endParaRPr lang="en-US" sz="2800" dirty="0">
              <a:solidFill>
                <a:prstClr val="black"/>
              </a:solidFill>
              <a:latin typeface="Calibri" panose="020F0502020204030204" pitchFamily="34" charset="0"/>
              <a:ea typeface="Roboto" panose="02000000000000000000" pitchFamily="2" charset="0"/>
              <a:cs typeface="Calibri" panose="020F0502020204030204" pitchFamily="34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Một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số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biện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pháp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bảo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vệ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rừng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ở </a:t>
            </a:r>
            <a:r>
              <a:rPr kumimoji="0" lang="en-US" sz="2800" i="0" u="none" strike="noStrike" kern="1200" cap="none" spc="0" normalizeH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Tây</a:t>
            </a:r>
            <a:r>
              <a:rPr kumimoji="0" lang="en-US" sz="280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kumimoji="0" lang="en-US" sz="2800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Nguyên.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Roboto" panose="02000000000000000000" pitchFamily="2" charset="0"/>
              <a:cs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4962" y="2624137"/>
            <a:ext cx="8540780" cy="35575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</TotalTime>
  <Words>415</Words>
  <Application>Microsoft Office PowerPoint</Application>
  <PresentationFormat>Widescreen</PresentationFormat>
  <Paragraphs>35</Paragraphs>
  <Slides>20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20</vt:i4>
      </vt:variant>
    </vt:vector>
  </HeadingPairs>
  <TitlesOfParts>
    <vt:vector size="40" baseType="lpstr">
      <vt:lpstr>微软雅黑</vt:lpstr>
      <vt:lpstr>微软雅黑</vt:lpstr>
      <vt:lpstr>Arial</vt:lpstr>
      <vt:lpstr>Calibri</vt:lpstr>
      <vt:lpstr>Calibri Light</vt:lpstr>
      <vt:lpstr>Cambria</vt:lpstr>
      <vt:lpstr>Copperplate Gothic Bold</vt:lpstr>
      <vt:lpstr>DejaVu Sans Condensed</vt:lpstr>
      <vt:lpstr>等线</vt:lpstr>
      <vt:lpstr>iCiel Altus</vt:lpstr>
      <vt:lpstr>Roboto</vt:lpstr>
      <vt:lpstr>Times New Roman</vt:lpstr>
      <vt:lpstr>印品黑体</vt:lpstr>
      <vt:lpstr>字魂86号-杨任东楷书</vt:lpstr>
      <vt:lpstr>思源黑体 CN Medium</vt:lpstr>
      <vt:lpstr>Office 主题​​</vt:lpstr>
      <vt:lpstr>2_Office Theme</vt:lpstr>
      <vt:lpstr>Office Theme</vt:lpstr>
      <vt:lpstr>1_Office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28</cp:revision>
  <dcterms:created xsi:type="dcterms:W3CDTF">2023-11-15T06:17:00Z</dcterms:created>
  <dcterms:modified xsi:type="dcterms:W3CDTF">2024-03-05T01:06:14Z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D721D290EC624A73A3F0816CEC91E3AD_13</vt:lpwstr>
  </property>
  <property fmtid="{D5CDD505-2E9C-101B-9397-08002B2CF9AE}" pid="3" name="KSOProductBuildVer">
    <vt:lpwstr>1033-12.2.0.13431</vt:lpwstr>
  </property>
</Properties>
</file>