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20" r:id="rId4"/>
    <p:sldMasterId id="2147483732" r:id="rId5"/>
  </p:sldMasterIdLst>
  <p:sldIdLst>
    <p:sldId id="445" r:id="rId6"/>
    <p:sldId id="448" r:id="rId7"/>
    <p:sldId id="451" r:id="rId8"/>
    <p:sldId id="452" r:id="rId9"/>
    <p:sldId id="433" r:id="rId10"/>
    <p:sldId id="431" r:id="rId11"/>
    <p:sldId id="430" r:id="rId12"/>
    <p:sldId id="429" r:id="rId13"/>
    <p:sldId id="428" r:id="rId14"/>
    <p:sldId id="427" r:id="rId15"/>
    <p:sldId id="426" r:id="rId16"/>
    <p:sldId id="441" r:id="rId17"/>
    <p:sldId id="439" r:id="rId18"/>
    <p:sldId id="442" r:id="rId19"/>
    <p:sldId id="438" r:id="rId20"/>
    <p:sldId id="435" r:id="rId21"/>
    <p:sldId id="449" r:id="rId22"/>
    <p:sldId id="45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1248"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97362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194967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3337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439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625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1655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19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696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3307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0343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561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063302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5633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8307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327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6428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2830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9387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2488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6087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7539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6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FD3CC-E74C-454E-AEC8-ADE3669C89A5}"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781848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9468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044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9751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2837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1074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8750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3587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3993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2935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FD3CC-E74C-454E-AEC8-ADE3669C89A5}"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4045538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4244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4216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4305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2954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3490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5901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3570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2227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8654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559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FD3CC-E74C-454E-AEC8-ADE3669C89A5}" type="datetimeFigureOut">
              <a:rPr lang="en-US" smtClean="0"/>
              <a:pPr/>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659717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8776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7195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3465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28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9799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062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FD3CC-E74C-454E-AEC8-ADE3669C89A5}" type="datetimeFigureOut">
              <a:rPr lang="en-US" smtClean="0"/>
              <a:pPr/>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47683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D3CC-E74C-454E-AEC8-ADE3669C89A5}" type="datetimeFigureOut">
              <a:rPr lang="en-US" smtClean="0"/>
              <a:pPr/>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27538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50526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59606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D3CC-E74C-454E-AEC8-ADE3669C89A5}" type="datetimeFigureOut">
              <a:rPr lang="en-US" smtClean="0"/>
              <a:pPr/>
              <a:t>9/1/2023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02AF4-5419-4C97-8941-6E8144AD9252}" type="slidenum">
              <a:rPr lang="en-US" smtClean="0"/>
              <a:pPr/>
              <a:t>‹#›</a:t>
            </a:fld>
            <a:endParaRPr lang="en-US"/>
          </a:p>
        </p:txBody>
      </p:sp>
    </p:spTree>
    <p:extLst>
      <p:ext uri="{BB962C8B-B14F-4D97-AF65-F5344CB8AC3E}">
        <p14:creationId xmlns:p14="http://schemas.microsoft.com/office/powerpoint/2010/main" val="104838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2542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36127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02559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0B5D6C-8061-40AD-A85D-D3B53715553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99E730-27C6-4D2A-971D-C8AA781CB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64988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457"/>
            <a:ext cx="9144000" cy="6858000"/>
          </a:xfrm>
          <a:prstGeom prst="rect">
            <a:avLst/>
          </a:prstGeom>
        </p:spPr>
      </p:pic>
      <p:sp>
        <p:nvSpPr>
          <p:cNvPr id="6" name="Rectangle 5"/>
          <p:cNvSpPr/>
          <p:nvPr/>
        </p:nvSpPr>
        <p:spPr>
          <a:xfrm>
            <a:off x="790684" y="404664"/>
            <a:ext cx="7562648"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Trường</a:t>
            </a:r>
            <a:r>
              <a:rPr kumimoji="0" lang="en-US" sz="4000" b="1" i="0" u="none" strike="noStrike" kern="1200" cap="none" spc="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 </a:t>
            </a:r>
            <a:r>
              <a:rPr kumimoji="0" lang="en-US" sz="4000" b="1" i="0" u="none" strike="noStrike" kern="1200" cap="none" spc="0" normalizeH="0" baseline="0" noProof="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tiểu</a:t>
            </a:r>
            <a:r>
              <a:rPr kumimoji="0" lang="en-US" sz="4000" b="1" i="0" u="none" strike="noStrike" kern="1200" cap="none" spc="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 </a:t>
            </a:r>
            <a:r>
              <a:rPr kumimoji="0" lang="en-US" sz="4000" b="1" i="0" u="none" strike="noStrike" kern="1200" cap="none" spc="0" normalizeH="0" baseline="0" noProof="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học</a:t>
            </a:r>
            <a:r>
              <a:rPr kumimoji="0" lang="en-US" sz="4000" b="1" i="0" u="none" strike="noStrike" kern="1200" cap="none" spc="0" normalizeH="0" baseline="0" noProof="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 số</a:t>
            </a:r>
            <a:r>
              <a:rPr kumimoji="0" lang="en-US" sz="4000" b="1" i="0" u="none" strike="noStrike" kern="1200" cap="none" spc="0" normalizeH="0" noProof="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 1 Phước Thuận</a:t>
            </a:r>
            <a:endPar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endParaRPr>
          </a:p>
        </p:txBody>
      </p:sp>
      <p:sp>
        <p:nvSpPr>
          <p:cNvPr id="8" name="Rectangle 7"/>
          <p:cNvSpPr/>
          <p:nvPr/>
        </p:nvSpPr>
        <p:spPr>
          <a:xfrm>
            <a:off x="-60562" y="1674673"/>
            <a:ext cx="9452972" cy="458587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Calibri"/>
                <a:ea typeface="+mn-ea"/>
                <a:cs typeface="+mn-cs"/>
              </a:rPr>
              <a:t>CHÀO </a:t>
            </a:r>
            <a:r>
              <a:rPr kumimoji="0" lang="en-US" sz="3600" b="1" i="0" u="none" strike="noStrike" kern="1200" cap="none" spc="50" normalizeH="0" baseline="0" noProof="0" smtClean="0">
                <a:ln w="11430"/>
                <a:solidFill>
                  <a:srgbClr val="FF0000"/>
                </a:solidFill>
                <a:effectLst>
                  <a:outerShdw blurRad="76200" dist="50800" dir="5400000" algn="tl" rotWithShape="0">
                    <a:srgbClr val="000000">
                      <a:alpha val="65000"/>
                    </a:srgbClr>
                  </a:outerShdw>
                </a:effectLst>
                <a:uLnTx/>
                <a:uFillTx/>
                <a:latin typeface="Calibri"/>
                <a:ea typeface="+mn-ea"/>
                <a:cs typeface="+mn-cs"/>
              </a:rPr>
              <a:t>MỪNG QUÝ</a:t>
            </a:r>
            <a:r>
              <a:rPr kumimoji="0" lang="en-US" sz="3600" b="1" i="0" u="none" strike="noStrike" kern="1200" cap="none" spc="50" normalizeH="0" noProof="0" smtClean="0">
                <a:ln w="11430"/>
                <a:solidFill>
                  <a:srgbClr val="FF0000"/>
                </a:solidFill>
                <a:effectLst>
                  <a:outerShdw blurRad="76200" dist="50800" dir="5400000" algn="tl" rotWithShape="0">
                    <a:srgbClr val="000000">
                      <a:alpha val="65000"/>
                    </a:srgbClr>
                  </a:outerShdw>
                </a:effectLst>
                <a:uLnTx/>
                <a:uFillTx/>
                <a:latin typeface="Calibri"/>
                <a:ea typeface="+mn-ea"/>
                <a:cs typeface="+mn-cs"/>
              </a:rPr>
              <a:t> </a:t>
            </a:r>
            <a:r>
              <a:rPr kumimoji="0" lang="en-US" sz="3600" b="1" i="0" u="none" strike="noStrike" kern="1200" cap="none" spc="50" normalizeH="0" baseline="0" noProof="0" smtClean="0">
                <a:ln w="11430"/>
                <a:solidFill>
                  <a:srgbClr val="FF0000"/>
                </a:solidFill>
                <a:effectLst>
                  <a:outerShdw blurRad="76200" dist="50800" dir="5400000" algn="tl" rotWithShape="0">
                    <a:srgbClr val="000000">
                      <a:alpha val="65000"/>
                    </a:srgbClr>
                  </a:outerShdw>
                </a:effectLst>
                <a:uLnTx/>
                <a:uFillTx/>
                <a:latin typeface="Calibri"/>
                <a:ea typeface="+mn-ea"/>
                <a:cs typeface="+mn-cs"/>
              </a:rPr>
              <a:t>THẦY </a:t>
            </a:r>
            <a:r>
              <a:rPr kumimoji="0" lang="en-US" sz="36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Calibri"/>
                <a:ea typeface="+mn-ea"/>
                <a:cs typeface="+mn-cs"/>
              </a:rPr>
              <a:t>CÔ ĐẾN VỚI TIẾT HỌC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Calibri"/>
                <a:ea typeface="+mn-ea"/>
                <a:cs typeface="+mn-cs"/>
              </a:rPr>
              <a:t>MĨ THUẬT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smtClean="0">
                <a:ln w="11430"/>
                <a:solidFill>
                  <a:srgbClr val="7030A0"/>
                </a:solidFill>
                <a:effectLst>
                  <a:outerShdw blurRad="76200" dist="50800" dir="5400000" algn="tl" rotWithShape="0">
                    <a:srgbClr val="000000">
                      <a:alpha val="65000"/>
                    </a:srgbClr>
                  </a:outerShdw>
                </a:effectLst>
                <a:uLnTx/>
                <a:uFillTx/>
                <a:latin typeface="Calibri"/>
                <a:ea typeface="+mn-ea"/>
                <a:cs typeface="+mn-cs"/>
              </a:rPr>
              <a:t>LỚP 1B</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4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50" normalizeH="0" baseline="0" noProof="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50" smtClean="0">
                <a:ln w="11430"/>
                <a:solidFill>
                  <a:srgbClr val="0070C0"/>
                </a:solidFill>
                <a:effectLst>
                  <a:outerShdw blurRad="76200" dist="50800" dir="5400000" algn="tl" rotWithShape="0">
                    <a:srgbClr val="000000">
                      <a:alpha val="65000"/>
                    </a:srgbClr>
                  </a:outerShdw>
                </a:effectLst>
                <a:latin typeface="Calibri"/>
              </a:rPr>
              <a:t>GIÁO VIÊN : HUỲNH THỊ NHƯ HÒA</a:t>
            </a:r>
            <a:endParaRPr kumimoji="0" lang="en-US" sz="4000" b="1" i="0" u="none" strike="noStrike" kern="1200" cap="none" spc="50" normalizeH="0" baseline="0" noProof="0" dirty="0">
              <a:ln w="11430"/>
              <a:solidFill>
                <a:srgbClr val="0070C0"/>
              </a:solidFill>
              <a:effectLst>
                <a:outerShdw blurRad="76200" dist="50800" dir="5400000" algn="tl" rotWithShape="0">
                  <a:srgbClr val="000000">
                    <a:alpha val="65000"/>
                  </a:srgbClr>
                </a:outerShdw>
              </a:effectLst>
              <a:uLnTx/>
              <a:uFillTx/>
              <a:latin typeface="Calibri"/>
            </a:endParaRPr>
          </a:p>
        </p:txBody>
      </p:sp>
    </p:spTree>
    <p:extLst>
      <p:ext uri="{BB962C8B-B14F-4D97-AF65-F5344CB8AC3E}">
        <p14:creationId xmlns:p14="http://schemas.microsoft.com/office/powerpoint/2010/main" val="17307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5" name="Rectangle 4"/>
          <p:cNvSpPr/>
          <p:nvPr/>
        </p:nvSpPr>
        <p:spPr>
          <a:xfrm>
            <a:off x="181495" y="2483409"/>
            <a:ext cx="4927054" cy="1971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 </a:t>
            </a:r>
            <a:r>
              <a:rPr lang="en-US" sz="2800" b="1" dirty="0" err="1" smtClean="0">
                <a:solidFill>
                  <a:schemeClr val="tx1"/>
                </a:solidFill>
              </a:rPr>
              <a:t>Xung</a:t>
            </a:r>
            <a:r>
              <a:rPr lang="en-US" sz="2800" b="1" dirty="0" smtClean="0">
                <a:solidFill>
                  <a:schemeClr val="tx1"/>
                </a:solidFill>
              </a:rPr>
              <a:t> </a:t>
            </a:r>
            <a:r>
              <a:rPr lang="en-US" sz="2800" b="1" dirty="0" err="1" smtClean="0">
                <a:solidFill>
                  <a:schemeClr val="tx1"/>
                </a:solidFill>
              </a:rPr>
              <a:t>quanh</a:t>
            </a:r>
            <a:r>
              <a:rPr lang="en-US" sz="2800" b="1" dirty="0" smtClean="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trụ</a:t>
            </a:r>
            <a:r>
              <a:rPr lang="en-US" sz="2800" b="1" dirty="0" smtClean="0">
                <a:solidFill>
                  <a:schemeClr val="tx1"/>
                </a:solidFill>
              </a:rPr>
              <a:t>?</a:t>
            </a:r>
          </a:p>
          <a:p>
            <a:r>
              <a:rPr lang="en-US" sz="2800" b="1" dirty="0" smtClean="0">
                <a:solidFill>
                  <a:schemeClr val="tx1"/>
                </a:solidFill>
              </a:rPr>
              <a:t>- </a:t>
            </a:r>
            <a:r>
              <a:rPr lang="en-US" sz="2800" b="1" dirty="0" err="1" smtClean="0">
                <a:solidFill>
                  <a:schemeClr val="tx1"/>
                </a:solidFill>
              </a:rPr>
              <a:t>Từ</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trụ</a:t>
            </a:r>
            <a:r>
              <a:rPr lang="en-US" sz="2800" b="1" dirty="0" smtClean="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liên</a:t>
            </a:r>
            <a:r>
              <a:rPr lang="en-US" sz="2800" b="1" dirty="0" smtClean="0">
                <a:solidFill>
                  <a:schemeClr val="tx1"/>
                </a:solidFill>
              </a:rPr>
              <a:t> </a:t>
            </a:r>
            <a:r>
              <a:rPr lang="en-US" sz="2800" b="1" dirty="0" err="1" smtClean="0">
                <a:solidFill>
                  <a:schemeClr val="tx1"/>
                </a:solidFill>
              </a:rPr>
              <a:t>tưởng</a:t>
            </a:r>
            <a:r>
              <a:rPr lang="en-US" sz="2800" b="1" dirty="0" smtClean="0">
                <a:solidFill>
                  <a:schemeClr val="tx1"/>
                </a:solidFill>
              </a:rPr>
              <a:t> </a:t>
            </a:r>
            <a:r>
              <a:rPr lang="en-US" sz="2800" b="1" dirty="0" err="1" smtClean="0">
                <a:solidFill>
                  <a:schemeClr val="tx1"/>
                </a:solidFill>
              </a:rPr>
              <a:t>đến</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a:t>
            </a:r>
            <a:endParaRPr lang="en-US" sz="2800" b="1" dirty="0">
              <a:solidFill>
                <a:schemeClr val="tx1"/>
              </a:solidFill>
            </a:endParaRPr>
          </a:p>
        </p:txBody>
      </p:sp>
      <p:pic>
        <p:nvPicPr>
          <p:cNvPr id="6" name="Picture 5"/>
          <p:cNvPicPr>
            <a:picLocks noChangeAspect="1"/>
          </p:cNvPicPr>
          <p:nvPr/>
        </p:nvPicPr>
        <p:blipFill>
          <a:blip r:embed="rId3"/>
          <a:stretch>
            <a:fillRect/>
          </a:stretch>
        </p:blipFill>
        <p:spPr>
          <a:xfrm>
            <a:off x="820570" y="682598"/>
            <a:ext cx="2772162" cy="762106"/>
          </a:xfrm>
          <a:prstGeom prst="rect">
            <a:avLst/>
          </a:prstGeom>
        </p:spPr>
      </p:pic>
      <p:pic>
        <p:nvPicPr>
          <p:cNvPr id="8" name="Picture 7"/>
          <p:cNvPicPr>
            <a:picLocks noChangeAspect="1"/>
          </p:cNvPicPr>
          <p:nvPr/>
        </p:nvPicPr>
        <p:blipFill>
          <a:blip r:embed="rId4"/>
          <a:stretch>
            <a:fillRect/>
          </a:stretch>
        </p:blipFill>
        <p:spPr>
          <a:xfrm>
            <a:off x="5290044" y="1154488"/>
            <a:ext cx="3061449" cy="4634193"/>
          </a:xfrm>
          <a:prstGeom prst="rect">
            <a:avLst/>
          </a:prstGeom>
        </p:spPr>
      </p:pic>
    </p:spTree>
    <p:extLst>
      <p:ext uri="{BB962C8B-B14F-4D97-AF65-F5344CB8AC3E}">
        <p14:creationId xmlns:p14="http://schemas.microsoft.com/office/powerpoint/2010/main" val="197091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755828" y="635780"/>
            <a:ext cx="5682758" cy="55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rPr>
              <a:t>Gợi</a:t>
            </a:r>
            <a:r>
              <a:rPr lang="en-US" sz="2800" b="1" dirty="0" smtClean="0">
                <a:solidFill>
                  <a:schemeClr val="tx1"/>
                </a:solidFill>
              </a:rPr>
              <a:t> ý </a:t>
            </a:r>
            <a:r>
              <a:rPr lang="en-US" sz="2800" b="1" dirty="0" err="1" smtClean="0">
                <a:solidFill>
                  <a:schemeClr val="tx1"/>
                </a:solidFill>
              </a:rPr>
              <a:t>một</a:t>
            </a:r>
            <a:r>
              <a:rPr lang="en-US" sz="2800" b="1" dirty="0" smtClean="0">
                <a:solidFill>
                  <a:schemeClr val="tx1"/>
                </a:solidFill>
              </a:rPr>
              <a:t> </a:t>
            </a:r>
            <a:r>
              <a:rPr lang="en-US" sz="2800" b="1" dirty="0" err="1" smtClean="0">
                <a:solidFill>
                  <a:schemeClr val="tx1"/>
                </a:solidFill>
              </a:rPr>
              <a:t>số</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trụ</a:t>
            </a:r>
            <a:endParaRPr lang="en-US" sz="2800" b="1" dirty="0">
              <a:solidFill>
                <a:schemeClr val="tx1"/>
              </a:solidFill>
            </a:endParaRPr>
          </a:p>
        </p:txBody>
      </p:sp>
      <p:pic>
        <p:nvPicPr>
          <p:cNvPr id="7" name="Picture 6"/>
          <p:cNvPicPr>
            <a:picLocks noChangeAspect="1"/>
          </p:cNvPicPr>
          <p:nvPr/>
        </p:nvPicPr>
        <p:blipFill>
          <a:blip r:embed="rId3"/>
          <a:stretch>
            <a:fillRect/>
          </a:stretch>
        </p:blipFill>
        <p:spPr>
          <a:xfrm>
            <a:off x="5955386" y="3825105"/>
            <a:ext cx="2894834" cy="2867524"/>
          </a:xfrm>
          <a:prstGeom prst="rect">
            <a:avLst/>
          </a:prstGeom>
        </p:spPr>
      </p:pic>
      <p:pic>
        <p:nvPicPr>
          <p:cNvPr id="8" name="Picture 7"/>
          <p:cNvPicPr>
            <a:picLocks noChangeAspect="1"/>
          </p:cNvPicPr>
          <p:nvPr/>
        </p:nvPicPr>
        <p:blipFill>
          <a:blip r:embed="rId4"/>
          <a:stretch>
            <a:fillRect/>
          </a:stretch>
        </p:blipFill>
        <p:spPr>
          <a:xfrm>
            <a:off x="6378130" y="297863"/>
            <a:ext cx="2472090" cy="3407853"/>
          </a:xfrm>
          <a:prstGeom prst="rect">
            <a:avLst/>
          </a:prstGeom>
        </p:spPr>
      </p:pic>
      <p:pic>
        <p:nvPicPr>
          <p:cNvPr id="9" name="Picture 8"/>
          <p:cNvPicPr>
            <a:picLocks noChangeAspect="1"/>
          </p:cNvPicPr>
          <p:nvPr/>
        </p:nvPicPr>
        <p:blipFill>
          <a:blip r:embed="rId5"/>
          <a:stretch>
            <a:fillRect/>
          </a:stretch>
        </p:blipFill>
        <p:spPr>
          <a:xfrm>
            <a:off x="928042" y="1823948"/>
            <a:ext cx="4462654" cy="4025139"/>
          </a:xfrm>
          <a:prstGeom prst="rect">
            <a:avLst/>
          </a:prstGeom>
        </p:spPr>
      </p:pic>
    </p:spTree>
    <p:extLst>
      <p:ext uri="{BB962C8B-B14F-4D97-AF65-F5344CB8AC3E}">
        <p14:creationId xmlns:p14="http://schemas.microsoft.com/office/powerpoint/2010/main" val="58482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4" name="Rectangle 3"/>
          <p:cNvSpPr/>
          <p:nvPr/>
        </p:nvSpPr>
        <p:spPr>
          <a:xfrm>
            <a:off x="1103451" y="5528803"/>
            <a:ext cx="7231511" cy="834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rPr>
              <a:t>Xung</a:t>
            </a:r>
            <a:r>
              <a:rPr lang="en-US" sz="2800" b="1" dirty="0" smtClean="0">
                <a:solidFill>
                  <a:schemeClr val="tx1"/>
                </a:solidFill>
              </a:rPr>
              <a:t> </a:t>
            </a:r>
            <a:r>
              <a:rPr lang="en-US" sz="2800" b="1" dirty="0" err="1" smtClean="0">
                <a:solidFill>
                  <a:schemeClr val="tx1"/>
                </a:solidFill>
              </a:rPr>
              <a:t>quanh</a:t>
            </a:r>
            <a:r>
              <a:rPr lang="en-US" sz="2800" b="1" dirty="0" smtClean="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hộp</a:t>
            </a:r>
            <a:r>
              <a:rPr lang="en-US" sz="2800" b="1" dirty="0" smtClean="0">
                <a:solidFill>
                  <a:schemeClr val="tx1"/>
                </a:solidFill>
              </a:rPr>
              <a:t> </a:t>
            </a:r>
            <a:r>
              <a:rPr lang="en-US" sz="2800" b="1" dirty="0" err="1" smtClean="0">
                <a:solidFill>
                  <a:schemeClr val="tx1"/>
                </a:solidFill>
              </a:rPr>
              <a:t>vuông</a:t>
            </a:r>
            <a:r>
              <a:rPr lang="en-US" sz="2800" b="1" dirty="0" smtClean="0">
                <a:solidFill>
                  <a:schemeClr val="tx1"/>
                </a:solidFill>
              </a:rPr>
              <a:t>?</a:t>
            </a:r>
          </a:p>
          <a:p>
            <a:r>
              <a:rPr lang="en-US" sz="2800" b="1" dirty="0" err="1" smtClean="0">
                <a:solidFill>
                  <a:schemeClr val="tx1"/>
                </a:solidFill>
              </a:rPr>
              <a:t>Từ</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hộp</a:t>
            </a:r>
            <a:r>
              <a:rPr lang="en-US" sz="2800" b="1" dirty="0" smtClean="0">
                <a:solidFill>
                  <a:schemeClr val="tx1"/>
                </a:solidFill>
              </a:rPr>
              <a:t> </a:t>
            </a:r>
            <a:r>
              <a:rPr lang="en-US" sz="2800" b="1" dirty="0" err="1" smtClean="0">
                <a:solidFill>
                  <a:schemeClr val="tx1"/>
                </a:solidFill>
              </a:rPr>
              <a:t>vuông</a:t>
            </a:r>
            <a:r>
              <a:rPr lang="en-US" sz="2800" b="1" dirty="0" smtClean="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liên</a:t>
            </a:r>
            <a:r>
              <a:rPr lang="en-US" sz="2800" b="1" dirty="0" smtClean="0">
                <a:solidFill>
                  <a:schemeClr val="tx1"/>
                </a:solidFill>
              </a:rPr>
              <a:t> </a:t>
            </a:r>
            <a:r>
              <a:rPr lang="en-US" sz="2800" b="1" dirty="0" err="1" smtClean="0">
                <a:solidFill>
                  <a:schemeClr val="tx1"/>
                </a:solidFill>
              </a:rPr>
              <a:t>tưởng</a:t>
            </a:r>
            <a:r>
              <a:rPr lang="en-US" sz="2800" b="1" dirty="0" smtClean="0">
                <a:solidFill>
                  <a:schemeClr val="tx1"/>
                </a:solidFill>
              </a:rPr>
              <a:t> </a:t>
            </a:r>
            <a:r>
              <a:rPr lang="en-US" sz="2800" b="1" dirty="0" err="1" smtClean="0">
                <a:solidFill>
                  <a:schemeClr val="tx1"/>
                </a:solidFill>
              </a:rPr>
              <a:t>đến</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a:t>
            </a:r>
            <a:endParaRPr lang="en-US" sz="2800" b="1" dirty="0">
              <a:solidFill>
                <a:schemeClr val="tx1"/>
              </a:solidFill>
            </a:endParaRPr>
          </a:p>
        </p:txBody>
      </p:sp>
      <p:pic>
        <p:nvPicPr>
          <p:cNvPr id="3" name="Picture 2"/>
          <p:cNvPicPr>
            <a:picLocks noChangeAspect="1"/>
          </p:cNvPicPr>
          <p:nvPr/>
        </p:nvPicPr>
        <p:blipFill>
          <a:blip r:embed="rId3"/>
          <a:stretch>
            <a:fillRect/>
          </a:stretch>
        </p:blipFill>
        <p:spPr>
          <a:xfrm>
            <a:off x="1185061" y="899093"/>
            <a:ext cx="5277587" cy="495369"/>
          </a:xfrm>
          <a:prstGeom prst="rect">
            <a:avLst/>
          </a:prstGeom>
        </p:spPr>
      </p:pic>
      <p:pic>
        <p:nvPicPr>
          <p:cNvPr id="7" name="Picture 6"/>
          <p:cNvPicPr>
            <a:picLocks noChangeAspect="1"/>
          </p:cNvPicPr>
          <p:nvPr/>
        </p:nvPicPr>
        <p:blipFill>
          <a:blip r:embed="rId4"/>
          <a:stretch>
            <a:fillRect/>
          </a:stretch>
        </p:blipFill>
        <p:spPr>
          <a:xfrm>
            <a:off x="2824216" y="1604931"/>
            <a:ext cx="3638432" cy="3375988"/>
          </a:xfrm>
          <a:prstGeom prst="rect">
            <a:avLst/>
          </a:prstGeom>
        </p:spPr>
      </p:pic>
    </p:spTree>
    <p:extLst>
      <p:ext uri="{BB962C8B-B14F-4D97-AF65-F5344CB8AC3E}">
        <p14:creationId xmlns:p14="http://schemas.microsoft.com/office/powerpoint/2010/main" val="153018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755828" y="635780"/>
            <a:ext cx="6234420" cy="55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rPr>
              <a:t>Gợi</a:t>
            </a:r>
            <a:r>
              <a:rPr lang="en-US" sz="2800" b="1" dirty="0" smtClean="0">
                <a:solidFill>
                  <a:schemeClr val="tx1"/>
                </a:solidFill>
              </a:rPr>
              <a:t> ý </a:t>
            </a:r>
            <a:r>
              <a:rPr lang="en-US" sz="2800" b="1" dirty="0" err="1" smtClean="0">
                <a:solidFill>
                  <a:schemeClr val="tx1"/>
                </a:solidFill>
              </a:rPr>
              <a:t>một</a:t>
            </a:r>
            <a:r>
              <a:rPr lang="en-US" sz="2800" b="1" dirty="0" smtClean="0">
                <a:solidFill>
                  <a:schemeClr val="tx1"/>
                </a:solidFill>
              </a:rPr>
              <a:t> </a:t>
            </a:r>
            <a:r>
              <a:rPr lang="en-US" sz="2800" b="1" dirty="0" err="1" smtClean="0">
                <a:solidFill>
                  <a:schemeClr val="tx1"/>
                </a:solidFill>
              </a:rPr>
              <a:t>số</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hộp</a:t>
            </a:r>
            <a:r>
              <a:rPr lang="en-US" sz="2800" b="1" dirty="0" smtClean="0">
                <a:solidFill>
                  <a:schemeClr val="tx1"/>
                </a:solidFill>
              </a:rPr>
              <a:t> </a:t>
            </a:r>
            <a:r>
              <a:rPr lang="en-US" sz="2800" b="1" dirty="0" err="1" smtClean="0">
                <a:solidFill>
                  <a:schemeClr val="tx1"/>
                </a:solidFill>
              </a:rPr>
              <a:t>vuông</a:t>
            </a:r>
            <a:endParaRPr lang="en-US" sz="2800" b="1" dirty="0">
              <a:solidFill>
                <a:schemeClr val="tx1"/>
              </a:solidFill>
            </a:endParaRPr>
          </a:p>
        </p:txBody>
      </p:sp>
      <p:pic>
        <p:nvPicPr>
          <p:cNvPr id="4" name="Picture 3"/>
          <p:cNvPicPr>
            <a:picLocks noChangeAspect="1"/>
          </p:cNvPicPr>
          <p:nvPr/>
        </p:nvPicPr>
        <p:blipFill>
          <a:blip r:embed="rId3"/>
          <a:stretch>
            <a:fillRect/>
          </a:stretch>
        </p:blipFill>
        <p:spPr>
          <a:xfrm>
            <a:off x="438308" y="1717496"/>
            <a:ext cx="3434298" cy="3420830"/>
          </a:xfrm>
          <a:prstGeom prst="rect">
            <a:avLst/>
          </a:prstGeom>
        </p:spPr>
      </p:pic>
      <p:pic>
        <p:nvPicPr>
          <p:cNvPr id="5" name="Picture 4"/>
          <p:cNvPicPr>
            <a:picLocks noChangeAspect="1"/>
          </p:cNvPicPr>
          <p:nvPr/>
        </p:nvPicPr>
        <p:blipFill>
          <a:blip r:embed="rId4"/>
          <a:stretch>
            <a:fillRect/>
          </a:stretch>
        </p:blipFill>
        <p:spPr>
          <a:xfrm>
            <a:off x="4798016" y="1716909"/>
            <a:ext cx="3138027" cy="3421417"/>
          </a:xfrm>
          <a:prstGeom prst="rect">
            <a:avLst/>
          </a:prstGeom>
        </p:spPr>
      </p:pic>
    </p:spTree>
    <p:extLst>
      <p:ext uri="{BB962C8B-B14F-4D97-AF65-F5344CB8AC3E}">
        <p14:creationId xmlns:p14="http://schemas.microsoft.com/office/powerpoint/2010/main" val="107407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4" name="Rectangle 3"/>
          <p:cNvSpPr/>
          <p:nvPr/>
        </p:nvSpPr>
        <p:spPr>
          <a:xfrm>
            <a:off x="400522" y="2063787"/>
            <a:ext cx="4352847" cy="302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 </a:t>
            </a:r>
            <a:r>
              <a:rPr lang="en-US" sz="2800" b="1" dirty="0" err="1" smtClean="0">
                <a:solidFill>
                  <a:schemeClr val="tx1"/>
                </a:solidFill>
              </a:rPr>
              <a:t>Xung</a:t>
            </a:r>
            <a:r>
              <a:rPr lang="en-US" sz="2800" b="1" dirty="0" smtClean="0">
                <a:solidFill>
                  <a:schemeClr val="tx1"/>
                </a:solidFill>
              </a:rPr>
              <a:t> </a:t>
            </a:r>
            <a:r>
              <a:rPr lang="en-US" sz="2800" b="1" dirty="0" err="1" smtClean="0">
                <a:solidFill>
                  <a:schemeClr val="tx1"/>
                </a:solidFill>
              </a:rPr>
              <a:t>quanh</a:t>
            </a:r>
            <a:r>
              <a:rPr lang="en-US" sz="2800" b="1" dirty="0" smtClean="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chóp</a:t>
            </a:r>
            <a:r>
              <a:rPr lang="en-US" sz="2800" b="1" dirty="0" smtClean="0">
                <a:solidFill>
                  <a:schemeClr val="tx1"/>
                </a:solidFill>
              </a:rPr>
              <a:t> tam </a:t>
            </a:r>
            <a:r>
              <a:rPr lang="en-US" sz="2800" b="1" dirty="0" err="1" smtClean="0">
                <a:solidFill>
                  <a:schemeClr val="tx1"/>
                </a:solidFill>
              </a:rPr>
              <a:t>giác</a:t>
            </a:r>
            <a:r>
              <a:rPr lang="en-US" sz="2800" b="1" dirty="0" smtClean="0">
                <a:solidFill>
                  <a:schemeClr val="tx1"/>
                </a:solidFill>
              </a:rPr>
              <a:t>?</a:t>
            </a:r>
          </a:p>
          <a:p>
            <a:r>
              <a:rPr lang="en-US" sz="2800" b="1" dirty="0" smtClean="0">
                <a:solidFill>
                  <a:schemeClr val="tx1"/>
                </a:solidFill>
              </a:rPr>
              <a:t>- </a:t>
            </a:r>
            <a:r>
              <a:rPr lang="en-US" sz="2800" b="1" dirty="0" err="1" smtClean="0">
                <a:solidFill>
                  <a:schemeClr val="tx1"/>
                </a:solidFill>
              </a:rPr>
              <a:t>Từ</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chóp</a:t>
            </a:r>
            <a:r>
              <a:rPr lang="en-US" sz="2800" b="1" dirty="0" smtClean="0">
                <a:solidFill>
                  <a:schemeClr val="tx1"/>
                </a:solidFill>
              </a:rPr>
              <a:t> tam </a:t>
            </a:r>
            <a:r>
              <a:rPr lang="en-US" sz="2800" b="1" dirty="0" err="1" smtClean="0">
                <a:solidFill>
                  <a:schemeClr val="tx1"/>
                </a:solidFill>
              </a:rPr>
              <a:t>giác</a:t>
            </a:r>
            <a:r>
              <a:rPr lang="en-US" sz="2800" b="1" dirty="0" smtClean="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liên</a:t>
            </a:r>
            <a:r>
              <a:rPr lang="en-US" sz="2800" b="1" dirty="0" smtClean="0">
                <a:solidFill>
                  <a:schemeClr val="tx1"/>
                </a:solidFill>
              </a:rPr>
              <a:t> </a:t>
            </a:r>
            <a:r>
              <a:rPr lang="en-US" sz="2800" b="1" dirty="0" err="1" smtClean="0">
                <a:solidFill>
                  <a:schemeClr val="tx1"/>
                </a:solidFill>
              </a:rPr>
              <a:t>tưởng</a:t>
            </a:r>
            <a:r>
              <a:rPr lang="en-US" sz="2800" b="1" dirty="0" smtClean="0">
                <a:solidFill>
                  <a:schemeClr val="tx1"/>
                </a:solidFill>
              </a:rPr>
              <a:t> </a:t>
            </a:r>
            <a:r>
              <a:rPr lang="en-US" sz="2800" b="1" dirty="0" err="1" smtClean="0">
                <a:solidFill>
                  <a:schemeClr val="tx1"/>
                </a:solidFill>
              </a:rPr>
              <a:t>đến</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a:t>
            </a:r>
            <a:endParaRPr lang="en-US" sz="2800" b="1" dirty="0">
              <a:solidFill>
                <a:schemeClr val="tx1"/>
              </a:solidFill>
            </a:endParaRPr>
          </a:p>
        </p:txBody>
      </p:sp>
      <p:pic>
        <p:nvPicPr>
          <p:cNvPr id="5" name="Picture 4"/>
          <p:cNvPicPr>
            <a:picLocks noChangeAspect="1"/>
          </p:cNvPicPr>
          <p:nvPr/>
        </p:nvPicPr>
        <p:blipFill>
          <a:blip r:embed="rId3"/>
          <a:stretch>
            <a:fillRect/>
          </a:stretch>
        </p:blipFill>
        <p:spPr>
          <a:xfrm>
            <a:off x="1020399" y="699809"/>
            <a:ext cx="3732970" cy="802215"/>
          </a:xfrm>
          <a:prstGeom prst="rect">
            <a:avLst/>
          </a:prstGeom>
        </p:spPr>
      </p:pic>
      <p:pic>
        <p:nvPicPr>
          <p:cNvPr id="8" name="Picture 7"/>
          <p:cNvPicPr>
            <a:picLocks noChangeAspect="1"/>
          </p:cNvPicPr>
          <p:nvPr/>
        </p:nvPicPr>
        <p:blipFill>
          <a:blip r:embed="rId4"/>
          <a:stretch>
            <a:fillRect/>
          </a:stretch>
        </p:blipFill>
        <p:spPr>
          <a:xfrm>
            <a:off x="5194118" y="699809"/>
            <a:ext cx="2791215" cy="4039164"/>
          </a:xfrm>
          <a:prstGeom prst="rect">
            <a:avLst/>
          </a:prstGeom>
        </p:spPr>
      </p:pic>
    </p:spTree>
    <p:extLst>
      <p:ext uri="{BB962C8B-B14F-4D97-AF65-F5344CB8AC3E}">
        <p14:creationId xmlns:p14="http://schemas.microsoft.com/office/powerpoint/2010/main" val="293957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755828" y="635780"/>
            <a:ext cx="5682758" cy="55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rPr>
              <a:t>Gợi</a:t>
            </a:r>
            <a:r>
              <a:rPr lang="en-US" sz="2800" b="1" dirty="0" smtClean="0">
                <a:solidFill>
                  <a:schemeClr val="tx1"/>
                </a:solidFill>
              </a:rPr>
              <a:t> ý </a:t>
            </a:r>
            <a:r>
              <a:rPr lang="en-US" sz="2800" b="1" dirty="0" err="1" smtClean="0">
                <a:solidFill>
                  <a:schemeClr val="tx1"/>
                </a:solidFill>
              </a:rPr>
              <a:t>một</a:t>
            </a:r>
            <a:r>
              <a:rPr lang="en-US" sz="2800" b="1" dirty="0" smtClean="0">
                <a:solidFill>
                  <a:schemeClr val="tx1"/>
                </a:solidFill>
              </a:rPr>
              <a:t> </a:t>
            </a:r>
            <a:r>
              <a:rPr lang="en-US" sz="2800" b="1" dirty="0" err="1" smtClean="0">
                <a:solidFill>
                  <a:schemeClr val="tx1"/>
                </a:solidFill>
              </a:rPr>
              <a:t>số</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trụ</a:t>
            </a:r>
            <a:endParaRPr lang="en-US" sz="2800" b="1" dirty="0">
              <a:solidFill>
                <a:schemeClr val="tx1"/>
              </a:solidFill>
            </a:endParaRPr>
          </a:p>
        </p:txBody>
      </p:sp>
      <p:pic>
        <p:nvPicPr>
          <p:cNvPr id="10" name="Picture 9"/>
          <p:cNvPicPr>
            <a:picLocks noChangeAspect="1"/>
          </p:cNvPicPr>
          <p:nvPr/>
        </p:nvPicPr>
        <p:blipFill>
          <a:blip r:embed="rId3"/>
          <a:stretch>
            <a:fillRect/>
          </a:stretch>
        </p:blipFill>
        <p:spPr>
          <a:xfrm>
            <a:off x="4844053" y="1335745"/>
            <a:ext cx="3896877" cy="3988985"/>
          </a:xfrm>
          <a:prstGeom prst="rect">
            <a:avLst/>
          </a:prstGeom>
        </p:spPr>
      </p:pic>
      <p:pic>
        <p:nvPicPr>
          <p:cNvPr id="4" name="Picture 3"/>
          <p:cNvPicPr>
            <a:picLocks noChangeAspect="1"/>
          </p:cNvPicPr>
          <p:nvPr/>
        </p:nvPicPr>
        <p:blipFill>
          <a:blip r:embed="rId4"/>
          <a:stretch>
            <a:fillRect/>
          </a:stretch>
        </p:blipFill>
        <p:spPr>
          <a:xfrm>
            <a:off x="292486" y="2440652"/>
            <a:ext cx="4016822" cy="2884078"/>
          </a:xfrm>
          <a:prstGeom prst="rect">
            <a:avLst/>
          </a:prstGeom>
        </p:spPr>
      </p:pic>
    </p:spTree>
    <p:extLst>
      <p:ext uri="{BB962C8B-B14F-4D97-AF65-F5344CB8AC3E}">
        <p14:creationId xmlns:p14="http://schemas.microsoft.com/office/powerpoint/2010/main" val="339536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5" name="Rectangle 4"/>
          <p:cNvSpPr/>
          <p:nvPr/>
        </p:nvSpPr>
        <p:spPr>
          <a:xfrm>
            <a:off x="729097" y="1571861"/>
            <a:ext cx="7693050" cy="503298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0"/>
              </a:spcAft>
            </a:pPr>
            <a:r>
              <a:rPr lang="en-US" b="1" dirty="0" err="1" smtClean="0">
                <a:solidFill>
                  <a:schemeClr val="tx1"/>
                </a:solidFill>
              </a:rPr>
              <a:t>Trò</a:t>
            </a:r>
            <a:r>
              <a:rPr lang="en-US" b="1" dirty="0" smtClean="0">
                <a:solidFill>
                  <a:schemeClr val="tx1"/>
                </a:solidFill>
              </a:rPr>
              <a:t> </a:t>
            </a:r>
            <a:r>
              <a:rPr lang="en-US" b="1" dirty="0" err="1" smtClean="0">
                <a:solidFill>
                  <a:schemeClr val="tx1"/>
                </a:solidFill>
              </a:rPr>
              <a:t>chơi</a:t>
            </a:r>
            <a:r>
              <a:rPr lang="en-US" b="1" dirty="0" smtClean="0">
                <a:solidFill>
                  <a:schemeClr val="tx1"/>
                </a:solidFill>
              </a:rPr>
              <a:t> </a:t>
            </a:r>
            <a:r>
              <a:rPr lang="en-US" b="1" dirty="0" err="1" smtClean="0">
                <a:solidFill>
                  <a:schemeClr val="tx1"/>
                </a:solidFill>
              </a:rPr>
              <a:t>gợi</a:t>
            </a:r>
            <a:r>
              <a:rPr lang="en-US" b="1" dirty="0" smtClean="0">
                <a:solidFill>
                  <a:schemeClr val="tx1"/>
                </a:solidFill>
              </a:rPr>
              <a:t> ý: </a:t>
            </a:r>
            <a:r>
              <a:rPr lang="vi-VN" b="1" dirty="0">
                <a:solidFill>
                  <a:schemeClr val="tx1"/>
                </a:solidFill>
              </a:rPr>
              <a:t>Khối gì – vật gì?</a:t>
            </a:r>
          </a:p>
          <a:p>
            <a:pPr>
              <a:lnSpc>
                <a:spcPct val="110000"/>
              </a:lnSpc>
              <a:spcAft>
                <a:spcPts val="0"/>
              </a:spcAft>
            </a:pPr>
            <a:r>
              <a:rPr lang="vi-VN" b="1" dirty="0">
                <a:solidFill>
                  <a:schemeClr val="tx1"/>
                </a:solidFill>
              </a:rPr>
              <a:t>Mục đích: </a:t>
            </a:r>
            <a:r>
              <a:rPr lang="vi-VN" dirty="0">
                <a:solidFill>
                  <a:schemeClr val="tx1"/>
                </a:solidFill>
              </a:rPr>
              <a:t>Học sinh quen với việc liên tưởng đến một vật ngoài cuộc sống có dạng khối cơ bản.</a:t>
            </a:r>
          </a:p>
          <a:p>
            <a:pPr>
              <a:lnSpc>
                <a:spcPct val="110000"/>
              </a:lnSpc>
              <a:spcAft>
                <a:spcPts val="0"/>
              </a:spcAft>
            </a:pPr>
            <a:r>
              <a:rPr lang="vi-VN" b="1" dirty="0">
                <a:solidFill>
                  <a:schemeClr val="tx1"/>
                </a:solidFill>
              </a:rPr>
              <a:t>Cách chơi: </a:t>
            </a:r>
          </a:p>
          <a:p>
            <a:pPr>
              <a:lnSpc>
                <a:spcPct val="110000"/>
              </a:lnSpc>
              <a:spcAft>
                <a:spcPts val="0"/>
              </a:spcAft>
            </a:pPr>
            <a:r>
              <a:rPr lang="vi-VN" dirty="0">
                <a:solidFill>
                  <a:schemeClr val="tx1"/>
                </a:solidFill>
              </a:rPr>
              <a:t>GV chuẩn bị hình một số vật (ảnh, vật thật) có dạng khối cơ bản (lập phương, chóp, trụ, cầu).</a:t>
            </a:r>
          </a:p>
          <a:p>
            <a:pPr>
              <a:lnSpc>
                <a:spcPct val="110000"/>
              </a:lnSpc>
              <a:spcAft>
                <a:spcPts val="0"/>
              </a:spcAft>
            </a:pPr>
            <a:r>
              <a:rPr lang="vi-VN" dirty="0">
                <a:solidFill>
                  <a:schemeClr val="tx1"/>
                </a:solidFill>
              </a:rPr>
              <a:t>GV vẽ (dán) hình biểu thị khối cơ bản trên bảng, có khoảng cách để HS xếp hình.</a:t>
            </a:r>
          </a:p>
          <a:p>
            <a:pPr>
              <a:lnSpc>
                <a:spcPct val="110000"/>
              </a:lnSpc>
              <a:spcAft>
                <a:spcPts val="0"/>
              </a:spcAft>
            </a:pPr>
            <a:r>
              <a:rPr lang="vi-VN" dirty="0">
                <a:solidFill>
                  <a:schemeClr val="tx1"/>
                </a:solidFill>
              </a:rPr>
              <a:t>HS sắp xếp các hình vật tương ứng với dạng khối cơ bản.</a:t>
            </a:r>
          </a:p>
          <a:p>
            <a:pPr>
              <a:lnSpc>
                <a:spcPct val="110000"/>
              </a:lnSpc>
              <a:spcAft>
                <a:spcPts val="0"/>
              </a:spcAft>
            </a:pPr>
            <a:r>
              <a:rPr lang="vi-VN" b="1" dirty="0">
                <a:solidFill>
                  <a:schemeClr val="tx1"/>
                </a:solidFill>
              </a:rPr>
              <a:t>Cách tiến hành: </a:t>
            </a:r>
            <a:r>
              <a:rPr lang="vi-VN" dirty="0">
                <a:solidFill>
                  <a:schemeClr val="tx1"/>
                </a:solidFill>
              </a:rPr>
              <a:t>cho 2 HS hay 2 nhóm lên sắp xếp các hình có dạng khối cơ bản theo cột.</a:t>
            </a:r>
          </a:p>
          <a:p>
            <a:pPr>
              <a:lnSpc>
                <a:spcPct val="110000"/>
              </a:lnSpc>
              <a:spcAft>
                <a:spcPts val="0"/>
              </a:spcAft>
            </a:pPr>
            <a:r>
              <a:rPr lang="vi-VN" dirty="0">
                <a:solidFill>
                  <a:schemeClr val="tx1"/>
                </a:solidFill>
              </a:rPr>
              <a:t>GV và HS còn lại nhận xét, tuyên dương cá nhân/ nhóm sắp xếp đúng. Qua đó, GV đưa câu lệnh: Hãy liên tưởng một vật có dạng khối cơ bản mà em thích, để nối tiếp với phần thực hành.</a:t>
            </a:r>
          </a:p>
          <a:p>
            <a:pPr>
              <a:lnSpc>
                <a:spcPct val="110000"/>
              </a:lnSpc>
              <a:spcAft>
                <a:spcPts val="0"/>
              </a:spcAft>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734181" y="879929"/>
            <a:ext cx="1957270" cy="5214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smtClean="0"/>
              <a:t>Tổ</a:t>
            </a:r>
            <a:r>
              <a:rPr lang="en-US" b="1" dirty="0" smtClean="0"/>
              <a:t> </a:t>
            </a:r>
            <a:r>
              <a:rPr lang="en-US" b="1" dirty="0" err="1" smtClean="0"/>
              <a:t>chức</a:t>
            </a:r>
            <a:r>
              <a:rPr lang="en-US" b="1" dirty="0" smtClean="0"/>
              <a:t> </a:t>
            </a:r>
            <a:r>
              <a:rPr lang="en-US" b="1" dirty="0" err="1" smtClean="0"/>
              <a:t>trò</a:t>
            </a:r>
            <a:r>
              <a:rPr lang="en-US" b="1" dirty="0" smtClean="0"/>
              <a:t> </a:t>
            </a:r>
            <a:r>
              <a:rPr lang="en-US" b="1" dirty="0" err="1" smtClean="0"/>
              <a:t>chơi</a:t>
            </a:r>
            <a:endParaRPr lang="en-US" b="1" dirty="0"/>
          </a:p>
        </p:txBody>
      </p:sp>
    </p:spTree>
    <p:extLst>
      <p:ext uri="{BB962C8B-B14F-4D97-AF65-F5344CB8AC3E}">
        <p14:creationId xmlns:p14="http://schemas.microsoft.com/office/powerpoint/2010/main" val="24357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91880" y="620686"/>
            <a:ext cx="4572000" cy="132343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DẶN DÒ</a:t>
            </a: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r>
            <a:b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br>
            <a:endParaRPr kumimoji="0" lang="en-US" sz="4000" b="0" i="0" u="none" strike="noStrike" kern="1200" cap="none" spc="0" normalizeH="0" baseline="0" noProof="0" dirty="0">
              <a:ln>
                <a:noFill/>
              </a:ln>
              <a:solidFill>
                <a:srgbClr val="0070C0"/>
              </a:solidFill>
              <a:effectLst/>
              <a:uLnTx/>
              <a:uFillTx/>
              <a:latin typeface="Calibri"/>
              <a:ea typeface="+mn-ea"/>
              <a:cs typeface="+mn-cs"/>
            </a:endParaRPr>
          </a:p>
        </p:txBody>
      </p:sp>
      <p:sp>
        <p:nvSpPr>
          <p:cNvPr id="5" name="TextBox 4"/>
          <p:cNvSpPr txBox="1"/>
          <p:nvPr/>
        </p:nvSpPr>
        <p:spPr>
          <a:xfrm>
            <a:off x="1403649" y="1971763"/>
            <a:ext cx="698477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cố</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học</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lang="en-US" sz="2800" b="1" noProof="0" smtClean="0">
                <a:solidFill>
                  <a:prstClr val="black"/>
                </a:solidFill>
                <a:latin typeface="Times New Roman" panose="02020603050405020304" pitchFamily="18" charset="0"/>
                <a:cs typeface="Times New Roman" panose="02020603050405020304" pitchFamily="18" charset="0"/>
              </a:rPr>
              <a:t>: Về nhà các em chuẩn bị 1 hộp đất nặn để tiết sau chúng ta thực hành tạo hình 1 vật có dạng khối mà em yêu thích.</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5572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FF0000"/>
                </a:solidFill>
                <a:latin typeface="Times New Roman" panose="02020603050405020304" pitchFamily="18" charset="0"/>
                <a:cs typeface="Times New Roman" panose="02020603050405020304" pitchFamily="18" charset="0"/>
              </a:rPr>
              <a:t>TIẾT HỌC ĐẾN ĐÂY LÀ KẾT THÚC</a:t>
            </a:r>
            <a:r>
              <a:rPr lang="en-US" sz="3600" b="1" smtClean="0">
                <a:solidFill>
                  <a:srgbClr val="FF0000"/>
                </a:solidFill>
                <a:latin typeface="Times New Roman" panose="02020603050405020304" pitchFamily="18" charset="0"/>
                <a:cs typeface="Times New Roman" panose="02020603050405020304" pitchFamily="18" charset="0"/>
              </a:rPr>
              <a:t/>
            </a:r>
            <a:br>
              <a:rPr lang="en-US" sz="3600" b="1" smtClean="0">
                <a:solidFill>
                  <a:srgbClr val="FF0000"/>
                </a:solidFill>
                <a:latin typeface="Times New Roman" panose="02020603050405020304" pitchFamily="18" charset="0"/>
                <a:cs typeface="Times New Roman" panose="02020603050405020304" pitchFamily="18" charset="0"/>
              </a:rPr>
            </a:br>
            <a:r>
              <a:rPr lang="en-US" sz="3600" b="1" smtClean="0">
                <a:solidFill>
                  <a:srgbClr val="FF0000"/>
                </a:solidFill>
                <a:latin typeface="Times New Roman" panose="02020603050405020304" pitchFamily="18" charset="0"/>
                <a:cs typeface="Times New Roman" panose="02020603050405020304" pitchFamily="18" charset="0"/>
              </a:rPr>
              <a:t> CẢM ƠN QUÝ THẦY CÔ!</a:t>
            </a:r>
            <a:br>
              <a:rPr lang="en-US" sz="3600" b="1" smtClean="0">
                <a:solidFill>
                  <a:srgbClr val="FF0000"/>
                </a:solidFill>
                <a:latin typeface="Times New Roman" panose="02020603050405020304" pitchFamily="18" charset="0"/>
                <a:cs typeface="Times New Roman" panose="02020603050405020304" pitchFamily="18" charset="0"/>
              </a:rPr>
            </a:br>
            <a:r>
              <a:rPr lang="en-US" sz="3600" b="1" smtClean="0">
                <a:solidFill>
                  <a:srgbClr val="7030A0"/>
                </a:solidFill>
                <a:latin typeface="Times New Roman" panose="02020603050405020304" pitchFamily="18" charset="0"/>
                <a:cs typeface="Times New Roman" panose="02020603050405020304" pitchFamily="18" charset="0"/>
              </a:rPr>
              <a:t>Kính chúc quý thầy cô mạnh khỏe thành công trong cuộc sống! </a:t>
            </a:r>
            <a:br>
              <a:rPr lang="en-US" sz="3600" b="1" smtClean="0">
                <a:solidFill>
                  <a:srgbClr val="7030A0"/>
                </a:solidFill>
                <a:latin typeface="Times New Roman" panose="02020603050405020304" pitchFamily="18" charset="0"/>
                <a:cs typeface="Times New Roman" panose="02020603050405020304" pitchFamily="18" charset="0"/>
              </a:rPr>
            </a:br>
            <a:r>
              <a:rPr lang="en-US" sz="3600" b="1" smtClean="0">
                <a:solidFill>
                  <a:srgbClr val="0070C0"/>
                </a:solidFill>
                <a:latin typeface="Times New Roman" panose="02020603050405020304" pitchFamily="18" charset="0"/>
                <a:cs typeface="Times New Roman" panose="02020603050405020304" pitchFamily="18" charset="0"/>
              </a:rPr>
              <a:t>Chúc các em chăm ngoan, học giỏi!</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176" y="2723569"/>
            <a:ext cx="5448556" cy="3178324"/>
          </a:xfrm>
        </p:spPr>
      </p:pic>
    </p:spTree>
    <p:extLst>
      <p:ext uri="{BB962C8B-B14F-4D97-AF65-F5344CB8AC3E}">
        <p14:creationId xmlns:p14="http://schemas.microsoft.com/office/powerpoint/2010/main" val="8814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827584" y="2564904"/>
            <a:ext cx="7848872"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smtClean="0">
                <a:ln>
                  <a:noFill/>
                </a:ln>
                <a:solidFill>
                  <a:srgbClr val="7030A0"/>
                </a:solidFill>
                <a:effectLst/>
                <a:uLnTx/>
                <a:uFillTx/>
                <a:latin typeface="Times New Roman" panose="02020603050405020304" pitchFamily="18" charset="0"/>
                <a:ea typeface="+mn-ea"/>
                <a:cs typeface="Times New Roman" panose="02020603050405020304" pitchFamily="18" charset="0"/>
              </a:rPr>
              <a:t>MĨ </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THUẬT</a:t>
            </a:r>
            <a:r>
              <a:rPr kumimoji="0" lang="en-US" sz="36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
            </a:r>
            <a:br>
              <a:rPr kumimoji="0" lang="en-US" sz="36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br>
            <a:r>
              <a:rPr kumimoji="0" lang="en-US" sz="3600" b="1" i="0" u="none" strike="noStrike" kern="1200" cap="none" spc="0" normalizeH="0" baseline="0" noProof="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smtClean="0">
                <a:ln>
                  <a:noFill/>
                </a:ln>
                <a:solidFill>
                  <a:srgbClr val="0070C0"/>
                </a:solidFill>
                <a:effectLst/>
                <a:uLnTx/>
                <a:uFillTx/>
                <a:latin typeface="Times New Roman" panose="02020603050405020304" pitchFamily="18" charset="0"/>
                <a:ea typeface="+mn-ea"/>
                <a:cs typeface="Times New Roman" panose="02020603050405020304" pitchFamily="18" charset="0"/>
              </a:rPr>
              <a:t>CHỦ </a:t>
            </a:r>
            <a:r>
              <a:rPr kumimoji="0" lang="en-US"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ĐỀ </a:t>
            </a:r>
            <a:r>
              <a:rPr kumimoji="0" lang="en-US" sz="3600" b="1" i="0" u="none" strike="noStrike" kern="1200" cap="none" spc="0" normalizeH="0" baseline="0" noProof="0" smtClean="0">
                <a:ln>
                  <a:noFill/>
                </a:ln>
                <a:solidFill>
                  <a:srgbClr val="0070C0"/>
                </a:solidFill>
                <a:effectLst/>
                <a:uLnTx/>
                <a:uFillTx/>
                <a:latin typeface="Times New Roman" panose="02020603050405020304" pitchFamily="18" charset="0"/>
                <a:ea typeface="+mn-ea"/>
                <a:cs typeface="Times New Roman" panose="02020603050405020304" pitchFamily="18"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SÁNG</a:t>
            </a:r>
            <a:r>
              <a:rPr kumimoji="0" lang="en-US" sz="3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TẠO TỪ NHỮNG KHỐI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CƠ BẢN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3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5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3" y="54460"/>
            <a:ext cx="9144000" cy="6858000"/>
          </a:xfrm>
        </p:spPr>
      </p:pic>
      <p:sp>
        <p:nvSpPr>
          <p:cNvPr id="5" name="TextBox 4"/>
          <p:cNvSpPr txBox="1"/>
          <p:nvPr/>
        </p:nvSpPr>
        <p:spPr>
          <a:xfrm>
            <a:off x="2771800" y="1556792"/>
            <a:ext cx="331853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Khởi</a:t>
            </a:r>
            <a:r>
              <a:rPr kumimoji="0" 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1111169" y="2619276"/>
            <a:ext cx="663979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chơi</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“Hộp quà bí mật”(tìm các vật có trong hộp quà và đoán xem chúng có dạng khối gì?)</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2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3" y="54460"/>
            <a:ext cx="9144000" cy="6858000"/>
          </a:xfrm>
        </p:spPr>
      </p:pic>
      <p:sp>
        <p:nvSpPr>
          <p:cNvPr id="5" name="TextBox 4"/>
          <p:cNvSpPr txBox="1"/>
          <p:nvPr/>
        </p:nvSpPr>
        <p:spPr>
          <a:xfrm>
            <a:off x="2771800" y="1556792"/>
            <a:ext cx="332014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Khám</a:t>
            </a:r>
            <a:r>
              <a:rPr kumimoji="0" lang="en-US" sz="54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phá</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1111169" y="2619276"/>
            <a:ext cx="663979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em cùng quan sát một số dạng khối cơ bản sau đây:</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26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416790" y="552255"/>
            <a:ext cx="1343998" cy="1461597"/>
          </a:xfrm>
          <a:prstGeom prst="rect">
            <a:avLst/>
          </a:prstGeom>
        </p:spPr>
      </p:pic>
      <p:pic>
        <p:nvPicPr>
          <p:cNvPr id="4" name="Picture 3"/>
          <p:cNvPicPr>
            <a:picLocks noChangeAspect="1"/>
          </p:cNvPicPr>
          <p:nvPr/>
        </p:nvPicPr>
        <p:blipFill>
          <a:blip r:embed="rId4"/>
          <a:stretch>
            <a:fillRect/>
          </a:stretch>
        </p:blipFill>
        <p:spPr>
          <a:xfrm>
            <a:off x="1760788" y="1451799"/>
            <a:ext cx="4696480" cy="562053"/>
          </a:xfrm>
          <a:prstGeom prst="rect">
            <a:avLst/>
          </a:prstGeom>
        </p:spPr>
      </p:pic>
      <p:pic>
        <p:nvPicPr>
          <p:cNvPr id="6" name="Picture 5"/>
          <p:cNvPicPr>
            <a:picLocks noChangeAspect="1"/>
          </p:cNvPicPr>
          <p:nvPr/>
        </p:nvPicPr>
        <p:blipFill>
          <a:blip r:embed="rId5"/>
          <a:stretch>
            <a:fillRect/>
          </a:stretch>
        </p:blipFill>
        <p:spPr>
          <a:xfrm>
            <a:off x="2153243" y="2164791"/>
            <a:ext cx="4844758" cy="3170467"/>
          </a:xfrm>
          <a:prstGeom prst="rect">
            <a:avLst/>
          </a:prstGeom>
        </p:spPr>
      </p:pic>
      <p:sp>
        <p:nvSpPr>
          <p:cNvPr id="8" name="Rectangle 7"/>
          <p:cNvSpPr/>
          <p:nvPr/>
        </p:nvSpPr>
        <p:spPr>
          <a:xfrm>
            <a:off x="2040522" y="5405253"/>
            <a:ext cx="5682758" cy="55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đã</a:t>
            </a:r>
            <a:r>
              <a:rPr lang="en-US" sz="2800" b="1" dirty="0" smtClean="0">
                <a:solidFill>
                  <a:schemeClr val="tx1"/>
                </a:solidFill>
              </a:rPr>
              <a:t> </a:t>
            </a:r>
            <a:r>
              <a:rPr lang="en-US" sz="2800" b="1" dirty="0" err="1" smtClean="0">
                <a:solidFill>
                  <a:schemeClr val="tx1"/>
                </a:solidFill>
              </a:rPr>
              <a:t>biết</a:t>
            </a:r>
            <a:r>
              <a:rPr lang="en-US" sz="2800" b="1" dirty="0" smtClean="0">
                <a:solidFill>
                  <a:schemeClr val="tx1"/>
                </a:solidFill>
              </a:rPr>
              <a:t> </a:t>
            </a:r>
            <a:r>
              <a:rPr lang="en-US" sz="2800" b="1" dirty="0" err="1" smtClean="0">
                <a:solidFill>
                  <a:schemeClr val="tx1"/>
                </a:solidFill>
              </a:rPr>
              <a:t>những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nào</a:t>
            </a:r>
            <a:r>
              <a:rPr lang="en-US" sz="2800" b="1" dirty="0" smtClean="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184723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4" name="Rectangle 3"/>
          <p:cNvSpPr/>
          <p:nvPr/>
        </p:nvSpPr>
        <p:spPr>
          <a:xfrm>
            <a:off x="1103451" y="5528803"/>
            <a:ext cx="7231511" cy="834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rPr>
              <a:t>Xung</a:t>
            </a:r>
            <a:r>
              <a:rPr lang="en-US" sz="2800" b="1" dirty="0" smtClean="0">
                <a:solidFill>
                  <a:schemeClr val="tx1"/>
                </a:solidFill>
              </a:rPr>
              <a:t> </a:t>
            </a:r>
            <a:r>
              <a:rPr lang="en-US" sz="2800" b="1" dirty="0" err="1" smtClean="0">
                <a:solidFill>
                  <a:schemeClr val="tx1"/>
                </a:solidFill>
              </a:rPr>
              <a:t>quanh</a:t>
            </a:r>
            <a:r>
              <a:rPr lang="en-US" sz="2800" b="1" dirty="0" smtClean="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cầu</a:t>
            </a:r>
            <a:r>
              <a:rPr lang="en-US" sz="2800" b="1" dirty="0" smtClean="0">
                <a:solidFill>
                  <a:schemeClr val="tx1"/>
                </a:solidFill>
              </a:rPr>
              <a:t>?</a:t>
            </a:r>
          </a:p>
          <a:p>
            <a:r>
              <a:rPr lang="en-US" sz="2800" b="1" dirty="0" err="1" smtClean="0">
                <a:solidFill>
                  <a:schemeClr val="tx1"/>
                </a:solidFill>
              </a:rPr>
              <a:t>Từ</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cầu</a:t>
            </a:r>
            <a:r>
              <a:rPr lang="en-US" sz="2800" b="1" dirty="0" smtClean="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liên</a:t>
            </a:r>
            <a:r>
              <a:rPr lang="en-US" sz="2800" b="1" dirty="0" smtClean="0">
                <a:solidFill>
                  <a:schemeClr val="tx1"/>
                </a:solidFill>
              </a:rPr>
              <a:t> </a:t>
            </a:r>
            <a:r>
              <a:rPr lang="en-US" sz="2800" b="1" dirty="0" err="1" smtClean="0">
                <a:solidFill>
                  <a:schemeClr val="tx1"/>
                </a:solidFill>
              </a:rPr>
              <a:t>tưởng</a:t>
            </a:r>
            <a:r>
              <a:rPr lang="en-US" sz="2800" b="1" dirty="0" smtClean="0">
                <a:solidFill>
                  <a:schemeClr val="tx1"/>
                </a:solidFill>
              </a:rPr>
              <a:t> </a:t>
            </a:r>
            <a:r>
              <a:rPr lang="en-US" sz="2800" b="1" dirty="0" err="1" smtClean="0">
                <a:solidFill>
                  <a:schemeClr val="tx1"/>
                </a:solidFill>
              </a:rPr>
              <a:t>đến</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a:t>
            </a:r>
            <a:endParaRPr lang="en-US" sz="2800" b="1" dirty="0">
              <a:solidFill>
                <a:schemeClr val="tx1"/>
              </a:solidFill>
            </a:endParaRPr>
          </a:p>
        </p:txBody>
      </p:sp>
      <p:pic>
        <p:nvPicPr>
          <p:cNvPr id="5" name="Picture 4"/>
          <p:cNvPicPr>
            <a:picLocks noChangeAspect="1"/>
          </p:cNvPicPr>
          <p:nvPr/>
        </p:nvPicPr>
        <p:blipFill>
          <a:blip r:embed="rId3"/>
          <a:stretch>
            <a:fillRect/>
          </a:stretch>
        </p:blipFill>
        <p:spPr>
          <a:xfrm>
            <a:off x="1167921" y="658089"/>
            <a:ext cx="4626366" cy="563210"/>
          </a:xfrm>
          <a:prstGeom prst="rect">
            <a:avLst/>
          </a:prstGeom>
        </p:spPr>
      </p:pic>
      <p:pic>
        <p:nvPicPr>
          <p:cNvPr id="6" name="Picture 5"/>
          <p:cNvPicPr>
            <a:picLocks noChangeAspect="1"/>
          </p:cNvPicPr>
          <p:nvPr/>
        </p:nvPicPr>
        <p:blipFill>
          <a:blip r:embed="rId4"/>
          <a:stretch>
            <a:fillRect/>
          </a:stretch>
        </p:blipFill>
        <p:spPr>
          <a:xfrm>
            <a:off x="3622072" y="1346392"/>
            <a:ext cx="3076035" cy="3626129"/>
          </a:xfrm>
          <a:prstGeom prst="rect">
            <a:avLst/>
          </a:prstGeom>
        </p:spPr>
      </p:pic>
    </p:spTree>
    <p:extLst>
      <p:ext uri="{BB962C8B-B14F-4D97-AF65-F5344CB8AC3E}">
        <p14:creationId xmlns:p14="http://schemas.microsoft.com/office/powerpoint/2010/main" val="383880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786056" y="916380"/>
            <a:ext cx="5682758" cy="55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rPr>
              <a:t>Gợi</a:t>
            </a:r>
            <a:r>
              <a:rPr lang="en-US" sz="2800" b="1" dirty="0" smtClean="0">
                <a:solidFill>
                  <a:schemeClr val="tx1"/>
                </a:solidFill>
              </a:rPr>
              <a:t> ý </a:t>
            </a:r>
            <a:r>
              <a:rPr lang="en-US" sz="2800" b="1" dirty="0" err="1" smtClean="0">
                <a:solidFill>
                  <a:schemeClr val="tx1"/>
                </a:solidFill>
              </a:rPr>
              <a:t>một</a:t>
            </a:r>
            <a:r>
              <a:rPr lang="en-US" sz="2800" b="1" dirty="0" smtClean="0">
                <a:solidFill>
                  <a:schemeClr val="tx1"/>
                </a:solidFill>
              </a:rPr>
              <a:t> </a:t>
            </a:r>
            <a:r>
              <a:rPr lang="en-US" sz="2800" b="1" dirty="0" err="1" smtClean="0">
                <a:solidFill>
                  <a:schemeClr val="tx1"/>
                </a:solidFill>
              </a:rPr>
              <a:t>số</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cầu</a:t>
            </a:r>
            <a:endParaRPr lang="en-US" sz="2800" b="1" dirty="0">
              <a:solidFill>
                <a:schemeClr val="tx1"/>
              </a:solidFill>
            </a:endParaRPr>
          </a:p>
        </p:txBody>
      </p:sp>
      <p:pic>
        <p:nvPicPr>
          <p:cNvPr id="7" name="Picture 6"/>
          <p:cNvPicPr>
            <a:picLocks noChangeAspect="1"/>
          </p:cNvPicPr>
          <p:nvPr/>
        </p:nvPicPr>
        <p:blipFill>
          <a:blip r:embed="rId3"/>
          <a:stretch>
            <a:fillRect/>
          </a:stretch>
        </p:blipFill>
        <p:spPr>
          <a:xfrm>
            <a:off x="1266390" y="3965339"/>
            <a:ext cx="2553801" cy="2463561"/>
          </a:xfrm>
          <a:prstGeom prst="rect">
            <a:avLst/>
          </a:prstGeom>
        </p:spPr>
      </p:pic>
      <p:pic>
        <p:nvPicPr>
          <p:cNvPr id="8" name="Picture 7"/>
          <p:cNvPicPr>
            <a:picLocks noChangeAspect="1"/>
          </p:cNvPicPr>
          <p:nvPr/>
        </p:nvPicPr>
        <p:blipFill>
          <a:blip r:embed="rId4"/>
          <a:stretch>
            <a:fillRect/>
          </a:stretch>
        </p:blipFill>
        <p:spPr>
          <a:xfrm>
            <a:off x="5086584" y="1819635"/>
            <a:ext cx="3467485" cy="4100677"/>
          </a:xfrm>
          <a:prstGeom prst="rect">
            <a:avLst/>
          </a:prstGeom>
        </p:spPr>
      </p:pic>
      <p:pic>
        <p:nvPicPr>
          <p:cNvPr id="9" name="Picture 8"/>
          <p:cNvPicPr>
            <a:picLocks noChangeAspect="1"/>
          </p:cNvPicPr>
          <p:nvPr/>
        </p:nvPicPr>
        <p:blipFill>
          <a:blip r:embed="rId5"/>
          <a:stretch>
            <a:fillRect/>
          </a:stretch>
        </p:blipFill>
        <p:spPr>
          <a:xfrm>
            <a:off x="1266390" y="1561324"/>
            <a:ext cx="2098875" cy="2098875"/>
          </a:xfrm>
          <a:prstGeom prst="rect">
            <a:avLst/>
          </a:prstGeom>
        </p:spPr>
      </p:pic>
    </p:spTree>
    <p:extLst>
      <p:ext uri="{BB962C8B-B14F-4D97-AF65-F5344CB8AC3E}">
        <p14:creationId xmlns:p14="http://schemas.microsoft.com/office/powerpoint/2010/main" val="383314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5" name="Rectangle 4"/>
          <p:cNvSpPr/>
          <p:nvPr/>
        </p:nvSpPr>
        <p:spPr>
          <a:xfrm>
            <a:off x="355306" y="2457007"/>
            <a:ext cx="4745685" cy="1502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 </a:t>
            </a:r>
            <a:r>
              <a:rPr lang="en-US" sz="2800" b="1" dirty="0" err="1" smtClean="0">
                <a:solidFill>
                  <a:schemeClr val="tx1"/>
                </a:solidFill>
              </a:rPr>
              <a:t>Xung</a:t>
            </a:r>
            <a:r>
              <a:rPr lang="en-US" sz="2800" b="1" dirty="0" smtClean="0">
                <a:solidFill>
                  <a:schemeClr val="tx1"/>
                </a:solidFill>
              </a:rPr>
              <a:t> </a:t>
            </a:r>
            <a:r>
              <a:rPr lang="en-US" sz="2800" b="1" dirty="0" err="1" smtClean="0">
                <a:solidFill>
                  <a:schemeClr val="tx1"/>
                </a:solidFill>
              </a:rPr>
              <a:t>quanh</a:t>
            </a:r>
            <a:r>
              <a:rPr lang="en-US" sz="2800" b="1" dirty="0" smtClean="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chóp</a:t>
            </a:r>
            <a:r>
              <a:rPr lang="en-US" sz="2800" b="1" dirty="0" smtClean="0">
                <a:solidFill>
                  <a:schemeClr val="tx1"/>
                </a:solidFill>
              </a:rPr>
              <a:t> </a:t>
            </a:r>
            <a:r>
              <a:rPr lang="en-US" sz="2800" b="1" dirty="0" err="1" smtClean="0">
                <a:solidFill>
                  <a:schemeClr val="tx1"/>
                </a:solidFill>
              </a:rPr>
              <a:t>nón</a:t>
            </a:r>
            <a:r>
              <a:rPr lang="en-US" sz="2800" b="1" dirty="0" smtClean="0">
                <a:solidFill>
                  <a:schemeClr val="tx1"/>
                </a:solidFill>
              </a:rPr>
              <a:t>?</a:t>
            </a:r>
          </a:p>
          <a:p>
            <a:r>
              <a:rPr lang="en-US" sz="2800" b="1" dirty="0" smtClean="0">
                <a:solidFill>
                  <a:schemeClr val="tx1"/>
                </a:solidFill>
              </a:rPr>
              <a:t>- </a:t>
            </a:r>
            <a:r>
              <a:rPr lang="en-US" sz="2800" b="1" dirty="0" err="1" smtClean="0">
                <a:solidFill>
                  <a:schemeClr val="tx1"/>
                </a:solidFill>
              </a:rPr>
              <a:t>Từ</a:t>
            </a:r>
            <a:r>
              <a:rPr lang="en-US" sz="2800" b="1" dirty="0" smtClean="0">
                <a:solidFill>
                  <a:schemeClr val="tx1"/>
                </a:solidFill>
              </a:rPr>
              <a:t> </a:t>
            </a:r>
            <a:r>
              <a:rPr lang="en-US" sz="2800" b="1" dirty="0" err="1">
                <a:solidFill>
                  <a:schemeClr val="tx1"/>
                </a:solidFill>
              </a:rPr>
              <a:t>khối</a:t>
            </a:r>
            <a:r>
              <a:rPr lang="en-US" sz="2800" b="1" dirty="0">
                <a:solidFill>
                  <a:schemeClr val="tx1"/>
                </a:solidFill>
              </a:rPr>
              <a:t> </a:t>
            </a:r>
            <a:r>
              <a:rPr lang="en-US" sz="2800" b="1" dirty="0" err="1">
                <a:solidFill>
                  <a:schemeClr val="tx1"/>
                </a:solidFill>
              </a:rPr>
              <a:t>chóp</a:t>
            </a:r>
            <a:r>
              <a:rPr lang="en-US" sz="2800" b="1" dirty="0">
                <a:solidFill>
                  <a:schemeClr val="tx1"/>
                </a:solidFill>
              </a:rPr>
              <a:t> </a:t>
            </a:r>
            <a:r>
              <a:rPr lang="en-US" sz="2800" b="1" dirty="0" err="1">
                <a:solidFill>
                  <a:schemeClr val="tx1"/>
                </a:solidFill>
              </a:rPr>
              <a:t>nón</a:t>
            </a:r>
            <a:r>
              <a:rPr lang="en-US" sz="2800" b="1" dirty="0">
                <a:solidFill>
                  <a:schemeClr val="tx1"/>
                </a:solidFill>
              </a:rPr>
              <a:t>, </a:t>
            </a:r>
            <a:r>
              <a:rPr lang="en-US" sz="2800" b="1" dirty="0" err="1" smtClean="0">
                <a:solidFill>
                  <a:schemeClr val="tx1"/>
                </a:solidFill>
              </a:rPr>
              <a:t>em</a:t>
            </a:r>
            <a:r>
              <a:rPr lang="en-US" sz="2800" b="1" dirty="0" smtClean="0">
                <a:solidFill>
                  <a:schemeClr val="tx1"/>
                </a:solidFill>
              </a:rPr>
              <a:t> </a:t>
            </a:r>
            <a:r>
              <a:rPr lang="en-US" sz="2800" b="1" dirty="0" err="1" smtClean="0">
                <a:solidFill>
                  <a:schemeClr val="tx1"/>
                </a:solidFill>
              </a:rPr>
              <a:t>liên</a:t>
            </a:r>
            <a:r>
              <a:rPr lang="en-US" sz="2800" b="1" dirty="0" smtClean="0">
                <a:solidFill>
                  <a:schemeClr val="tx1"/>
                </a:solidFill>
              </a:rPr>
              <a:t> </a:t>
            </a:r>
            <a:r>
              <a:rPr lang="en-US" sz="2800" b="1" dirty="0" err="1" smtClean="0">
                <a:solidFill>
                  <a:schemeClr val="tx1"/>
                </a:solidFill>
              </a:rPr>
              <a:t>tưởng</a:t>
            </a:r>
            <a:r>
              <a:rPr lang="en-US" sz="2800" b="1" dirty="0" smtClean="0">
                <a:solidFill>
                  <a:schemeClr val="tx1"/>
                </a:solidFill>
              </a:rPr>
              <a:t> </a:t>
            </a:r>
            <a:r>
              <a:rPr lang="en-US" sz="2800" b="1" dirty="0" err="1" smtClean="0">
                <a:solidFill>
                  <a:schemeClr val="tx1"/>
                </a:solidFill>
              </a:rPr>
              <a:t>đến</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gì</a:t>
            </a:r>
            <a:r>
              <a:rPr lang="en-US" sz="2800" b="1" dirty="0" smtClean="0">
                <a:solidFill>
                  <a:schemeClr val="tx1"/>
                </a:solidFill>
              </a:rPr>
              <a:t>?</a:t>
            </a:r>
            <a:endParaRPr lang="en-US" sz="2800" b="1" dirty="0">
              <a:solidFill>
                <a:schemeClr val="tx1"/>
              </a:solidFill>
            </a:endParaRPr>
          </a:p>
        </p:txBody>
      </p:sp>
      <p:pic>
        <p:nvPicPr>
          <p:cNvPr id="6" name="Picture 5"/>
          <p:cNvPicPr>
            <a:picLocks noChangeAspect="1"/>
          </p:cNvPicPr>
          <p:nvPr/>
        </p:nvPicPr>
        <p:blipFill>
          <a:blip r:embed="rId3"/>
          <a:stretch>
            <a:fillRect/>
          </a:stretch>
        </p:blipFill>
        <p:spPr>
          <a:xfrm>
            <a:off x="860556" y="608997"/>
            <a:ext cx="3372321" cy="743054"/>
          </a:xfrm>
          <a:prstGeom prst="rect">
            <a:avLst/>
          </a:prstGeom>
        </p:spPr>
      </p:pic>
      <p:pic>
        <p:nvPicPr>
          <p:cNvPr id="7" name="Picture 6"/>
          <p:cNvPicPr>
            <a:picLocks noChangeAspect="1"/>
          </p:cNvPicPr>
          <p:nvPr/>
        </p:nvPicPr>
        <p:blipFill>
          <a:blip r:embed="rId4"/>
          <a:stretch>
            <a:fillRect/>
          </a:stretch>
        </p:blipFill>
        <p:spPr>
          <a:xfrm>
            <a:off x="5456298" y="875701"/>
            <a:ext cx="3161089" cy="4958321"/>
          </a:xfrm>
          <a:prstGeom prst="rect">
            <a:avLst/>
          </a:prstGeom>
        </p:spPr>
      </p:pic>
    </p:spTree>
    <p:extLst>
      <p:ext uri="{BB962C8B-B14F-4D97-AF65-F5344CB8AC3E}">
        <p14:creationId xmlns:p14="http://schemas.microsoft.com/office/powerpoint/2010/main" val="313580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786055" y="916380"/>
            <a:ext cx="6068165" cy="55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rPr>
              <a:t>Gợi</a:t>
            </a:r>
            <a:r>
              <a:rPr lang="en-US" sz="2800" b="1" dirty="0" smtClean="0">
                <a:solidFill>
                  <a:schemeClr val="tx1"/>
                </a:solidFill>
              </a:rPr>
              <a:t> ý </a:t>
            </a:r>
            <a:r>
              <a:rPr lang="en-US" sz="2800" b="1" dirty="0" err="1" smtClean="0">
                <a:solidFill>
                  <a:schemeClr val="tx1"/>
                </a:solidFill>
              </a:rPr>
              <a:t>một</a:t>
            </a:r>
            <a:r>
              <a:rPr lang="en-US" sz="2800" b="1" dirty="0" smtClean="0">
                <a:solidFill>
                  <a:schemeClr val="tx1"/>
                </a:solidFill>
              </a:rPr>
              <a:t> </a:t>
            </a:r>
            <a:r>
              <a:rPr lang="en-US" sz="2800" b="1" dirty="0" err="1" smtClean="0">
                <a:solidFill>
                  <a:schemeClr val="tx1"/>
                </a:solidFill>
              </a:rPr>
              <a:t>số</a:t>
            </a:r>
            <a:r>
              <a:rPr lang="en-US" sz="2800" b="1" dirty="0" smtClean="0">
                <a:solidFill>
                  <a:schemeClr val="tx1"/>
                </a:solidFill>
              </a:rPr>
              <a:t>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dạng</a:t>
            </a:r>
            <a:r>
              <a:rPr lang="en-US" sz="2800" b="1" dirty="0" smtClean="0">
                <a:solidFill>
                  <a:schemeClr val="tx1"/>
                </a:solidFill>
              </a:rPr>
              <a:t> </a:t>
            </a:r>
            <a:r>
              <a:rPr lang="en-US" sz="2800" b="1" dirty="0" err="1" smtClean="0">
                <a:solidFill>
                  <a:schemeClr val="tx1"/>
                </a:solidFill>
              </a:rPr>
              <a:t>khối</a:t>
            </a:r>
            <a:r>
              <a:rPr lang="en-US" sz="2800" b="1" dirty="0" smtClean="0">
                <a:solidFill>
                  <a:schemeClr val="tx1"/>
                </a:solidFill>
              </a:rPr>
              <a:t> </a:t>
            </a:r>
            <a:r>
              <a:rPr lang="en-US" sz="2800" b="1" dirty="0" err="1" smtClean="0">
                <a:solidFill>
                  <a:schemeClr val="tx1"/>
                </a:solidFill>
              </a:rPr>
              <a:t>chóp</a:t>
            </a:r>
            <a:r>
              <a:rPr lang="en-US" sz="2800" b="1" dirty="0" smtClean="0">
                <a:solidFill>
                  <a:schemeClr val="tx1"/>
                </a:solidFill>
              </a:rPr>
              <a:t> </a:t>
            </a:r>
            <a:r>
              <a:rPr lang="en-US" sz="2800" b="1" dirty="0" err="1" smtClean="0">
                <a:solidFill>
                  <a:schemeClr val="tx1"/>
                </a:solidFill>
              </a:rPr>
              <a:t>nón</a:t>
            </a:r>
            <a:endParaRPr lang="en-US" sz="2800" b="1" dirty="0">
              <a:solidFill>
                <a:schemeClr val="tx1"/>
              </a:solidFill>
            </a:endParaRPr>
          </a:p>
        </p:txBody>
      </p:sp>
      <p:pic>
        <p:nvPicPr>
          <p:cNvPr id="7" name="Picture 6"/>
          <p:cNvPicPr>
            <a:picLocks noChangeAspect="1"/>
          </p:cNvPicPr>
          <p:nvPr/>
        </p:nvPicPr>
        <p:blipFill>
          <a:blip r:embed="rId3"/>
          <a:stretch>
            <a:fillRect/>
          </a:stretch>
        </p:blipFill>
        <p:spPr>
          <a:xfrm>
            <a:off x="566777" y="1621218"/>
            <a:ext cx="3490447" cy="4728786"/>
          </a:xfrm>
          <a:prstGeom prst="rect">
            <a:avLst/>
          </a:prstGeom>
        </p:spPr>
      </p:pic>
      <p:pic>
        <p:nvPicPr>
          <p:cNvPr id="8" name="Picture 7"/>
          <p:cNvPicPr>
            <a:picLocks noChangeAspect="1"/>
          </p:cNvPicPr>
          <p:nvPr/>
        </p:nvPicPr>
        <p:blipFill>
          <a:blip r:embed="rId4"/>
          <a:stretch>
            <a:fillRect/>
          </a:stretch>
        </p:blipFill>
        <p:spPr>
          <a:xfrm>
            <a:off x="5446786" y="1599945"/>
            <a:ext cx="2314898" cy="1829055"/>
          </a:xfrm>
          <a:prstGeom prst="rect">
            <a:avLst/>
          </a:prstGeom>
        </p:spPr>
      </p:pic>
      <p:pic>
        <p:nvPicPr>
          <p:cNvPr id="9" name="Picture 8"/>
          <p:cNvPicPr>
            <a:picLocks noChangeAspect="1"/>
          </p:cNvPicPr>
          <p:nvPr/>
        </p:nvPicPr>
        <p:blipFill>
          <a:blip r:embed="rId5"/>
          <a:stretch>
            <a:fillRect/>
          </a:stretch>
        </p:blipFill>
        <p:spPr>
          <a:xfrm>
            <a:off x="5260630" y="3643341"/>
            <a:ext cx="2687210" cy="3021591"/>
          </a:xfrm>
          <a:prstGeom prst="rect">
            <a:avLst/>
          </a:prstGeom>
        </p:spPr>
      </p:pic>
    </p:spTree>
    <p:extLst>
      <p:ext uri="{BB962C8B-B14F-4D97-AF65-F5344CB8AC3E}">
        <p14:creationId xmlns:p14="http://schemas.microsoft.com/office/powerpoint/2010/main" val="1378305600"/>
      </p:ext>
    </p:extLst>
  </p:cSld>
  <p:clrMapOvr>
    <a:masterClrMapping/>
  </p:clrMapOvr>
</p:sld>
</file>

<file path=ppt/theme/theme1.xml><?xml version="1.0" encoding="utf-8"?>
<a:theme xmlns:a="http://schemas.openxmlformats.org/drawingml/2006/main" name="Office Theme">
  <a:themeElements>
    <a:clrScheme name="Office Theme">
      <a:dk1>
        <a:sysClr val="windowText" lastClr="1F1F1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1022</TotalTime>
  <Words>478</Words>
  <Application>Microsoft Office PowerPoint</Application>
  <PresentationFormat>On-screen Show (4:3)</PresentationFormat>
  <Paragraphs>43</Paragraphs>
  <Slides>18</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Calibri</vt:lpstr>
      <vt:lpstr>Calibri Light</vt:lpstr>
      <vt:lpstr>Times New Roman</vt:lpstr>
      <vt:lpstr>Office Theme</vt:lpstr>
      <vt:lpstr>1_Office Theme</vt:lpstr>
      <vt:lpstr>4_Office Theme</vt:lpstr>
      <vt:lpstr>2_Office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HỌC ĐẾN ĐÂY LÀ KẾT THÚC  CẢM ƠN QUÝ THẦY CÔ! Kính chúc quý thầy cô mạnh khỏe thành công trong cuộc sống!  Chúc các em chăm ngoan, học giỏi!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141</cp:revision>
  <dcterms:created xsi:type="dcterms:W3CDTF">2021-01-29T04:19:07Z</dcterms:created>
  <dcterms:modified xsi:type="dcterms:W3CDTF">2023-01-09T07:04:06Z</dcterms:modified>
</cp:coreProperties>
</file>