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1" r:id="rId2"/>
  </p:sldMasterIdLst>
  <p:notesMasterIdLst>
    <p:notesMasterId r:id="rId13"/>
  </p:notesMasterIdLst>
  <p:sldIdLst>
    <p:sldId id="310" r:id="rId3"/>
    <p:sldId id="344" r:id="rId4"/>
    <p:sldId id="311" r:id="rId5"/>
    <p:sldId id="332" r:id="rId6"/>
    <p:sldId id="333" r:id="rId7"/>
    <p:sldId id="342" r:id="rId8"/>
    <p:sldId id="343" r:id="rId9"/>
    <p:sldId id="336" r:id="rId10"/>
    <p:sldId id="331" r:id="rId11"/>
    <p:sldId id="261" r:id="rId12"/>
  </p:sldIdLst>
  <p:sldSz cx="9144000" cy="5143500" type="screen16x9"/>
  <p:notesSz cx="6858000" cy="9144000"/>
  <p:embeddedFontLst>
    <p:embeddedFont>
      <p:font typeface="Calibri Light" charset="0"/>
      <p:regular r:id="rId14"/>
      <p:italic r:id="rId15"/>
    </p:embeddedFont>
    <p:embeddedFont>
      <p:font typeface="Lato" charset="0"/>
      <p:regular r:id="rId16"/>
      <p:bold r:id="rId17"/>
      <p:italic r:id="rId18"/>
      <p:bold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Arial-Rounded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8AC"/>
    <a:srgbClr val="FF0066"/>
    <a:srgbClr val="F3A10D"/>
    <a:srgbClr val="FFFF99"/>
    <a:srgbClr val="FEFBF6"/>
    <a:srgbClr val="FEE7EF"/>
    <a:srgbClr val="FEFDF9"/>
    <a:srgbClr val="FEFBF5"/>
    <a:srgbClr val="74B43C"/>
    <a:srgbClr val="72C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5501" autoAdjust="0"/>
  </p:normalViewPr>
  <p:slideViewPr>
    <p:cSldViewPr snapToGrid="0">
      <p:cViewPr varScale="1">
        <p:scale>
          <a:sx n="94" d="100"/>
          <a:sy n="94" d="100"/>
        </p:scale>
        <p:origin x="-55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54668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11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4484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31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1452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990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99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08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10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045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4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350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57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B54AE3A7-20DA-48F3-81C3-2C954A8690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11-Jul-24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>
              <a:buClrTx/>
            </a:pPr>
            <a:fld id="{ABDE023C-A976-4855-B18A-9D29296741E9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68580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984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microsoft.com/office/2007/relationships/hdphoto" Target="../media/hdphoto7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hyperlink" Target="L&#7899;p%20ch&#250;ng%20ta%20&#273;o&#224;n%20k&#7871;t%20-%20L&#7899;p%203-6%20NH%202017-2018.mp4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3988" y="1457384"/>
            <a:ext cx="4196983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trải nghiệm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5426486" cy="707886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 Thị Trang Đài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0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329610" y="977266"/>
            <a:ext cx="5401338" cy="318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smtClean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TẠM BIỆT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6000" b="1" spc="10" smtClean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EM</a:t>
            </a:r>
            <a:endParaRPr lang="en-GB" sz="6000" b="1" spc="10" dirty="0">
              <a:solidFill>
                <a:schemeClr val="dk1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1480" y="2976914"/>
            <a:ext cx="2952520" cy="2166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0" y="670560"/>
            <a:ext cx="636016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Thứ Hai ngày 15 tháng 01 năm 2024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3988" y="1457384"/>
            <a:ext cx="4196983" cy="584775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trải nghiệm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199" y="2368550"/>
            <a:ext cx="5426486" cy="1323439"/>
          </a:xfrm>
          <a:prstGeom prst="rect">
            <a:avLst/>
          </a:prstGeom>
          <a:solidFill>
            <a:srgbClr val="FFFF99"/>
          </a:solidFill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 Thị Trang Đài</a:t>
            </a:r>
          </a:p>
          <a:p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Lớp:1B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93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8395" y="833239"/>
            <a:ext cx="1292341" cy="830997"/>
          </a:xfrm>
          <a:prstGeom prst="rect">
            <a:avLst/>
          </a:prstGeom>
          <a:solidFill>
            <a:srgbClr val="92D05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30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Hát</a:t>
            </a:r>
            <a:endParaRPr lang="en-US" sz="4800" b="1" cap="none" spc="30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09217" y="1925678"/>
            <a:ext cx="28392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smtClean="0">
                <a:solidFill>
                  <a:srgbClr val="FF0000"/>
                </a:solidFill>
              </a:rPr>
              <a:t>Quả gì ?</a:t>
            </a:r>
            <a:endParaRPr lang="en-US" sz="5400">
              <a:solidFill>
                <a:srgbClr val="FF0000"/>
              </a:solidFill>
            </a:endParaRPr>
          </a:p>
        </p:txBody>
      </p:sp>
      <p:pic>
        <p:nvPicPr>
          <p:cNvPr id="7" name="Picture 6" descr="E:\QUYNH\anh tai ve poiwer oint\nh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227" y1="56604" x2="17227" y2="56604"/>
                        <a14:foregroundMark x1="21008" y1="60849" x2="21008" y2="60849"/>
                        <a14:foregroundMark x1="55462" y1="83962" x2="55462" y2="83962"/>
                        <a14:foregroundMark x1="63866" y1="83962" x2="63866" y2="83962"/>
                        <a14:foregroundMark x1="62605" y1="88208" x2="62605" y2="8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77095">
            <a:off x="1612402" y="1426967"/>
            <a:ext cx="2650243" cy="236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E:\QUYNH\anh tai ve poiwer oint\nh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227" y1="56604" x2="17227" y2="56604"/>
                        <a14:foregroundMark x1="21008" y1="60849" x2="21008" y2="60849"/>
                        <a14:foregroundMark x1="55462" y1="83962" x2="55462" y2="83962"/>
                        <a14:foregroundMark x1="63866" y1="83962" x2="63866" y2="83962"/>
                        <a14:foregroundMark x1="62605" y1="88208" x2="62605" y2="8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59735" flipH="1">
            <a:off x="775410" y="1709626"/>
            <a:ext cx="1782610" cy="158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QUYNH\anh tai ve poiwer oint\chuối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4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0" y="3281680"/>
            <a:ext cx="1619648" cy="161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QUYNH\anh tai ve poiwer oint\chuối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4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27459" y="415481"/>
            <a:ext cx="1162221" cy="116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QUYNH\anh tai ve poiwer oint\chuối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4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58979" y="3095338"/>
            <a:ext cx="1162221" cy="116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E:\QUYNH\anh tai ve poiwer oint\chuối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44" b="9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3" y="1577701"/>
            <a:ext cx="1162221" cy="116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E:\QUYNH\anh tai ve poiwer oint\cam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50" y="770248"/>
            <a:ext cx="1062037" cy="107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E:\QUYNH\anh tai ve poiwer oint\cam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89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8056" y="1846572"/>
            <a:ext cx="804065" cy="81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2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040" y="1332188"/>
            <a:ext cx="3313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F3A10D"/>
                </a:solidFill>
              </a:rPr>
              <a:t>Bài 13 : </a:t>
            </a:r>
            <a:r>
              <a:rPr lang="en-US" sz="2400" smtClean="0">
                <a:solidFill>
                  <a:srgbClr val="00B050"/>
                </a:solidFill>
              </a:rPr>
              <a:t>Ăn uống hợp lí</a:t>
            </a:r>
            <a:endParaRPr lang="en-US" sz="2400">
              <a:solidFill>
                <a:srgbClr val="00B05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022878"/>
            <a:ext cx="1196340" cy="7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3" y="2010568"/>
            <a:ext cx="85897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15048" y="2274391"/>
            <a:ext cx="74583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</a:rPr>
              <a:t>Hoạt động 1: </a:t>
            </a:r>
            <a:r>
              <a:rPr lang="en-US" sz="2000" smtClean="0">
                <a:solidFill>
                  <a:schemeClr val="tx1"/>
                </a:solidFill>
              </a:rPr>
              <a:t>Xác định việc ăn uống hợp lí và ăn uống không hợp lí.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84" y="21590"/>
            <a:ext cx="7325925" cy="842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8240" y="3223865"/>
            <a:ext cx="6244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Hằng ngày, ở gia đình các  em thường ăn mấy bữa ?</a:t>
            </a:r>
            <a:endParaRPr lang="en-US" sz="2000">
              <a:solidFill>
                <a:srgbClr val="0418A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15048" y="3248055"/>
            <a:ext cx="72458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Em thích ăn những loại nào ?Em có thích ăn rau, quả không ?</a:t>
            </a:r>
            <a:endParaRPr lang="en-US" sz="2000">
              <a:solidFill>
                <a:srgbClr val="0418AC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37912" y="3223865"/>
            <a:ext cx="708719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Em thường uống loại nước nào ?                                            </a:t>
            </a:r>
            <a:endParaRPr lang="en-US" sz="2000">
              <a:solidFill>
                <a:srgbClr val="0418AC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5049" y="3214430"/>
            <a:ext cx="72458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Em tự ăn hay có người lớn cho em ăn ?                                            </a:t>
            </a:r>
            <a:endParaRPr lang="en-US" sz="2000">
              <a:solidFill>
                <a:srgbClr val="0418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3100" y="3072190"/>
            <a:ext cx="70901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FF0000"/>
                </a:solidFill>
              </a:rPr>
              <a:t>Có rất nhiều loại thức ăn , thức uống và cách ăn uống khác nhau. Có loại tốt cho sức khoẻ nhưng cũng có loại gây hại cho sức khoẻ .</a:t>
            </a:r>
            <a:r>
              <a:rPr lang="en-US" sz="2000" smtClean="0">
                <a:solidFill>
                  <a:srgbClr val="0418AC"/>
                </a:solidFill>
              </a:rPr>
              <a:t>                                          </a:t>
            </a:r>
            <a:endParaRPr lang="en-US" sz="2000">
              <a:solidFill>
                <a:srgbClr val="0418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37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4" grpId="0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1692"/>
            <a:ext cx="741680" cy="626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8356" y="85852"/>
            <a:ext cx="791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</a:rPr>
              <a:t>Hoạt động 1: </a:t>
            </a:r>
            <a:r>
              <a:rPr lang="en-US" sz="2000">
                <a:solidFill>
                  <a:schemeClr val="tx1"/>
                </a:solidFill>
              </a:rPr>
              <a:t>Xác định việc ăn uống hợp lí và ăn uống không hợp lí.</a:t>
            </a:r>
            <a:endParaRPr lang="en-US" sz="2000" smtClean="0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09"/>
          <a:stretch/>
        </p:blipFill>
        <p:spPr bwMode="auto">
          <a:xfrm>
            <a:off x="711201" y="519758"/>
            <a:ext cx="2322513" cy="188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1236" y="2311341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Ăn đúng bữa</a:t>
            </a:r>
            <a:endParaRPr lang="en-US" sz="180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67"/>
          <a:stretch/>
        </p:blipFill>
        <p:spPr bwMode="auto">
          <a:xfrm>
            <a:off x="504589" y="2643626"/>
            <a:ext cx="2316558" cy="200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19102" y="4577954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Ăn đủ chất</a:t>
            </a:r>
            <a:endParaRPr lang="en-US" sz="1800"/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64"/>
          <a:stretch/>
        </p:blipFill>
        <p:spPr bwMode="auto">
          <a:xfrm>
            <a:off x="3419913" y="409703"/>
            <a:ext cx="2071687" cy="1921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488314" y="2274294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Chỉ thích ăn thịt</a:t>
            </a:r>
            <a:endParaRPr lang="en-US" sz="1800"/>
          </a:p>
        </p:txBody>
      </p:sp>
      <p:pic>
        <p:nvPicPr>
          <p:cNvPr id="24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28"/>
          <a:stretch/>
        </p:blipFill>
        <p:spPr bwMode="auto">
          <a:xfrm>
            <a:off x="3245125" y="2666027"/>
            <a:ext cx="2503005" cy="195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056977" y="4547294"/>
            <a:ext cx="2797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Chỉ thích uống nước ngọt</a:t>
            </a:r>
            <a:endParaRPr lang="en-US" sz="1800"/>
          </a:p>
        </p:txBody>
      </p:sp>
      <p:sp>
        <p:nvSpPr>
          <p:cNvPr id="26" name="TextBox 25"/>
          <p:cNvSpPr txBox="1"/>
          <p:nvPr/>
        </p:nvSpPr>
        <p:spPr>
          <a:xfrm>
            <a:off x="5784826" y="2189766"/>
            <a:ext cx="2797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smtClean="0"/>
              <a:t>Uống nước đã đun sôi hoặc nước đã khử trùng</a:t>
            </a:r>
            <a:endParaRPr lang="en-US" sz="1800"/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73"/>
          <a:stretch/>
        </p:blipFill>
        <p:spPr bwMode="auto">
          <a:xfrm>
            <a:off x="5935433" y="481073"/>
            <a:ext cx="2496349" cy="179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212828" y="4524554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/>
              <a:t>Không ăn quá no</a:t>
            </a:r>
            <a:endParaRPr lang="en-US" sz="1800"/>
          </a:p>
        </p:txBody>
      </p:sp>
      <p:pic>
        <p:nvPicPr>
          <p:cNvPr id="2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7"/>
          <a:stretch/>
        </p:blipFill>
        <p:spPr bwMode="auto">
          <a:xfrm>
            <a:off x="5985818" y="2813101"/>
            <a:ext cx="2339771" cy="1811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9" descr="E:\QUYNH\anh tai ve poiwer oint\tải xuống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7" y="1742131"/>
            <a:ext cx="553402" cy="55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E:\QUYNH\anh tai ve poiwer oint\mặt buồn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22" y="1702585"/>
            <a:ext cx="766384" cy="5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9" descr="E:\QUYNH\anh tai ve poiwer oint\tải xuống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538" y="1715753"/>
            <a:ext cx="553402" cy="55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9" descr="E:\QUYNH\anh tai ve poiwer oint\tải xuống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4" y="3971152"/>
            <a:ext cx="553402" cy="55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E:\QUYNH\anh tai ve poiwer oint\mặt buồn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122" y="3992723"/>
            <a:ext cx="766384" cy="51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E:\QUYNH\anh tai ve poiwer oint\tải xuống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127" y="4024552"/>
            <a:ext cx="553402" cy="55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121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080" cy="657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0080" y="128875"/>
            <a:ext cx="7162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</a:rPr>
              <a:t>Hoạt động 2: </a:t>
            </a:r>
            <a:r>
              <a:rPr lang="en-US" sz="2000" smtClean="0">
                <a:solidFill>
                  <a:schemeClr val="tx1"/>
                </a:solidFill>
              </a:rPr>
              <a:t>Chơi trò chơi chọn thực phẩm tốt cho thức ăn.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59" y="1520212"/>
            <a:ext cx="5926149" cy="263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5697" y="663674"/>
            <a:ext cx="740138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Chọn thực phẩm tốt cho bữa ăn</a:t>
            </a:r>
            <a:endParaRPr lang="en-US" sz="36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5" descr="E:\QUYNH\anh tai ve poiwer oint\chai nước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328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142" y="1745727"/>
            <a:ext cx="190500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QUYNH\anh tai ve poiwer oint\chai nước 1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87" b="85522" l="11765" r="917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898" y="1745727"/>
            <a:ext cx="1884432" cy="329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" y="4075434"/>
            <a:ext cx="369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smtClean="0">
                <a:solidFill>
                  <a:srgbClr val="0418AC"/>
                </a:solidFill>
              </a:rPr>
              <a:t>Tôi cần! tôi cần! </a:t>
            </a:r>
            <a:r>
              <a:rPr lang="en-US" sz="1800" smtClean="0"/>
              <a:t>– Cần gì!  cần gì !</a:t>
            </a:r>
            <a:endParaRPr lang="en-US" sz="1800"/>
          </a:p>
        </p:txBody>
      </p:sp>
      <p:sp>
        <p:nvSpPr>
          <p:cNvPr id="14" name="TextBox 13"/>
          <p:cNvSpPr txBox="1"/>
          <p:nvPr/>
        </p:nvSpPr>
        <p:spPr>
          <a:xfrm>
            <a:off x="1265971" y="4444766"/>
            <a:ext cx="7345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solidFill>
                  <a:srgbClr val="0418AC"/>
                </a:solidFill>
              </a:rPr>
              <a:t>Tôi cần ….   loại thực phẩm và ….. loại thức uống cho bữa ăn .</a:t>
            </a:r>
            <a:endParaRPr lang="en-US" sz="2000"/>
          </a:p>
        </p:txBody>
      </p:sp>
      <p:sp>
        <p:nvSpPr>
          <p:cNvPr id="8" name="TextBox 7"/>
          <p:cNvSpPr txBox="1"/>
          <p:nvPr/>
        </p:nvSpPr>
        <p:spPr>
          <a:xfrm>
            <a:off x="2228485" y="43314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2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8611" y="4321656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1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28485" y="4373894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4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28485" y="4353270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3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28485" y="4383211"/>
            <a:ext cx="38504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</a:rPr>
              <a:t>5</a:t>
            </a:r>
            <a:endParaRPr lang="en-US" sz="2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81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6157" cy="904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6157" y="128875"/>
            <a:ext cx="7284403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1"/>
                </a:solidFill>
              </a:rPr>
              <a:t>Hoạt động 3:</a:t>
            </a:r>
          </a:p>
          <a:p>
            <a:r>
              <a:rPr lang="en-US" sz="2000" smtClean="0">
                <a:solidFill>
                  <a:schemeClr val="tx1"/>
                </a:solidFill>
              </a:rPr>
              <a:t>- Cùng bố mẹ lựa chọn thực phẩm tốt cho bữa ăn hằng ngày.</a:t>
            </a:r>
          </a:p>
          <a:p>
            <a:r>
              <a:rPr lang="en-US" sz="2000" smtClean="0">
                <a:solidFill>
                  <a:schemeClr val="tx1"/>
                </a:solidFill>
              </a:rPr>
              <a:t>- Rèn luyện thói quen ăn uống hợp lí , vệ sinh ăn toàn. </a:t>
            </a:r>
          </a:p>
        </p:txBody>
      </p:sp>
      <p:pic>
        <p:nvPicPr>
          <p:cNvPr id="5" name="Picture 4" descr="Tháp dinh dưỡng hợp lý - bí kíp sức khỏe vàng cho mọi lứa tuổ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83" b="90000" l="10000" r="90000">
                        <a14:foregroundMark x1="50500" y1="6250" x2="50500" y2="6250"/>
                        <a14:foregroundMark x1="49625" y1="6875" x2="49625" y2="6875"/>
                        <a14:foregroundMark x1="49625" y1="6458" x2="49625" y2="64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31" r="17135" b="15260"/>
          <a:stretch/>
        </p:blipFill>
        <p:spPr bwMode="auto">
          <a:xfrm>
            <a:off x="1762760" y="1063258"/>
            <a:ext cx="5008880" cy="387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7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270064" y="751840"/>
            <a:ext cx="2672772" cy="39050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42836" y="1916955"/>
            <a:ext cx="5967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199DB"/>
                </a:solidFill>
                <a:latin typeface="+mn-lt"/>
                <a:cs typeface="iCiel Cucho Bold" pitchFamily="50" charset="0"/>
              </a:rPr>
              <a:t>Ăn sạch, uống sạch bạn ơi</a:t>
            </a:r>
          </a:p>
          <a:p>
            <a:pPr algn="ctr"/>
            <a:r>
              <a:rPr lang="en-US" sz="2800" b="1" smtClean="0">
                <a:solidFill>
                  <a:srgbClr val="FF0066"/>
                </a:solidFill>
                <a:latin typeface="+mn-lt"/>
                <a:cs typeface="iCiel Cucho Bold" pitchFamily="50" charset="0"/>
              </a:rPr>
              <a:t>Cơ thể khoẻ mạnh, học hành tiến lên !</a:t>
            </a:r>
            <a:endParaRPr lang="vi-VN" sz="2800" b="1" dirty="0">
              <a:solidFill>
                <a:srgbClr val="FF0066"/>
              </a:solidFill>
              <a:latin typeface="+mn-lt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3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QUYNH\anh tai ve poiwer oint\hoa 1.gif">
            <a:hlinkClick r:id="rId2" action="ppaction://hlinkfil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60" y="285750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56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303</Words>
  <Application>Microsoft Office PowerPoint</Application>
  <PresentationFormat>On-screen Show (16:9)</PresentationFormat>
  <Paragraphs>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Times New Roman</vt:lpstr>
      <vt:lpstr>Calibri Light</vt:lpstr>
      <vt:lpstr>Lato</vt:lpstr>
      <vt:lpstr>Calibri</vt:lpstr>
      <vt:lpstr>Arial-Rounded</vt:lpstr>
      <vt:lpstr>iCiel Cucho Bold</vt:lpstr>
      <vt:lpstr>Simple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</dc:title>
  <dc:creator>Admin</dc:creator>
  <cp:lastModifiedBy>Admin</cp:lastModifiedBy>
  <cp:revision>300</cp:revision>
  <dcterms:modified xsi:type="dcterms:W3CDTF">2024-07-11T04:34:28Z</dcterms:modified>
</cp:coreProperties>
</file>