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52" r:id="rId2"/>
    <p:sldId id="417" r:id="rId3"/>
    <p:sldId id="416" r:id="rId4"/>
    <p:sldId id="431" r:id="rId5"/>
    <p:sldId id="419" r:id="rId6"/>
    <p:sldId id="428" r:id="rId7"/>
    <p:sldId id="421" r:id="rId8"/>
    <p:sldId id="422" r:id="rId9"/>
    <p:sldId id="433" r:id="rId10"/>
    <p:sldId id="424" r:id="rId11"/>
    <p:sldId id="425" r:id="rId12"/>
    <p:sldId id="426" r:id="rId13"/>
    <p:sldId id="363" r:id="rId14"/>
    <p:sldId id="364" r:id="rId15"/>
  </p:sldIdLst>
  <p:sldSz cx="9144000" cy="5143500" type="screen16x9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97" autoAdjust="0"/>
  </p:normalViewPr>
  <p:slideViewPr>
    <p:cSldViewPr>
      <p:cViewPr>
        <p:scale>
          <a:sx n="98" d="100"/>
          <a:sy n="98" d="100"/>
        </p:scale>
        <p:origin x="-57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12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03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8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4" r:id="rId2"/>
    <p:sldLayoutId id="2147483712" r:id="rId3"/>
    <p:sldLayoutId id="2147483709" r:id="rId4"/>
    <p:sldLayoutId id="2147483706" r:id="rId5"/>
    <p:sldLayoutId id="2147483704" r:id="rId6"/>
    <p:sldLayoutId id="2147483701" r:id="rId7"/>
    <p:sldLayoutId id="2147483698" r:id="rId8"/>
    <p:sldLayoutId id="2147483695" r:id="rId9"/>
    <p:sldLayoutId id="2147483692" r:id="rId10"/>
    <p:sldLayoutId id="2147483690" r:id="rId11"/>
    <p:sldLayoutId id="2147483687" r:id="rId12"/>
    <p:sldLayoutId id="2147483685" r:id="rId13"/>
    <p:sldLayoutId id="2147483682" r:id="rId14"/>
    <p:sldLayoutId id="2147483681" r:id="rId15"/>
    <p:sldLayoutId id="2147483679" r:id="rId16"/>
    <p:sldLayoutId id="2147483677" r:id="rId17"/>
    <p:sldLayoutId id="2147483675" r:id="rId18"/>
    <p:sldLayoutId id="2147483674" r:id="rId19"/>
    <p:sldLayoutId id="2147483662" r:id="rId20"/>
    <p:sldLayoutId id="2147483715" r:id="rId21"/>
    <p:sldLayoutId id="2147483713" r:id="rId22"/>
    <p:sldLayoutId id="2147483711" r:id="rId23"/>
    <p:sldLayoutId id="2147483710" r:id="rId24"/>
    <p:sldLayoutId id="2147483707" r:id="rId25"/>
    <p:sldLayoutId id="2147483705" r:id="rId26"/>
    <p:sldLayoutId id="2147483703" r:id="rId27"/>
    <p:sldLayoutId id="2147483702" r:id="rId28"/>
    <p:sldLayoutId id="2147483699" r:id="rId29"/>
    <p:sldLayoutId id="2147483697" r:id="rId30"/>
    <p:sldLayoutId id="2147483696" r:id="rId31"/>
    <p:sldLayoutId id="2147483694" r:id="rId32"/>
    <p:sldLayoutId id="2147483693" r:id="rId33"/>
    <p:sldLayoutId id="2147483691" r:id="rId34"/>
    <p:sldLayoutId id="2147483688" r:id="rId35"/>
    <p:sldLayoutId id="2147483686" r:id="rId36"/>
    <p:sldLayoutId id="2147483684" r:id="rId37"/>
    <p:sldLayoutId id="2147483683" r:id="rId38"/>
    <p:sldLayoutId id="2147483680" r:id="rId39"/>
    <p:sldLayoutId id="2147483678" r:id="rId40"/>
    <p:sldLayoutId id="2147483676" r:id="rId41"/>
    <p:sldLayoutId id="2147483673" r:id="rId42"/>
    <p:sldLayoutId id="2147483672" r:id="rId43"/>
    <p:sldLayoutId id="2147483663" r:id="rId44"/>
    <p:sldLayoutId id="2147483664" r:id="rId45"/>
    <p:sldLayoutId id="2147483665" r:id="rId46"/>
    <p:sldLayoutId id="2147483666" r:id="rId47"/>
    <p:sldLayoutId id="2147483667" r:id="rId48"/>
    <p:sldLayoutId id="2147483716" r:id="rId49"/>
    <p:sldLayoutId id="2147483708" r:id="rId50"/>
    <p:sldLayoutId id="2147483700" r:id="rId51"/>
    <p:sldLayoutId id="2147483689" r:id="rId52"/>
    <p:sldLayoutId id="2147483668" r:id="rId53"/>
    <p:sldLayoutId id="2147483669" r:id="rId54"/>
    <p:sldLayoutId id="2147483670" r:id="rId55"/>
    <p:sldLayoutId id="2147483671" r:id="rId56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1.png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audio" Target="../media/audio1.wav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audio" Target="../media/audio1.wav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EB5C24-1E4C-41EA-B46F-6496AFCC6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077" y="277696"/>
            <a:ext cx="5631663" cy="869700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RƯỜNG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1 PHƯỚC THUẬN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6DE42D4-AD39-4749-86CA-7A465CDB9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00" y="2724150"/>
            <a:ext cx="5678556" cy="931367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Tự nhiên xã hội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3AAFC9B8-27B5-409E-A724-9CD8D3B0867E}"/>
              </a:ext>
            </a:extLst>
          </p:cNvPr>
          <p:cNvSpPr txBox="1">
            <a:spLocks/>
          </p:cNvSpPr>
          <p:nvPr/>
        </p:nvSpPr>
        <p:spPr>
          <a:xfrm>
            <a:off x="2362200" y="3892229"/>
            <a:ext cx="5509591" cy="34082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Lê Thị Thanh Tuyền</a:t>
            </a:r>
            <a:endParaRPr lang="vi-VN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21420"/>
            <a:ext cx="3143057" cy="16032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28600" y="1809750"/>
            <a:ext cx="878028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2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CHÀO MỪNG QUÝ THẦY CÔ VỀ DỰ GIỜ LỚP 2Đ</a:t>
            </a:r>
            <a:endParaRPr lang="en-US" altLang="zh-CN" sz="2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344"/>
            <a:ext cx="2456234" cy="3047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9057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99" y="61511"/>
            <a:ext cx="7256417" cy="1267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446582"/>
            <a:ext cx="4857765" cy="2801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226" y="2241813"/>
            <a:ext cx="4038600" cy="28577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"/>
            <a:ext cx="1600201" cy="144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76" y="1"/>
            <a:ext cx="7512424" cy="6667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"/>
            <a:ext cx="1600201" cy="1446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733550"/>
            <a:ext cx="2804097" cy="3330581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315636" y="971475"/>
            <a:ext cx="2362200" cy="950214"/>
          </a:xfrm>
          <a:prstGeom prst="cloudCallout">
            <a:avLst>
              <a:gd name="adj1" fmla="val -81383"/>
              <a:gd name="adj2" fmla="val 240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Callout 7"/>
          <p:cNvSpPr/>
          <p:nvPr/>
        </p:nvSpPr>
        <p:spPr>
          <a:xfrm>
            <a:off x="175197" y="2328912"/>
            <a:ext cx="2362200" cy="950214"/>
          </a:xfrm>
          <a:prstGeom prst="cloudCallout">
            <a:avLst>
              <a:gd name="adj1" fmla="val 68902"/>
              <a:gd name="adj2" fmla="val -4159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1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own Ribbon 4"/>
          <p:cNvSpPr/>
          <p:nvPr/>
        </p:nvSpPr>
        <p:spPr>
          <a:xfrm>
            <a:off x="1676400" y="0"/>
            <a:ext cx="5217110" cy="1428750"/>
          </a:xfrm>
          <a:prstGeom prst="ribbon">
            <a:avLst>
              <a:gd name="adj1" fmla="val 1092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Utm aw"/>
              </a:rPr>
              <a:t>Những</a:t>
            </a:r>
            <a:r>
              <a:rPr lang="en-US" sz="2800" dirty="0" smtClean="0">
                <a:latin typeface="Utm aw"/>
              </a:rPr>
              <a:t> </a:t>
            </a:r>
            <a:r>
              <a:rPr lang="en-US" sz="2800" dirty="0" err="1" smtClean="0">
                <a:latin typeface="Utm aw"/>
              </a:rPr>
              <a:t>điều</a:t>
            </a:r>
            <a:r>
              <a:rPr lang="en-US" sz="2800" dirty="0" smtClean="0">
                <a:latin typeface="Utm aw"/>
              </a:rPr>
              <a:t> </a:t>
            </a:r>
            <a:r>
              <a:rPr lang="en-US" sz="2800" dirty="0" err="1" smtClean="0">
                <a:latin typeface="Utm aw"/>
              </a:rPr>
              <a:t>cần</a:t>
            </a:r>
            <a:r>
              <a:rPr lang="en-US" sz="2800" dirty="0" smtClean="0">
                <a:latin typeface="Utm aw"/>
              </a:rPr>
              <a:t> </a:t>
            </a:r>
            <a:r>
              <a:rPr lang="en-US" sz="2800" dirty="0" err="1" smtClean="0">
                <a:latin typeface="Utm aw"/>
              </a:rPr>
              <a:t>biết</a:t>
            </a:r>
            <a:r>
              <a:rPr lang="en-US" sz="2800" dirty="0" smtClean="0">
                <a:latin typeface="Utm aw"/>
              </a:rPr>
              <a:t> qua </a:t>
            </a:r>
            <a:r>
              <a:rPr lang="en-US" sz="2800" dirty="0" err="1" smtClean="0">
                <a:latin typeface="Utm aw"/>
              </a:rPr>
              <a:t>bài</a:t>
            </a:r>
            <a:r>
              <a:rPr lang="en-US" sz="2800" dirty="0" smtClean="0">
                <a:latin typeface="Utm aw"/>
              </a:rPr>
              <a:t> </a:t>
            </a:r>
            <a:r>
              <a:rPr lang="en-US" sz="2800" dirty="0" err="1" smtClean="0">
                <a:latin typeface="Utm aw"/>
              </a:rPr>
              <a:t>học</a:t>
            </a:r>
            <a:r>
              <a:rPr lang="en-US" sz="2800" dirty="0" smtClean="0">
                <a:latin typeface="Utm aw"/>
              </a:rPr>
              <a:t> </a:t>
            </a:r>
            <a:endParaRPr lang="en-US" sz="2800" dirty="0">
              <a:latin typeface="Utm aw"/>
            </a:endParaRPr>
          </a:p>
        </p:txBody>
      </p:sp>
      <p:pic>
        <p:nvPicPr>
          <p:cNvPr id="6" name="Picture 7" descr="flowerba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687" y="4372541"/>
            <a:ext cx="6929318" cy="75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flowerba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04724" y="2194560"/>
            <a:ext cx="4721931" cy="75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lowerba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07080" y="2047540"/>
            <a:ext cx="4721931" cy="75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613" y="1855528"/>
            <a:ext cx="4238123" cy="18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3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162584"/>
            <a:ext cx="355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Utm aw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Utm aw"/>
              </a:rPr>
              <a:t>T</a:t>
            </a:r>
            <a:r>
              <a:rPr lang="en-US" sz="2800" dirty="0" err="1" smtClean="0">
                <a:solidFill>
                  <a:schemeClr val="accent6"/>
                </a:solidFill>
                <a:latin typeface="Utm aw"/>
              </a:rPr>
              <a:t>ừ</a:t>
            </a:r>
            <a:r>
              <a:rPr lang="en-US" sz="2800" dirty="0" smtClean="0">
                <a:solidFill>
                  <a:schemeClr val="accent6"/>
                </a:solidFill>
                <a:latin typeface="Utm aw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Utm aw"/>
              </a:rPr>
              <a:t>khóa</a:t>
            </a:r>
            <a:r>
              <a:rPr lang="en-US" sz="2800" dirty="0" smtClean="0">
                <a:solidFill>
                  <a:schemeClr val="accent6"/>
                </a:solidFill>
                <a:latin typeface="Utm aw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Utm aw"/>
              </a:rPr>
              <a:t>của</a:t>
            </a:r>
            <a:r>
              <a:rPr lang="en-US" sz="2800" dirty="0" smtClean="0">
                <a:solidFill>
                  <a:schemeClr val="accent6"/>
                </a:solidFill>
                <a:latin typeface="Utm aw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Utm aw"/>
              </a:rPr>
              <a:t>bài</a:t>
            </a:r>
            <a:r>
              <a:rPr lang="en-US" sz="2800" dirty="0" smtClean="0">
                <a:solidFill>
                  <a:schemeClr val="accent6"/>
                </a:solidFill>
                <a:latin typeface="Utm aw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Utm aw"/>
              </a:rPr>
              <a:t>học</a:t>
            </a:r>
            <a:endParaRPr lang="en-US" sz="2800" dirty="0">
              <a:solidFill>
                <a:schemeClr val="accent6"/>
              </a:solidFill>
              <a:latin typeface="Utm aw"/>
            </a:endParaRPr>
          </a:p>
        </p:txBody>
      </p:sp>
      <p:pic>
        <p:nvPicPr>
          <p:cNvPr id="6" name="Picture 4" descr="Bauern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6" y="3640510"/>
            <a:ext cx="3314888" cy="143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AE7BB0D-8266-4982-AD32-F10287B525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525871" y="155188"/>
            <a:ext cx="1462701" cy="27681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455" y="923925"/>
            <a:ext cx="4501210" cy="278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10172"/>
      </p:ext>
    </p:extLst>
  </p:cSld>
  <p:clrMapOvr>
    <a:masterClrMapping/>
  </p:clrMapOvr>
  <p:transition spd="med">
    <p:pull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0"/>
            <a:ext cx="647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5621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8"/>
          <p:cNvGrpSpPr>
            <a:grpSpLocks noChangeAspect="1"/>
          </p:cNvGrpSpPr>
          <p:nvPr/>
        </p:nvGrpSpPr>
        <p:grpSpPr bwMode="auto">
          <a:xfrm>
            <a:off x="1676400" y="457200"/>
            <a:ext cx="2514600" cy="3592116"/>
            <a:chOff x="2527" y="6427"/>
            <a:chExt cx="11443" cy="8645"/>
          </a:xfrm>
        </p:grpSpPr>
        <p:sp>
          <p:nvSpPr>
            <p:cNvPr id="33800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charset="0"/>
              </a:endParaRPr>
            </a:p>
          </p:txBody>
        </p:sp>
        <p:grpSp>
          <p:nvGrpSpPr>
            <p:cNvPr id="33801" name="Group 10"/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8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1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2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5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6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7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8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9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20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90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90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</p:grpSp>
      </p:grpSp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1676400" y="2057400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492125" y="1469232"/>
            <a:ext cx="8077200" cy="13751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ĐÂY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 EM CHĂM NGOAN !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073801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EB5C24-1E4C-41EA-B46F-6496AFCC6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0550"/>
            <a:ext cx="5631663" cy="869700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tư, ngày 07 tháng 12 năm 2022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6DE42D4-AD39-4749-86CA-7A465CDB9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971550"/>
            <a:ext cx="8324693" cy="931367"/>
          </a:xfrm>
        </p:spPr>
        <p:txBody>
          <a:bodyPr>
            <a:no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vi-VN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 nhiên xã hội:</a:t>
            </a:r>
          </a:p>
          <a:p>
            <a:r>
              <a:rPr lang="vi-V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Bài: Hoạt động mua bán hàng hóa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flowerba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060" y="133350"/>
            <a:ext cx="5064371" cy="52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2495549"/>
            <a:ext cx="5029200" cy="266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2038350"/>
            <a:ext cx="5562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1: Tìm hiểu cách mua, bán hàng hóa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075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972" y="47881"/>
            <a:ext cx="6643146" cy="327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027" y="469974"/>
            <a:ext cx="7220174" cy="38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"/>
            <a:ext cx="1600201" cy="1446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8128" y="895909"/>
            <a:ext cx="5392271" cy="420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0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352550"/>
            <a:ext cx="66294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b="1" dirty="0" smtClean="0"/>
              <a:t>Em đã bao giờ đi chợ/ cửa hàng tạp hóa/ trung tâm thương mại chưa?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190750"/>
            <a:ext cx="39624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b="1" dirty="0" smtClean="0"/>
              <a:t>Nơi đó bán những hàng hóa gì?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2724150"/>
            <a:ext cx="66294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b="1" dirty="0" smtClean="0"/>
              <a:t>Khi muốn mua hoặc bán hàng hóa, mọi người thường làm gì?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2038" y="3562350"/>
            <a:ext cx="680936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b="1" dirty="0" smtClean="0"/>
              <a:t>Khi muốn mua hàng hóa ở đó, thái độ người bán ra sao?</a:t>
            </a:r>
            <a:endParaRPr lang="en-US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90488"/>
            <a:ext cx="3451225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2800" y="383709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 đổi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00550"/>
            <a:ext cx="8610599" cy="63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950420" y="1657350"/>
            <a:ext cx="5852498" cy="2420512"/>
          </a:xfrm>
          <a:prstGeom prst="roundRect">
            <a:avLst>
              <a:gd name="adj" fmla="val 3656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Utm aw"/>
              </a:rPr>
              <a:t>Có</a:t>
            </a:r>
            <a:r>
              <a:rPr lang="en-US" sz="3200" dirty="0" smtClean="0">
                <a:latin typeface="Utm aw"/>
              </a:rPr>
              <a:t> </a:t>
            </a:r>
            <a:r>
              <a:rPr lang="en-US" sz="3200" dirty="0" err="1" smtClean="0">
                <a:latin typeface="Utm aw"/>
              </a:rPr>
              <a:t>nhiều</a:t>
            </a:r>
            <a:r>
              <a:rPr lang="en-US" sz="3200" dirty="0" smtClean="0">
                <a:latin typeface="Utm aw"/>
              </a:rPr>
              <a:t> </a:t>
            </a:r>
            <a:r>
              <a:rPr lang="en-US" sz="3200" dirty="0" err="1" smtClean="0">
                <a:latin typeface="Utm aw"/>
              </a:rPr>
              <a:t>nơi</a:t>
            </a:r>
            <a:r>
              <a:rPr lang="en-US" sz="3200" dirty="0" smtClean="0">
                <a:latin typeface="Utm aw"/>
              </a:rPr>
              <a:t> </a:t>
            </a:r>
            <a:r>
              <a:rPr lang="en-US" sz="3200" dirty="0" err="1" smtClean="0">
                <a:latin typeface="Utm aw"/>
              </a:rPr>
              <a:t>có</a:t>
            </a:r>
            <a:r>
              <a:rPr lang="en-US" sz="3200" dirty="0" smtClean="0">
                <a:latin typeface="Utm aw"/>
              </a:rPr>
              <a:t> </a:t>
            </a:r>
            <a:r>
              <a:rPr lang="en-US" sz="3200" dirty="0" err="1" smtClean="0">
                <a:latin typeface="Utm aw"/>
              </a:rPr>
              <a:t>thể</a:t>
            </a:r>
            <a:r>
              <a:rPr lang="en-US" sz="3200" dirty="0" smtClean="0">
                <a:latin typeface="Utm aw"/>
              </a:rPr>
              <a:t> </a:t>
            </a:r>
            <a:r>
              <a:rPr lang="en-US" sz="3200" dirty="0" err="1" smtClean="0">
                <a:latin typeface="Utm aw"/>
              </a:rPr>
              <a:t>mua</a:t>
            </a:r>
            <a:r>
              <a:rPr lang="en-US" sz="3200" dirty="0" smtClean="0">
                <a:latin typeface="Utm aw"/>
              </a:rPr>
              <a:t> </a:t>
            </a:r>
            <a:r>
              <a:rPr lang="en-US" sz="3200" dirty="0" err="1" smtClean="0">
                <a:latin typeface="Utm aw"/>
              </a:rPr>
              <a:t>bán</a:t>
            </a:r>
            <a:r>
              <a:rPr lang="en-US" sz="3200" dirty="0" smtClean="0">
                <a:latin typeface="Utm aw"/>
              </a:rPr>
              <a:t> </a:t>
            </a:r>
            <a:r>
              <a:rPr lang="en-US" sz="3200" dirty="0" err="1" smtClean="0">
                <a:latin typeface="Utm aw"/>
              </a:rPr>
              <a:t>hàng</a:t>
            </a:r>
            <a:r>
              <a:rPr lang="en-US" sz="3200" dirty="0" smtClean="0">
                <a:latin typeface="Utm aw"/>
              </a:rPr>
              <a:t> </a:t>
            </a:r>
            <a:r>
              <a:rPr lang="en-US" sz="3200" dirty="0" err="1" smtClean="0">
                <a:latin typeface="Utm aw"/>
              </a:rPr>
              <a:t>hóa</a:t>
            </a:r>
            <a:r>
              <a:rPr lang="en-US" sz="3200" dirty="0" smtClean="0">
                <a:latin typeface="Utm aw"/>
              </a:rPr>
              <a:t> . </a:t>
            </a:r>
            <a:r>
              <a:rPr lang="en-US" sz="3200" dirty="0" err="1" smtClean="0">
                <a:latin typeface="Utm aw"/>
              </a:rPr>
              <a:t>MỗI</a:t>
            </a:r>
            <a:r>
              <a:rPr lang="en-US" sz="3200" dirty="0" smtClean="0">
                <a:latin typeface="Utm aw"/>
              </a:rPr>
              <a:t> </a:t>
            </a:r>
            <a:r>
              <a:rPr lang="en-US" sz="3200" dirty="0" err="1" smtClean="0">
                <a:latin typeface="Utm aw"/>
              </a:rPr>
              <a:t>nơi</a:t>
            </a:r>
            <a:r>
              <a:rPr lang="en-US" sz="3200" dirty="0" smtClean="0">
                <a:latin typeface="Utm aw"/>
              </a:rPr>
              <a:t> </a:t>
            </a:r>
            <a:r>
              <a:rPr lang="en-US" sz="3200" dirty="0" err="1" smtClean="0">
                <a:latin typeface="Utm aw"/>
              </a:rPr>
              <a:t>có</a:t>
            </a:r>
            <a:r>
              <a:rPr lang="en-US" sz="3200" dirty="0" smtClean="0">
                <a:latin typeface="Utm aw"/>
              </a:rPr>
              <a:t> </a:t>
            </a:r>
            <a:r>
              <a:rPr lang="en-US" sz="3200" dirty="0" err="1" smtClean="0">
                <a:latin typeface="Utm aw"/>
              </a:rPr>
              <a:t>cách</a:t>
            </a:r>
            <a:r>
              <a:rPr lang="en-US" sz="3200" dirty="0" smtClean="0">
                <a:latin typeface="Utm aw"/>
              </a:rPr>
              <a:t> </a:t>
            </a:r>
            <a:r>
              <a:rPr lang="en-US" sz="3200" dirty="0" err="1" smtClean="0">
                <a:latin typeface="Utm aw"/>
              </a:rPr>
              <a:t>mua</a:t>
            </a:r>
            <a:r>
              <a:rPr lang="en-US" sz="3200" dirty="0" smtClean="0">
                <a:latin typeface="Utm aw"/>
              </a:rPr>
              <a:t> </a:t>
            </a:r>
            <a:r>
              <a:rPr lang="en-US" sz="3200" dirty="0" err="1" smtClean="0">
                <a:latin typeface="Utm aw"/>
              </a:rPr>
              <a:t>bán</a:t>
            </a:r>
            <a:r>
              <a:rPr lang="en-US" sz="3200" dirty="0" smtClean="0">
                <a:latin typeface="Utm aw"/>
              </a:rPr>
              <a:t> </a:t>
            </a:r>
            <a:r>
              <a:rPr lang="en-US" sz="3200" dirty="0" err="1" smtClean="0">
                <a:latin typeface="Utm aw"/>
              </a:rPr>
              <a:t>hàng</a:t>
            </a:r>
            <a:r>
              <a:rPr lang="en-US" sz="3200" dirty="0" smtClean="0">
                <a:latin typeface="Utm aw"/>
              </a:rPr>
              <a:t> </a:t>
            </a:r>
            <a:r>
              <a:rPr lang="en-US" sz="3200" dirty="0" err="1" smtClean="0">
                <a:latin typeface="Utm aw"/>
              </a:rPr>
              <a:t>hóa</a:t>
            </a:r>
            <a:r>
              <a:rPr lang="en-US" sz="3200" dirty="0" smtClean="0">
                <a:latin typeface="Utm aw"/>
              </a:rPr>
              <a:t> </a:t>
            </a:r>
            <a:r>
              <a:rPr lang="en-US" sz="3200" dirty="0" err="1" smtClean="0">
                <a:latin typeface="Utm aw"/>
              </a:rPr>
              <a:t>khác</a:t>
            </a:r>
            <a:r>
              <a:rPr lang="en-US" sz="3200" dirty="0" smtClean="0">
                <a:latin typeface="Utm aw"/>
              </a:rPr>
              <a:t> </a:t>
            </a:r>
            <a:r>
              <a:rPr lang="en-US" sz="3200" dirty="0" err="1" smtClean="0">
                <a:latin typeface="Utm aw"/>
              </a:rPr>
              <a:t>nhau</a:t>
            </a:r>
            <a:r>
              <a:rPr lang="en-US" sz="3200" dirty="0" smtClean="0">
                <a:latin typeface="Utm aw"/>
              </a:rPr>
              <a:t> .</a:t>
            </a:r>
            <a:endParaRPr lang="en-US" sz="3200" dirty="0">
              <a:latin typeface="Utm aw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AE7BB0D-8266-4982-AD32-F10287B525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1470" y="2190750"/>
            <a:ext cx="1462701" cy="2768116"/>
          </a:xfrm>
          <a:prstGeom prst="rect">
            <a:avLst/>
          </a:prstGeom>
        </p:spPr>
      </p:pic>
      <p:pic>
        <p:nvPicPr>
          <p:cNvPr id="7" name="Picture 4" descr="Bauernb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60822"/>
            <a:ext cx="2707689" cy="87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own Ribbon 8"/>
          <p:cNvSpPr/>
          <p:nvPr/>
        </p:nvSpPr>
        <p:spPr>
          <a:xfrm>
            <a:off x="2552700" y="13223"/>
            <a:ext cx="3581400" cy="1108710"/>
          </a:xfrm>
          <a:prstGeom prst="ribbon">
            <a:avLst>
              <a:gd name="adj1" fmla="val 33333"/>
              <a:gd name="adj2" fmla="val 5781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KẾT LUẬN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0431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  <p:sndAc>
          <p:stSnd>
            <p:snd r:embed="rId6" name="push.wav"/>
          </p:stSnd>
        </p:sndAc>
      </p:transition>
    </mc:Choice>
    <mc:Fallback>
      <p:transition spd="slow">
        <p:fade/>
        <p:sndAc>
          <p:stSnd>
            <p:snd r:embed="rId3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EB5C24-1E4C-41EA-B46F-6496AFCC6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0550"/>
            <a:ext cx="5631663" cy="869700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tư, ngày 07 tháng 12 năm 2022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6DE42D4-AD39-4749-86CA-7A465CDB9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971550"/>
            <a:ext cx="8324693" cy="931367"/>
          </a:xfrm>
        </p:spPr>
        <p:txBody>
          <a:bodyPr>
            <a:no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vi-VN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 nhiên xã hội:</a:t>
            </a:r>
          </a:p>
          <a:p>
            <a:r>
              <a:rPr lang="vi-V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Bài: Hoạt động mua bán hàng hóa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flowerba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060" y="133350"/>
            <a:ext cx="5064371" cy="52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2495549"/>
            <a:ext cx="5029200" cy="266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2102303"/>
            <a:ext cx="5562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2: Liên hệ thực tiễn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12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32431"/>
            <a:ext cx="7122963" cy="403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64" y="1401049"/>
            <a:ext cx="7762880" cy="3631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"/>
            <a:ext cx="1600201" cy="144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2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950420" y="1657350"/>
            <a:ext cx="5852498" cy="2420512"/>
          </a:xfrm>
          <a:prstGeom prst="roundRect">
            <a:avLst>
              <a:gd name="adj" fmla="val 3656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Utm aw"/>
              </a:rPr>
              <a:t>Nên</a:t>
            </a:r>
            <a:r>
              <a:rPr lang="en-US" sz="3200" dirty="0" smtClean="0">
                <a:solidFill>
                  <a:schemeClr val="tx1"/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 aw"/>
              </a:rPr>
              <a:t>chọn</a:t>
            </a:r>
            <a:r>
              <a:rPr lang="en-US" sz="3200" dirty="0" smtClean="0">
                <a:solidFill>
                  <a:schemeClr val="tx1"/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 aw"/>
              </a:rPr>
              <a:t>mua</a:t>
            </a:r>
            <a:r>
              <a:rPr lang="en-US" sz="3200" dirty="0" smtClean="0">
                <a:solidFill>
                  <a:schemeClr val="tx1"/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 aw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 aw"/>
              </a:rPr>
              <a:t>hàng</a:t>
            </a:r>
            <a:r>
              <a:rPr lang="en-US" sz="3200" dirty="0" smtClean="0">
                <a:solidFill>
                  <a:schemeClr val="tx1"/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 aw"/>
              </a:rPr>
              <a:t>hóa</a:t>
            </a:r>
            <a:r>
              <a:rPr lang="en-US" sz="3200" dirty="0" smtClean="0">
                <a:solidFill>
                  <a:schemeClr val="tx1"/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 aw"/>
              </a:rPr>
              <a:t>cần</a:t>
            </a:r>
            <a:r>
              <a:rPr lang="en-US" sz="3200" dirty="0" smtClean="0">
                <a:solidFill>
                  <a:schemeClr val="tx1"/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 aw"/>
              </a:rPr>
              <a:t>thiết</a:t>
            </a:r>
            <a:r>
              <a:rPr lang="en-US" sz="3200" dirty="0" smtClean="0">
                <a:solidFill>
                  <a:schemeClr val="tx1"/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 aw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 aw"/>
              </a:rPr>
              <a:t>phù</a:t>
            </a:r>
            <a:r>
              <a:rPr lang="en-US" sz="3200" dirty="0" smtClean="0">
                <a:solidFill>
                  <a:schemeClr val="tx1"/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 aw"/>
              </a:rPr>
              <a:t>hợp</a:t>
            </a:r>
            <a:r>
              <a:rPr lang="en-US" sz="3200" dirty="0" smtClean="0">
                <a:solidFill>
                  <a:schemeClr val="tx1"/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 aw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 aw"/>
              </a:rPr>
              <a:t>giá</a:t>
            </a:r>
            <a:r>
              <a:rPr lang="en-US" sz="3200" dirty="0" smtClean="0">
                <a:solidFill>
                  <a:schemeClr val="tx1"/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 aw"/>
              </a:rPr>
              <a:t>cả</a:t>
            </a:r>
            <a:r>
              <a:rPr lang="en-US" sz="3200" dirty="0" smtClean="0">
                <a:solidFill>
                  <a:schemeClr val="tx1"/>
                </a:solidFill>
                <a:latin typeface="Utm aw"/>
              </a:rPr>
              <a:t> , </a:t>
            </a:r>
            <a:r>
              <a:rPr lang="en-US" sz="3200" dirty="0" err="1" smtClean="0">
                <a:solidFill>
                  <a:schemeClr val="tx1"/>
                </a:solidFill>
                <a:latin typeface="Utm aw"/>
              </a:rPr>
              <a:t>chất</a:t>
            </a:r>
            <a:r>
              <a:rPr lang="en-US" sz="3200" dirty="0" smtClean="0">
                <a:solidFill>
                  <a:schemeClr val="tx1"/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 aw"/>
              </a:rPr>
              <a:t>lượng</a:t>
            </a:r>
            <a:r>
              <a:rPr lang="en-US" sz="3200" dirty="0" smtClean="0">
                <a:solidFill>
                  <a:schemeClr val="tx1"/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 aw"/>
              </a:rPr>
              <a:t>để</a:t>
            </a:r>
            <a:r>
              <a:rPr lang="en-US" sz="3200" dirty="0" smtClean="0">
                <a:solidFill>
                  <a:schemeClr val="tx1"/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 aw"/>
              </a:rPr>
              <a:t>tiết</a:t>
            </a:r>
            <a:r>
              <a:rPr lang="en-US" sz="3200" dirty="0" smtClean="0">
                <a:solidFill>
                  <a:schemeClr val="tx1"/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 aw"/>
              </a:rPr>
              <a:t>kiệm</a:t>
            </a:r>
            <a:r>
              <a:rPr lang="en-US" sz="3200" dirty="0" smtClean="0">
                <a:solidFill>
                  <a:schemeClr val="tx1"/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 aw"/>
              </a:rPr>
              <a:t>tiền</a:t>
            </a:r>
            <a:r>
              <a:rPr lang="en-US" sz="3200" dirty="0" smtClean="0">
                <a:solidFill>
                  <a:schemeClr val="tx1"/>
                </a:solidFill>
                <a:latin typeface="Utm aw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 aw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Utm aw"/>
              </a:rPr>
              <a:t>   .</a:t>
            </a:r>
            <a:endParaRPr lang="en-US" sz="3200" dirty="0">
              <a:solidFill>
                <a:schemeClr val="tx1"/>
              </a:solidFill>
              <a:latin typeface="Utm aw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AE7BB0D-8266-4982-AD32-F10287B525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1470" y="2190750"/>
            <a:ext cx="1462701" cy="2768116"/>
          </a:xfrm>
          <a:prstGeom prst="rect">
            <a:avLst/>
          </a:prstGeom>
        </p:spPr>
      </p:pic>
      <p:pic>
        <p:nvPicPr>
          <p:cNvPr id="7" name="Picture 4" descr="Bauernb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60822"/>
            <a:ext cx="2707689" cy="87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own Ribbon 8"/>
          <p:cNvSpPr/>
          <p:nvPr/>
        </p:nvSpPr>
        <p:spPr>
          <a:xfrm>
            <a:off x="2552700" y="13223"/>
            <a:ext cx="3581400" cy="1108710"/>
          </a:xfrm>
          <a:prstGeom prst="ribbon">
            <a:avLst>
              <a:gd name="adj1" fmla="val 33333"/>
              <a:gd name="adj2" fmla="val 5781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KẾT LUẬN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456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  <p:sndAc>
          <p:stSnd>
            <p:snd r:embed="rId6" name="push.wav"/>
          </p:stSnd>
        </p:sndAc>
      </p:transition>
    </mc:Choice>
    <mc:Fallback>
      <p:transition spd="slow">
        <p:fade/>
        <p:sndAc>
          <p:stSnd>
            <p:snd r:embed="rId3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EB5C24-1E4C-41EA-B46F-6496AFCC6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0550"/>
            <a:ext cx="5631663" cy="869700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tư, ngày 07 tháng 12 năm 2022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6DE42D4-AD39-4749-86CA-7A465CDB9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971550"/>
            <a:ext cx="8324693" cy="931367"/>
          </a:xfrm>
        </p:spPr>
        <p:txBody>
          <a:bodyPr>
            <a:no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vi-VN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 nhiên xã hội:</a:t>
            </a:r>
          </a:p>
          <a:p>
            <a:r>
              <a:rPr lang="vi-V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Bài: Hoạt động mua bán hàng hóa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flowerba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060" y="133350"/>
            <a:ext cx="5064371" cy="52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2495549"/>
            <a:ext cx="5029200" cy="266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2038350"/>
            <a:ext cx="7010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3: Thực hành mua bán và lựa chọn hàng hóa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314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02155524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2813</TotalTime>
  <Words>293</Words>
  <Application>Microsoft Office PowerPoint</Application>
  <PresentationFormat>On-screen Show (16:9)</PresentationFormat>
  <Paragraphs>33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Slipstream</vt:lpstr>
      <vt:lpstr>      TRƯỜNG TH SỐ 1 PHƯỚC THUẬN                                 </vt:lpstr>
      <vt:lpstr>     Thứ tư, ngày 07 tháng 12 năm 2022                                </vt:lpstr>
      <vt:lpstr>PowerPoint Presentation</vt:lpstr>
      <vt:lpstr>PowerPoint Presentation</vt:lpstr>
      <vt:lpstr>PowerPoint Presentation</vt:lpstr>
      <vt:lpstr>     Thứ tư, ngày 07 tháng 12 năm 2022                                </vt:lpstr>
      <vt:lpstr>PowerPoint Presentation</vt:lpstr>
      <vt:lpstr>PowerPoint Presentation</vt:lpstr>
      <vt:lpstr>     Thứ tư, ngày 07 tháng 12 năm 2022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PC</cp:lastModifiedBy>
  <cp:revision>348</cp:revision>
  <dcterms:created xsi:type="dcterms:W3CDTF">2020-08-19T08:40:40Z</dcterms:created>
  <dcterms:modified xsi:type="dcterms:W3CDTF">2022-12-07T08:17:52Z</dcterms:modified>
</cp:coreProperties>
</file>