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sldIdLst>
    <p:sldId id="359" r:id="rId4"/>
    <p:sldId id="360" r:id="rId5"/>
    <p:sldId id="256" r:id="rId6"/>
    <p:sldId id="260" r:id="rId7"/>
    <p:sldId id="280" r:id="rId8"/>
    <p:sldId id="269" r:id="rId9"/>
    <p:sldId id="361" r:id="rId10"/>
    <p:sldId id="362" r:id="rId11"/>
    <p:sldId id="322" r:id="rId12"/>
    <p:sldId id="303" r:id="rId13"/>
    <p:sldId id="343" r:id="rId14"/>
    <p:sldId id="282" r:id="rId15"/>
    <p:sldId id="262" r:id="rId16"/>
    <p:sldId id="265" r:id="rId17"/>
    <p:sldId id="266" r:id="rId18"/>
    <p:sldId id="358" r:id="rId19"/>
    <p:sldId id="348" r:id="rId20"/>
    <p:sldId id="350" r:id="rId21"/>
    <p:sldId id="351" r:id="rId22"/>
    <p:sldId id="363" r:id="rId23"/>
    <p:sldId id="27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D5742B"/>
    <a:srgbClr val="F51F52"/>
    <a:srgbClr val="E67F3C"/>
    <a:srgbClr val="EE779F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ADCDD-311F-471B-A39C-6627A88E059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8140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46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xmlns="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xmlns="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1835-A286-45EE-BF16-CFA95F3D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xmlns="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các em đã kể được lấy từ đâu? Chúng ta sẽ tìm hiểu ở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7 – Vai trò của năng lượng  – Tiết 1.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DAFD4-F43E-4E3A-8A91-E0DB713147F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88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420130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3238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9100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2380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457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29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7381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1850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0832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365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7157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0941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1782359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10131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05988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0244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778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08235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4415761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97905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634736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6298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70953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20492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666755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677556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519152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8107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1203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19578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8093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93148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449588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750336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1741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2008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8615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9943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4653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pPr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709512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cove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31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svg"/><Relationship Id="rId18" Type="http://schemas.openxmlformats.org/officeDocument/2006/relationships/image" Target="../media/image41.png"/><Relationship Id="rId3" Type="http://schemas.openxmlformats.org/officeDocument/2006/relationships/image" Target="../media/image32.jpeg"/><Relationship Id="rId7" Type="http://schemas.openxmlformats.org/officeDocument/2006/relationships/image" Target="../media/image21.svg"/><Relationship Id="rId12" Type="http://schemas.openxmlformats.org/officeDocument/2006/relationships/image" Target="../media/image38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23.svg"/><Relationship Id="rId5" Type="http://schemas.openxmlformats.org/officeDocument/2006/relationships/image" Target="../media/image34.png"/><Relationship Id="rId15" Type="http://schemas.openxmlformats.org/officeDocument/2006/relationships/image" Target="../media/image5.svg"/><Relationship Id="rId10" Type="http://schemas.openxmlformats.org/officeDocument/2006/relationships/image" Target="../media/image37.png"/><Relationship Id="rId19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7.sv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7C1AAF3C-A026-F4FE-F486-C7B54CCE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8" y="25400"/>
            <a:ext cx="12063661" cy="672030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5400000" scaled="1"/>
          </a:gradFill>
          <a:ln w="38100" cmpd="dbl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 sz="5531">
              <a:latin typeface="Times New Roman" panose="02020603050405020304" pitchFamily="18" charset="0"/>
            </a:endParaRPr>
          </a:p>
        </p:txBody>
      </p:sp>
      <p:pic>
        <p:nvPicPr>
          <p:cNvPr id="2051" name="Picture 3" descr="ABARBLYL">
            <a:extLst>
              <a:ext uri="{FF2B5EF4-FFF2-40B4-BE49-F238E27FC236}">
                <a16:creationId xmlns:a16="http://schemas.microsoft.com/office/drawing/2014/main" xmlns="" id="{4E641967-7ADC-9C95-D56E-FFDDB0B06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2" y="150848"/>
            <a:ext cx="11988799" cy="2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BARBLYL">
            <a:extLst>
              <a:ext uri="{FF2B5EF4-FFF2-40B4-BE49-F238E27FC236}">
                <a16:creationId xmlns:a16="http://schemas.microsoft.com/office/drawing/2014/main" xmlns="" id="{A1E2772B-9ED4-67DB-4544-885CC407DA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6505075"/>
            <a:ext cx="12143872" cy="2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anim1690[1][1]">
            <a:extLst>
              <a:ext uri="{FF2B5EF4-FFF2-40B4-BE49-F238E27FC236}">
                <a16:creationId xmlns:a16="http://schemas.microsoft.com/office/drawing/2014/main" xmlns="" id="{A4617E14-8481-53FC-A9C7-1A52C5FC4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2667317" y="5791472"/>
            <a:ext cx="6780328" cy="71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9">
            <a:extLst>
              <a:ext uri="{FF2B5EF4-FFF2-40B4-BE49-F238E27FC236}">
                <a16:creationId xmlns:a16="http://schemas.microsoft.com/office/drawing/2014/main" xmlns="" id="{F18DD8E2-8EDA-34D9-3760-0D869C8C36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2021" y="1549400"/>
            <a:ext cx="10592041" cy="16358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8"/>
              </a:avLst>
            </a:prstTxWarp>
          </a:bodyPr>
          <a:lstStyle/>
          <a:p>
            <a:pPr algn="ctr"/>
            <a:r>
              <a:rPr lang="en-US" sz="7111" b="1" i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Nhiệt liệt chào mừng quý Thầy Cô </a:t>
            </a:r>
          </a:p>
          <a:p>
            <a:pPr algn="ctr"/>
            <a:r>
              <a:rPr lang="en-US" sz="7111" b="1" i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5A1</a:t>
            </a:r>
            <a:endParaRPr lang="en-US" sz="7111" b="1" i="1" kern="1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2055" name="WordArt 10">
            <a:extLst>
              <a:ext uri="{FF2B5EF4-FFF2-40B4-BE49-F238E27FC236}">
                <a16:creationId xmlns:a16="http://schemas.microsoft.com/office/drawing/2014/main" xmlns="" id="{3C75D1F1-E215-771A-649B-717973D427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01901" y="5273385"/>
            <a:ext cx="3167147" cy="311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33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: </a:t>
            </a:r>
          </a:p>
        </p:txBody>
      </p:sp>
      <p:sp>
        <p:nvSpPr>
          <p:cNvPr id="2057" name="WordArt 12">
            <a:extLst>
              <a:ext uri="{FF2B5EF4-FFF2-40B4-BE49-F238E27FC236}">
                <a16:creationId xmlns:a16="http://schemas.microsoft.com/office/drawing/2014/main" xmlns="" id="{26B683BD-31D4-9AFF-5DD6-9D7CFF5EB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1" y="5180903"/>
            <a:ext cx="3328315" cy="5113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33" b="1" i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333" b="1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333" b="1" i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Nhồng</a:t>
            </a:r>
            <a:endParaRPr lang="en-US" sz="1333" b="1" i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FF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" name="Text Box 14">
            <a:extLst>
              <a:ext uri="{FF2B5EF4-FFF2-40B4-BE49-F238E27FC236}">
                <a16:creationId xmlns:a16="http://schemas.microsoft.com/office/drawing/2014/main" xmlns="" id="{7B5EA59D-1EE5-780C-970F-637EB5C1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709" y="3327401"/>
            <a:ext cx="7328691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734" b="1">
                <a:solidFill>
                  <a:srgbClr val="000096"/>
                </a:solidFill>
                <a:latin typeface="Times New Roman" panose="02020603050405020304" pitchFamily="18" charset="0"/>
              </a:rPr>
              <a:t>MÔN : </a:t>
            </a:r>
            <a:r>
              <a:rPr lang="en-US" altLang="en-US" sz="3734" b="1" smtClean="0">
                <a:solidFill>
                  <a:srgbClr val="000096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3734" b="1">
              <a:solidFill>
                <a:srgbClr val="00009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0" name="Picture 4" descr="POINSET2">
            <a:extLst>
              <a:ext uri="{FF2B5EF4-FFF2-40B4-BE49-F238E27FC236}">
                <a16:creationId xmlns:a16="http://schemas.microsoft.com/office/drawing/2014/main" xmlns="" id="{EF67FA04-0F40-2FA3-BDEC-CA2050CC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35103" y="-2215421"/>
            <a:ext cx="2524324" cy="20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5" descr="POINSET2">
            <a:extLst>
              <a:ext uri="{FF2B5EF4-FFF2-40B4-BE49-F238E27FC236}">
                <a16:creationId xmlns:a16="http://schemas.microsoft.com/office/drawing/2014/main" xmlns="" id="{1D428DA8-D188-3FE3-2A06-07520754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16573" y="-2419772"/>
            <a:ext cx="2106215" cy="25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POINSET2">
            <a:extLst>
              <a:ext uri="{FF2B5EF4-FFF2-40B4-BE49-F238E27FC236}">
                <a16:creationId xmlns:a16="http://schemas.microsoft.com/office/drawing/2014/main" xmlns="" id="{D9F47310-08CB-C72C-2205-6BBDB024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2599685" y="6941123"/>
            <a:ext cx="2527456" cy="20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7" descr="POINSET2">
            <a:extLst>
              <a:ext uri="{FF2B5EF4-FFF2-40B4-BE49-F238E27FC236}">
                <a16:creationId xmlns:a16="http://schemas.microsoft.com/office/drawing/2014/main" xmlns="" id="{178FE822-9BA8-A63A-5043-F8704B66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3173" y="6766828"/>
            <a:ext cx="2103604" cy="25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WordArt 6">
            <a:extLst>
              <a:ext uri="{FF2B5EF4-FFF2-40B4-BE49-F238E27FC236}">
                <a16:creationId xmlns:a16="http://schemas.microsoft.com/office/drawing/2014/main" xmlns="" id="{22554DAC-0B62-299C-5263-CB8996A782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1521" y="450664"/>
            <a:ext cx="8463532" cy="352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vi-VN" sz="2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HUYỆN TUY PHƯỚC </a:t>
            </a:r>
            <a:endParaRPr lang="en-US" sz="2400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WordArt 7">
            <a:extLst>
              <a:ext uri="{FF2B5EF4-FFF2-40B4-BE49-F238E27FC236}">
                <a16:creationId xmlns:a16="http://schemas.microsoft.com/office/drawing/2014/main" xmlns="" id="{0BD1672A-45AA-C91F-7316-1889CDA26C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0401" y="883221"/>
            <a:ext cx="8116711" cy="615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46"/>
              </a:avLst>
            </a:prstTxWarp>
          </a:bodyPr>
          <a:lstStyle/>
          <a:p>
            <a:pPr algn="ctr"/>
            <a:r>
              <a:rPr lang="vi-VN" sz="1200" i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Phước Thành</a:t>
            </a:r>
            <a:endParaRPr lang="en-US" sz="1200" i="1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6" name="Line 14">
            <a:extLst>
              <a:ext uri="{FF2B5EF4-FFF2-40B4-BE49-F238E27FC236}">
                <a16:creationId xmlns:a16="http://schemas.microsoft.com/office/drawing/2014/main" xmlns="" id="{F1F98ED9-66C7-FBB3-C734-F3B7D559B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1447800"/>
            <a:ext cx="722488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7B5EA59D-1EE5-780C-970F-637EB5C1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2" y="4089400"/>
            <a:ext cx="1209040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000096"/>
                </a:solidFill>
                <a:latin typeface="Times New Roman" panose="02020603050405020304" pitchFamily="18" charset="0"/>
              </a:rPr>
              <a:t>Bài : 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 TAM GIÁC. DIỆN TÍCH HÌNH TAM GIÁC</a:t>
            </a:r>
            <a:endParaRPr lang="en-US" altLang="en-US" sz="35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5761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xmlns="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5" y="333034"/>
            <a:ext cx="8441242" cy="646331"/>
          </a:xfrm>
          <a:custGeom>
            <a:avLst/>
            <a:gdLst>
              <a:gd name="connsiteX0" fmla="*/ 0 w 4155167"/>
              <a:gd name="connsiteY0" fmla="*/ 0 h 646113"/>
              <a:gd name="connsiteX1" fmla="*/ 468940 w 4155167"/>
              <a:gd name="connsiteY1" fmla="*/ 0 h 646113"/>
              <a:gd name="connsiteX2" fmla="*/ 937881 w 4155167"/>
              <a:gd name="connsiteY2" fmla="*/ 0 h 646113"/>
              <a:gd name="connsiteX3" fmla="*/ 1531476 w 4155167"/>
              <a:gd name="connsiteY3" fmla="*/ 0 h 646113"/>
              <a:gd name="connsiteX4" fmla="*/ 2166623 w 4155167"/>
              <a:gd name="connsiteY4" fmla="*/ 0 h 646113"/>
              <a:gd name="connsiteX5" fmla="*/ 2843321 w 4155167"/>
              <a:gd name="connsiteY5" fmla="*/ 0 h 646113"/>
              <a:gd name="connsiteX6" fmla="*/ 3395365 w 4155167"/>
              <a:gd name="connsiteY6" fmla="*/ 0 h 646113"/>
              <a:gd name="connsiteX7" fmla="*/ 4155167 w 4155167"/>
              <a:gd name="connsiteY7" fmla="*/ 0 h 646113"/>
              <a:gd name="connsiteX8" fmla="*/ 4155167 w 4155167"/>
              <a:gd name="connsiteY8" fmla="*/ 335979 h 646113"/>
              <a:gd name="connsiteX9" fmla="*/ 4155167 w 4155167"/>
              <a:gd name="connsiteY9" fmla="*/ 646113 h 646113"/>
              <a:gd name="connsiteX10" fmla="*/ 3686227 w 4155167"/>
              <a:gd name="connsiteY10" fmla="*/ 646113 h 646113"/>
              <a:gd name="connsiteX11" fmla="*/ 3092631 w 4155167"/>
              <a:gd name="connsiteY11" fmla="*/ 646113 h 646113"/>
              <a:gd name="connsiteX12" fmla="*/ 2582139 w 4155167"/>
              <a:gd name="connsiteY12" fmla="*/ 646113 h 646113"/>
              <a:gd name="connsiteX13" fmla="*/ 2071648 w 4155167"/>
              <a:gd name="connsiteY13" fmla="*/ 646113 h 646113"/>
              <a:gd name="connsiteX14" fmla="*/ 1519604 w 4155167"/>
              <a:gd name="connsiteY14" fmla="*/ 646113 h 646113"/>
              <a:gd name="connsiteX15" fmla="*/ 884457 w 4155167"/>
              <a:gd name="connsiteY15" fmla="*/ 646113 h 646113"/>
              <a:gd name="connsiteX16" fmla="*/ 0 w 4155167"/>
              <a:gd name="connsiteY16" fmla="*/ 646113 h 646113"/>
              <a:gd name="connsiteX17" fmla="*/ 0 w 4155167"/>
              <a:gd name="connsiteY17" fmla="*/ 316595 h 646113"/>
              <a:gd name="connsiteX18" fmla="*/ 0 w 4155167"/>
              <a:gd name="connsiteY18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55167" h="646113" fill="none" extrusionOk="0">
                <a:moveTo>
                  <a:pt x="0" y="0"/>
                </a:moveTo>
                <a:cubicBezTo>
                  <a:pt x="233956" y="-33287"/>
                  <a:pt x="262960" y="49065"/>
                  <a:pt x="468940" y="0"/>
                </a:cubicBezTo>
                <a:cubicBezTo>
                  <a:pt x="674920" y="-49065"/>
                  <a:pt x="775650" y="14808"/>
                  <a:pt x="937881" y="0"/>
                </a:cubicBezTo>
                <a:cubicBezTo>
                  <a:pt x="1100112" y="-14808"/>
                  <a:pt x="1405991" y="55353"/>
                  <a:pt x="1531476" y="0"/>
                </a:cubicBezTo>
                <a:cubicBezTo>
                  <a:pt x="1656962" y="-55353"/>
                  <a:pt x="1881762" y="24496"/>
                  <a:pt x="2166623" y="0"/>
                </a:cubicBezTo>
                <a:cubicBezTo>
                  <a:pt x="2451484" y="-24496"/>
                  <a:pt x="2697263" y="61370"/>
                  <a:pt x="2843321" y="0"/>
                </a:cubicBezTo>
                <a:cubicBezTo>
                  <a:pt x="2989379" y="-61370"/>
                  <a:pt x="3160528" y="2061"/>
                  <a:pt x="3395365" y="0"/>
                </a:cubicBezTo>
                <a:cubicBezTo>
                  <a:pt x="3630202" y="-2061"/>
                  <a:pt x="3928980" y="70172"/>
                  <a:pt x="4155167" y="0"/>
                </a:cubicBezTo>
                <a:cubicBezTo>
                  <a:pt x="4191262" y="86088"/>
                  <a:pt x="4120324" y="258905"/>
                  <a:pt x="4155167" y="335979"/>
                </a:cubicBezTo>
                <a:cubicBezTo>
                  <a:pt x="4190010" y="413053"/>
                  <a:pt x="4140760" y="558382"/>
                  <a:pt x="4155167" y="646113"/>
                </a:cubicBezTo>
                <a:cubicBezTo>
                  <a:pt x="4011016" y="687326"/>
                  <a:pt x="3804144" y="604525"/>
                  <a:pt x="3686227" y="646113"/>
                </a:cubicBezTo>
                <a:cubicBezTo>
                  <a:pt x="3568310" y="687701"/>
                  <a:pt x="3216730" y="635556"/>
                  <a:pt x="3092631" y="646113"/>
                </a:cubicBezTo>
                <a:cubicBezTo>
                  <a:pt x="2968532" y="656670"/>
                  <a:pt x="2696522" y="604882"/>
                  <a:pt x="2582139" y="646113"/>
                </a:cubicBezTo>
                <a:cubicBezTo>
                  <a:pt x="2467756" y="687344"/>
                  <a:pt x="2237993" y="627882"/>
                  <a:pt x="2071648" y="646113"/>
                </a:cubicBezTo>
                <a:cubicBezTo>
                  <a:pt x="1905303" y="664344"/>
                  <a:pt x="1767263" y="619798"/>
                  <a:pt x="1519604" y="646113"/>
                </a:cubicBezTo>
                <a:cubicBezTo>
                  <a:pt x="1271945" y="672428"/>
                  <a:pt x="1109741" y="645193"/>
                  <a:pt x="884457" y="646113"/>
                </a:cubicBezTo>
                <a:cubicBezTo>
                  <a:pt x="659173" y="647033"/>
                  <a:pt x="333325" y="577469"/>
                  <a:pt x="0" y="646113"/>
                </a:cubicBezTo>
                <a:cubicBezTo>
                  <a:pt x="-5625" y="576958"/>
                  <a:pt x="38234" y="437240"/>
                  <a:pt x="0" y="316595"/>
                </a:cubicBezTo>
                <a:cubicBezTo>
                  <a:pt x="-38234" y="195950"/>
                  <a:pt x="4855" y="134691"/>
                  <a:pt x="0" y="0"/>
                </a:cubicBezTo>
                <a:close/>
              </a:path>
              <a:path w="4155167" h="646113" stroke="0" extrusionOk="0">
                <a:moveTo>
                  <a:pt x="0" y="0"/>
                </a:moveTo>
                <a:cubicBezTo>
                  <a:pt x="266331" y="-4070"/>
                  <a:pt x="436818" y="57833"/>
                  <a:pt x="635147" y="0"/>
                </a:cubicBezTo>
                <a:cubicBezTo>
                  <a:pt x="833476" y="-57833"/>
                  <a:pt x="978240" y="24400"/>
                  <a:pt x="1104087" y="0"/>
                </a:cubicBezTo>
                <a:cubicBezTo>
                  <a:pt x="1229934" y="-24400"/>
                  <a:pt x="1492248" y="13098"/>
                  <a:pt x="1697683" y="0"/>
                </a:cubicBezTo>
                <a:cubicBezTo>
                  <a:pt x="1903118" y="-13098"/>
                  <a:pt x="2038288" y="50624"/>
                  <a:pt x="2374381" y="0"/>
                </a:cubicBezTo>
                <a:cubicBezTo>
                  <a:pt x="2710474" y="-50624"/>
                  <a:pt x="2804179" y="29791"/>
                  <a:pt x="2926425" y="0"/>
                </a:cubicBezTo>
                <a:cubicBezTo>
                  <a:pt x="3048671" y="-29791"/>
                  <a:pt x="3268222" y="36017"/>
                  <a:pt x="3395365" y="0"/>
                </a:cubicBezTo>
                <a:cubicBezTo>
                  <a:pt x="3522508" y="-36017"/>
                  <a:pt x="3880980" y="2471"/>
                  <a:pt x="4155167" y="0"/>
                </a:cubicBezTo>
                <a:cubicBezTo>
                  <a:pt x="4169913" y="129617"/>
                  <a:pt x="4148868" y="222826"/>
                  <a:pt x="4155167" y="335979"/>
                </a:cubicBezTo>
                <a:cubicBezTo>
                  <a:pt x="4161466" y="449132"/>
                  <a:pt x="4132827" y="502085"/>
                  <a:pt x="4155167" y="646113"/>
                </a:cubicBezTo>
                <a:cubicBezTo>
                  <a:pt x="3949357" y="706547"/>
                  <a:pt x="3836631" y="598232"/>
                  <a:pt x="3561572" y="646113"/>
                </a:cubicBezTo>
                <a:cubicBezTo>
                  <a:pt x="3286514" y="693994"/>
                  <a:pt x="3177304" y="618001"/>
                  <a:pt x="3051080" y="646113"/>
                </a:cubicBezTo>
                <a:cubicBezTo>
                  <a:pt x="2924856" y="674225"/>
                  <a:pt x="2739032" y="608465"/>
                  <a:pt x="2457484" y="646113"/>
                </a:cubicBezTo>
                <a:cubicBezTo>
                  <a:pt x="2175936" y="683761"/>
                  <a:pt x="2003069" y="609209"/>
                  <a:pt x="1863889" y="646113"/>
                </a:cubicBezTo>
                <a:cubicBezTo>
                  <a:pt x="1724710" y="683017"/>
                  <a:pt x="1485478" y="612598"/>
                  <a:pt x="1353397" y="646113"/>
                </a:cubicBezTo>
                <a:cubicBezTo>
                  <a:pt x="1221316" y="679628"/>
                  <a:pt x="1042744" y="579965"/>
                  <a:pt x="801354" y="646113"/>
                </a:cubicBezTo>
                <a:cubicBezTo>
                  <a:pt x="559964" y="712261"/>
                  <a:pt x="359891" y="584778"/>
                  <a:pt x="0" y="646113"/>
                </a:cubicBezTo>
                <a:cubicBezTo>
                  <a:pt x="-4299" y="552473"/>
                  <a:pt x="36466" y="465518"/>
                  <a:pt x="0" y="335979"/>
                </a:cubicBezTo>
                <a:cubicBezTo>
                  <a:pt x="-36466" y="206440"/>
                  <a:pt x="6962" y="8499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08641978">
                  <a:custGeom>
                    <a:avLst/>
                    <a:gdLst>
                      <a:gd name="connsiteX0" fmla="*/ 0 w 8441242"/>
                      <a:gd name="connsiteY0" fmla="*/ 0 h 646331"/>
                      <a:gd name="connsiteX1" fmla="*/ 952653 w 8441242"/>
                      <a:gd name="connsiteY1" fmla="*/ 0 h 646331"/>
                      <a:gd name="connsiteX2" fmla="*/ 1905309 w 8441242"/>
                      <a:gd name="connsiteY2" fmla="*/ 0 h 646331"/>
                      <a:gd name="connsiteX3" fmla="*/ 3111200 w 8441242"/>
                      <a:gd name="connsiteY3" fmla="*/ 0 h 646331"/>
                      <a:gd name="connsiteX4" fmla="*/ 4401505 w 8441242"/>
                      <a:gd name="connsiteY4" fmla="*/ 0 h 646331"/>
                      <a:gd name="connsiteX5" fmla="*/ 5776220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488588 w 8441242"/>
                      <a:gd name="connsiteY10" fmla="*/ 646331 h 646331"/>
                      <a:gd name="connsiteX11" fmla="*/ 6282694 w 8441242"/>
                      <a:gd name="connsiteY11" fmla="*/ 646331 h 646331"/>
                      <a:gd name="connsiteX12" fmla="*/ 5245627 w 8441242"/>
                      <a:gd name="connsiteY12" fmla="*/ 646331 h 646331"/>
                      <a:gd name="connsiteX13" fmla="*/ 4208563 w 8441242"/>
                      <a:gd name="connsiteY13" fmla="*/ 646331 h 646331"/>
                      <a:gd name="connsiteX14" fmla="*/ 3087082 w 8441242"/>
                      <a:gd name="connsiteY14" fmla="*/ 646331 h 646331"/>
                      <a:gd name="connsiteX15" fmla="*/ 1796778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16701 h 646331"/>
                      <a:gd name="connsiteX18" fmla="*/ 0 w 8441242"/>
                      <a:gd name="connsiteY18" fmla="*/ 0 h 646331"/>
                      <a:gd name="connsiteX0" fmla="*/ 0 w 8441242"/>
                      <a:gd name="connsiteY0" fmla="*/ 0 h 646331"/>
                      <a:gd name="connsiteX1" fmla="*/ 1290304 w 8441242"/>
                      <a:gd name="connsiteY1" fmla="*/ 0 h 646331"/>
                      <a:gd name="connsiteX2" fmla="*/ 2242958 w 8441242"/>
                      <a:gd name="connsiteY2" fmla="*/ 0 h 646331"/>
                      <a:gd name="connsiteX3" fmla="*/ 3448851 w 8441242"/>
                      <a:gd name="connsiteY3" fmla="*/ 0 h 646331"/>
                      <a:gd name="connsiteX4" fmla="*/ 4823566 w 8441242"/>
                      <a:gd name="connsiteY4" fmla="*/ 0 h 646331"/>
                      <a:gd name="connsiteX5" fmla="*/ 5945046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235350 w 8441242"/>
                      <a:gd name="connsiteY10" fmla="*/ 646331 h 646331"/>
                      <a:gd name="connsiteX11" fmla="*/ 6198283 w 8441242"/>
                      <a:gd name="connsiteY11" fmla="*/ 646331 h 646331"/>
                      <a:gd name="connsiteX12" fmla="*/ 4992390 w 8441242"/>
                      <a:gd name="connsiteY12" fmla="*/ 646331 h 646331"/>
                      <a:gd name="connsiteX13" fmla="*/ 3786499 w 8441242"/>
                      <a:gd name="connsiteY13" fmla="*/ 646331 h 646331"/>
                      <a:gd name="connsiteX14" fmla="*/ 2749432 w 8441242"/>
                      <a:gd name="connsiteY14" fmla="*/ 646331 h 646331"/>
                      <a:gd name="connsiteX15" fmla="*/ 1627954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36092 h 646331"/>
                      <a:gd name="connsiteX18" fmla="*/ 0 w 8441242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41242" h="646331" fill="none" extrusionOk="0">
                        <a:moveTo>
                          <a:pt x="0" y="0"/>
                        </a:moveTo>
                        <a:cubicBezTo>
                          <a:pt x="473786" y="-36786"/>
                          <a:pt x="511324" y="52611"/>
                          <a:pt x="952653" y="0"/>
                        </a:cubicBezTo>
                        <a:cubicBezTo>
                          <a:pt x="1387042" y="-10667"/>
                          <a:pt x="1529282" y="34864"/>
                          <a:pt x="1905309" y="0"/>
                        </a:cubicBezTo>
                        <a:cubicBezTo>
                          <a:pt x="2173992" y="-41770"/>
                          <a:pt x="2913256" y="12943"/>
                          <a:pt x="3111200" y="0"/>
                        </a:cubicBezTo>
                        <a:cubicBezTo>
                          <a:pt x="3289199" y="-99764"/>
                          <a:pt x="3819163" y="41052"/>
                          <a:pt x="4401505" y="0"/>
                        </a:cubicBezTo>
                        <a:cubicBezTo>
                          <a:pt x="4978333" y="-45551"/>
                          <a:pt x="5446029" y="18863"/>
                          <a:pt x="5776220" y="0"/>
                        </a:cubicBezTo>
                        <a:cubicBezTo>
                          <a:pt x="5989777" y="-20719"/>
                          <a:pt x="6421379" y="10823"/>
                          <a:pt x="6897700" y="0"/>
                        </a:cubicBezTo>
                        <a:cubicBezTo>
                          <a:pt x="7466219" y="-73861"/>
                          <a:pt x="8047680" y="81530"/>
                          <a:pt x="8441242" y="0"/>
                        </a:cubicBezTo>
                        <a:cubicBezTo>
                          <a:pt x="8496949" y="78921"/>
                          <a:pt x="8357689" y="282198"/>
                          <a:pt x="8441242" y="336092"/>
                        </a:cubicBezTo>
                        <a:cubicBezTo>
                          <a:pt x="8508075" y="413082"/>
                          <a:pt x="8423557" y="581425"/>
                          <a:pt x="8441242" y="646331"/>
                        </a:cubicBezTo>
                        <a:cubicBezTo>
                          <a:pt x="8167256" y="701515"/>
                          <a:pt x="7709525" y="627878"/>
                          <a:pt x="7488588" y="646331"/>
                        </a:cubicBezTo>
                        <a:cubicBezTo>
                          <a:pt x="7228991" y="684548"/>
                          <a:pt x="6498719" y="645892"/>
                          <a:pt x="6282694" y="646331"/>
                        </a:cubicBezTo>
                        <a:cubicBezTo>
                          <a:pt x="6060842" y="635315"/>
                          <a:pt x="5522790" y="595377"/>
                          <a:pt x="5245627" y="646331"/>
                        </a:cubicBezTo>
                        <a:cubicBezTo>
                          <a:pt x="4930222" y="736515"/>
                          <a:pt x="4558909" y="630899"/>
                          <a:pt x="4208563" y="646331"/>
                        </a:cubicBezTo>
                        <a:cubicBezTo>
                          <a:pt x="3876613" y="652823"/>
                          <a:pt x="3589140" y="578525"/>
                          <a:pt x="3087082" y="646331"/>
                        </a:cubicBezTo>
                        <a:cubicBezTo>
                          <a:pt x="2644307" y="749187"/>
                          <a:pt x="2228769" y="633666"/>
                          <a:pt x="1796778" y="646331"/>
                        </a:cubicBezTo>
                        <a:cubicBezTo>
                          <a:pt x="1319757" y="585945"/>
                          <a:pt x="535536" y="560472"/>
                          <a:pt x="0" y="646331"/>
                        </a:cubicBezTo>
                        <a:cubicBezTo>
                          <a:pt x="20552" y="562071"/>
                          <a:pt x="64912" y="448380"/>
                          <a:pt x="0" y="316701"/>
                        </a:cubicBezTo>
                        <a:cubicBezTo>
                          <a:pt x="-79800" y="181236"/>
                          <a:pt x="35862" y="140746"/>
                          <a:pt x="0" y="0"/>
                        </a:cubicBezTo>
                        <a:close/>
                      </a:path>
                      <a:path w="8441242" h="646331" stroke="0" extrusionOk="0">
                        <a:moveTo>
                          <a:pt x="0" y="0"/>
                        </a:moveTo>
                        <a:cubicBezTo>
                          <a:pt x="514274" y="4319"/>
                          <a:pt x="803378" y="118105"/>
                          <a:pt x="1290304" y="0"/>
                        </a:cubicBezTo>
                        <a:cubicBezTo>
                          <a:pt x="1736376" y="-104486"/>
                          <a:pt x="2049391" y="-15894"/>
                          <a:pt x="2242958" y="0"/>
                        </a:cubicBezTo>
                        <a:cubicBezTo>
                          <a:pt x="2540011" y="15823"/>
                          <a:pt x="3093257" y="-70312"/>
                          <a:pt x="3448851" y="0"/>
                        </a:cubicBezTo>
                        <a:cubicBezTo>
                          <a:pt x="3807092" y="-10608"/>
                          <a:pt x="4099828" y="58068"/>
                          <a:pt x="4823566" y="0"/>
                        </a:cubicBezTo>
                        <a:cubicBezTo>
                          <a:pt x="5537043" y="-15498"/>
                          <a:pt x="5700345" y="34556"/>
                          <a:pt x="5945046" y="0"/>
                        </a:cubicBezTo>
                        <a:cubicBezTo>
                          <a:pt x="6184579" y="101"/>
                          <a:pt x="6586941" y="-10059"/>
                          <a:pt x="6897700" y="0"/>
                        </a:cubicBezTo>
                        <a:cubicBezTo>
                          <a:pt x="7083292" y="-119809"/>
                          <a:pt x="7900057" y="-7621"/>
                          <a:pt x="8441242" y="0"/>
                        </a:cubicBezTo>
                        <a:cubicBezTo>
                          <a:pt x="8469327" y="123979"/>
                          <a:pt x="8399714" y="226864"/>
                          <a:pt x="8441242" y="336092"/>
                        </a:cubicBezTo>
                        <a:cubicBezTo>
                          <a:pt x="8466023" y="440586"/>
                          <a:pt x="8381375" y="505238"/>
                          <a:pt x="8441242" y="646331"/>
                        </a:cubicBezTo>
                        <a:cubicBezTo>
                          <a:pt x="7974117" y="670680"/>
                          <a:pt x="7784287" y="598651"/>
                          <a:pt x="7235350" y="646331"/>
                        </a:cubicBezTo>
                        <a:cubicBezTo>
                          <a:pt x="6695186" y="663897"/>
                          <a:pt x="6416192" y="645330"/>
                          <a:pt x="6198283" y="646331"/>
                        </a:cubicBezTo>
                        <a:cubicBezTo>
                          <a:pt x="5999619" y="653199"/>
                          <a:pt x="5609841" y="546485"/>
                          <a:pt x="4992390" y="646331"/>
                        </a:cubicBezTo>
                        <a:cubicBezTo>
                          <a:pt x="4482503" y="654367"/>
                          <a:pt x="4065064" y="684127"/>
                          <a:pt x="3786499" y="646331"/>
                        </a:cubicBezTo>
                        <a:cubicBezTo>
                          <a:pt x="3519194" y="654000"/>
                          <a:pt x="2998905" y="604850"/>
                          <a:pt x="2749432" y="646331"/>
                        </a:cubicBezTo>
                        <a:cubicBezTo>
                          <a:pt x="2500658" y="688335"/>
                          <a:pt x="2139594" y="598114"/>
                          <a:pt x="1627954" y="646331"/>
                        </a:cubicBezTo>
                        <a:cubicBezTo>
                          <a:pt x="1243336" y="703768"/>
                          <a:pt x="682600" y="596920"/>
                          <a:pt x="0" y="646331"/>
                        </a:cubicBezTo>
                        <a:cubicBezTo>
                          <a:pt x="-23317" y="546153"/>
                          <a:pt x="74708" y="468210"/>
                          <a:pt x="0" y="336092"/>
                        </a:cubicBezTo>
                        <a:cubicBezTo>
                          <a:pt x="-80446" y="205494"/>
                          <a:pt x="30554" y="95154"/>
                          <a:pt x="0" y="0"/>
                        </a:cubicBezTo>
                        <a:close/>
                      </a:path>
                      <a:path w="8441242" h="646331" fill="none" stroke="0" extrusionOk="0">
                        <a:moveTo>
                          <a:pt x="0" y="0"/>
                        </a:moveTo>
                        <a:cubicBezTo>
                          <a:pt x="468730" y="-35439"/>
                          <a:pt x="528152" y="53943"/>
                          <a:pt x="952653" y="0"/>
                        </a:cubicBezTo>
                        <a:cubicBezTo>
                          <a:pt x="1405816" y="-11505"/>
                          <a:pt x="1568852" y="-30778"/>
                          <a:pt x="1905309" y="0"/>
                        </a:cubicBezTo>
                        <a:cubicBezTo>
                          <a:pt x="2216338" y="-55896"/>
                          <a:pt x="2862050" y="-22119"/>
                          <a:pt x="3111200" y="0"/>
                        </a:cubicBezTo>
                        <a:cubicBezTo>
                          <a:pt x="3446521" y="24674"/>
                          <a:pt x="3831271" y="43558"/>
                          <a:pt x="4401505" y="0"/>
                        </a:cubicBezTo>
                        <a:cubicBezTo>
                          <a:pt x="4969493" y="-35309"/>
                          <a:pt x="5434700" y="119444"/>
                          <a:pt x="5776220" y="0"/>
                        </a:cubicBezTo>
                        <a:cubicBezTo>
                          <a:pt x="6103888" y="-118823"/>
                          <a:pt x="6431117" y="-59262"/>
                          <a:pt x="6897700" y="0"/>
                        </a:cubicBezTo>
                        <a:cubicBezTo>
                          <a:pt x="7344940" y="-36939"/>
                          <a:pt x="7977134" y="94042"/>
                          <a:pt x="8441242" y="0"/>
                        </a:cubicBezTo>
                        <a:cubicBezTo>
                          <a:pt x="8510442" y="112219"/>
                          <a:pt x="8354767" y="266680"/>
                          <a:pt x="8441242" y="336092"/>
                        </a:cubicBezTo>
                        <a:cubicBezTo>
                          <a:pt x="8509190" y="423657"/>
                          <a:pt x="8404252" y="585152"/>
                          <a:pt x="8441242" y="646331"/>
                        </a:cubicBezTo>
                        <a:cubicBezTo>
                          <a:pt x="8153639" y="685026"/>
                          <a:pt x="7704009" y="671183"/>
                          <a:pt x="7488588" y="646331"/>
                        </a:cubicBezTo>
                        <a:cubicBezTo>
                          <a:pt x="7258097" y="699127"/>
                          <a:pt x="6535430" y="643446"/>
                          <a:pt x="6282694" y="646331"/>
                        </a:cubicBezTo>
                        <a:cubicBezTo>
                          <a:pt x="6069430" y="665033"/>
                          <a:pt x="5424735" y="602347"/>
                          <a:pt x="5245627" y="646331"/>
                        </a:cubicBezTo>
                        <a:cubicBezTo>
                          <a:pt x="5037730" y="739148"/>
                          <a:pt x="4585726" y="670058"/>
                          <a:pt x="4208563" y="646331"/>
                        </a:cubicBezTo>
                        <a:cubicBezTo>
                          <a:pt x="3833658" y="595992"/>
                          <a:pt x="3597839" y="591540"/>
                          <a:pt x="3087082" y="646331"/>
                        </a:cubicBezTo>
                        <a:cubicBezTo>
                          <a:pt x="2624098" y="597420"/>
                          <a:pt x="2322489" y="575799"/>
                          <a:pt x="1796778" y="646331"/>
                        </a:cubicBezTo>
                        <a:cubicBezTo>
                          <a:pt x="1257213" y="757999"/>
                          <a:pt x="671564" y="749591"/>
                          <a:pt x="0" y="646331"/>
                        </a:cubicBezTo>
                        <a:cubicBezTo>
                          <a:pt x="-28238" y="607605"/>
                          <a:pt x="76895" y="460825"/>
                          <a:pt x="0" y="316701"/>
                        </a:cubicBezTo>
                        <a:cubicBezTo>
                          <a:pt x="-81101" y="193686"/>
                          <a:pt x="-12067" y="1264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Đáy và đường cao của hình tam giác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xmlns="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xmlns="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xmlns="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xmlns="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xmlns="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xmlns="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xmlns="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xmlns="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xmlns="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xmlns="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xmlns="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xmlns="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xmlns="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xmlns="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xmlns="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xmlns="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xmlns="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xmlns="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xmlns="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xmlns="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xmlns="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xmlns="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381535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xmlns="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xmlns="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8" y="1265412"/>
            <a:ext cx="413744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xmlns="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 của</a:t>
            </a:r>
            <a:r>
              <a:rPr kumimoji="0" lang="en-US" altLang="en-US" sz="3000" b="0" i="1" u="none" strike="noStrike" kern="1200" cap="none" spc="0" normalizeH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đường cao</a:t>
            </a:r>
            <a:r>
              <a:rPr kumimoji="0" lang="en-US" altLang="en-US" sz="3000" b="0" i="1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AH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>
            <a:extLst>
              <a:ext uri="{FF2B5EF4-FFF2-40B4-BE49-F238E27FC236}">
                <a16:creationId xmlns:a16="http://schemas.microsoft.com/office/drawing/2014/main" xmlns="" id="{282063A5-751F-DAFD-9685-16ACC0AC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ra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đường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cao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hình</a:t>
            </a:r>
            <a:r>
              <a:rPr lang="en-US" altLang="en-US" sz="3200" b="1" i="1" dirty="0">
                <a:solidFill>
                  <a:srgbClr val="002060"/>
                </a:solidFill>
              </a:rPr>
              <a:t> tam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giác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sau</a:t>
            </a:r>
            <a:r>
              <a:rPr lang="en-US" altLang="en-US" sz="3200" b="1" i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5" name="Group 69">
            <a:extLst>
              <a:ext uri="{FF2B5EF4-FFF2-40B4-BE49-F238E27FC236}">
                <a16:creationId xmlns:a16="http://schemas.microsoft.com/office/drawing/2014/main" xmlns="" id="{B21E7097-D03B-25FA-B8E1-005624ECA69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xmlns="" id="{142FCE5D-9FBB-B532-2B7B-805A48E1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37" name="Text Box 34">
              <a:extLst>
                <a:ext uri="{FF2B5EF4-FFF2-40B4-BE49-F238E27FC236}">
                  <a16:creationId xmlns:a16="http://schemas.microsoft.com/office/drawing/2014/main" xmlns="" id="{12618C2C-2F7A-3AE4-16FE-87135AE7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xmlns="" id="{7F32DC79-8C04-DC6B-A677-4CA6A1349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39" name="AutoShape 36">
              <a:extLst>
                <a:ext uri="{FF2B5EF4-FFF2-40B4-BE49-F238E27FC236}">
                  <a16:creationId xmlns:a16="http://schemas.microsoft.com/office/drawing/2014/main" xmlns="" id="{2CA1C58D-A46B-0613-A835-B9CD18F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Text Box 47">
            <a:extLst>
              <a:ext uri="{FF2B5EF4-FFF2-40B4-BE49-F238E27FC236}">
                <a16:creationId xmlns:a16="http://schemas.microsoft.com/office/drawing/2014/main" xmlns="" id="{ED29CB2D-B7D9-E09A-C3C4-34A7DE2A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41" name="Text Box 49">
            <a:extLst>
              <a:ext uri="{FF2B5EF4-FFF2-40B4-BE49-F238E27FC236}">
                <a16:creationId xmlns:a16="http://schemas.microsoft.com/office/drawing/2014/main" xmlns="" id="{ED956E97-90BC-8EBE-049F-6623F24E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2" name="AutoShape 50">
            <a:extLst>
              <a:ext uri="{FF2B5EF4-FFF2-40B4-BE49-F238E27FC236}">
                <a16:creationId xmlns:a16="http://schemas.microsoft.com/office/drawing/2014/main" xmlns="" id="{780F451F-4319-2C99-35F2-416587B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xmlns="" id="{23E2BAA0-3BBF-7AC0-6057-F7C49664E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44" name="Group 92">
            <a:extLst>
              <a:ext uri="{FF2B5EF4-FFF2-40B4-BE49-F238E27FC236}">
                <a16:creationId xmlns:a16="http://schemas.microsoft.com/office/drawing/2014/main" xmlns="" id="{452A7113-6F68-65AC-28A7-7EFF8835219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45" name="Text Box 48">
              <a:extLst>
                <a:ext uri="{FF2B5EF4-FFF2-40B4-BE49-F238E27FC236}">
                  <a16:creationId xmlns:a16="http://schemas.microsoft.com/office/drawing/2014/main" xmlns="" id="{E9BB4CA8-78D1-09C0-0635-8126CAC0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46" name="Text Box 61">
              <a:extLst>
                <a:ext uri="{FF2B5EF4-FFF2-40B4-BE49-F238E27FC236}">
                  <a16:creationId xmlns:a16="http://schemas.microsoft.com/office/drawing/2014/main" xmlns="" id="{FA52567A-320F-74AC-B112-48EC982A7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47" name="Group 63">
              <a:extLst>
                <a:ext uri="{FF2B5EF4-FFF2-40B4-BE49-F238E27FC236}">
                  <a16:creationId xmlns:a16="http://schemas.microsoft.com/office/drawing/2014/main" xmlns="" id="{67E29E66-7E5A-2117-5640-6E98F5530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49" name="Line 64">
                <a:extLst>
                  <a:ext uri="{FF2B5EF4-FFF2-40B4-BE49-F238E27FC236}">
                    <a16:creationId xmlns:a16="http://schemas.microsoft.com/office/drawing/2014/main" xmlns="" id="{ECB08361-6570-8DDE-F9A9-9FD52BA05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5">
                <a:extLst>
                  <a:ext uri="{FF2B5EF4-FFF2-40B4-BE49-F238E27FC236}">
                    <a16:creationId xmlns:a16="http://schemas.microsoft.com/office/drawing/2014/main" xmlns="" id="{84775547-A3AF-BE40-3369-F765E90CB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6">
                <a:extLst>
                  <a:ext uri="{FF2B5EF4-FFF2-40B4-BE49-F238E27FC236}">
                    <a16:creationId xmlns:a16="http://schemas.microsoft.com/office/drawing/2014/main" xmlns="" id="{76447562-64A3-A110-7CFC-D15227504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 Box 67">
              <a:extLst>
                <a:ext uri="{FF2B5EF4-FFF2-40B4-BE49-F238E27FC236}">
                  <a16:creationId xmlns:a16="http://schemas.microsoft.com/office/drawing/2014/main" xmlns="" id="{E2A3BF75-5522-7794-CE96-A5BF19834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52" name="Text Box 71">
            <a:extLst>
              <a:ext uri="{FF2B5EF4-FFF2-40B4-BE49-F238E27FC236}">
                <a16:creationId xmlns:a16="http://schemas.microsoft.com/office/drawing/2014/main" xmlns="" id="{4DBD8FD7-E42E-15B2-60CA-2AF123F9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53" name="Line 82">
            <a:extLst>
              <a:ext uri="{FF2B5EF4-FFF2-40B4-BE49-F238E27FC236}">
                <a16:creationId xmlns:a16="http://schemas.microsoft.com/office/drawing/2014/main" xmlns="" id="{C02969EB-8DB7-B925-FADB-3CDFF84D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4" name="Line 93">
            <a:extLst>
              <a:ext uri="{FF2B5EF4-FFF2-40B4-BE49-F238E27FC236}">
                <a16:creationId xmlns:a16="http://schemas.microsoft.com/office/drawing/2014/main" xmlns="" id="{C621D25E-529E-864F-AA42-A86C369D9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5" name="Line 94">
            <a:extLst>
              <a:ext uri="{FF2B5EF4-FFF2-40B4-BE49-F238E27FC236}">
                <a16:creationId xmlns:a16="http://schemas.microsoft.com/office/drawing/2014/main" xmlns="" id="{1F0D1C39-9CA8-678C-8B37-1DD8CC08BB8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6" name="Text Box 95">
            <a:extLst>
              <a:ext uri="{FF2B5EF4-FFF2-40B4-BE49-F238E27FC236}">
                <a16:creationId xmlns:a16="http://schemas.microsoft.com/office/drawing/2014/main" xmlns="" id="{D0A411B6-6BC2-3C11-E90D-948EDCB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57" name="Text Box 96">
            <a:extLst>
              <a:ext uri="{FF2B5EF4-FFF2-40B4-BE49-F238E27FC236}">
                <a16:creationId xmlns:a16="http://schemas.microsoft.com/office/drawing/2014/main" xmlns="" id="{A708499C-DBF5-1F04-5F6B-713C2D79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000099"/>
                </a:solidFill>
              </a:rPr>
              <a:t>AH là đường cao ứng với đáy BC</a:t>
            </a:r>
          </a:p>
        </p:txBody>
      </p:sp>
      <p:sp>
        <p:nvSpPr>
          <p:cNvPr id="58" name="Text Box 97">
            <a:extLst>
              <a:ext uri="{FF2B5EF4-FFF2-40B4-BE49-F238E27FC236}">
                <a16:creationId xmlns:a16="http://schemas.microsoft.com/office/drawing/2014/main" xmlns="" id="{D20D2085-783D-3C0A-4FC2-B4BFC6DA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i="1">
                <a:solidFill>
                  <a:srgbClr val="000099"/>
                </a:solidFill>
              </a:rPr>
              <a:t>AH là đường cao ứng với đáy BC</a:t>
            </a:r>
          </a:p>
        </p:txBody>
      </p:sp>
      <p:sp>
        <p:nvSpPr>
          <p:cNvPr id="59" name="Text Box 98">
            <a:extLst>
              <a:ext uri="{FF2B5EF4-FFF2-40B4-BE49-F238E27FC236}">
                <a16:creationId xmlns:a16="http://schemas.microsoft.com/office/drawing/2014/main" xmlns="" id="{42528002-1695-A3F0-5D5F-28DE6DB1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99"/>
                </a:solidFill>
              </a:rPr>
              <a:t>AB là đường cao ứng với đáy BC</a:t>
            </a:r>
          </a:p>
        </p:txBody>
      </p:sp>
      <p:sp>
        <p:nvSpPr>
          <p:cNvPr id="60" name="Line 99">
            <a:extLst>
              <a:ext uri="{FF2B5EF4-FFF2-40B4-BE49-F238E27FC236}">
                <a16:creationId xmlns:a16="http://schemas.microsoft.com/office/drawing/2014/main" xmlns="" id="{5918B694-8978-30B0-2327-5FD4EABE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61" name="Group 103">
            <a:extLst>
              <a:ext uri="{FF2B5EF4-FFF2-40B4-BE49-F238E27FC236}">
                <a16:creationId xmlns:a16="http://schemas.microsoft.com/office/drawing/2014/main" xmlns="" id="{D5A5A7A6-87F4-0821-A24F-431E6F3E5D50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62" name="AutoShape 101">
              <a:extLst>
                <a:ext uri="{FF2B5EF4-FFF2-40B4-BE49-F238E27FC236}">
                  <a16:creationId xmlns:a16="http://schemas.microsoft.com/office/drawing/2014/main" xmlns="" id="{348B3AD6-AF6B-8410-656C-454084D4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2">
              <a:extLst>
                <a:ext uri="{FF2B5EF4-FFF2-40B4-BE49-F238E27FC236}">
                  <a16:creationId xmlns:a16="http://schemas.microsoft.com/office/drawing/2014/main" xmlns="" id="{E6675C98-24AC-67EE-215C-F5B2C475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xmlns="" id="{2F2069BD-2319-8A40-D963-4E0404110F7E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xmlns="" id="{C15F1341-C126-C59F-5837-672297E1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xmlns="" id="{F95E7D15-1E00-A2BB-677E-690F51AB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xmlns="" id="{886F1FAD-D0B2-6580-9D57-8A1A0D891B3D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68" name="AutoShape 108">
              <a:extLst>
                <a:ext uri="{FF2B5EF4-FFF2-40B4-BE49-F238E27FC236}">
                  <a16:creationId xmlns:a16="http://schemas.microsoft.com/office/drawing/2014/main" xmlns="" id="{D7FFC4E0-4326-2738-EAA0-DF310417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9">
              <a:extLst>
                <a:ext uri="{FF2B5EF4-FFF2-40B4-BE49-F238E27FC236}">
                  <a16:creationId xmlns:a16="http://schemas.microsoft.com/office/drawing/2014/main" xmlns="" id="{4CFE8516-DC44-86F3-6F93-2A48A56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xmlns="" id="{35BFA68C-7658-9E2C-0288-03D80C9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645" y="2917359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xmlns="" id="{CA1D10E5-7B75-778A-1174-08E48D04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xmlns="" id="{95E629CE-2751-B87C-A852-391E2647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60" grpId="0" animBg="1"/>
      <p:bldP spid="60" grpId="1" animBg="1"/>
      <p:bldP spid="6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458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C2A2131-ED08-024C-FDF1-4721F14C0B4A}"/>
              </a:ext>
            </a:extLst>
          </p:cNvPr>
          <p:cNvSpPr/>
          <p:nvPr/>
        </p:nvSpPr>
        <p:spPr>
          <a:xfrm>
            <a:off x="1011501" y="4778393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9D5FB23-A271-E533-C836-57A930EFCEDF}"/>
              </a:ext>
            </a:extLst>
          </p:cNvPr>
          <p:cNvSpPr/>
          <p:nvPr/>
        </p:nvSpPr>
        <p:spPr>
          <a:xfrm>
            <a:off x="9688285" y="4811049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10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1F9908-4652-90DE-39BA-5BA6F717F4D9}"/>
              </a:ext>
            </a:extLst>
          </p:cNvPr>
          <p:cNvSpPr txBox="1"/>
          <p:nvPr/>
        </p:nvSpPr>
        <p:spPr>
          <a:xfrm>
            <a:off x="1492214" y="489857"/>
            <a:ext cx="984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chỉ ra đáy và đường cao tương ứng được vẽ trong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CBAE-D6C3-DF22-C1FA-F0BEA9E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6" y="1834923"/>
            <a:ext cx="9933895" cy="21574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F3C03E-D831-06EC-2189-B4D87A0D3731}"/>
              </a:ext>
            </a:extLst>
          </p:cNvPr>
          <p:cNvSpPr/>
          <p:nvPr/>
        </p:nvSpPr>
        <p:spPr>
          <a:xfrm>
            <a:off x="1250987" y="4190564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4314693-6D03-FABC-DABF-31D4EA7FF444}"/>
              </a:ext>
            </a:extLst>
          </p:cNvPr>
          <p:cNvSpPr/>
          <p:nvPr/>
        </p:nvSpPr>
        <p:spPr>
          <a:xfrm>
            <a:off x="4995673" y="4244993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DH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76CF254-794C-A6D3-DFE5-663F110504FB}"/>
              </a:ext>
            </a:extLst>
          </p:cNvPr>
          <p:cNvSpPr/>
          <p:nvPr/>
        </p:nvSpPr>
        <p:spPr>
          <a:xfrm>
            <a:off x="8511759" y="4353850"/>
            <a:ext cx="260255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MP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NP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3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7953208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xmlns="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xmlns="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7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02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2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73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7" t="-10431" r="-2216" b="-1306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585174" y="905039"/>
            <a:ext cx="9529653" cy="3993988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1701611" y="-1923158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2700000">
            <a:off x="7028624" y="626670"/>
            <a:ext cx="735573" cy="1054585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3275443">
            <a:off x="1474639" y="1979418"/>
            <a:ext cx="891551" cy="812122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5488621">
            <a:off x="9378862" y="3933367"/>
            <a:ext cx="1449661" cy="225867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890000" y="25400"/>
            <a:ext cx="3163112" cy="243840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3874921" y="297094"/>
            <a:ext cx="929968" cy="1839865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-1051246">
            <a:off x="10537024" y="5498527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8"/>
          <p:cNvSpPr txBox="1"/>
          <p:nvPr/>
        </p:nvSpPr>
        <p:spPr>
          <a:xfrm>
            <a:off x="2367708" y="2491749"/>
            <a:ext cx="807169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6"/>
              </a:lnSpc>
            </a:pPr>
            <a:r>
              <a:rPr lang="en-US" sz="5334" b="1" spc="-424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Gaegu Bold"/>
              </a:rPr>
              <a:t>CẢM NHẬN SAU BÀI HỌC</a:t>
            </a:r>
            <a:endParaRPr lang="en-US" sz="5334" b="1" spc="-424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Gaegu Bold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837" y="2804888"/>
            <a:ext cx="2858531" cy="4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00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85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xmlns="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28FF8775-C6E3-1696-888E-5892C9AF315F}"/>
                </a:ext>
              </a:extLst>
            </p:cNvPr>
            <p:cNvGrpSpPr/>
            <p:nvPr/>
          </p:nvGrpSpPr>
          <p:grpSpPr>
            <a:xfrm>
              <a:off x="2040420" y="1830957"/>
              <a:ext cx="1519775" cy="729655"/>
              <a:chOff x="2040420" y="1830957"/>
              <a:chExt cx="1519775" cy="7296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40420" y="1852726"/>
                <a:ext cx="15197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 25</a:t>
                </a:r>
                <a:endParaRPr lang="vi-VN" sz="4000" dirty="0">
                  <a:ln w="187325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91602" y="1830957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BF96DAB-A247-BB23-420F-C48CD8BD4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229" y="2166580"/>
            <a:ext cx="10112449" cy="2343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8858B-34AF-3DA8-BA77-13400A94C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101" y="118756"/>
            <a:ext cx="7407282" cy="265808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00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33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2621C-4D90-5A4E-39AB-33A00930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6" y="761774"/>
            <a:ext cx="10138527" cy="521253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1E437F18-7960-5E65-3E97-3FC8191CF039}"/>
              </a:ext>
            </a:extLst>
          </p:cNvPr>
          <p:cNvSpPr/>
          <p:nvPr/>
        </p:nvSpPr>
        <p:spPr>
          <a:xfrm>
            <a:off x="1757680" y="1026160"/>
            <a:ext cx="2468880" cy="1239520"/>
          </a:xfrm>
          <a:prstGeom prst="wedgeRoundRectCallout">
            <a:avLst>
              <a:gd name="adj1" fmla="val 34311"/>
              <a:gd name="adj2" fmla="val 72336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91452FA4-6B0F-5EFD-B067-DCAA09403052}"/>
              </a:ext>
            </a:extLst>
          </p:cNvPr>
          <p:cNvSpPr/>
          <p:nvPr/>
        </p:nvSpPr>
        <p:spPr>
          <a:xfrm>
            <a:off x="6309360" y="568960"/>
            <a:ext cx="4439920" cy="1239520"/>
          </a:xfrm>
          <a:prstGeom prst="wedgeRoundRectCallout">
            <a:avLst>
              <a:gd name="adj1" fmla="val -40998"/>
              <a:gd name="adj2" fmla="val 58402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E810E8C2-D8E5-66A5-3022-7CD44B906072}"/>
              </a:ext>
            </a:extLst>
          </p:cNvPr>
          <p:cNvSpPr/>
          <p:nvPr/>
        </p:nvSpPr>
        <p:spPr>
          <a:xfrm>
            <a:off x="8473440" y="4307840"/>
            <a:ext cx="3302000" cy="1971040"/>
          </a:xfrm>
          <a:prstGeom prst="wedgeRoundRectCallout">
            <a:avLst>
              <a:gd name="adj1" fmla="val -41243"/>
              <a:gd name="adj2" fmla="val -65343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136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8" y="177800"/>
            <a:ext cx="5691974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a)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endParaRPr lang="en-US" sz="4133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9" grpId="0"/>
      <p:bldP spid="90" grpId="0"/>
      <p:bldP spid="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D28CAB-A48B-C2F0-7820-966CBE7B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2012176"/>
            <a:ext cx="10038080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30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xmlns="" id="{E825296A-65D0-6675-E303-83F0542AAEF1}"/>
              </a:ext>
            </a:extLst>
          </p:cNvPr>
          <p:cNvSpPr/>
          <p:nvPr/>
        </p:nvSpPr>
        <p:spPr>
          <a:xfrm>
            <a:off x="1927965" y="506627"/>
            <a:ext cx="7936992" cy="1861457"/>
          </a:xfrm>
          <a:custGeom>
            <a:avLst/>
            <a:gdLst>
              <a:gd name="connsiteX0" fmla="*/ 0 w 7936992"/>
              <a:gd name="connsiteY0" fmla="*/ 448065 h 2688336"/>
              <a:gd name="connsiteX1" fmla="*/ 448065 w 7936992"/>
              <a:gd name="connsiteY1" fmla="*/ 0 h 2688336"/>
              <a:gd name="connsiteX2" fmla="*/ 4629912 w 7936992"/>
              <a:gd name="connsiteY2" fmla="*/ 0 h 2688336"/>
              <a:gd name="connsiteX3" fmla="*/ 4629912 w 7936992"/>
              <a:gd name="connsiteY3" fmla="*/ 0 h 2688336"/>
              <a:gd name="connsiteX4" fmla="*/ 6614160 w 7936992"/>
              <a:gd name="connsiteY4" fmla="*/ 0 h 2688336"/>
              <a:gd name="connsiteX5" fmla="*/ 7488927 w 7936992"/>
              <a:gd name="connsiteY5" fmla="*/ 0 h 2688336"/>
              <a:gd name="connsiteX6" fmla="*/ 7936992 w 7936992"/>
              <a:gd name="connsiteY6" fmla="*/ 448065 h 2688336"/>
              <a:gd name="connsiteX7" fmla="*/ 7936992 w 7936992"/>
              <a:gd name="connsiteY7" fmla="*/ 1568196 h 2688336"/>
              <a:gd name="connsiteX8" fmla="*/ 8468929 w 7936992"/>
              <a:gd name="connsiteY8" fmla="*/ 1597920 h 2688336"/>
              <a:gd name="connsiteX9" fmla="*/ 7936992 w 7936992"/>
              <a:gd name="connsiteY9" fmla="*/ 2240280 h 2688336"/>
              <a:gd name="connsiteX10" fmla="*/ 7936992 w 7936992"/>
              <a:gd name="connsiteY10" fmla="*/ 2240271 h 2688336"/>
              <a:gd name="connsiteX11" fmla="*/ 7488927 w 7936992"/>
              <a:gd name="connsiteY11" fmla="*/ 2688336 h 2688336"/>
              <a:gd name="connsiteX12" fmla="*/ 6614160 w 7936992"/>
              <a:gd name="connsiteY12" fmla="*/ 2688336 h 2688336"/>
              <a:gd name="connsiteX13" fmla="*/ 4629912 w 7936992"/>
              <a:gd name="connsiteY13" fmla="*/ 2688336 h 2688336"/>
              <a:gd name="connsiteX14" fmla="*/ 4629912 w 7936992"/>
              <a:gd name="connsiteY14" fmla="*/ 2688336 h 2688336"/>
              <a:gd name="connsiteX15" fmla="*/ 448065 w 7936992"/>
              <a:gd name="connsiteY15" fmla="*/ 2688336 h 2688336"/>
              <a:gd name="connsiteX16" fmla="*/ 0 w 7936992"/>
              <a:gd name="connsiteY16" fmla="*/ 2240271 h 2688336"/>
              <a:gd name="connsiteX17" fmla="*/ 0 w 7936992"/>
              <a:gd name="connsiteY17" fmla="*/ 2240280 h 2688336"/>
              <a:gd name="connsiteX18" fmla="*/ 0 w 7936992"/>
              <a:gd name="connsiteY18" fmla="*/ 1568196 h 2688336"/>
              <a:gd name="connsiteX19" fmla="*/ 0 w 7936992"/>
              <a:gd name="connsiteY19" fmla="*/ 1568196 h 2688336"/>
              <a:gd name="connsiteX20" fmla="*/ 0 w 7936992"/>
              <a:gd name="connsiteY20" fmla="*/ 448065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2688336" fill="none" extrusionOk="0">
                <a:moveTo>
                  <a:pt x="0" y="448065"/>
                </a:moveTo>
                <a:cubicBezTo>
                  <a:pt x="-630" y="209785"/>
                  <a:pt x="196679" y="-25568"/>
                  <a:pt x="448065" y="0"/>
                </a:cubicBezTo>
                <a:cubicBezTo>
                  <a:pt x="1195680" y="-81168"/>
                  <a:pt x="3771789" y="-77428"/>
                  <a:pt x="4629912" y="0"/>
                </a:cubicBezTo>
                <a:lnTo>
                  <a:pt x="4629912" y="0"/>
                </a:lnTo>
                <a:cubicBezTo>
                  <a:pt x="4930792" y="-87360"/>
                  <a:pt x="5697351" y="141828"/>
                  <a:pt x="6614160" y="0"/>
                </a:cubicBezTo>
                <a:cubicBezTo>
                  <a:pt x="6786877" y="53165"/>
                  <a:pt x="7118352" y="11869"/>
                  <a:pt x="7488927" y="0"/>
                </a:cubicBezTo>
                <a:cubicBezTo>
                  <a:pt x="7741116" y="7067"/>
                  <a:pt x="7930451" y="199066"/>
                  <a:pt x="7936992" y="448065"/>
                </a:cubicBezTo>
                <a:cubicBezTo>
                  <a:pt x="7987637" y="861499"/>
                  <a:pt x="7894180" y="1012751"/>
                  <a:pt x="7936992" y="1568196"/>
                </a:cubicBezTo>
                <a:cubicBezTo>
                  <a:pt x="8127714" y="1537031"/>
                  <a:pt x="8211049" y="1616988"/>
                  <a:pt x="8468929" y="1597920"/>
                </a:cubicBezTo>
                <a:cubicBezTo>
                  <a:pt x="8253414" y="1932569"/>
                  <a:pt x="8018717" y="2060739"/>
                  <a:pt x="7936992" y="2240280"/>
                </a:cubicBezTo>
                <a:lnTo>
                  <a:pt x="7936992" y="2240271"/>
                </a:lnTo>
                <a:cubicBezTo>
                  <a:pt x="7917864" y="2481972"/>
                  <a:pt x="7726953" y="2681287"/>
                  <a:pt x="7488927" y="2688336"/>
                </a:cubicBezTo>
                <a:cubicBezTo>
                  <a:pt x="7056220" y="2745422"/>
                  <a:pt x="6947860" y="2722853"/>
                  <a:pt x="6614160" y="2688336"/>
                </a:cubicBezTo>
                <a:cubicBezTo>
                  <a:pt x="5955803" y="2592396"/>
                  <a:pt x="5101780" y="2807239"/>
                  <a:pt x="4629912" y="2688336"/>
                </a:cubicBezTo>
                <a:lnTo>
                  <a:pt x="4629912" y="2688336"/>
                </a:lnTo>
                <a:cubicBezTo>
                  <a:pt x="3410246" y="2706929"/>
                  <a:pt x="1810056" y="2572947"/>
                  <a:pt x="448065" y="2688336"/>
                </a:cubicBezTo>
                <a:cubicBezTo>
                  <a:pt x="213605" y="2709640"/>
                  <a:pt x="9982" y="2473941"/>
                  <a:pt x="0" y="2240271"/>
                </a:cubicBezTo>
                <a:lnTo>
                  <a:pt x="0" y="2240280"/>
                </a:lnTo>
                <a:cubicBezTo>
                  <a:pt x="-3446" y="1931463"/>
                  <a:pt x="853" y="1882062"/>
                  <a:pt x="0" y="1568196"/>
                </a:cubicBezTo>
                <a:lnTo>
                  <a:pt x="0" y="1568196"/>
                </a:lnTo>
                <a:cubicBezTo>
                  <a:pt x="11618" y="1153059"/>
                  <a:pt x="-68573" y="976423"/>
                  <a:pt x="0" y="448065"/>
                </a:cubicBezTo>
                <a:close/>
              </a:path>
              <a:path w="7936992" h="2688336" stroke="0" extrusionOk="0">
                <a:moveTo>
                  <a:pt x="0" y="448065"/>
                </a:moveTo>
                <a:cubicBezTo>
                  <a:pt x="-16156" y="184314"/>
                  <a:pt x="177904" y="-37955"/>
                  <a:pt x="448065" y="0"/>
                </a:cubicBezTo>
                <a:cubicBezTo>
                  <a:pt x="1475775" y="-3784"/>
                  <a:pt x="3364710" y="21896"/>
                  <a:pt x="4629912" y="0"/>
                </a:cubicBezTo>
                <a:lnTo>
                  <a:pt x="4629912" y="0"/>
                </a:lnTo>
                <a:cubicBezTo>
                  <a:pt x="5353104" y="-108395"/>
                  <a:pt x="5952112" y="124120"/>
                  <a:pt x="6614160" y="0"/>
                </a:cubicBezTo>
                <a:cubicBezTo>
                  <a:pt x="6862894" y="40279"/>
                  <a:pt x="7273402" y="-17685"/>
                  <a:pt x="7488927" y="0"/>
                </a:cubicBezTo>
                <a:cubicBezTo>
                  <a:pt x="7729848" y="-9537"/>
                  <a:pt x="7907577" y="214136"/>
                  <a:pt x="7936992" y="448065"/>
                </a:cubicBezTo>
                <a:cubicBezTo>
                  <a:pt x="7964433" y="842830"/>
                  <a:pt x="8034594" y="1455253"/>
                  <a:pt x="7936992" y="1568196"/>
                </a:cubicBezTo>
                <a:cubicBezTo>
                  <a:pt x="7996148" y="1535909"/>
                  <a:pt x="8300129" y="1626536"/>
                  <a:pt x="8468929" y="1597920"/>
                </a:cubicBezTo>
                <a:cubicBezTo>
                  <a:pt x="8358662" y="1679281"/>
                  <a:pt x="8111048" y="2010908"/>
                  <a:pt x="7936992" y="2240280"/>
                </a:cubicBezTo>
                <a:lnTo>
                  <a:pt x="7936992" y="2240271"/>
                </a:lnTo>
                <a:cubicBezTo>
                  <a:pt x="7947165" y="2497667"/>
                  <a:pt x="7704835" y="2712944"/>
                  <a:pt x="7488927" y="2688336"/>
                </a:cubicBezTo>
                <a:cubicBezTo>
                  <a:pt x="7392899" y="2610524"/>
                  <a:pt x="6758264" y="2617913"/>
                  <a:pt x="6614160" y="2688336"/>
                </a:cubicBezTo>
                <a:cubicBezTo>
                  <a:pt x="6199176" y="2564624"/>
                  <a:pt x="5234981" y="2677116"/>
                  <a:pt x="4629912" y="2688336"/>
                </a:cubicBezTo>
                <a:lnTo>
                  <a:pt x="4629912" y="2688336"/>
                </a:lnTo>
                <a:cubicBezTo>
                  <a:pt x="3934452" y="2692656"/>
                  <a:pt x="2470654" y="2850061"/>
                  <a:pt x="448065" y="2688336"/>
                </a:cubicBezTo>
                <a:cubicBezTo>
                  <a:pt x="195237" y="2683404"/>
                  <a:pt x="-12165" y="2484849"/>
                  <a:pt x="0" y="2240271"/>
                </a:cubicBezTo>
                <a:lnTo>
                  <a:pt x="0" y="2240280"/>
                </a:lnTo>
                <a:cubicBezTo>
                  <a:pt x="-42338" y="1930132"/>
                  <a:pt x="46814" y="1887363"/>
                  <a:pt x="0" y="1568196"/>
                </a:cubicBezTo>
                <a:lnTo>
                  <a:pt x="0" y="1568196"/>
                </a:lnTo>
                <a:cubicBezTo>
                  <a:pt x="-83329" y="1351070"/>
                  <a:pt x="-81011" y="564633"/>
                  <a:pt x="0" y="4480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thực tế </a:t>
            </a:r>
            <a:r>
              <a:rPr lang="vi-VN" sz="320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vi-VN" sz="32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xmlns="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847972"/>
            <a:ext cx="4870916" cy="33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xmlns="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084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xmlns="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xmlns="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495</Words>
  <Application>Microsoft Office PowerPoint</Application>
  <PresentationFormat>Custom</PresentationFormat>
  <Paragraphs>90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Kawaii Stickers Interface: Personal Organizer for Pre-K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Administrator</cp:lastModifiedBy>
  <cp:revision>61</cp:revision>
  <dcterms:created xsi:type="dcterms:W3CDTF">2024-07-15T04:42:25Z</dcterms:created>
  <dcterms:modified xsi:type="dcterms:W3CDTF">2024-12-03T00:57:50Z</dcterms:modified>
</cp:coreProperties>
</file>