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slideLayouts/slideLayout25.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32"/>
  </p:notesMasterIdLst>
  <p:sldIdLst>
    <p:sldId id="286" r:id="rId4"/>
    <p:sldId id="287" r:id="rId5"/>
    <p:sldId id="266" r:id="rId6"/>
    <p:sldId id="267" r:id="rId7"/>
    <p:sldId id="268" r:id="rId8"/>
    <p:sldId id="269" r:id="rId9"/>
    <p:sldId id="256" r:id="rId10"/>
    <p:sldId id="259" r:id="rId11"/>
    <p:sldId id="260" r:id="rId12"/>
    <p:sldId id="270" r:id="rId13"/>
    <p:sldId id="271" r:id="rId14"/>
    <p:sldId id="272" r:id="rId15"/>
    <p:sldId id="261"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8" r:id="rId29"/>
    <p:sldId id="285" r:id="rId30"/>
    <p:sldId id="265" r:id="rId3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autoAdjust="0"/>
    <p:restoredTop sz="94622" autoAdjust="0"/>
  </p:normalViewPr>
  <p:slideViewPr>
    <p:cSldViewPr>
      <p:cViewPr varScale="1">
        <p:scale>
          <a:sx n="56" d="100"/>
          <a:sy n="56" d="100"/>
        </p:scale>
        <p:origin x="-74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5EBB6B-4679-4512-8E20-2C8D627B2E09}" type="datetimeFigureOut">
              <a:rPr lang="en-US" smtClean="0"/>
              <a:pPr/>
              <a:t>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5FB450-3C41-43CA-8B5E-D45BE70AFEBB}" type="slidenum">
              <a:rPr lang="en-US" smtClean="0"/>
              <a:pPr/>
              <a:t>‹#›</a:t>
            </a:fld>
            <a:endParaRPr lang="en-US"/>
          </a:p>
        </p:txBody>
      </p:sp>
    </p:spTree>
    <p:extLst>
      <p:ext uri="{BB962C8B-B14F-4D97-AF65-F5344CB8AC3E}">
        <p14:creationId xmlns:p14="http://schemas.microsoft.com/office/powerpoint/2010/main" xmlns="" val="876242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FADCDD-311F-471B-A39C-6627A88E0597}" type="slidenum">
              <a:rPr lang="en-US" altLang="en-US" smtClean="0"/>
              <a:pPr/>
              <a:t>1</a:t>
            </a:fld>
            <a:endParaRPr lang="en-US" altLang="en-US"/>
          </a:p>
        </p:txBody>
      </p:sp>
    </p:spTree>
    <p:extLst>
      <p:ext uri="{BB962C8B-B14F-4D97-AF65-F5344CB8AC3E}">
        <p14:creationId xmlns:p14="http://schemas.microsoft.com/office/powerpoint/2010/main" xmlns="" val="1820977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effectLst/>
                <a:latin typeface="Times New Roman" panose="02020603050405020304" pitchFamily="18" charset="0"/>
                <a:ea typeface="Calibri" panose="020F0502020204030204" pitchFamily="34" charset="0"/>
                <a:cs typeface="Times New Roman" panose="02020603050405020304" pitchFamily="18" charset="0"/>
              </a:rPr>
              <a:t>Năng lượng các em đã kể được lấy từ đâu? Chúng ta sẽ tìm hiểu ở</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nl-NL" sz="1800" b="1" i="1" dirty="0">
                <a:effectLst/>
                <a:latin typeface="Times New Roman" panose="02020603050405020304" pitchFamily="18" charset="0"/>
                <a:ea typeface="Calibri" panose="020F0502020204030204" pitchFamily="34" charset="0"/>
                <a:cs typeface="Times New Roman" panose="02020603050405020304" pitchFamily="18" charset="0"/>
              </a:rPr>
              <a:t>Bài 7 – Vai trò của năng lượng  – Tiết 1.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C4DAFD4-F43E-4E3A-8A91-E0DB713147F0}" type="slidenum">
              <a:rPr lang="en-US" smtClean="0"/>
              <a:pPr/>
              <a:t>26</a:t>
            </a:fld>
            <a:endParaRPr lang="en-US"/>
          </a:p>
        </p:txBody>
      </p:sp>
    </p:spTree>
    <p:extLst>
      <p:ext uri="{BB962C8B-B14F-4D97-AF65-F5344CB8AC3E}">
        <p14:creationId xmlns:p14="http://schemas.microsoft.com/office/powerpoint/2010/main" xmlns="" val="3084401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xmlns="" val="0"/>
              </a:ext>
            </a:extLst>
          </a:blip>
          <a:srcRect t="15620"/>
          <a:stretch/>
        </p:blipFill>
        <p:spPr>
          <a:xfrm>
            <a:off x="2" y="0"/>
            <a:ext cx="18288000" cy="10287000"/>
          </a:xfrm>
          <a:prstGeom prst="rect">
            <a:avLst/>
          </a:prstGeom>
        </p:spPr>
      </p:pic>
    </p:spTree>
    <p:extLst>
      <p:ext uri="{BB962C8B-B14F-4D97-AF65-F5344CB8AC3E}">
        <p14:creationId xmlns:p14="http://schemas.microsoft.com/office/powerpoint/2010/main" xmlns="" val="33845244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xmlns="" val="0"/>
              </a:ext>
            </a:extLst>
          </a:blip>
          <a:srcRect t="15620"/>
          <a:stretch/>
        </p:blipFill>
        <p:spPr>
          <a:xfrm>
            <a:off x="2" y="0"/>
            <a:ext cx="18288000" cy="10287000"/>
          </a:xfrm>
          <a:prstGeom prst="rect">
            <a:avLst/>
          </a:prstGeom>
        </p:spPr>
      </p:pic>
      <p:sp>
        <p:nvSpPr>
          <p:cNvPr id="2" name="Rectangle: Rounded Corners 1">
            <a:extLst>
              <a:ext uri="{FF2B5EF4-FFF2-40B4-BE49-F238E27FC236}">
                <a16:creationId xmlns="" xmlns:a16="http://schemas.microsoft.com/office/drawing/2014/main" id="{514F4CA1-DE54-B781-EE25-32BCCC46A673}"/>
              </a:ext>
            </a:extLst>
          </p:cNvPr>
          <p:cNvSpPr/>
          <p:nvPr userDrawn="1"/>
        </p:nvSpPr>
        <p:spPr>
          <a:xfrm>
            <a:off x="705293" y="633634"/>
            <a:ext cx="16877414" cy="9019733"/>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xmlns="" val="1750600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B8E88F7-1EB2-1F54-B08F-D77C696451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97E3806-E274-0684-2844-41FF27C9CB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59FBECE-87FD-EEB2-2AB5-B6C73004A05F}"/>
              </a:ext>
            </a:extLst>
          </p:cNvPr>
          <p:cNvSpPr>
            <a:spLocks noGrp="1"/>
          </p:cNvSpPr>
          <p:nvPr>
            <p:ph type="dt" sz="half" idx="10"/>
          </p:nvPr>
        </p:nvSpPr>
        <p:spPr/>
        <p:txBody>
          <a:bodyPr/>
          <a:lstStyle/>
          <a:p>
            <a:fld id="{AD605752-5A48-48D5-B16E-A29910234259}" type="datetimeFigureOut">
              <a:rPr lang="en-US" smtClean="0"/>
              <a:pPr/>
              <a:t>12/3/2024</a:t>
            </a:fld>
            <a:endParaRPr lang="en-US"/>
          </a:p>
        </p:txBody>
      </p:sp>
      <p:sp>
        <p:nvSpPr>
          <p:cNvPr id="5" name="Footer Placeholder 4">
            <a:extLst>
              <a:ext uri="{FF2B5EF4-FFF2-40B4-BE49-F238E27FC236}">
                <a16:creationId xmlns="" xmlns:a16="http://schemas.microsoft.com/office/drawing/2014/main" id="{E4C70872-8D6C-FDE0-92FD-A7E63742D3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BD364FE-8E74-260F-2545-8D56DCAE7E13}"/>
              </a:ext>
            </a:extLst>
          </p:cNvPr>
          <p:cNvSpPr>
            <a:spLocks noGrp="1"/>
          </p:cNvSpPr>
          <p:nvPr>
            <p:ph type="sldNum" sz="quarter" idx="12"/>
          </p:nvPr>
        </p:nvSpPr>
        <p:spPr/>
        <p:txBody>
          <a:bodyPr/>
          <a:lstStyle/>
          <a:p>
            <a:fld id="{3F2AB8E1-DA42-432C-9C04-2A8895E16389}" type="slidenum">
              <a:rPr lang="en-US" smtClean="0"/>
              <a:pPr/>
              <a:t>‹#›</a:t>
            </a:fld>
            <a:endParaRPr lang="en-US"/>
          </a:p>
        </p:txBody>
      </p:sp>
    </p:spTree>
    <p:extLst>
      <p:ext uri="{BB962C8B-B14F-4D97-AF65-F5344CB8AC3E}">
        <p14:creationId xmlns:p14="http://schemas.microsoft.com/office/powerpoint/2010/main" xmlns="" val="37507498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E94E4C-6E34-CBF3-E4BC-0DA2E91536BF}"/>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 xmlns:a16="http://schemas.microsoft.com/office/drawing/2014/main" id="{A2487CBF-0445-61D9-2B2C-693A8C5D0651}"/>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24AA1AF2-779E-EE94-7060-806FC38257D1}"/>
              </a:ext>
            </a:extLst>
          </p:cNvPr>
          <p:cNvSpPr>
            <a:spLocks noGrp="1"/>
          </p:cNvSpPr>
          <p:nvPr>
            <p:ph type="dt" sz="half" idx="10"/>
          </p:nvPr>
        </p:nvSpPr>
        <p:spPr/>
        <p:txBody>
          <a:bodyPr/>
          <a:lstStyle/>
          <a:p>
            <a:fld id="{AD605752-5A48-48D5-B16E-A29910234259}" type="datetimeFigureOut">
              <a:rPr lang="en-US" smtClean="0"/>
              <a:pPr/>
              <a:t>12/3/2024</a:t>
            </a:fld>
            <a:endParaRPr lang="en-US"/>
          </a:p>
        </p:txBody>
      </p:sp>
      <p:sp>
        <p:nvSpPr>
          <p:cNvPr id="5" name="Footer Placeholder 4">
            <a:extLst>
              <a:ext uri="{FF2B5EF4-FFF2-40B4-BE49-F238E27FC236}">
                <a16:creationId xmlns="" xmlns:a16="http://schemas.microsoft.com/office/drawing/2014/main" id="{08288EE1-22F9-9849-F2B9-48B00F6D19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6159059-1AA1-B2F2-8315-15E1174C37D7}"/>
              </a:ext>
            </a:extLst>
          </p:cNvPr>
          <p:cNvSpPr>
            <a:spLocks noGrp="1"/>
          </p:cNvSpPr>
          <p:nvPr>
            <p:ph type="sldNum" sz="quarter" idx="12"/>
          </p:nvPr>
        </p:nvSpPr>
        <p:spPr/>
        <p:txBody>
          <a:bodyPr/>
          <a:lstStyle/>
          <a:p>
            <a:fld id="{3F2AB8E1-DA42-432C-9C04-2A8895E16389}" type="slidenum">
              <a:rPr lang="en-US" smtClean="0"/>
              <a:pPr/>
              <a:t>‹#›</a:t>
            </a:fld>
            <a:endParaRPr lang="en-US"/>
          </a:p>
        </p:txBody>
      </p:sp>
    </p:spTree>
    <p:extLst>
      <p:ext uri="{BB962C8B-B14F-4D97-AF65-F5344CB8AC3E}">
        <p14:creationId xmlns:p14="http://schemas.microsoft.com/office/powerpoint/2010/main" xmlns="" val="4175057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46909B-8A0A-74B3-ABDC-E5F8C18560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3E876FC-70C7-C57D-B58C-89AA2C975A8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7B5B53F1-EC7E-0DCA-4A77-F69EF3BBBB4B}"/>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E4FC17D1-11CD-2810-5053-EDE30D7F1425}"/>
              </a:ext>
            </a:extLst>
          </p:cNvPr>
          <p:cNvSpPr>
            <a:spLocks noGrp="1"/>
          </p:cNvSpPr>
          <p:nvPr>
            <p:ph type="dt" sz="half" idx="10"/>
          </p:nvPr>
        </p:nvSpPr>
        <p:spPr/>
        <p:txBody>
          <a:bodyPr/>
          <a:lstStyle/>
          <a:p>
            <a:fld id="{AD605752-5A48-48D5-B16E-A29910234259}" type="datetimeFigureOut">
              <a:rPr lang="en-US" smtClean="0"/>
              <a:pPr/>
              <a:t>12/3/2024</a:t>
            </a:fld>
            <a:endParaRPr lang="en-US"/>
          </a:p>
        </p:txBody>
      </p:sp>
      <p:sp>
        <p:nvSpPr>
          <p:cNvPr id="6" name="Footer Placeholder 5">
            <a:extLst>
              <a:ext uri="{FF2B5EF4-FFF2-40B4-BE49-F238E27FC236}">
                <a16:creationId xmlns="" xmlns:a16="http://schemas.microsoft.com/office/drawing/2014/main" id="{078D8E63-8E57-1070-56E6-ABCD3FB71C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AD38E259-8F64-345F-68E8-8F4A525DEC27}"/>
              </a:ext>
            </a:extLst>
          </p:cNvPr>
          <p:cNvSpPr>
            <a:spLocks noGrp="1"/>
          </p:cNvSpPr>
          <p:nvPr>
            <p:ph type="sldNum" sz="quarter" idx="12"/>
          </p:nvPr>
        </p:nvSpPr>
        <p:spPr/>
        <p:txBody>
          <a:bodyPr/>
          <a:lstStyle/>
          <a:p>
            <a:fld id="{3F2AB8E1-DA42-432C-9C04-2A8895E16389}" type="slidenum">
              <a:rPr lang="en-US" smtClean="0"/>
              <a:pPr/>
              <a:t>‹#›</a:t>
            </a:fld>
            <a:endParaRPr lang="en-US"/>
          </a:p>
        </p:txBody>
      </p:sp>
    </p:spTree>
    <p:extLst>
      <p:ext uri="{BB962C8B-B14F-4D97-AF65-F5344CB8AC3E}">
        <p14:creationId xmlns:p14="http://schemas.microsoft.com/office/powerpoint/2010/main" xmlns="" val="3371482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FBA9269-0998-EAB9-03A8-473A622AC6DE}"/>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B3FF4C8-1BE6-9472-9C07-47EB29201223}"/>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02D4DFC6-797F-BAF2-CDD1-B6ED1273ED20}"/>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2C1C74A-AB6D-48E1-A303-3B2FD69A36A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EC47BDF-1DDB-E463-D79F-AB129745A7AD}"/>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923286A2-E7A1-24E3-76DD-B258C931F598}"/>
              </a:ext>
            </a:extLst>
          </p:cNvPr>
          <p:cNvSpPr>
            <a:spLocks noGrp="1"/>
          </p:cNvSpPr>
          <p:nvPr>
            <p:ph type="dt" sz="half" idx="10"/>
          </p:nvPr>
        </p:nvSpPr>
        <p:spPr/>
        <p:txBody>
          <a:bodyPr/>
          <a:lstStyle/>
          <a:p>
            <a:fld id="{AD605752-5A48-48D5-B16E-A29910234259}" type="datetimeFigureOut">
              <a:rPr lang="en-US" smtClean="0"/>
              <a:pPr/>
              <a:t>12/3/2024</a:t>
            </a:fld>
            <a:endParaRPr lang="en-US"/>
          </a:p>
        </p:txBody>
      </p:sp>
      <p:sp>
        <p:nvSpPr>
          <p:cNvPr id="8" name="Footer Placeholder 7">
            <a:extLst>
              <a:ext uri="{FF2B5EF4-FFF2-40B4-BE49-F238E27FC236}">
                <a16:creationId xmlns="" xmlns:a16="http://schemas.microsoft.com/office/drawing/2014/main" id="{821898E6-CD40-7457-9BDB-8CBAB39796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16E7CD41-EFBE-32D4-2668-4D1486098014}"/>
              </a:ext>
            </a:extLst>
          </p:cNvPr>
          <p:cNvSpPr>
            <a:spLocks noGrp="1"/>
          </p:cNvSpPr>
          <p:nvPr>
            <p:ph type="sldNum" sz="quarter" idx="12"/>
          </p:nvPr>
        </p:nvSpPr>
        <p:spPr/>
        <p:txBody>
          <a:bodyPr/>
          <a:lstStyle/>
          <a:p>
            <a:fld id="{3F2AB8E1-DA42-432C-9C04-2A8895E16389}" type="slidenum">
              <a:rPr lang="en-US" smtClean="0"/>
              <a:pPr/>
              <a:t>‹#›</a:t>
            </a:fld>
            <a:endParaRPr lang="en-US"/>
          </a:p>
        </p:txBody>
      </p:sp>
    </p:spTree>
    <p:extLst>
      <p:ext uri="{BB962C8B-B14F-4D97-AF65-F5344CB8AC3E}">
        <p14:creationId xmlns:p14="http://schemas.microsoft.com/office/powerpoint/2010/main" xmlns="" val="40766301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F80C73-BF37-2024-7D5A-6613F69076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4B1A4774-3576-284C-BC9C-185F39CE4FB4}"/>
              </a:ext>
            </a:extLst>
          </p:cNvPr>
          <p:cNvSpPr>
            <a:spLocks noGrp="1"/>
          </p:cNvSpPr>
          <p:nvPr>
            <p:ph type="dt" sz="half" idx="10"/>
          </p:nvPr>
        </p:nvSpPr>
        <p:spPr/>
        <p:txBody>
          <a:bodyPr/>
          <a:lstStyle/>
          <a:p>
            <a:fld id="{AD605752-5A48-48D5-B16E-A29910234259}" type="datetimeFigureOut">
              <a:rPr lang="en-US" smtClean="0"/>
              <a:pPr/>
              <a:t>12/3/2024</a:t>
            </a:fld>
            <a:endParaRPr lang="en-US"/>
          </a:p>
        </p:txBody>
      </p:sp>
      <p:sp>
        <p:nvSpPr>
          <p:cNvPr id="4" name="Footer Placeholder 3">
            <a:extLst>
              <a:ext uri="{FF2B5EF4-FFF2-40B4-BE49-F238E27FC236}">
                <a16:creationId xmlns="" xmlns:a16="http://schemas.microsoft.com/office/drawing/2014/main" id="{8A18849D-A255-2D89-FA2E-888AC04F2F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90807D1F-8534-3368-D439-84FC26C5C69F}"/>
              </a:ext>
            </a:extLst>
          </p:cNvPr>
          <p:cNvSpPr>
            <a:spLocks noGrp="1"/>
          </p:cNvSpPr>
          <p:nvPr>
            <p:ph type="sldNum" sz="quarter" idx="12"/>
          </p:nvPr>
        </p:nvSpPr>
        <p:spPr/>
        <p:txBody>
          <a:bodyPr/>
          <a:lstStyle/>
          <a:p>
            <a:fld id="{3F2AB8E1-DA42-432C-9C04-2A8895E16389}" type="slidenum">
              <a:rPr lang="en-US" smtClean="0"/>
              <a:pPr/>
              <a:t>‹#›</a:t>
            </a:fld>
            <a:endParaRPr lang="en-US"/>
          </a:p>
        </p:txBody>
      </p:sp>
    </p:spTree>
    <p:extLst>
      <p:ext uri="{BB962C8B-B14F-4D97-AF65-F5344CB8AC3E}">
        <p14:creationId xmlns:p14="http://schemas.microsoft.com/office/powerpoint/2010/main" xmlns="" val="35259055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C7B1CF1-3829-3783-ED71-EE02726E5B8F}"/>
              </a:ext>
            </a:extLst>
          </p:cNvPr>
          <p:cNvSpPr>
            <a:spLocks noGrp="1"/>
          </p:cNvSpPr>
          <p:nvPr>
            <p:ph type="dt" sz="half" idx="10"/>
          </p:nvPr>
        </p:nvSpPr>
        <p:spPr/>
        <p:txBody>
          <a:bodyPr/>
          <a:lstStyle/>
          <a:p>
            <a:fld id="{AD605752-5A48-48D5-B16E-A29910234259}" type="datetimeFigureOut">
              <a:rPr lang="en-US" smtClean="0"/>
              <a:pPr/>
              <a:t>12/3/2024</a:t>
            </a:fld>
            <a:endParaRPr lang="en-US"/>
          </a:p>
        </p:txBody>
      </p:sp>
      <p:sp>
        <p:nvSpPr>
          <p:cNvPr id="3" name="Footer Placeholder 2">
            <a:extLst>
              <a:ext uri="{FF2B5EF4-FFF2-40B4-BE49-F238E27FC236}">
                <a16:creationId xmlns="" xmlns:a16="http://schemas.microsoft.com/office/drawing/2014/main" id="{00B8383B-E3CC-4F25-00D4-21C819828A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1649B5C7-FF20-1519-6AE3-A3F6E7ACD626}"/>
              </a:ext>
            </a:extLst>
          </p:cNvPr>
          <p:cNvSpPr>
            <a:spLocks noGrp="1"/>
          </p:cNvSpPr>
          <p:nvPr>
            <p:ph type="sldNum" sz="quarter" idx="12"/>
          </p:nvPr>
        </p:nvSpPr>
        <p:spPr/>
        <p:txBody>
          <a:bodyPr/>
          <a:lstStyle/>
          <a:p>
            <a:fld id="{3F2AB8E1-DA42-432C-9C04-2A8895E16389}" type="slidenum">
              <a:rPr lang="en-US" smtClean="0"/>
              <a:pPr/>
              <a:t>‹#›</a:t>
            </a:fld>
            <a:endParaRPr lang="en-US"/>
          </a:p>
        </p:txBody>
      </p:sp>
    </p:spTree>
    <p:extLst>
      <p:ext uri="{BB962C8B-B14F-4D97-AF65-F5344CB8AC3E}">
        <p14:creationId xmlns:p14="http://schemas.microsoft.com/office/powerpoint/2010/main" xmlns="" val="2893976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0419E6-BC8E-3D11-675B-3EEE1A50E30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 xmlns:a16="http://schemas.microsoft.com/office/drawing/2014/main" id="{B9C9BF21-53B8-7653-76EE-08307306EF4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DDD97F0F-9577-48A0-7559-89D5AF01CD2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 xmlns:a16="http://schemas.microsoft.com/office/drawing/2014/main" id="{B7821E32-85D8-7F98-D45A-DC03CA121DA9}"/>
              </a:ext>
            </a:extLst>
          </p:cNvPr>
          <p:cNvSpPr>
            <a:spLocks noGrp="1"/>
          </p:cNvSpPr>
          <p:nvPr>
            <p:ph type="dt" sz="half" idx="10"/>
          </p:nvPr>
        </p:nvSpPr>
        <p:spPr/>
        <p:txBody>
          <a:bodyPr/>
          <a:lstStyle/>
          <a:p>
            <a:fld id="{AD605752-5A48-48D5-B16E-A29910234259}" type="datetimeFigureOut">
              <a:rPr lang="en-US" smtClean="0"/>
              <a:pPr/>
              <a:t>12/3/2024</a:t>
            </a:fld>
            <a:endParaRPr lang="en-US"/>
          </a:p>
        </p:txBody>
      </p:sp>
      <p:sp>
        <p:nvSpPr>
          <p:cNvPr id="6" name="Footer Placeholder 5">
            <a:extLst>
              <a:ext uri="{FF2B5EF4-FFF2-40B4-BE49-F238E27FC236}">
                <a16:creationId xmlns="" xmlns:a16="http://schemas.microsoft.com/office/drawing/2014/main" id="{FAF23387-6C21-DFAC-2F2C-1C45648FE1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AE96F468-588A-0C09-DE05-8059BDDA31FF}"/>
              </a:ext>
            </a:extLst>
          </p:cNvPr>
          <p:cNvSpPr>
            <a:spLocks noGrp="1"/>
          </p:cNvSpPr>
          <p:nvPr>
            <p:ph type="sldNum" sz="quarter" idx="12"/>
          </p:nvPr>
        </p:nvSpPr>
        <p:spPr/>
        <p:txBody>
          <a:bodyPr/>
          <a:lstStyle/>
          <a:p>
            <a:fld id="{3F2AB8E1-DA42-432C-9C04-2A8895E16389}" type="slidenum">
              <a:rPr lang="en-US" smtClean="0"/>
              <a:pPr/>
              <a:t>‹#›</a:t>
            </a:fld>
            <a:endParaRPr lang="en-US"/>
          </a:p>
        </p:txBody>
      </p:sp>
    </p:spTree>
    <p:extLst>
      <p:ext uri="{BB962C8B-B14F-4D97-AF65-F5344CB8AC3E}">
        <p14:creationId xmlns:p14="http://schemas.microsoft.com/office/powerpoint/2010/main" xmlns="" val="14799155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55B151-B407-3E7E-D2A3-A4F2A766096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 xmlns:a16="http://schemas.microsoft.com/office/drawing/2014/main" id="{76DB915A-779D-3005-16A3-D4342B83714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 xmlns:a16="http://schemas.microsoft.com/office/drawing/2014/main" id="{438E8ED3-28CB-4B1C-C13E-B3879AB2C28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 xmlns:a16="http://schemas.microsoft.com/office/drawing/2014/main" id="{851AB5A5-8C68-7BFA-0A84-9EEF0C400642}"/>
              </a:ext>
            </a:extLst>
          </p:cNvPr>
          <p:cNvSpPr>
            <a:spLocks noGrp="1"/>
          </p:cNvSpPr>
          <p:nvPr>
            <p:ph type="dt" sz="half" idx="10"/>
          </p:nvPr>
        </p:nvSpPr>
        <p:spPr/>
        <p:txBody>
          <a:bodyPr/>
          <a:lstStyle/>
          <a:p>
            <a:fld id="{AD605752-5A48-48D5-B16E-A29910234259}" type="datetimeFigureOut">
              <a:rPr lang="en-US" smtClean="0"/>
              <a:pPr/>
              <a:t>12/3/2024</a:t>
            </a:fld>
            <a:endParaRPr lang="en-US"/>
          </a:p>
        </p:txBody>
      </p:sp>
      <p:sp>
        <p:nvSpPr>
          <p:cNvPr id="6" name="Footer Placeholder 5">
            <a:extLst>
              <a:ext uri="{FF2B5EF4-FFF2-40B4-BE49-F238E27FC236}">
                <a16:creationId xmlns="" xmlns:a16="http://schemas.microsoft.com/office/drawing/2014/main" id="{803B8A0B-425A-FB0C-559D-53A77F82C6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A0167D1-1079-FD43-BBDE-2F0FA8A48BFB}"/>
              </a:ext>
            </a:extLst>
          </p:cNvPr>
          <p:cNvSpPr>
            <a:spLocks noGrp="1"/>
          </p:cNvSpPr>
          <p:nvPr>
            <p:ph type="sldNum" sz="quarter" idx="12"/>
          </p:nvPr>
        </p:nvSpPr>
        <p:spPr/>
        <p:txBody>
          <a:bodyPr/>
          <a:lstStyle/>
          <a:p>
            <a:fld id="{3F2AB8E1-DA42-432C-9C04-2A8895E16389}" type="slidenum">
              <a:rPr lang="en-US" smtClean="0"/>
              <a:pPr/>
              <a:t>‹#›</a:t>
            </a:fld>
            <a:endParaRPr lang="en-US"/>
          </a:p>
        </p:txBody>
      </p:sp>
    </p:spTree>
    <p:extLst>
      <p:ext uri="{BB962C8B-B14F-4D97-AF65-F5344CB8AC3E}">
        <p14:creationId xmlns:p14="http://schemas.microsoft.com/office/powerpoint/2010/main" xmlns="" val="2104468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2AF504-D5F6-3E58-BF3F-ED776A840F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87C5498-E988-C13C-0C83-36F54710E6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5C0B8B7-8714-7BF5-06A9-42FFE4C5F820}"/>
              </a:ext>
            </a:extLst>
          </p:cNvPr>
          <p:cNvSpPr>
            <a:spLocks noGrp="1"/>
          </p:cNvSpPr>
          <p:nvPr>
            <p:ph type="dt" sz="half" idx="10"/>
          </p:nvPr>
        </p:nvSpPr>
        <p:spPr/>
        <p:txBody>
          <a:bodyPr/>
          <a:lstStyle/>
          <a:p>
            <a:fld id="{AD605752-5A48-48D5-B16E-A29910234259}" type="datetimeFigureOut">
              <a:rPr lang="en-US" smtClean="0"/>
              <a:pPr/>
              <a:t>12/3/2024</a:t>
            </a:fld>
            <a:endParaRPr lang="en-US"/>
          </a:p>
        </p:txBody>
      </p:sp>
      <p:sp>
        <p:nvSpPr>
          <p:cNvPr id="5" name="Footer Placeholder 4">
            <a:extLst>
              <a:ext uri="{FF2B5EF4-FFF2-40B4-BE49-F238E27FC236}">
                <a16:creationId xmlns="" xmlns:a16="http://schemas.microsoft.com/office/drawing/2014/main" id="{FE951730-5331-0359-5814-E1C4BDED86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4A13AE9-DEA3-0B0E-0626-40FF0142DE3C}"/>
              </a:ext>
            </a:extLst>
          </p:cNvPr>
          <p:cNvSpPr>
            <a:spLocks noGrp="1"/>
          </p:cNvSpPr>
          <p:nvPr>
            <p:ph type="sldNum" sz="quarter" idx="12"/>
          </p:nvPr>
        </p:nvSpPr>
        <p:spPr/>
        <p:txBody>
          <a:bodyPr/>
          <a:lstStyle/>
          <a:p>
            <a:fld id="{3F2AB8E1-DA42-432C-9C04-2A8895E16389}" type="slidenum">
              <a:rPr lang="en-US" smtClean="0"/>
              <a:pPr/>
              <a:t>‹#›</a:t>
            </a:fld>
            <a:endParaRPr lang="en-US"/>
          </a:p>
        </p:txBody>
      </p:sp>
    </p:spTree>
    <p:extLst>
      <p:ext uri="{BB962C8B-B14F-4D97-AF65-F5344CB8AC3E}">
        <p14:creationId xmlns:p14="http://schemas.microsoft.com/office/powerpoint/2010/main" xmlns="" val="42858798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29168C27-295B-5880-A24D-7BD074C177AF}"/>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8E6FB24D-BBED-DB60-9E33-943B495B6681}"/>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FB47B9D-BDEB-7EE9-7BCB-BC8D0BACF153}"/>
              </a:ext>
            </a:extLst>
          </p:cNvPr>
          <p:cNvSpPr>
            <a:spLocks noGrp="1"/>
          </p:cNvSpPr>
          <p:nvPr>
            <p:ph type="dt" sz="half" idx="10"/>
          </p:nvPr>
        </p:nvSpPr>
        <p:spPr/>
        <p:txBody>
          <a:bodyPr/>
          <a:lstStyle/>
          <a:p>
            <a:fld id="{AD605752-5A48-48D5-B16E-A29910234259}" type="datetimeFigureOut">
              <a:rPr lang="en-US" smtClean="0"/>
              <a:pPr/>
              <a:t>12/3/2024</a:t>
            </a:fld>
            <a:endParaRPr lang="en-US"/>
          </a:p>
        </p:txBody>
      </p:sp>
      <p:sp>
        <p:nvSpPr>
          <p:cNvPr id="5" name="Footer Placeholder 4">
            <a:extLst>
              <a:ext uri="{FF2B5EF4-FFF2-40B4-BE49-F238E27FC236}">
                <a16:creationId xmlns="" xmlns:a16="http://schemas.microsoft.com/office/drawing/2014/main" id="{F51EDE35-87C6-9EA2-1298-C14A61C54E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3676D3E-4E14-00A6-709E-83C9A0F77544}"/>
              </a:ext>
            </a:extLst>
          </p:cNvPr>
          <p:cNvSpPr>
            <a:spLocks noGrp="1"/>
          </p:cNvSpPr>
          <p:nvPr>
            <p:ph type="sldNum" sz="quarter" idx="12"/>
          </p:nvPr>
        </p:nvSpPr>
        <p:spPr/>
        <p:txBody>
          <a:bodyPr/>
          <a:lstStyle/>
          <a:p>
            <a:fld id="{3F2AB8E1-DA42-432C-9C04-2A8895E16389}" type="slidenum">
              <a:rPr lang="en-US" smtClean="0"/>
              <a:pPr/>
              <a:t>‹#›</a:t>
            </a:fld>
            <a:endParaRPr lang="en-US"/>
          </a:p>
        </p:txBody>
      </p:sp>
    </p:spTree>
    <p:extLst>
      <p:ext uri="{BB962C8B-B14F-4D97-AF65-F5344CB8AC3E}">
        <p14:creationId xmlns:p14="http://schemas.microsoft.com/office/powerpoint/2010/main" xmlns="" val="40612366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19735835"/>
      </p:ext>
    </p:extLst>
  </p:cSld>
  <p:clrMapOvr>
    <a:masterClrMapping/>
  </p:clrMapOvr>
  <p:transition>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ea typeface="字魂107号-萌趣欢乐体" panose="00000500000000000000" pitchFamily="2" charset="-122"/>
              </a:rPr>
              <a:pPr defTabSz="1371600">
                <a:defRPr/>
              </a:pPr>
              <a:t>2024/12/3</a:t>
            </a:fld>
            <a:endParaRPr lang="zh-CN" altLang="en-US">
              <a:solidFill>
                <a:prstClr val="black">
                  <a:tint val="75000"/>
                </a:prstClr>
              </a:solidFill>
              <a:ea typeface="字魂107号-萌趣欢乐体" panose="00000500000000000000" pitchFamily="2" charset="-122"/>
            </a:endParaRPr>
          </a:p>
        </p:txBody>
      </p:sp>
      <p:sp>
        <p:nvSpPr>
          <p:cNvPr id="3" name="页脚占位符 2"/>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a typeface="字魂107号-萌趣欢乐体" panose="00000500000000000000" pitchFamily="2" charset="-122"/>
            </a:endParaRPr>
          </a:p>
        </p:txBody>
      </p:sp>
      <p:sp>
        <p:nvSpPr>
          <p:cNvPr id="4" name="灯片编号占位符 3"/>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ea typeface="字魂107号-萌趣欢乐体" panose="00000500000000000000" pitchFamily="2" charset="-122"/>
              </a:rPr>
              <a:pPr algn="r" defTabSz="1371600">
                <a:defRPr/>
              </a:pPr>
              <a:t>‹#›</a:t>
            </a:fld>
            <a:endParaRPr lang="zh-CN" altLang="en-US">
              <a:solidFill>
                <a:prstClr val="black">
                  <a:tint val="75000"/>
                </a:prstClr>
              </a:solidFill>
              <a:ea typeface="字魂107号-萌趣欢乐体" panose="00000500000000000000" pitchFamily="2" charset="-122"/>
            </a:endParaRPr>
          </a:p>
        </p:txBody>
      </p:sp>
    </p:spTree>
    <p:extLst>
      <p:ext uri="{BB962C8B-B14F-4D97-AF65-F5344CB8AC3E}">
        <p14:creationId xmlns:p14="http://schemas.microsoft.com/office/powerpoint/2010/main" xmlns="" val="2890667931"/>
      </p:ext>
    </p:extLst>
  </p:cSld>
  <p:clrMapOvr>
    <a:masterClrMapping/>
  </p:clrMapOvr>
  <p:transition>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xmlns="">
                  <a14:imgLayer r:embed="rId3">
                    <a14:imgEffect>
                      <a14:colorTemperature colorTemp="4700"/>
                    </a14:imgEffect>
                    <a14:imgEffect>
                      <a14:saturation sat="200000"/>
                    </a14:imgEffect>
                  </a14:imgLayer>
                </a14:imgProps>
              </a:ext>
              <a:ext uri="{28A0092B-C50C-407E-A947-70E740481C1C}">
                <a14:useLocalDpi xmlns:a14="http://schemas.microsoft.com/office/drawing/2010/main" xmlns="" val="0"/>
              </a:ext>
            </a:extLst>
          </a:blip>
          <a:srcRect l="6527" t="8760" r="9459" b="11091"/>
          <a:stretch>
            <a:fillRect/>
          </a:stretch>
        </p:blipFill>
        <p:spPr>
          <a:xfrm rot="16200000">
            <a:off x="3460982" y="-3618993"/>
            <a:ext cx="10202783" cy="17440764"/>
          </a:xfrm>
          <a:prstGeom prst="rect">
            <a:avLst/>
          </a:prstGeom>
        </p:spPr>
      </p:pic>
    </p:spTree>
    <p:extLst>
      <p:ext uri="{BB962C8B-B14F-4D97-AF65-F5344CB8AC3E}">
        <p14:creationId xmlns:p14="http://schemas.microsoft.com/office/powerpoint/2010/main" xmlns="" val="3482148201"/>
      </p:ext>
    </p:extLst>
  </p:cSld>
  <p:clrMapOvr>
    <a:masterClrMapping/>
  </p:clrMapOvr>
  <p:transition>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l="6527" t="8760" r="9459" b="11091"/>
          <a:stretch>
            <a:fillRect/>
          </a:stretch>
        </p:blipFill>
        <p:spPr>
          <a:xfrm rot="16200000">
            <a:off x="3460982" y="-3618993"/>
            <a:ext cx="10202783" cy="17440764"/>
          </a:xfrm>
          <a:prstGeom prst="rect">
            <a:avLst/>
          </a:prstGeom>
        </p:spPr>
      </p:pic>
    </p:spTree>
    <p:extLst>
      <p:ext uri="{BB962C8B-B14F-4D97-AF65-F5344CB8AC3E}">
        <p14:creationId xmlns:p14="http://schemas.microsoft.com/office/powerpoint/2010/main" xmlns="" val="3532875418"/>
      </p:ext>
    </p:extLst>
  </p:cSld>
  <p:clrMapOvr>
    <a:masterClrMapping/>
  </p:clrMapOvr>
  <p:transition>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b="29635"/>
          <a:stretch>
            <a:fillRect/>
          </a:stretch>
        </p:blipFill>
        <p:spPr>
          <a:xfrm rot="8225332">
            <a:off x="6013712" y="7415363"/>
            <a:ext cx="3570132" cy="3773801"/>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b="29635"/>
          <a:stretch>
            <a:fillRect/>
          </a:stretch>
        </p:blipFill>
        <p:spPr>
          <a:xfrm>
            <a:off x="-88151" y="7626379"/>
            <a:ext cx="3570132" cy="3773801"/>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b="29635"/>
          <a:stretch>
            <a:fillRect/>
          </a:stretch>
        </p:blipFill>
        <p:spPr>
          <a:xfrm rot="8225332">
            <a:off x="15280803" y="7054877"/>
            <a:ext cx="3570132" cy="3773801"/>
          </a:xfrm>
          <a:prstGeom prst="rect">
            <a:avLst/>
          </a:prstGeom>
        </p:spPr>
      </p:pic>
      <p:sp>
        <p:nvSpPr>
          <p:cNvPr id="5" name="Rectangle 4"/>
          <p:cNvSpPr/>
          <p:nvPr userDrawn="1"/>
        </p:nvSpPr>
        <p:spPr>
          <a:xfrm>
            <a:off x="474785" y="395654"/>
            <a:ext cx="17461523" cy="9495693"/>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980721" y="-1059852"/>
            <a:ext cx="2911010" cy="2911010"/>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16264684" y="-66732"/>
            <a:ext cx="2199164" cy="2199164"/>
          </a:xfrm>
          <a:prstGeom prst="rect">
            <a:avLst/>
          </a:prstGeom>
        </p:spPr>
      </p:pic>
    </p:spTree>
    <p:extLst>
      <p:ext uri="{BB962C8B-B14F-4D97-AF65-F5344CB8AC3E}">
        <p14:creationId xmlns:p14="http://schemas.microsoft.com/office/powerpoint/2010/main" xmlns="" val="229778923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3.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HANH TÂM">
            <a:extLst>
              <a:ext uri="{FF2B5EF4-FFF2-40B4-BE49-F238E27FC236}">
                <a16:creationId xmlns="" xmlns:a16="http://schemas.microsoft.com/office/drawing/2014/main" id="{27B3D829-34E9-3E70-042F-40FDAA26F30F}"/>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6CCAFF13-9FE2-E78F-F920-CD2AEA217B4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6C7BAE4-65C6-A08E-8FB5-A983CCD7C1C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D605752-5A48-48D5-B16E-A29910234259}" type="datetimeFigureOut">
              <a:rPr lang="en-US" smtClean="0"/>
              <a:pPr/>
              <a:t>12/3/2024</a:t>
            </a:fld>
            <a:endParaRPr lang="en-US"/>
          </a:p>
        </p:txBody>
      </p:sp>
      <p:sp>
        <p:nvSpPr>
          <p:cNvPr id="5" name="Footer Placeholder 4">
            <a:extLst>
              <a:ext uri="{FF2B5EF4-FFF2-40B4-BE49-F238E27FC236}">
                <a16:creationId xmlns="" xmlns:a16="http://schemas.microsoft.com/office/drawing/2014/main" id="{9206F637-89F5-CFC6-2479-326EB760244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6D780C37-F438-652A-A1C3-5370D5A021A1}"/>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3F2AB8E1-DA42-432C-9C04-2A8895E16389}" type="slidenum">
              <a:rPr lang="en-US" smtClean="0"/>
              <a:pPr/>
              <a:t>‹#›</a:t>
            </a:fld>
            <a:endParaRPr lang="en-US"/>
          </a:p>
        </p:txBody>
      </p:sp>
      <p:pic>
        <p:nvPicPr>
          <p:cNvPr id="7" name="Picture 6">
            <a:extLst>
              <a:ext uri="{FF2B5EF4-FFF2-40B4-BE49-F238E27FC236}">
                <a16:creationId xmlns="" xmlns:a16="http://schemas.microsoft.com/office/drawing/2014/main" id="{6C2EEEB0-F440-DDC0-F757-3D2625E46183}"/>
              </a:ext>
            </a:extLst>
          </p:cNvPr>
          <p:cNvPicPr>
            <a:picLocks noChangeAspect="1"/>
          </p:cNvPicPr>
          <p:nvPr userDrawn="1"/>
        </p:nvPicPr>
        <p:blipFill>
          <a:blip r:embed="rId14" cstate="print">
            <a:extLst>
              <a:ext uri="{28A0092B-C50C-407E-A947-70E740481C1C}">
                <a14:useLocalDpi xmlns:a14="http://schemas.microsoft.com/office/drawing/2010/main" xmlns="" val="0"/>
              </a:ext>
            </a:extLst>
          </a:blip>
          <a:stretch>
            <a:fillRect/>
          </a:stretch>
        </p:blipFill>
        <p:spPr>
          <a:xfrm>
            <a:off x="-7211961" y="-4951771"/>
            <a:ext cx="4288094" cy="4288094"/>
          </a:xfrm>
          <a:prstGeom prst="rect">
            <a:avLst/>
          </a:prstGeom>
        </p:spPr>
      </p:pic>
      <p:pic>
        <p:nvPicPr>
          <p:cNvPr id="8" name="Picture 7">
            <a:extLst>
              <a:ext uri="{FF2B5EF4-FFF2-40B4-BE49-F238E27FC236}">
                <a16:creationId xmlns="" xmlns:a16="http://schemas.microsoft.com/office/drawing/2014/main" id="{3878A544-1AE1-9C9D-EC27-9899CC36E218}"/>
              </a:ext>
            </a:extLst>
          </p:cNvPr>
          <p:cNvPicPr>
            <a:picLocks noChangeAspect="1"/>
          </p:cNvPicPr>
          <p:nvPr userDrawn="1"/>
        </p:nvPicPr>
        <p:blipFill>
          <a:blip r:embed="rId14" cstate="print">
            <a:extLst>
              <a:ext uri="{28A0092B-C50C-407E-A947-70E740481C1C}">
                <a14:useLocalDpi xmlns:a14="http://schemas.microsoft.com/office/drawing/2010/main" xmlns="" val="0"/>
              </a:ext>
            </a:extLst>
          </a:blip>
          <a:stretch>
            <a:fillRect/>
          </a:stretch>
        </p:blipFill>
        <p:spPr>
          <a:xfrm>
            <a:off x="21237679" y="-4951773"/>
            <a:ext cx="4288094" cy="4288094"/>
          </a:xfrm>
          <a:prstGeom prst="rect">
            <a:avLst/>
          </a:prstGeom>
        </p:spPr>
      </p:pic>
      <p:pic>
        <p:nvPicPr>
          <p:cNvPr id="9" name="Picture 8">
            <a:extLst>
              <a:ext uri="{FF2B5EF4-FFF2-40B4-BE49-F238E27FC236}">
                <a16:creationId xmlns="" xmlns:a16="http://schemas.microsoft.com/office/drawing/2014/main" id="{2A4D7E58-3BF8-BF9C-7D63-CDA019AFAE65}"/>
              </a:ext>
            </a:extLst>
          </p:cNvPr>
          <p:cNvPicPr>
            <a:picLocks noChangeAspect="1"/>
          </p:cNvPicPr>
          <p:nvPr userDrawn="1"/>
        </p:nvPicPr>
        <p:blipFill>
          <a:blip r:embed="rId14" cstate="print">
            <a:extLst>
              <a:ext uri="{28A0092B-C50C-407E-A947-70E740481C1C}">
                <a14:useLocalDpi xmlns:a14="http://schemas.microsoft.com/office/drawing/2010/main" xmlns="" val="0"/>
              </a:ext>
            </a:extLst>
          </a:blip>
          <a:stretch>
            <a:fillRect/>
          </a:stretch>
        </p:blipFill>
        <p:spPr>
          <a:xfrm>
            <a:off x="-7211961" y="12082616"/>
            <a:ext cx="4288094" cy="4288094"/>
          </a:xfrm>
          <a:prstGeom prst="rect">
            <a:avLst/>
          </a:prstGeom>
        </p:spPr>
      </p:pic>
      <p:pic>
        <p:nvPicPr>
          <p:cNvPr id="10" name="Picture 9">
            <a:extLst>
              <a:ext uri="{FF2B5EF4-FFF2-40B4-BE49-F238E27FC236}">
                <a16:creationId xmlns="" xmlns:a16="http://schemas.microsoft.com/office/drawing/2014/main" id="{076E3B0D-918F-0FDF-3EC2-C88C1D73B341}"/>
              </a:ext>
            </a:extLst>
          </p:cNvPr>
          <p:cNvPicPr>
            <a:picLocks noChangeAspect="1"/>
          </p:cNvPicPr>
          <p:nvPr userDrawn="1"/>
        </p:nvPicPr>
        <p:blipFill>
          <a:blip r:embed="rId14" cstate="print">
            <a:extLst>
              <a:ext uri="{28A0092B-C50C-407E-A947-70E740481C1C}">
                <a14:useLocalDpi xmlns:a14="http://schemas.microsoft.com/office/drawing/2010/main" xmlns="" val="0"/>
              </a:ext>
            </a:extLst>
          </a:blip>
          <a:stretch>
            <a:fillRect/>
          </a:stretch>
        </p:blipFill>
        <p:spPr>
          <a:xfrm>
            <a:off x="21237679" y="12082615"/>
            <a:ext cx="4288094" cy="4288094"/>
          </a:xfrm>
          <a:prstGeom prst="rect">
            <a:avLst/>
          </a:prstGeom>
        </p:spPr>
      </p:pic>
      <p:sp>
        <p:nvSpPr>
          <p:cNvPr id="11" name="Rectangle 10">
            <a:extLst>
              <a:ext uri="{FF2B5EF4-FFF2-40B4-BE49-F238E27FC236}">
                <a16:creationId xmlns="" xmlns:a16="http://schemas.microsoft.com/office/drawing/2014/main" id="{644759CA-464A-48D4-3BD7-990ED2A0E672}"/>
              </a:ext>
            </a:extLst>
          </p:cNvPr>
          <p:cNvSpPr/>
          <p:nvPr userDrawn="1"/>
        </p:nvSpPr>
        <p:spPr>
          <a:xfrm>
            <a:off x="2720881" y="11717778"/>
            <a:ext cx="12872050" cy="1800493"/>
          </a:xfrm>
          <a:prstGeom prst="rect">
            <a:avLst/>
          </a:prstGeom>
          <a:noFill/>
        </p:spPr>
        <p:txBody>
          <a:bodyPr wrap="none" lIns="137160" tIns="68580" rIns="137160" bIns="6858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rPr>
              <a:t>BÀI GIẢNG ĐIỆN TỬ EDUFIVE</a:t>
            </a:r>
          </a:p>
          <a:p>
            <a:pPr algn="ctr"/>
            <a: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0902.609.443 – </a:t>
            </a:r>
            <a:r>
              <a:rPr lang="en-US" sz="36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Thiên</a:t>
            </a:r>
            <a: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 </a:t>
            </a:r>
            <a:r>
              <a:rPr lang="en-US" sz="36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Cẩm</a:t>
            </a:r>
            <a: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
            </a:r>
            <a:b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br>
            <a: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https://www.facebook.com/groups/439653980716707</a:t>
            </a:r>
            <a:endParaRPr lang="en-US" sz="36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endParaRPr>
          </a:p>
        </p:txBody>
      </p:sp>
      <p:pic>
        <p:nvPicPr>
          <p:cNvPr id="12" name="THANH TÂM">
            <a:extLst>
              <a:ext uri="{FF2B5EF4-FFF2-40B4-BE49-F238E27FC236}">
                <a16:creationId xmlns="" xmlns:a16="http://schemas.microsoft.com/office/drawing/2014/main" id="{6A61B8EA-60A9-9BC0-60A4-42F3C570E31F}"/>
              </a:ext>
            </a:extLst>
          </p:cNvPr>
          <p:cNvPicPr>
            <a:picLocks noChangeAspect="1"/>
          </p:cNvPicPr>
          <p:nvPr userDrawn="1"/>
        </p:nvPicPr>
        <p:blipFill>
          <a:blip r:embed="rId15"/>
          <a:stretch>
            <a:fillRect/>
          </a:stretch>
        </p:blipFill>
        <p:spPr>
          <a:xfrm>
            <a:off x="-9005847" y="-1459277"/>
            <a:ext cx="2112447" cy="795597"/>
          </a:xfrm>
          <a:prstGeom prst="rect">
            <a:avLst/>
          </a:prstGeom>
        </p:spPr>
      </p:pic>
      <p:pic>
        <p:nvPicPr>
          <p:cNvPr id="13" name="Hình ảnh 12">
            <a:extLst>
              <a:ext uri="{FF2B5EF4-FFF2-40B4-BE49-F238E27FC236}">
                <a16:creationId xmlns="" xmlns:a16="http://schemas.microsoft.com/office/drawing/2014/main" id="{F54BB1FC-0BAD-E30C-42F8-38EE9D3ECA15}"/>
              </a:ext>
            </a:extLst>
          </p:cNvPr>
          <p:cNvPicPr>
            <a:picLocks noChangeAspect="1"/>
          </p:cNvPicPr>
          <p:nvPr userDrawn="1"/>
        </p:nvPicPr>
        <p:blipFill>
          <a:blip r:embed="rId16"/>
          <a:stretch>
            <a:fillRect/>
          </a:stretch>
        </p:blipFill>
        <p:spPr>
          <a:xfrm>
            <a:off x="0" y="0"/>
            <a:ext cx="3886656" cy="267201"/>
          </a:xfrm>
          <a:prstGeom prst="rect">
            <a:avLst/>
          </a:prstGeom>
        </p:spPr>
      </p:pic>
    </p:spTree>
    <p:extLst>
      <p:ext uri="{BB962C8B-B14F-4D97-AF65-F5344CB8AC3E}">
        <p14:creationId xmlns:p14="http://schemas.microsoft.com/office/powerpoint/2010/main" xmlns="" val="6922480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616486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p:transition>
    <p:wipe/>
  </p:transition>
  <p:txStyles>
    <p:titleStyle>
      <a:lvl1pPr algn="l" defTabSz="1371600" rtl="0" eaLnBrk="1" latinLnBrk="0" hangingPunct="1">
        <a:lnSpc>
          <a:spcPct val="90000"/>
        </a:lnSpc>
        <a:spcBef>
          <a:spcPct val="0"/>
        </a:spcBef>
        <a:buNone/>
        <a:defRPr sz="6600" kern="1200">
          <a:solidFill>
            <a:schemeClr val="tx1"/>
          </a:solidFill>
          <a:latin typeface="+mj-lt"/>
          <a:ea typeface="字魂107号-萌趣欢乐体" panose="00000500000000000000" pitchFamily="2" charset="-122"/>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字魂107号-萌趣欢乐体" panose="00000500000000000000" pitchFamily="2" charset="-122"/>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字魂107号-萌趣欢乐体" panose="00000500000000000000" pitchFamily="2" charset="-122"/>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字魂107号-萌趣欢乐体" panose="00000500000000000000" pitchFamily="2" charset="-122"/>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字魂107号-萌趣欢乐体" panose="00000500000000000000" pitchFamily="2" charset="-122"/>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字魂107号-萌趣欢乐体" panose="00000500000000000000" pitchFamily="2"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wmf"/><Relationship Id="rId4" Type="http://schemas.openxmlformats.org/officeDocument/2006/relationships/image" Target="../media/image11.gif"/></Relationships>
</file>

<file path=ppt/slides/_rels/slide1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57.sv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57.sv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0.emf"/><Relationship Id="rId5" Type="http://schemas.openxmlformats.org/officeDocument/2006/relationships/image" Target="../media/image57.sv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3" Type="http://schemas.openxmlformats.org/officeDocument/2006/relationships/image" Target="../media/image36.svg"/><Relationship Id="rId7" Type="http://schemas.openxmlformats.org/officeDocument/2006/relationships/image" Target="../media/image20.svg"/><Relationship Id="rId12" Type="http://schemas.openxmlformats.org/officeDocument/2006/relationships/image" Target="../media/image43.png"/><Relationship Id="rId2" Type="http://schemas.openxmlformats.org/officeDocument/2006/relationships/image" Target="../media/image28.png"/><Relationship Id="rId16" Type="http://schemas.openxmlformats.org/officeDocument/2006/relationships/image" Target="../media/image54.sv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18.svg"/><Relationship Id="rId5" Type="http://schemas.openxmlformats.org/officeDocument/2006/relationships/image" Target="../media/image48.svg"/><Relationship Id="rId15" Type="http://schemas.openxmlformats.org/officeDocument/2006/relationships/image" Target="../media/image45.pn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50.svg"/><Relationship Id="rId14" Type="http://schemas.openxmlformats.org/officeDocument/2006/relationships/image" Target="../media/image52.svg"/></Relationships>
</file>

<file path=ppt/slides/_rels/slide1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8.png"/><Relationship Id="rId5" Type="http://schemas.openxmlformats.org/officeDocument/2006/relationships/image" Target="../media/image15.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35.pn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20.svg"/><Relationship Id="rId17" Type="http://schemas.openxmlformats.org/officeDocument/2006/relationships/image" Target="../media/image60.png"/><Relationship Id="rId2" Type="http://schemas.openxmlformats.org/officeDocument/2006/relationships/image" Target="../media/image53.png"/><Relationship Id="rId16" Type="http://schemas.openxmlformats.org/officeDocument/2006/relationships/image" Target="../media/image24.sv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58.png"/><Relationship Id="rId5" Type="http://schemas.openxmlformats.org/officeDocument/2006/relationships/image" Target="../media/image14.svg"/><Relationship Id="rId15" Type="http://schemas.openxmlformats.org/officeDocument/2006/relationships/image" Target="../media/image59.png"/><Relationship Id="rId10" Type="http://schemas.openxmlformats.org/officeDocument/2006/relationships/image" Target="../media/image57.png"/><Relationship Id="rId4" Type="http://schemas.openxmlformats.org/officeDocument/2006/relationships/image" Target="../media/image54.png"/><Relationship Id="rId9" Type="http://schemas.openxmlformats.org/officeDocument/2006/relationships/image" Target="../media/image18.svg"/><Relationship Id="rId14" Type="http://schemas.openxmlformats.org/officeDocument/2006/relationships/image" Target="../media/image22.svg"/></Relationships>
</file>

<file path=ppt/slides/_rels/slide24.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36.svg"/><Relationship Id="rId7" Type="http://schemas.openxmlformats.org/officeDocument/2006/relationships/image" Target="../media/image64.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25.svg"/><Relationship Id="rId18" Type="http://schemas.openxmlformats.org/officeDocument/2006/relationships/image" Target="../media/image72.gif"/><Relationship Id="rId3" Type="http://schemas.openxmlformats.org/officeDocument/2006/relationships/image" Target="../media/image13.jpeg"/><Relationship Id="rId7" Type="http://schemas.openxmlformats.org/officeDocument/2006/relationships/image" Target="../media/image21.svg"/><Relationship Id="rId12" Type="http://schemas.openxmlformats.org/officeDocument/2006/relationships/image" Target="../media/image70.png"/><Relationship Id="rId17" Type="http://schemas.openxmlformats.org/officeDocument/2006/relationships/image" Target="../media/image27.svg"/><Relationship Id="rId2" Type="http://schemas.openxmlformats.org/officeDocument/2006/relationships/notesSlide" Target="../notesSlides/notesSlide2.xml"/><Relationship Id="rId16" Type="http://schemas.openxmlformats.org/officeDocument/2006/relationships/image" Target="../media/image71.png"/><Relationship Id="rId1" Type="http://schemas.openxmlformats.org/officeDocument/2006/relationships/slideLayout" Target="../slideLayouts/slideLayout25.xml"/><Relationship Id="rId6" Type="http://schemas.openxmlformats.org/officeDocument/2006/relationships/image" Target="../media/image67.png"/><Relationship Id="rId11" Type="http://schemas.openxmlformats.org/officeDocument/2006/relationships/image" Target="../media/image23.svg"/><Relationship Id="rId5" Type="http://schemas.openxmlformats.org/officeDocument/2006/relationships/image" Target="../media/image66.png"/><Relationship Id="rId15" Type="http://schemas.openxmlformats.org/officeDocument/2006/relationships/image" Target="../media/image5.svg"/><Relationship Id="rId10" Type="http://schemas.openxmlformats.org/officeDocument/2006/relationships/image" Target="../media/image69.png"/><Relationship Id="rId19" Type="http://schemas.openxmlformats.org/officeDocument/2006/relationships/image" Target="../media/image73.png"/><Relationship Id="rId4" Type="http://schemas.openxmlformats.org/officeDocument/2006/relationships/image" Target="../media/image65.png"/><Relationship Id="rId9" Type="http://schemas.openxmlformats.org/officeDocument/2006/relationships/image" Target="../media/image7.svg"/><Relationship Id="rId1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52.svg"/><Relationship Id="rId3" Type="http://schemas.openxmlformats.org/officeDocument/2006/relationships/image" Target="../media/image36.svg"/><Relationship Id="rId7" Type="http://schemas.openxmlformats.org/officeDocument/2006/relationships/image" Target="../media/image40.svg"/><Relationship Id="rId12" Type="http://schemas.openxmlformats.org/officeDocument/2006/relationships/image" Target="../media/image44.png"/><Relationship Id="rId2" Type="http://schemas.openxmlformats.org/officeDocument/2006/relationships/image" Target="../media/image28.png"/><Relationship Id="rId16"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71.svg"/><Relationship Id="rId5" Type="http://schemas.openxmlformats.org/officeDocument/2006/relationships/image" Target="../media/image12.svg"/><Relationship Id="rId15" Type="http://schemas.openxmlformats.org/officeDocument/2006/relationships/image" Target="../media/image54.svg"/><Relationship Id="rId10" Type="http://schemas.openxmlformats.org/officeDocument/2006/relationships/image" Target="../media/image75.png"/><Relationship Id="rId4" Type="http://schemas.openxmlformats.org/officeDocument/2006/relationships/image" Target="../media/image53.png"/><Relationship Id="rId9" Type="http://schemas.openxmlformats.org/officeDocument/2006/relationships/image" Target="../media/image18.svg"/><Relationship Id="rId14"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microsoft.com/office/2007/relationships/hdphoto" Target="../media/hdphoto2.wdp"/><Relationship Id="rId7"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slide" Target="slide5.xml"/><Relationship Id="rId5" Type="http://schemas.openxmlformats.org/officeDocument/2006/relationships/image" Target="../media/image20.png"/><Relationship Id="rId10" Type="http://schemas.openxmlformats.org/officeDocument/2006/relationships/image" Target="../media/image23.png"/><Relationship Id="rId4" Type="http://schemas.openxmlformats.org/officeDocument/2006/relationships/slide" Target="slide4.xml"/><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4.pn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2.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2.svg"/><Relationship Id="rId18" Type="http://schemas.openxmlformats.org/officeDocument/2006/relationships/image" Target="../media/image36.png"/><Relationship Id="rId3" Type="http://schemas.openxmlformats.org/officeDocument/2006/relationships/image" Target="../media/image36.svg"/><Relationship Id="rId7" Type="http://schemas.openxmlformats.org/officeDocument/2006/relationships/image" Target="../media/image16.svg"/><Relationship Id="rId12" Type="http://schemas.openxmlformats.org/officeDocument/2006/relationships/image" Target="../media/image33.png"/><Relationship Id="rId17" Type="http://schemas.openxmlformats.org/officeDocument/2006/relationships/image" Target="../media/image22.svg"/><Relationship Id="rId2" Type="http://schemas.openxmlformats.org/officeDocument/2006/relationships/image" Target="../media/image28.png"/><Relationship Id="rId16" Type="http://schemas.openxmlformats.org/officeDocument/2006/relationships/image" Target="../media/image35.pn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24.svg"/><Relationship Id="rId5" Type="http://schemas.openxmlformats.org/officeDocument/2006/relationships/image" Target="../media/image38.svg"/><Relationship Id="rId15" Type="http://schemas.openxmlformats.org/officeDocument/2006/relationships/image" Target="../media/image18.svg"/><Relationship Id="rId10" Type="http://schemas.openxmlformats.org/officeDocument/2006/relationships/image" Target="../media/image32.png"/><Relationship Id="rId19" Type="http://schemas.openxmlformats.org/officeDocument/2006/relationships/image" Target="../media/image37.png"/><Relationship Id="rId4" Type="http://schemas.openxmlformats.org/officeDocument/2006/relationships/image" Target="../media/image29.png"/><Relationship Id="rId9" Type="http://schemas.openxmlformats.org/officeDocument/2006/relationships/image" Target="../media/image40.svg"/><Relationship Id="rId14"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3" Type="http://schemas.openxmlformats.org/officeDocument/2006/relationships/image" Target="../media/image36.svg"/><Relationship Id="rId7" Type="http://schemas.openxmlformats.org/officeDocument/2006/relationships/image" Target="../media/image20.svg"/><Relationship Id="rId12" Type="http://schemas.openxmlformats.org/officeDocument/2006/relationships/image" Target="../media/image43.png"/><Relationship Id="rId2" Type="http://schemas.openxmlformats.org/officeDocument/2006/relationships/image" Target="../media/image28.png"/><Relationship Id="rId16" Type="http://schemas.openxmlformats.org/officeDocument/2006/relationships/image" Target="../media/image54.sv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18.svg"/><Relationship Id="rId5" Type="http://schemas.openxmlformats.org/officeDocument/2006/relationships/image" Target="../media/image48.svg"/><Relationship Id="rId15" Type="http://schemas.openxmlformats.org/officeDocument/2006/relationships/image" Target="../media/image45.pn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50.svg"/><Relationship Id="rId14" Type="http://schemas.openxmlformats.org/officeDocument/2006/relationships/image" Target="../media/image52.svg"/></Relationships>
</file>

<file path=ppt/slides/_rels/slide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 xmlns:a16="http://schemas.microsoft.com/office/drawing/2014/main" id="{7C1AAF3C-A026-F4FE-F486-C7B54CCE2637}"/>
              </a:ext>
            </a:extLst>
          </p:cNvPr>
          <p:cNvSpPr>
            <a:spLocks noChangeArrowheads="1"/>
          </p:cNvSpPr>
          <p:nvPr/>
        </p:nvSpPr>
        <p:spPr bwMode="auto">
          <a:xfrm>
            <a:off x="72192" y="38100"/>
            <a:ext cx="18095492" cy="10080458"/>
          </a:xfrm>
          <a:prstGeom prst="rect">
            <a:avLst/>
          </a:prstGeom>
          <a:gradFill rotWithShape="1">
            <a:gsLst>
              <a:gs pos="0">
                <a:schemeClr val="bg1"/>
              </a:gs>
              <a:gs pos="100000">
                <a:srgbClr val="CCFFCC"/>
              </a:gs>
            </a:gsLst>
            <a:lin ang="5400000" scaled="1"/>
          </a:gradFill>
          <a:ln w="38100" cmpd="dbl" algn="ctr">
            <a:solidFill>
              <a:srgbClr val="FF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GB" altLang="en-US" sz="8296">
              <a:latin typeface="Times New Roman" panose="02020603050405020304" pitchFamily="18" charset="0"/>
            </a:endParaRPr>
          </a:p>
        </p:txBody>
      </p:sp>
      <p:pic>
        <p:nvPicPr>
          <p:cNvPr id="2051" name="Picture 3" descr="ABARBLYL">
            <a:extLst>
              <a:ext uri="{FF2B5EF4-FFF2-40B4-BE49-F238E27FC236}">
                <a16:creationId xmlns="" xmlns:a16="http://schemas.microsoft.com/office/drawing/2014/main" id="{4E641967-7ADC-9C95-D56E-FFDDB0B065E6}"/>
              </a:ext>
            </a:extLst>
          </p:cNvPr>
          <p:cNvPicPr>
            <a:picLocks noChangeAspect="1" noChangeArrowheads="1" noCrop="1"/>
          </p:cNvPicPr>
          <p:nvPr/>
        </p:nvPicPr>
        <p:blipFill>
          <a:blip r:embed="rId3">
            <a:extLst>
              <a:ext uri="{28A0092B-C50C-407E-A947-70E740481C1C}">
                <a14:useLocalDpi xmlns:a14="http://schemas.microsoft.com/office/drawing/2010/main" xmlns="" val="0"/>
              </a:ext>
            </a:extLst>
          </a:blip>
          <a:srcRect/>
          <a:stretch>
            <a:fillRect/>
          </a:stretch>
        </p:blipFill>
        <p:spPr bwMode="auto">
          <a:xfrm>
            <a:off x="152403" y="226272"/>
            <a:ext cx="17983198" cy="377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2" name="Picture 4" descr="ABARBLYL">
            <a:extLst>
              <a:ext uri="{FF2B5EF4-FFF2-40B4-BE49-F238E27FC236}">
                <a16:creationId xmlns="" xmlns:a16="http://schemas.microsoft.com/office/drawing/2014/main" id="{A1E2772B-9ED4-67DB-4544-885CC407DA46}"/>
              </a:ext>
            </a:extLst>
          </p:cNvPr>
          <p:cNvPicPr>
            <a:picLocks noChangeAspect="1" noChangeArrowheads="1" noCrop="1"/>
          </p:cNvPicPr>
          <p:nvPr/>
        </p:nvPicPr>
        <p:blipFill>
          <a:blip r:embed="rId3">
            <a:extLst>
              <a:ext uri="{28A0092B-C50C-407E-A947-70E740481C1C}">
                <a14:useLocalDpi xmlns:a14="http://schemas.microsoft.com/office/drawing/2010/main" xmlns="" val="0"/>
              </a:ext>
            </a:extLst>
          </a:blip>
          <a:srcRect/>
          <a:stretch>
            <a:fillRect/>
          </a:stretch>
        </p:blipFill>
        <p:spPr bwMode="auto">
          <a:xfrm flipV="1">
            <a:off x="2" y="9757612"/>
            <a:ext cx="18215808" cy="3658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3" name="Picture 5" descr="anim1690[1][1]">
            <a:extLst>
              <a:ext uri="{FF2B5EF4-FFF2-40B4-BE49-F238E27FC236}">
                <a16:creationId xmlns="" xmlns:a16="http://schemas.microsoft.com/office/drawing/2014/main" id="{A4617E14-8481-53FC-A9C7-1A52C5FC4DA6}"/>
              </a:ext>
            </a:extLst>
          </p:cNvPr>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flipV="1">
            <a:off x="4000976" y="8687208"/>
            <a:ext cx="10170492" cy="1070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4" name="WordArt 9">
            <a:extLst>
              <a:ext uri="{FF2B5EF4-FFF2-40B4-BE49-F238E27FC236}">
                <a16:creationId xmlns="" xmlns:a16="http://schemas.microsoft.com/office/drawing/2014/main" id="{F18DD8E2-8EDA-34D9-3760-0D869C8C3663}"/>
              </a:ext>
            </a:extLst>
          </p:cNvPr>
          <p:cNvSpPr>
            <a:spLocks noChangeArrowheads="1" noChangeShapeType="1" noTextEdit="1"/>
          </p:cNvSpPr>
          <p:nvPr/>
        </p:nvSpPr>
        <p:spPr bwMode="auto">
          <a:xfrm>
            <a:off x="1293031" y="2324100"/>
            <a:ext cx="15888062" cy="2453774"/>
          </a:xfrm>
          <a:prstGeom prst="rect">
            <a:avLst/>
          </a:prstGeom>
        </p:spPr>
        <p:txBody>
          <a:bodyPr wrap="none" fromWordArt="1">
            <a:prstTxWarp prst="textPlain">
              <a:avLst>
                <a:gd name="adj" fmla="val 50308"/>
              </a:avLst>
            </a:prstTxWarp>
          </a:bodyPr>
          <a:lstStyle/>
          <a:p>
            <a:pPr algn="ctr"/>
            <a:r>
              <a:rPr lang="en-US" sz="10666" b="1" i="1" kern="10">
                <a:ln w="19050">
                  <a:solidFill>
                    <a:srgbClr val="0000FF"/>
                  </a:solidFill>
                  <a:round/>
                  <a:headEnd/>
                  <a:tailEnd/>
                </a:ln>
                <a:solidFill>
                  <a:srgbClr val="0070C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Nhiệt liệt chào mừng quý Thầy Cô </a:t>
            </a:r>
          </a:p>
          <a:p>
            <a:pPr algn="ctr"/>
            <a:r>
              <a:rPr lang="en-US" sz="10666" b="1" i="1" kern="10">
                <a:ln w="19050">
                  <a:solidFill>
                    <a:srgbClr val="0000FF"/>
                  </a:solidFill>
                  <a:round/>
                  <a:headEnd/>
                  <a:tailEnd/>
                </a:ln>
                <a:solidFill>
                  <a:srgbClr val="0070C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Đến dự giờ lớp 5A1</a:t>
            </a:r>
            <a:endParaRPr lang="en-US" sz="10666" b="1" i="1" kern="10">
              <a:ln w="19050">
                <a:solidFill>
                  <a:srgbClr val="0000FF"/>
                </a:solidFill>
                <a:round/>
                <a:headEnd/>
                <a:tailEnd/>
              </a:ln>
              <a:solidFill>
                <a:srgbClr val="0070C0"/>
              </a:solidFill>
              <a:effectLst>
                <a:outerShdw dist="35921" dir="2700000" algn="ctr" rotWithShape="0">
                  <a:srgbClr val="990000"/>
                </a:outerShdw>
              </a:effectLst>
              <a:latin typeface=".VnAristote" panose="020B7200000000000000" pitchFamily="34" charset="0"/>
            </a:endParaRPr>
          </a:p>
        </p:txBody>
      </p:sp>
      <p:sp>
        <p:nvSpPr>
          <p:cNvPr id="2055" name="WordArt 10">
            <a:extLst>
              <a:ext uri="{FF2B5EF4-FFF2-40B4-BE49-F238E27FC236}">
                <a16:creationId xmlns="" xmlns:a16="http://schemas.microsoft.com/office/drawing/2014/main" id="{3C75D1F1-E215-771A-649B-717973D4278B}"/>
              </a:ext>
            </a:extLst>
          </p:cNvPr>
          <p:cNvSpPr>
            <a:spLocks noChangeArrowheads="1" noChangeShapeType="1" noTextEdit="1"/>
          </p:cNvSpPr>
          <p:nvPr/>
        </p:nvSpPr>
        <p:spPr bwMode="auto">
          <a:xfrm>
            <a:off x="3002852" y="7910078"/>
            <a:ext cx="4750720" cy="466536"/>
          </a:xfrm>
          <a:prstGeom prst="rect">
            <a:avLst/>
          </a:prstGeom>
        </p:spPr>
        <p:txBody>
          <a:bodyPr wrap="none" fromWordArt="1">
            <a:prstTxWarp prst="textPlain">
              <a:avLst>
                <a:gd name="adj" fmla="val 50000"/>
              </a:avLst>
            </a:prstTxWarp>
          </a:bodyPr>
          <a:lstStyle/>
          <a:p>
            <a:pPr algn="ctr"/>
            <a:r>
              <a:rPr lang="en-US" sz="2000" kern="10">
                <a:ln w="9525">
                  <a:solidFill>
                    <a:schemeClr val="tx1"/>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THỰC HIỆN : </a:t>
            </a:r>
          </a:p>
        </p:txBody>
      </p:sp>
      <p:sp>
        <p:nvSpPr>
          <p:cNvPr id="2057" name="WordArt 12">
            <a:extLst>
              <a:ext uri="{FF2B5EF4-FFF2-40B4-BE49-F238E27FC236}">
                <a16:creationId xmlns="" xmlns:a16="http://schemas.microsoft.com/office/drawing/2014/main" id="{26B683BD-31D4-9AFF-5DD6-9D7CFF5EBEF3}"/>
              </a:ext>
            </a:extLst>
          </p:cNvPr>
          <p:cNvSpPr>
            <a:spLocks noChangeArrowheads="1" noChangeShapeType="1" noTextEdit="1"/>
          </p:cNvSpPr>
          <p:nvPr/>
        </p:nvSpPr>
        <p:spPr bwMode="auto">
          <a:xfrm>
            <a:off x="7772402" y="7771355"/>
            <a:ext cx="4992472" cy="767058"/>
          </a:xfrm>
          <a:prstGeom prst="rect">
            <a:avLst/>
          </a:prstGeom>
        </p:spPr>
        <p:txBody>
          <a:bodyPr wrap="none" fromWordArt="1">
            <a:prstTxWarp prst="textPlain">
              <a:avLst>
                <a:gd name="adj" fmla="val 50000"/>
              </a:avLst>
            </a:prstTxWarp>
          </a:bodyPr>
          <a:lstStyle/>
          <a:p>
            <a:pPr algn="ctr"/>
            <a:r>
              <a:rPr lang="en-US" sz="2000" b="1" i="1" kern="10" dirty="0" err="1" smtClean="0">
                <a:ln w="9525">
                  <a:solidFill>
                    <a:schemeClr val="tx1"/>
                  </a:solidFill>
                  <a:round/>
                  <a:headEnd/>
                  <a:tailEnd/>
                </a:ln>
                <a:solidFill>
                  <a:srgbClr val="CCFF99"/>
                </a:solidFill>
                <a:effectLst>
                  <a:outerShdw dist="35921" dir="2700000" algn="ctr" rotWithShape="0">
                    <a:srgbClr val="C0C0C0">
                      <a:alpha val="79999"/>
                    </a:srgbClr>
                  </a:outerShdw>
                </a:effectLst>
                <a:latin typeface="Times New Roman" pitchFamily="18" charset="0"/>
                <a:cs typeface="Times New Roman" pitchFamily="18" charset="0"/>
              </a:rPr>
              <a:t>Lê</a:t>
            </a:r>
            <a:r>
              <a:rPr lang="en-US" sz="2000" b="1" i="1" kern="10" dirty="0" smtClean="0">
                <a:ln w="9525">
                  <a:solidFill>
                    <a:schemeClr val="tx1"/>
                  </a:solidFill>
                  <a:round/>
                  <a:headEnd/>
                  <a:tailEnd/>
                </a:ln>
                <a:solidFill>
                  <a:srgbClr val="CCFF99"/>
                </a:solidFill>
                <a:effectLst>
                  <a:outerShdw dist="35921" dir="2700000" algn="ctr" rotWithShape="0">
                    <a:srgbClr val="C0C0C0">
                      <a:alpha val="79999"/>
                    </a:srgbClr>
                  </a:outerShdw>
                </a:effectLst>
                <a:latin typeface="Times New Roman" pitchFamily="18" charset="0"/>
                <a:cs typeface="Times New Roman" pitchFamily="18" charset="0"/>
              </a:rPr>
              <a:t> Minh </a:t>
            </a:r>
            <a:r>
              <a:rPr lang="en-US" sz="2000" b="1" i="1" kern="10" smtClean="0">
                <a:ln w="9525">
                  <a:solidFill>
                    <a:schemeClr val="tx1"/>
                  </a:solidFill>
                  <a:round/>
                  <a:headEnd/>
                  <a:tailEnd/>
                </a:ln>
                <a:solidFill>
                  <a:srgbClr val="CCFF99"/>
                </a:solidFill>
                <a:effectLst>
                  <a:outerShdw dist="35921" dir="2700000" algn="ctr" rotWithShape="0">
                    <a:srgbClr val="C0C0C0">
                      <a:alpha val="79999"/>
                    </a:srgbClr>
                  </a:outerShdw>
                </a:effectLst>
                <a:latin typeface="Times New Roman" pitchFamily="18" charset="0"/>
                <a:cs typeface="Times New Roman" pitchFamily="18" charset="0"/>
              </a:rPr>
              <a:t>Nhồng</a:t>
            </a:r>
            <a:endParaRPr lang="en-US" sz="2000" b="1" i="1" kern="10" dirty="0">
              <a:ln w="9525">
                <a:solidFill>
                  <a:schemeClr val="tx1"/>
                </a:solidFill>
                <a:round/>
                <a:headEnd/>
                <a:tailEnd/>
              </a:ln>
              <a:solidFill>
                <a:srgbClr val="CCFF99"/>
              </a:solidFill>
              <a:effectLst>
                <a:outerShdw dist="35921" dir="2700000" algn="ctr" rotWithShape="0">
                  <a:srgbClr val="C0C0C0">
                    <a:alpha val="79999"/>
                  </a:srgbClr>
                </a:outerShdw>
              </a:effectLst>
              <a:latin typeface="Times New Roman" pitchFamily="18" charset="0"/>
              <a:cs typeface="Times New Roman" pitchFamily="18" charset="0"/>
            </a:endParaRPr>
          </a:p>
        </p:txBody>
      </p:sp>
      <p:sp>
        <p:nvSpPr>
          <p:cNvPr id="2058" name="Text Box 14">
            <a:extLst>
              <a:ext uri="{FF2B5EF4-FFF2-40B4-BE49-F238E27FC236}">
                <a16:creationId xmlns="" xmlns:a16="http://schemas.microsoft.com/office/drawing/2014/main" id="{7B5EA59D-1EE5-780C-970F-637EB5C1E14F}"/>
              </a:ext>
            </a:extLst>
          </p:cNvPr>
          <p:cNvSpPr txBox="1">
            <a:spLocks noChangeArrowheads="1"/>
          </p:cNvSpPr>
          <p:nvPr/>
        </p:nvSpPr>
        <p:spPr bwMode="auto">
          <a:xfrm>
            <a:off x="3332564" y="4991100"/>
            <a:ext cx="10993036"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5600" b="1">
                <a:solidFill>
                  <a:srgbClr val="000096"/>
                </a:solidFill>
                <a:latin typeface="Times New Roman" panose="02020603050405020304" pitchFamily="18" charset="0"/>
              </a:rPr>
              <a:t>MÔN : KHOA HỌC</a:t>
            </a:r>
          </a:p>
        </p:txBody>
      </p:sp>
      <p:pic>
        <p:nvPicPr>
          <p:cNvPr id="2060" name="Picture 4" descr="POINSET2">
            <a:extLst>
              <a:ext uri="{FF2B5EF4-FFF2-40B4-BE49-F238E27FC236}">
                <a16:creationId xmlns="" xmlns:a16="http://schemas.microsoft.com/office/drawing/2014/main" id="{EF67FA04-0F40-2FA3-BDEC-CA2050CC2D38}"/>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402654" y="-3323132"/>
            <a:ext cx="3786486" cy="31436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61" name="Picture 5" descr="POINSET2">
            <a:extLst>
              <a:ext uri="{FF2B5EF4-FFF2-40B4-BE49-F238E27FC236}">
                <a16:creationId xmlns="" xmlns:a16="http://schemas.microsoft.com/office/drawing/2014/main" id="{1D428DA8-D188-3FE3-2A06-07520754F3D6}"/>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5400000">
            <a:off x="19224859" y="-3629658"/>
            <a:ext cx="3159322" cy="37723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62" name="Picture 6" descr="POINSET2">
            <a:extLst>
              <a:ext uri="{FF2B5EF4-FFF2-40B4-BE49-F238E27FC236}">
                <a16:creationId xmlns="" xmlns:a16="http://schemas.microsoft.com/office/drawing/2014/main" id="{D9F47310-08CB-C72C-2205-6BBDB0248995}"/>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10679728">
            <a:off x="18899528" y="10411684"/>
            <a:ext cx="3791184" cy="31436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63" name="Picture 7" descr="POINSET2">
            <a:extLst>
              <a:ext uri="{FF2B5EF4-FFF2-40B4-BE49-F238E27FC236}">
                <a16:creationId xmlns="" xmlns:a16="http://schemas.microsoft.com/office/drawing/2014/main" id="{178FE822-9BA8-A63A-5043-F8704B6634D6}"/>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16200000">
            <a:off x="-4084759" y="10150241"/>
            <a:ext cx="3155406" cy="37723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64" name="WordArt 6">
            <a:extLst>
              <a:ext uri="{FF2B5EF4-FFF2-40B4-BE49-F238E27FC236}">
                <a16:creationId xmlns="" xmlns:a16="http://schemas.microsoft.com/office/drawing/2014/main" id="{22554DAC-0B62-299C-5263-CB8996A782D8}"/>
              </a:ext>
            </a:extLst>
          </p:cNvPr>
          <p:cNvSpPr>
            <a:spLocks noChangeArrowheads="1" noChangeShapeType="1" noTextEdit="1"/>
          </p:cNvSpPr>
          <p:nvPr/>
        </p:nvSpPr>
        <p:spPr bwMode="auto">
          <a:xfrm>
            <a:off x="2822281" y="675996"/>
            <a:ext cx="12695298" cy="529168"/>
          </a:xfrm>
          <a:prstGeom prst="rect">
            <a:avLst/>
          </a:prstGeom>
        </p:spPr>
        <p:txBody>
          <a:bodyPr wrap="none" fromWordArt="1">
            <a:prstTxWarp prst="textPlain">
              <a:avLst>
                <a:gd name="adj" fmla="val 50000"/>
              </a:avLst>
            </a:prstTxWarp>
          </a:bodyPr>
          <a:lstStyle/>
          <a:p>
            <a:pPr algn="ctr"/>
            <a:r>
              <a:rPr lang="en-US" sz="3600" kern="10" smtClean="0">
                <a:ln w="9525">
                  <a:solidFill>
                    <a:srgbClr val="0000FF"/>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ỦY BAN NHÂN DÂN</a:t>
            </a:r>
            <a:r>
              <a:rPr lang="vi-VN" sz="3600" kern="10" smtClean="0">
                <a:ln w="9525">
                  <a:solidFill>
                    <a:srgbClr val="0000FF"/>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vi-VN" sz="3600" kern="10">
                <a:ln w="9525">
                  <a:solidFill>
                    <a:srgbClr val="0000FF"/>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HUYỆN TUY PHƯỚC </a:t>
            </a:r>
            <a:endParaRPr lang="en-US" sz="3600" kern="10">
              <a:ln w="9525">
                <a:solidFill>
                  <a:srgbClr val="0000FF"/>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2065" name="WordArt 7">
            <a:extLst>
              <a:ext uri="{FF2B5EF4-FFF2-40B4-BE49-F238E27FC236}">
                <a16:creationId xmlns="" xmlns:a16="http://schemas.microsoft.com/office/drawing/2014/main" id="{0BD1672A-45AA-C91F-7316-1889CDA26C62}"/>
              </a:ext>
            </a:extLst>
          </p:cNvPr>
          <p:cNvSpPr>
            <a:spLocks noChangeArrowheads="1" noChangeShapeType="1" noTextEdit="1"/>
          </p:cNvSpPr>
          <p:nvPr/>
        </p:nvSpPr>
        <p:spPr bwMode="auto">
          <a:xfrm>
            <a:off x="2895601" y="1324831"/>
            <a:ext cx="12175066" cy="923070"/>
          </a:xfrm>
          <a:prstGeom prst="rect">
            <a:avLst/>
          </a:prstGeom>
        </p:spPr>
        <p:txBody>
          <a:bodyPr wrap="none" fromWordArt="1">
            <a:prstTxWarp prst="textPlain">
              <a:avLst>
                <a:gd name="adj" fmla="val 50046"/>
              </a:avLst>
            </a:prstTxWarp>
          </a:bodyPr>
          <a:lstStyle/>
          <a:p>
            <a:pPr algn="ctr"/>
            <a:r>
              <a:rPr lang="vi-VN" i="1" kern="10">
                <a:ln w="9525">
                  <a:solidFill>
                    <a:schemeClr val="tx2"/>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Trường Tiểu học Số 1 Phước Thành</a:t>
            </a:r>
            <a:endParaRPr lang="en-US" i="1" kern="10">
              <a:ln w="9525">
                <a:solidFill>
                  <a:schemeClr val="tx2"/>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2066" name="Line 14">
            <a:extLst>
              <a:ext uri="{FF2B5EF4-FFF2-40B4-BE49-F238E27FC236}">
                <a16:creationId xmlns="" xmlns:a16="http://schemas.microsoft.com/office/drawing/2014/main" id="{F1F98ED9-66C7-FBB3-C734-F3B7D559B695}"/>
              </a:ext>
            </a:extLst>
          </p:cNvPr>
          <p:cNvSpPr>
            <a:spLocks noChangeShapeType="1"/>
          </p:cNvSpPr>
          <p:nvPr/>
        </p:nvSpPr>
        <p:spPr bwMode="auto">
          <a:xfrm>
            <a:off x="3657601" y="2171700"/>
            <a:ext cx="10837334"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3600"/>
          </a:p>
        </p:txBody>
      </p:sp>
      <p:sp>
        <p:nvSpPr>
          <p:cNvPr id="19" name="Text Box 14">
            <a:extLst>
              <a:ext uri="{FF2B5EF4-FFF2-40B4-BE49-F238E27FC236}">
                <a16:creationId xmlns="" xmlns:a16="http://schemas.microsoft.com/office/drawing/2014/main" id="{7B5EA59D-1EE5-780C-970F-637EB5C1E14F}"/>
              </a:ext>
            </a:extLst>
          </p:cNvPr>
          <p:cNvSpPr txBox="1">
            <a:spLocks noChangeArrowheads="1"/>
          </p:cNvSpPr>
          <p:nvPr/>
        </p:nvSpPr>
        <p:spPr bwMode="auto">
          <a:xfrm>
            <a:off x="80207" y="6134100"/>
            <a:ext cx="18135602" cy="1508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500" b="1">
                <a:solidFill>
                  <a:srgbClr val="000096"/>
                </a:solidFill>
                <a:latin typeface="Times New Roman" panose="02020603050405020304" pitchFamily="18" charset="0"/>
              </a:rPr>
              <a:t>Bài : </a:t>
            </a:r>
            <a:r>
              <a:rPr lang="vi-VN" altLang="en-US" sz="4500" b="1">
                <a:solidFill>
                  <a:srgbClr val="FF0000"/>
                </a:solidFill>
                <a:latin typeface="Times New Roman" panose="02020603050405020304" pitchFamily="18" charset="0"/>
              </a:rPr>
              <a:t>SỬ DỤNG NĂNG LƯỢNG MẶT TRỜI, NĂNG LƯỢNG GIÓ, NĂNG LƯỢNG NƯỚC CHẢY</a:t>
            </a:r>
            <a:endParaRPr lang="en-US" altLang="en-US" sz="4500" b="1">
              <a:solidFill>
                <a:srgbClr val="FF0000"/>
              </a:solidFill>
              <a:latin typeface="Times New Roman" panose="02020603050405020304" pitchFamily="18" charset="0"/>
            </a:endParaRPr>
          </a:p>
        </p:txBody>
      </p:sp>
    </p:spTree>
    <p:extLst>
      <p:ext uri="{BB962C8B-B14F-4D97-AF65-F5344CB8AC3E}">
        <p14:creationId xmlns:p14="http://schemas.microsoft.com/office/powerpoint/2010/main" xmlns="" val="791737652"/>
      </p:ext>
    </p:extLst>
  </p:cSld>
  <p:clrMapOvr>
    <a:masterClrMapping/>
  </p:clrMapOvr>
  <p:transition spd="med">
    <p:blinds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7" name="TextBox 6">
              <a:extLst>
                <a:ext uri="{FF2B5EF4-FFF2-40B4-BE49-F238E27FC236}">
                  <a16:creationId xmlns="" xmlns:a16="http://schemas.microsoft.com/office/drawing/2014/main" id="{584B19B5-979F-5F3A-5F56-5200892DEE97}"/>
                </a:ext>
              </a:extLst>
            </p:cNvPr>
            <p:cNvSpPr txBox="1"/>
            <p:nvPr/>
          </p:nvSpPr>
          <p:spPr>
            <a:xfrm>
              <a:off x="7658913" y="2610389"/>
              <a:ext cx="3751071" cy="1332866"/>
            </a:xfrm>
            <a:prstGeom prst="rect">
              <a:avLst/>
            </a:prstGeom>
            <a:noFill/>
          </p:spPr>
          <p:txBody>
            <a:bodyPr wrap="square" rtlCol="0">
              <a:spAutoFit/>
            </a:bodyPr>
            <a:lstStyle/>
            <a:p>
              <a:pPr marL="0" marR="0" algn="ctr">
                <a:lnSpc>
                  <a:spcPct val="120000"/>
                </a:lnSpc>
                <a:spcBef>
                  <a:spcPts val="0"/>
                </a:spcBef>
                <a:spcAft>
                  <a:spcPts val="0"/>
                </a:spcAft>
              </a:pPr>
              <a:r>
                <a:rPr lang="vi-VN" sz="4400" b="1" dirty="0">
                  <a:solidFill>
                    <a:schemeClr val="bg1"/>
                  </a:solidFill>
                  <a:effectLst/>
                  <a:latin typeface="Cambria" panose="02040503050406030204" pitchFamily="18" charset="0"/>
                  <a:ea typeface="Cambria" panose="02040503050406030204" pitchFamily="18" charset="0"/>
                </a:rPr>
                <a:t>Năng lượng trong thức ăn, than đá, dầu mỏ, khí đốt tự nhiên bắt nguồn từ đâu?</a:t>
              </a:r>
              <a:endParaRPr lang="en-US" sz="4400" b="1" dirty="0">
                <a:solidFill>
                  <a:schemeClr val="bg1"/>
                </a:solidFill>
                <a:effectLst/>
                <a:latin typeface="Cambria" panose="02040503050406030204" pitchFamily="18" charset="0"/>
                <a:ea typeface="Cambria" panose="02040503050406030204" pitchFamily="18" charset="0"/>
              </a:endParaRPr>
            </a:p>
          </p:txBody>
        </p:sp>
      </p:grpSp>
      <p:sp>
        <p:nvSpPr>
          <p:cNvPr id="11" name="Freeform 5">
            <a:extLst>
              <a:ext uri="{FF2B5EF4-FFF2-40B4-BE49-F238E27FC236}">
                <a16:creationId xmlns="" xmlns:a16="http://schemas.microsoft.com/office/drawing/2014/main" id="{002FD53F-A285-B26E-C3A8-3368E5A12D8D}"/>
              </a:ext>
            </a:extLst>
          </p:cNvPr>
          <p:cNvSpPr/>
          <p:nvPr/>
        </p:nvSpPr>
        <p:spPr>
          <a:xfrm>
            <a:off x="3886200" y="4914900"/>
            <a:ext cx="12344400" cy="28956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2" name="TextBox 8">
            <a:extLst>
              <a:ext uri="{FF2B5EF4-FFF2-40B4-BE49-F238E27FC236}">
                <a16:creationId xmlns="" xmlns:a16="http://schemas.microsoft.com/office/drawing/2014/main" id="{17C115A1-2F3D-A46F-4BF1-D98BB924A2A9}"/>
              </a:ext>
            </a:extLst>
          </p:cNvPr>
          <p:cNvSpPr txBox="1"/>
          <p:nvPr/>
        </p:nvSpPr>
        <p:spPr>
          <a:xfrm>
            <a:off x="4267200" y="5143500"/>
            <a:ext cx="11582400" cy="2492990"/>
          </a:xfrm>
          <a:prstGeom prst="rect">
            <a:avLst/>
          </a:prstGeom>
        </p:spPr>
        <p:txBody>
          <a:bodyPr wrap="square" lIns="0" tIns="0" rIns="0" bIns="0" rtlCol="0" anchor="t">
            <a:spAutoFit/>
          </a:bodyPr>
          <a:lstStyle/>
          <a:p>
            <a:pPr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trong thức ăn, than đá, dầu mỏ, khí đốt tự nhiên đều bắt nguồn từ năng lượng mặt trời.</a:t>
            </a:r>
            <a:endPar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eaLnBrk="1" hangingPunct="1">
              <a:defRPr/>
            </a:pPr>
            <a:endParaRPr lang="en-US">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xmlns="" val="104669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 xmlns:a16="http://schemas.microsoft.com/office/drawing/2014/main" id="{584B19B5-979F-5F3A-5F56-5200892DEE97}"/>
                </a:ext>
              </a:extLst>
            </p:cNvPr>
            <p:cNvSpPr txBox="1"/>
            <p:nvPr/>
          </p:nvSpPr>
          <p:spPr>
            <a:xfrm>
              <a:off x="7658913" y="2610389"/>
              <a:ext cx="3751071" cy="133286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Có thể sử dụng năng lượng mặt trời như thế nào để sản xuất điện?</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 xmlns:a16="http://schemas.microsoft.com/office/drawing/2014/main" id="{002FD53F-A285-B26E-C3A8-3368E5A12D8D}"/>
              </a:ext>
            </a:extLst>
          </p:cNvPr>
          <p:cNvSpPr/>
          <p:nvPr/>
        </p:nvSpPr>
        <p:spPr>
          <a:xfrm>
            <a:off x="3886200" y="4914900"/>
            <a:ext cx="12344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 xmlns:a16="http://schemas.microsoft.com/office/drawing/2014/main" id="{17C115A1-2F3D-A46F-4BF1-D98BB924A2A9}"/>
              </a:ext>
            </a:extLst>
          </p:cNvPr>
          <p:cNvSpPr txBox="1"/>
          <p:nvPr/>
        </p:nvSpPr>
        <p:spPr>
          <a:xfrm>
            <a:off x="4267200" y="5143500"/>
            <a:ext cx="11582400" cy="3323987"/>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mặt trời dùng để đun sôi nước cung cấp hơi nước chạy tua-bin của máy phát điện và có biến đổi trực tiếp thành điện năng nhờ pin mặt trời.</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xmlns="" val="217053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 xmlns:a16="http://schemas.microsoft.com/office/drawing/2014/main" id="{584B19B5-979F-5F3A-5F56-5200892DEE97}"/>
                </a:ext>
              </a:extLst>
            </p:cNvPr>
            <p:cNvSpPr txBox="1"/>
            <p:nvPr/>
          </p:nvSpPr>
          <p:spPr>
            <a:xfrm>
              <a:off x="7658913" y="2610389"/>
              <a:ext cx="3751071" cy="131632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Con người sử dụng năng lượng mặt trời trong cuộc sống như thế nào?</a:t>
              </a:r>
            </a:p>
          </p:txBody>
        </p:sp>
      </p:grpSp>
      <p:sp>
        <p:nvSpPr>
          <p:cNvPr id="11" name="Freeform 5">
            <a:extLst>
              <a:ext uri="{FF2B5EF4-FFF2-40B4-BE49-F238E27FC236}">
                <a16:creationId xmlns="" xmlns:a16="http://schemas.microsoft.com/office/drawing/2014/main" id="{002FD53F-A285-B26E-C3A8-3368E5A12D8D}"/>
              </a:ext>
            </a:extLst>
          </p:cNvPr>
          <p:cNvSpPr/>
          <p:nvPr/>
        </p:nvSpPr>
        <p:spPr>
          <a:xfrm>
            <a:off x="3886200" y="4914900"/>
            <a:ext cx="12344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 xmlns:a16="http://schemas.microsoft.com/office/drawing/2014/main" id="{17C115A1-2F3D-A46F-4BF1-D98BB924A2A9}"/>
              </a:ext>
            </a:extLst>
          </p:cNvPr>
          <p:cNvSpPr txBox="1"/>
          <p:nvPr/>
        </p:nvSpPr>
        <p:spPr>
          <a:xfrm>
            <a:off x="4267200" y="5143500"/>
            <a:ext cx="11582400" cy="3323987"/>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mặt trời dùng để đun sôi nước cung cấp hơi nước chạy tua-bin của máy phát điện và có biến đổi trực tiếp thành điện năng nhờ pin mặt trời.</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xmlns="" val="307127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grpSp>
      <p:grpSp>
        <p:nvGrpSpPr>
          <p:cNvPr id="8" name="Group 8"/>
          <p:cNvGrpSpPr/>
          <p:nvPr/>
        </p:nvGrpSpPr>
        <p:grpSpPr>
          <a:xfrm>
            <a:off x="-449619" y="9429720"/>
            <a:ext cx="20367859" cy="3086100"/>
            <a:chOff x="0" y="0"/>
            <a:chExt cx="5364375" cy="812800"/>
          </a:xfrm>
        </p:grpSpPr>
        <p:sp>
          <p:nvSpPr>
            <p:cNvPr id="9" name="Freeform 9"/>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10" name="TextBox 10"/>
            <p:cNvSpPr txBox="1"/>
            <p:nvPr/>
          </p:nvSpPr>
          <p:spPr>
            <a:xfrm>
              <a:off x="0" y="-19050"/>
              <a:ext cx="5364375" cy="831850"/>
            </a:xfrm>
            <a:prstGeom prst="rect">
              <a:avLst/>
            </a:prstGeom>
          </p:spPr>
          <p:txBody>
            <a:bodyPr lIns="50800" tIns="50800" rIns="50800" bIns="50800" rtlCol="0" anchor="ctr"/>
            <a:lstStyle/>
            <a:p>
              <a:pPr algn="ctr">
                <a:lnSpc>
                  <a:spcPts val="3187"/>
                </a:lnSpc>
              </a:pPr>
              <a:endParaRPr/>
            </a:p>
          </p:txBody>
        </p:sp>
      </p:grpSp>
      <p:sp>
        <p:nvSpPr>
          <p:cNvPr id="24" name="Rounded Rectangle 13">
            <a:extLst>
              <a:ext uri="{FF2B5EF4-FFF2-40B4-BE49-F238E27FC236}">
                <a16:creationId xmlns="" xmlns:a16="http://schemas.microsoft.com/office/drawing/2014/main" id="{174C6EAB-0EED-1890-BE86-CE85F6FBC061}"/>
              </a:ext>
            </a:extLst>
          </p:cNvPr>
          <p:cNvSpPr/>
          <p:nvPr/>
        </p:nvSpPr>
        <p:spPr>
          <a:xfrm>
            <a:off x="685800" y="419100"/>
            <a:ext cx="16840200" cy="20441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1. </a:t>
            </a:r>
            <a:r>
              <a:rPr lang="vi-VN" sz="4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Quan sát hình 2 và cho biết con người sử dụng năng lượng mặt trời vào những việc gì trong cuộc sống.</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26" name="Picture 25">
            <a:extLst>
              <a:ext uri="{FF2B5EF4-FFF2-40B4-BE49-F238E27FC236}">
                <a16:creationId xmlns="" xmlns:a16="http://schemas.microsoft.com/office/drawing/2014/main" id="{CF9349EA-AF86-B83E-E74B-E3113E4811E9}"/>
              </a:ext>
            </a:extLst>
          </p:cNvPr>
          <p:cNvPicPr>
            <a:picLocks noChangeAspect="1"/>
          </p:cNvPicPr>
          <p:nvPr/>
        </p:nvPicPr>
        <p:blipFill>
          <a:blip r:embed="rId4"/>
          <a:stretch>
            <a:fillRect/>
          </a:stretch>
        </p:blipFill>
        <p:spPr>
          <a:xfrm>
            <a:off x="4724400" y="2705100"/>
            <a:ext cx="8686800" cy="65182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7" name="Rectangle: Rounded Corners 26">
            <a:extLst>
              <a:ext uri="{FF2B5EF4-FFF2-40B4-BE49-F238E27FC236}">
                <a16:creationId xmlns="" xmlns:a16="http://schemas.microsoft.com/office/drawing/2014/main" id="{0070C8E2-101F-44DC-3DD0-DFF7E3623097}"/>
              </a:ext>
            </a:extLst>
          </p:cNvPr>
          <p:cNvSpPr/>
          <p:nvPr/>
        </p:nvSpPr>
        <p:spPr>
          <a:xfrm>
            <a:off x="990600" y="4610100"/>
            <a:ext cx="3429000" cy="83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Sản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xuất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muối</a:t>
            </a:r>
            <a:endParaRPr lang="en-US" sz="3200" b="1" dirty="0">
              <a:solidFill>
                <a:srgbClr val="FF0000"/>
              </a:solidFill>
              <a:latin typeface="Cambria" panose="02040503050406030204" pitchFamily="18" charset="0"/>
              <a:ea typeface="Cambria" panose="02040503050406030204" pitchFamily="18" charset="0"/>
            </a:endParaRPr>
          </a:p>
        </p:txBody>
      </p:sp>
      <p:sp>
        <p:nvSpPr>
          <p:cNvPr id="28" name="Rectangle: Rounded Corners 27">
            <a:extLst>
              <a:ext uri="{FF2B5EF4-FFF2-40B4-BE49-F238E27FC236}">
                <a16:creationId xmlns="" xmlns:a16="http://schemas.microsoft.com/office/drawing/2014/main" id="{D2C9DD34-DB9F-E5D2-4E4C-04FF43606075}"/>
              </a:ext>
            </a:extLst>
          </p:cNvPr>
          <p:cNvSpPr/>
          <p:nvPr/>
        </p:nvSpPr>
        <p:spPr>
          <a:xfrm>
            <a:off x="13639800" y="4305300"/>
            <a:ext cx="3429000" cy="83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Phơi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thóc</a:t>
            </a:r>
            <a:endParaRPr lang="en-US" sz="3600" b="1" dirty="0">
              <a:solidFill>
                <a:srgbClr val="FF0000"/>
              </a:solidFill>
              <a:latin typeface="Cambria" panose="02040503050406030204" pitchFamily="18" charset="0"/>
              <a:ea typeface="Cambria" panose="02040503050406030204" pitchFamily="18" charset="0"/>
            </a:endParaRPr>
          </a:p>
        </p:txBody>
      </p:sp>
      <p:sp>
        <p:nvSpPr>
          <p:cNvPr id="29" name="Rectangle: Rounded Corners 28">
            <a:extLst>
              <a:ext uri="{FF2B5EF4-FFF2-40B4-BE49-F238E27FC236}">
                <a16:creationId xmlns="" xmlns:a16="http://schemas.microsoft.com/office/drawing/2014/main" id="{35DD56BE-7682-B644-ED50-C0EAF8D15257}"/>
              </a:ext>
            </a:extLst>
          </p:cNvPr>
          <p:cNvSpPr/>
          <p:nvPr/>
        </p:nvSpPr>
        <p:spPr>
          <a:xfrm>
            <a:off x="1066800" y="7353300"/>
            <a:ext cx="3429000" cy="83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Làm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nóng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nước</a:t>
            </a:r>
            <a:endParaRPr lang="en-US" sz="3200" b="1" dirty="0">
              <a:solidFill>
                <a:srgbClr val="FF0000"/>
              </a:solidFill>
              <a:latin typeface="Cambria" panose="02040503050406030204" pitchFamily="18" charset="0"/>
              <a:ea typeface="Cambria" panose="02040503050406030204" pitchFamily="18" charset="0"/>
            </a:endParaRPr>
          </a:p>
        </p:txBody>
      </p:sp>
      <p:sp>
        <p:nvSpPr>
          <p:cNvPr id="30" name="Rectangle: Rounded Corners 29">
            <a:extLst>
              <a:ext uri="{FF2B5EF4-FFF2-40B4-BE49-F238E27FC236}">
                <a16:creationId xmlns="" xmlns:a16="http://schemas.microsoft.com/office/drawing/2014/main" id="{8EC7E75F-8242-D6F1-373D-CD60B0DDABC7}"/>
              </a:ext>
            </a:extLst>
          </p:cNvPr>
          <p:cNvSpPr/>
          <p:nvPr/>
        </p:nvSpPr>
        <p:spPr>
          <a:xfrm>
            <a:off x="13716000" y="7048500"/>
            <a:ext cx="3429000" cy="83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Sấy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chuối</a:t>
            </a:r>
            <a:endParaRPr lang="en-US" sz="36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down)">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down)">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28" grpId="0" animBg="1"/>
      <p:bldP spid="29"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 xmlns:a16="http://schemas.microsoft.com/office/drawing/2014/main" id="{584B19B5-979F-5F3A-5F56-5200892DEE97}"/>
                </a:ext>
              </a:extLst>
            </p:cNvPr>
            <p:cNvSpPr txBox="1"/>
            <p:nvPr/>
          </p:nvSpPr>
          <p:spPr>
            <a:xfrm>
              <a:off x="7658913" y="2610389"/>
              <a:ext cx="3751071" cy="133286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Mặt trời có vai trò như thế nào trong việc sản xuất muối biển?</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 xmlns:a16="http://schemas.microsoft.com/office/drawing/2014/main" id="{002FD53F-A285-B26E-C3A8-3368E5A12D8D}"/>
              </a:ext>
            </a:extLst>
          </p:cNvPr>
          <p:cNvSpPr/>
          <p:nvPr/>
        </p:nvSpPr>
        <p:spPr>
          <a:xfrm>
            <a:off x="3886200" y="4914900"/>
            <a:ext cx="12344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 xmlns:a16="http://schemas.microsoft.com/office/drawing/2014/main" id="{17C115A1-2F3D-A46F-4BF1-D98BB924A2A9}"/>
              </a:ext>
            </a:extLst>
          </p:cNvPr>
          <p:cNvSpPr txBox="1"/>
          <p:nvPr/>
        </p:nvSpPr>
        <p:spPr>
          <a:xfrm>
            <a:off x="4267200" y="5143500"/>
            <a:ext cx="11582400" cy="3046988"/>
          </a:xfrm>
          <a:prstGeom prst="rect">
            <a:avLst/>
          </a:prstGeom>
        </p:spPr>
        <p:txBody>
          <a:bodyPr wrap="square" lIns="0" tIns="0" rIns="0" bIns="0" rtlCol="0" anchor="t">
            <a:spAutoFit/>
          </a:bodyPr>
          <a:lstStyle/>
          <a:p>
            <a:pPr lvl="0" algn="just"/>
            <a:r>
              <a:rPr lang="vi-VN" sz="6600" dirty="0">
                <a:solidFill>
                  <a:srgbClr val="FFFFFF"/>
                </a:solidFill>
                <a:latin typeface="Cambria" panose="02040503050406030204" pitchFamily="18" charset="0"/>
                <a:ea typeface="Cambria" panose="02040503050406030204" pitchFamily="18" charset="0"/>
                <a:cs typeface="Glacial Indifference"/>
                <a:sym typeface="Glacial Indifference"/>
              </a:rPr>
              <a:t>Mặt trời cung cấp năng lượng để làm bay hơi nước biển, tạo điều kiện cho muối kết tinh lại.</a:t>
            </a:r>
            <a:endParaRPr kumimoji="0" lang="en-US" sz="66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descr="A yellow sun with a smiling face&#10;&#10;Description automatically generated">
            <a:extLst>
              <a:ext uri="{FF2B5EF4-FFF2-40B4-BE49-F238E27FC236}">
                <a16:creationId xmlns="" xmlns:a16="http://schemas.microsoft.com/office/drawing/2014/main" id="{CF534672-B22C-B891-F176-71EB71586EA8}"/>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3639800" y="-5443"/>
            <a:ext cx="5867410" cy="5867410"/>
          </a:xfrm>
          <a:prstGeom prst="rect">
            <a:avLst/>
          </a:prstGeom>
        </p:spPr>
      </p:pic>
    </p:spTree>
    <p:extLst>
      <p:ext uri="{BB962C8B-B14F-4D97-AF65-F5344CB8AC3E}">
        <p14:creationId xmlns:p14="http://schemas.microsoft.com/office/powerpoint/2010/main" xmlns="" val="334183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 xmlns:a16="http://schemas.microsoft.com/office/drawing/2014/main" id="{584B19B5-979F-5F3A-5F56-5200892DEE97}"/>
                </a:ext>
              </a:extLst>
            </p:cNvPr>
            <p:cNvSpPr txBox="1"/>
            <p:nvPr/>
          </p:nvSpPr>
          <p:spPr>
            <a:xfrm>
              <a:off x="7669844" y="2451917"/>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Vì sao khi trời nắng nóng, thóc sẽ khô nhanh hơn?</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 xmlns:a16="http://schemas.microsoft.com/office/drawing/2014/main" id="{002FD53F-A285-B26E-C3A8-3368E5A12D8D}"/>
              </a:ext>
            </a:extLst>
          </p:cNvPr>
          <p:cNvSpPr/>
          <p:nvPr/>
        </p:nvSpPr>
        <p:spPr>
          <a:xfrm>
            <a:off x="3886200" y="4914900"/>
            <a:ext cx="12344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 xmlns:a16="http://schemas.microsoft.com/office/drawing/2014/main" id="{17C115A1-2F3D-A46F-4BF1-D98BB924A2A9}"/>
              </a:ext>
            </a:extLst>
          </p:cNvPr>
          <p:cNvSpPr txBox="1"/>
          <p:nvPr/>
        </p:nvSpPr>
        <p:spPr>
          <a:xfrm>
            <a:off x="4191000" y="5372100"/>
            <a:ext cx="11582400" cy="2769989"/>
          </a:xfrm>
          <a:prstGeom prst="rect">
            <a:avLst/>
          </a:prstGeom>
        </p:spPr>
        <p:txBody>
          <a:bodyPr wrap="square" lIns="0" tIns="0" rIns="0" bIns="0" rtlCol="0" anchor="t">
            <a:spAutoFit/>
          </a:bodyPr>
          <a:lstStyle/>
          <a:p>
            <a:pPr lvl="0" algn="just"/>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Ánh sáng mặt trời cung cấp nhiệt lượng để làm khô thóc nhanh chóng, giúp bảo quản thóc tốt hơn.</a:t>
            </a:r>
            <a:endParaRPr kumimoji="0" lang="en-US" sz="6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14" descr="A yellow sun with a smiling face&#10;&#10;Description automatically generated">
            <a:extLst>
              <a:ext uri="{FF2B5EF4-FFF2-40B4-BE49-F238E27FC236}">
                <a16:creationId xmlns="" xmlns:a16="http://schemas.microsoft.com/office/drawing/2014/main" id="{CF534672-B22C-B891-F176-71EB71586EA8}"/>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3639800" y="-5443"/>
            <a:ext cx="5867410" cy="5867410"/>
          </a:xfrm>
          <a:prstGeom prst="rect">
            <a:avLst/>
          </a:prstGeom>
        </p:spPr>
      </p:pic>
    </p:spTree>
    <p:extLst>
      <p:ext uri="{BB962C8B-B14F-4D97-AF65-F5344CB8AC3E}">
        <p14:creationId xmlns:p14="http://schemas.microsoft.com/office/powerpoint/2010/main" xmlns="" val="168600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 xmlns:a16="http://schemas.microsoft.com/office/drawing/2014/main" id="{584B19B5-979F-5F3A-5F56-5200892DEE97}"/>
                </a:ext>
              </a:extLst>
            </p:cNvPr>
            <p:cNvSpPr txBox="1"/>
            <p:nvPr/>
          </p:nvSpPr>
          <p:spPr>
            <a:xfrm>
              <a:off x="7669844" y="2451917"/>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Bình nước nóng sử dụng năng lượng mặt trời có ưu điểm gì?</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 xmlns:a16="http://schemas.microsoft.com/office/drawing/2014/main" id="{002FD53F-A285-B26E-C3A8-3368E5A12D8D}"/>
              </a:ext>
            </a:extLst>
          </p:cNvPr>
          <p:cNvSpPr/>
          <p:nvPr/>
        </p:nvSpPr>
        <p:spPr>
          <a:xfrm>
            <a:off x="3886200" y="4229100"/>
            <a:ext cx="13487400" cy="5105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 xmlns:a16="http://schemas.microsoft.com/office/drawing/2014/main" id="{17C115A1-2F3D-A46F-4BF1-D98BB924A2A9}"/>
              </a:ext>
            </a:extLst>
          </p:cNvPr>
          <p:cNvSpPr txBox="1"/>
          <p:nvPr/>
        </p:nvSpPr>
        <p:spPr>
          <a:xfrm>
            <a:off x="4191000" y="4610100"/>
            <a:ext cx="12344400" cy="4308872"/>
          </a:xfrm>
          <a:prstGeom prst="rect">
            <a:avLst/>
          </a:prstGeom>
        </p:spPr>
        <p:txBody>
          <a:bodyPr wrap="square" lIns="0" tIns="0" rIns="0" bIns="0" rtlCol="0" anchor="t">
            <a:spAutoFit/>
          </a:bodyPr>
          <a:lstStyle/>
          <a:p>
            <a:pPr lvl="0" algn="just"/>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Bình nước nóng sử dụng năng lượng mặt trời có nhiều ưu điểm như:</a:t>
            </a:r>
          </a:p>
          <a:p>
            <a:pPr lvl="0" algn="just"/>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a:t>
            </a:r>
            <a:r>
              <a:rPr lang="en-US" sz="4000" b="1"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Tiết kiệm chi phí: </a:t>
            </a:r>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Giúp tiết kiệm tiền điện hàng tháng.</a:t>
            </a:r>
          </a:p>
          <a:p>
            <a:pPr lvl="0" algn="just"/>
            <a:r>
              <a:rPr lang="vi-VN" sz="4000" b="1" smtClean="0">
                <a:solidFill>
                  <a:srgbClr val="FFFFFF"/>
                </a:solidFill>
                <a:latin typeface="Cambria" panose="02040503050406030204" pitchFamily="18" charset="0"/>
                <a:ea typeface="Cambria" panose="02040503050406030204" pitchFamily="18" charset="0"/>
                <a:cs typeface="Glacial Indifference"/>
                <a:sym typeface="Glacial Indifference"/>
              </a:rPr>
              <a:t>-</a:t>
            </a:r>
            <a:r>
              <a:rPr lang="en-US" sz="4000" b="1" smtClean="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Bảo vệ môi trường: </a:t>
            </a:r>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Không tạo ra khí thải gây ô nhiễm môi trường.</a:t>
            </a:r>
          </a:p>
          <a:p>
            <a:pPr lvl="0" algn="just"/>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a:t>
            </a:r>
            <a:r>
              <a:rPr lang="en-US" sz="4000" b="1"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An toàn: </a:t>
            </a:r>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Không nguy cơ cháy nổ như bình nước nóng sử dụng điện.</a:t>
            </a:r>
          </a:p>
        </p:txBody>
      </p:sp>
      <p:sp>
        <p:nvSpPr>
          <p:cNvPr id="13" name="Freeform 9">
            <a:extLst>
              <a:ext uri="{FF2B5EF4-FFF2-40B4-BE49-F238E27FC236}">
                <a16:creationId xmlns=""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l="20" t="46680" r="49019" b="6630"/>
          <a:stretch>
            <a:fillRect/>
          </a:stretch>
        </p:blipFill>
        <p:spPr bwMode="auto">
          <a:xfrm>
            <a:off x="14617794" y="982980"/>
            <a:ext cx="33147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80395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 xmlns:a16="http://schemas.microsoft.com/office/drawing/2014/main" id="{688E1B9D-33CC-2352-6540-35EDD4DCD78F}"/>
              </a:ext>
            </a:extLst>
          </p:cNvPr>
          <p:cNvGrpSpPr/>
          <p:nvPr/>
        </p:nvGrpSpPr>
        <p:grpSpPr>
          <a:xfrm>
            <a:off x="2209800" y="1104900"/>
            <a:ext cx="13030200" cy="2669898"/>
            <a:chOff x="7596554" y="2451917"/>
            <a:chExt cx="3908808" cy="2139604"/>
          </a:xfrm>
        </p:grpSpPr>
        <p:sp>
          <p:nvSpPr>
            <p:cNvPr id="6" name="Rounded Rectangle 10">
              <a:extLst>
                <a:ext uri="{FF2B5EF4-FFF2-40B4-BE49-F238E27FC236}">
                  <a16:creationId xmlns=""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 xmlns:a16="http://schemas.microsoft.com/office/drawing/2014/main" id="{584B19B5-979F-5F3A-5F56-5200892DEE97}"/>
                </a:ext>
              </a:extLst>
            </p:cNvPr>
            <p:cNvSpPr txBox="1"/>
            <p:nvPr/>
          </p:nvSpPr>
          <p:spPr>
            <a:xfrm>
              <a:off x="7669844" y="2451917"/>
              <a:ext cx="3751071" cy="213960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Vì sao nói sấy chuối bằng năng lượng mặt trời tiết kiệm chi phí và bảo vệ môi trường?</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 xmlns:a16="http://schemas.microsoft.com/office/drawing/2014/main" id="{002FD53F-A285-B26E-C3A8-3368E5A12D8D}"/>
              </a:ext>
            </a:extLst>
          </p:cNvPr>
          <p:cNvSpPr/>
          <p:nvPr/>
        </p:nvSpPr>
        <p:spPr>
          <a:xfrm>
            <a:off x="3886200" y="4914900"/>
            <a:ext cx="13106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 xmlns:a16="http://schemas.microsoft.com/office/drawing/2014/main" id="{17C115A1-2F3D-A46F-4BF1-D98BB924A2A9}"/>
              </a:ext>
            </a:extLst>
          </p:cNvPr>
          <p:cNvSpPr txBox="1"/>
          <p:nvPr/>
        </p:nvSpPr>
        <p:spPr>
          <a:xfrm>
            <a:off x="4191000" y="5372100"/>
            <a:ext cx="12344400" cy="2769989"/>
          </a:xfrm>
          <a:prstGeom prst="rect">
            <a:avLst/>
          </a:prstGeom>
        </p:spPr>
        <p:txBody>
          <a:bodyPr wrap="square" lIns="0" tIns="0" rIns="0" bIns="0" rtlCol="0" anchor="t">
            <a:spAutoFit/>
          </a:bodyPr>
          <a:lstStyle/>
          <a:p>
            <a:pPr lvl="0" algn="just"/>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Sấy chuối bằng năng lượng mặt trời:</a:t>
            </a:r>
            <a:r>
              <a:rPr lang="en-US" sz="60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Tiết kiệm chi phí</a:t>
            </a:r>
            <a:r>
              <a:rPr lang="en-US" sz="6000" dirty="0">
                <a:solidFill>
                  <a:srgbClr val="FFFFFF"/>
                </a:solidFill>
                <a:latin typeface="Cambria" panose="02040503050406030204" pitchFamily="18" charset="0"/>
                <a:ea typeface="Cambria" panose="02040503050406030204" pitchFamily="18" charset="0"/>
                <a:cs typeface="Glacial Indifference"/>
                <a:sym typeface="Glacial Indifference"/>
              </a:rPr>
              <a:t>;</a:t>
            </a:r>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6000" dirty="0">
                <a:solidFill>
                  <a:srgbClr val="FFFFFF"/>
                </a:solidFill>
                <a:latin typeface="Cambria" panose="02040503050406030204" pitchFamily="18" charset="0"/>
                <a:ea typeface="Cambria" panose="02040503050406030204" pitchFamily="18" charset="0"/>
                <a:cs typeface="Glacial Indifference"/>
                <a:sym typeface="Glacial Indifference"/>
              </a:rPr>
              <a:t>k</a:t>
            </a:r>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hông tốn chi phí cho nhiên liệu như than, củi, ga,...</a:t>
            </a:r>
          </a:p>
        </p:txBody>
      </p:sp>
      <p:sp>
        <p:nvSpPr>
          <p:cNvPr id="13" name="Freeform 9">
            <a:extLst>
              <a:ext uri="{FF2B5EF4-FFF2-40B4-BE49-F238E27FC236}">
                <a16:creationId xmlns=""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241185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171777">
            <a:off x="4033524" y="3236544"/>
            <a:ext cx="3045976" cy="2924091"/>
          </a:xfrm>
          <a:custGeom>
            <a:avLst/>
            <a:gdLst/>
            <a:ahLst/>
            <a:cxnLst/>
            <a:rect l="l" t="t" r="r" b="b"/>
            <a:pathLst>
              <a:path w="4765653" h="4765653">
                <a:moveTo>
                  <a:pt x="0" y="0"/>
                </a:moveTo>
                <a:lnTo>
                  <a:pt x="4765652" y="0"/>
                </a:lnTo>
                <a:lnTo>
                  <a:pt x="4765652" y="4765653"/>
                </a:lnTo>
                <a:lnTo>
                  <a:pt x="0" y="4765653"/>
                </a:lnTo>
                <a:lnTo>
                  <a:pt x="0" y="0"/>
                </a:lnTo>
                <a:close/>
              </a:path>
            </a:pathLst>
          </a:custGeom>
          <a:blipFill>
            <a:blip r:embed="rId4" cstate="print">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9"/>
          <p:cNvGrpSpPr/>
          <p:nvPr/>
        </p:nvGrpSpPr>
        <p:grpSpPr>
          <a:xfrm>
            <a:off x="-449619" y="9429720"/>
            <a:ext cx="20367859" cy="3086100"/>
            <a:chOff x="0" y="0"/>
            <a:chExt cx="5364375" cy="812800"/>
          </a:xfrm>
        </p:grpSpPr>
        <p:sp>
          <p:nvSpPr>
            <p:cNvPr id="10" name="Freeform 10"/>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19050"/>
              <a:ext cx="5364375" cy="831850"/>
            </a:xfrm>
            <a:prstGeom prst="rect">
              <a:avLst/>
            </a:prstGeom>
          </p:spPr>
          <p:txBody>
            <a:bodyPr lIns="50800" tIns="50800" rIns="50800" bIns="50800" rtlCol="0" anchor="ctr"/>
            <a:lstStyle/>
            <a:p>
              <a:pPr marL="0" marR="0" lvl="0" indent="0" algn="ctr" defTabSz="914400" rtl="0" eaLnBrk="1" fontAlgn="auto" latinLnBrk="0" hangingPunct="1">
                <a:lnSpc>
                  <a:spcPts val="318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a:off x="377112" y="5728866"/>
            <a:ext cx="5463431" cy="4114800"/>
          </a:xfrm>
          <a:custGeom>
            <a:avLst/>
            <a:gdLst/>
            <a:ahLst/>
            <a:cxnLst/>
            <a:rect l="l" t="t" r="r" b="b"/>
            <a:pathLst>
              <a:path w="5463431" h="4114800">
                <a:moveTo>
                  <a:pt x="0" y="0"/>
                </a:moveTo>
                <a:lnTo>
                  <a:pt x="5463431" y="0"/>
                </a:lnTo>
                <a:lnTo>
                  <a:pt x="5463431"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435936">
            <a:off x="1504439" y="2274326"/>
            <a:ext cx="2627023" cy="2948699"/>
          </a:xfrm>
          <a:custGeom>
            <a:avLst/>
            <a:gdLst/>
            <a:ahLst/>
            <a:cxnLst/>
            <a:rect l="l" t="t" r="r" b="b"/>
            <a:pathLst>
              <a:path w="2627023" h="2948699">
                <a:moveTo>
                  <a:pt x="0" y="0"/>
                </a:moveTo>
                <a:lnTo>
                  <a:pt x="2627023" y="0"/>
                </a:lnTo>
                <a:lnTo>
                  <a:pt x="2627023" y="2948699"/>
                </a:lnTo>
                <a:lnTo>
                  <a:pt x="0" y="2948699"/>
                </a:lnTo>
                <a:lnTo>
                  <a:pt x="0" y="0"/>
                </a:lnTo>
                <a:close/>
              </a:path>
            </a:pathLst>
          </a:custGeom>
          <a:blipFill>
            <a:blip r:embed="rId8" cstate="print">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753368" y="4341340"/>
            <a:ext cx="866035" cy="866035"/>
          </a:xfrm>
          <a:custGeom>
            <a:avLst/>
            <a:gdLst/>
            <a:ahLst/>
            <a:cxnLst/>
            <a:rect l="l" t="t" r="r" b="b"/>
            <a:pathLst>
              <a:path w="866035" h="866035">
                <a:moveTo>
                  <a:pt x="0" y="0"/>
                </a:moveTo>
                <a:lnTo>
                  <a:pt x="866035" y="0"/>
                </a:lnTo>
                <a:lnTo>
                  <a:pt x="866035" y="866035"/>
                </a:lnTo>
                <a:lnTo>
                  <a:pt x="0" y="866035"/>
                </a:lnTo>
                <a:lnTo>
                  <a:pt x="0" y="0"/>
                </a:lnTo>
                <a:close/>
              </a:path>
            </a:pathLst>
          </a:custGeom>
          <a:blipFill>
            <a:blip r:embed="rId10" cstate="print">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154898">
            <a:off x="15711441" y="3569496"/>
            <a:ext cx="1027509" cy="1027509"/>
          </a:xfrm>
          <a:custGeom>
            <a:avLst/>
            <a:gdLst/>
            <a:ahLst/>
            <a:cxnLst/>
            <a:rect l="l" t="t" r="r" b="b"/>
            <a:pathLst>
              <a:path w="1027509" h="1027509">
                <a:moveTo>
                  <a:pt x="0" y="0"/>
                </a:moveTo>
                <a:lnTo>
                  <a:pt x="1027509" y="0"/>
                </a:lnTo>
                <a:lnTo>
                  <a:pt x="1027509" y="1027509"/>
                </a:lnTo>
                <a:lnTo>
                  <a:pt x="0" y="1027509"/>
                </a:lnTo>
                <a:lnTo>
                  <a:pt x="0" y="0"/>
                </a:lnTo>
                <a:close/>
              </a:path>
            </a:pathLst>
          </a:custGeom>
          <a:blipFill>
            <a:blip r:embed="rId12" cstate="print">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233728" flipH="1">
            <a:off x="-2222150" y="508564"/>
            <a:ext cx="6501699" cy="1040272"/>
          </a:xfrm>
          <a:custGeom>
            <a:avLst/>
            <a:gdLst/>
            <a:ahLst/>
            <a:cxnLst/>
            <a:rect l="l" t="t" r="r" b="b"/>
            <a:pathLst>
              <a:path w="6501699" h="1040272">
                <a:moveTo>
                  <a:pt x="6501700" y="0"/>
                </a:moveTo>
                <a:lnTo>
                  <a:pt x="0" y="0"/>
                </a:lnTo>
                <a:lnTo>
                  <a:pt x="0" y="1040272"/>
                </a:lnTo>
                <a:lnTo>
                  <a:pt x="6501700" y="1040272"/>
                </a:lnTo>
                <a:lnTo>
                  <a:pt x="6501700" y="0"/>
                </a:lnTo>
                <a:close/>
              </a:path>
            </a:pathLst>
          </a:custGeom>
          <a:blipFill>
            <a:blip r:embed="rId13">
              <a:extLst>
                <a:ext uri="{96DAC541-7B7A-43D3-8B79-37D633B846F1}">
                  <asvg:svgBlip xmlns:asvg="http://schemas.microsoft.com/office/drawing/2016/SVG/main" xmlns="" r:embed="rId14"/>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213565">
            <a:off x="13843377" y="666197"/>
            <a:ext cx="6940652" cy="1110504"/>
          </a:xfrm>
          <a:custGeom>
            <a:avLst/>
            <a:gdLst/>
            <a:ahLst/>
            <a:cxnLst/>
            <a:rect l="l" t="t" r="r" b="b"/>
            <a:pathLst>
              <a:path w="6940652" h="1110504">
                <a:moveTo>
                  <a:pt x="0" y="0"/>
                </a:moveTo>
                <a:lnTo>
                  <a:pt x="6940653" y="0"/>
                </a:lnTo>
                <a:lnTo>
                  <a:pt x="6940653" y="1110504"/>
                </a:lnTo>
                <a:lnTo>
                  <a:pt x="0" y="111050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2">
            <a:extLst>
              <a:ext uri="{FF2B5EF4-FFF2-40B4-BE49-F238E27FC236}">
                <a16:creationId xmlns="" xmlns:a16="http://schemas.microsoft.com/office/drawing/2014/main" id="{EB126BE5-EA7C-97C0-2D2F-D4202DEBD5A3}"/>
              </a:ext>
            </a:extLst>
          </p:cNvPr>
          <p:cNvSpPr txBox="1"/>
          <p:nvPr/>
        </p:nvSpPr>
        <p:spPr>
          <a:xfrm>
            <a:off x="7162800" y="2857500"/>
            <a:ext cx="10591800" cy="3416320"/>
          </a:xfrm>
          <a:prstGeom prst="rect">
            <a:avLst/>
          </a:prstGeom>
          <a:noFill/>
        </p:spPr>
        <p:txBody>
          <a:bodyPr wrap="square" rtlCol="0">
            <a:spAutoFit/>
          </a:bodyPr>
          <a:lstStyle/>
          <a:p>
            <a:pPr lvl="0" algn="ctr"/>
            <a:r>
              <a:rPr lang="vi-VN" sz="7200" b="1" dirty="0">
                <a:solidFill>
                  <a:prstClr val="white"/>
                </a:solidFill>
                <a:latin typeface="Cambria" panose="02040503050406030204" pitchFamily="18" charset="0"/>
                <a:ea typeface="Cambria" panose="02040503050406030204" pitchFamily="18" charset="0"/>
              </a:rPr>
              <a:t>Hoạt động 2: Năng lượng điện được tạo ra từ năng lượng mặt trời</a:t>
            </a:r>
            <a:endParaRPr kumimoji="0" lang="en-US" sz="7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xmlns="" val="276997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Rectangle: Rounded Corners 7">
            <a:extLst>
              <a:ext uri="{FF2B5EF4-FFF2-40B4-BE49-F238E27FC236}">
                <a16:creationId xmlns="" xmlns:a16="http://schemas.microsoft.com/office/drawing/2014/main" id="{8CEDBDF4-F04D-B640-B4D1-B201F3483FD7}"/>
              </a:ext>
            </a:extLst>
          </p:cNvPr>
          <p:cNvSpPr/>
          <p:nvPr/>
        </p:nvSpPr>
        <p:spPr>
          <a:xfrm>
            <a:off x="3962400" y="266700"/>
            <a:ext cx="9753600" cy="1143000"/>
          </a:xfrm>
          <a:prstGeom prst="round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t>Quan </a:t>
            </a:r>
            <a:r>
              <a:rPr lang="en-US" sz="4400" dirty="0" err="1"/>
              <a:t>sát</a:t>
            </a:r>
            <a:r>
              <a:rPr lang="en-US" sz="4400" dirty="0"/>
              <a:t> </a:t>
            </a:r>
            <a:r>
              <a:rPr lang="en-US" sz="4400" dirty="0" err="1"/>
              <a:t>hình</a:t>
            </a:r>
            <a:r>
              <a:rPr lang="en-US" sz="4400" dirty="0"/>
              <a:t> 3 </a:t>
            </a:r>
            <a:r>
              <a:rPr lang="en-US" sz="4400" dirty="0" err="1"/>
              <a:t>và</a:t>
            </a:r>
            <a:r>
              <a:rPr lang="en-US" sz="4400" dirty="0"/>
              <a:t> </a:t>
            </a:r>
            <a:r>
              <a:rPr lang="en-US" sz="4400" dirty="0" err="1"/>
              <a:t>cho</a:t>
            </a:r>
            <a:r>
              <a:rPr lang="en-US" sz="4400" dirty="0"/>
              <a:t> </a:t>
            </a:r>
            <a:r>
              <a:rPr lang="en-US" sz="4400" dirty="0" err="1"/>
              <a:t>biết</a:t>
            </a:r>
            <a:r>
              <a:rPr lang="en-US" sz="4400" dirty="0"/>
              <a:t>:</a:t>
            </a:r>
          </a:p>
        </p:txBody>
      </p:sp>
      <p:pic>
        <p:nvPicPr>
          <p:cNvPr id="10" name="Picture 9">
            <a:extLst>
              <a:ext uri="{FF2B5EF4-FFF2-40B4-BE49-F238E27FC236}">
                <a16:creationId xmlns="" xmlns:a16="http://schemas.microsoft.com/office/drawing/2014/main" id="{0D0F2660-6ACA-2CCC-B206-0396731E2733}"/>
              </a:ext>
            </a:extLst>
          </p:cNvPr>
          <p:cNvPicPr>
            <a:picLocks noChangeAspect="1"/>
          </p:cNvPicPr>
          <p:nvPr/>
        </p:nvPicPr>
        <p:blipFill>
          <a:blip r:embed="rId4"/>
          <a:stretch>
            <a:fillRect/>
          </a:stretch>
        </p:blipFill>
        <p:spPr>
          <a:xfrm>
            <a:off x="2286000" y="2095500"/>
            <a:ext cx="7537066" cy="3733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a:extLst>
              <a:ext uri="{FF2B5EF4-FFF2-40B4-BE49-F238E27FC236}">
                <a16:creationId xmlns="" xmlns:a16="http://schemas.microsoft.com/office/drawing/2014/main" id="{70B3E11F-B92A-21C8-11CF-AF59F10990AA}"/>
              </a:ext>
            </a:extLst>
          </p:cNvPr>
          <p:cNvPicPr>
            <a:picLocks noChangeAspect="1"/>
          </p:cNvPicPr>
          <p:nvPr/>
        </p:nvPicPr>
        <p:blipFill>
          <a:blip r:embed="rId5"/>
          <a:stretch>
            <a:fillRect/>
          </a:stretch>
        </p:blipFill>
        <p:spPr>
          <a:xfrm>
            <a:off x="10972800" y="2095500"/>
            <a:ext cx="6676571" cy="7010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TextBox 15">
            <a:extLst>
              <a:ext uri="{FF2B5EF4-FFF2-40B4-BE49-F238E27FC236}">
                <a16:creationId xmlns="" xmlns:a16="http://schemas.microsoft.com/office/drawing/2014/main" id="{2F7A990F-BBD6-913C-CCD4-2919A7AFEBDE}"/>
              </a:ext>
            </a:extLst>
          </p:cNvPr>
          <p:cNvSpPr txBox="1"/>
          <p:nvPr/>
        </p:nvSpPr>
        <p:spPr>
          <a:xfrm>
            <a:off x="304800" y="6515100"/>
            <a:ext cx="10591800" cy="2862322"/>
          </a:xfrm>
          <a:prstGeom prst="rect">
            <a:avLst/>
          </a:prstGeom>
          <a:noFill/>
        </p:spPr>
        <p:txBody>
          <a:bodyPr wrap="square" rtlCol="0">
            <a:spAutoFit/>
          </a:bodyPr>
          <a:lstStyle/>
          <a:p>
            <a:pPr algn="just"/>
            <a:r>
              <a:rPr lang="en-US" sz="3600" b="1" i="0" dirty="0">
                <a:solidFill>
                  <a:schemeClr val="bg1"/>
                </a:solidFill>
                <a:effectLst/>
                <a:latin typeface="Cambria" panose="02040503050406030204" pitchFamily="18" charset="0"/>
                <a:ea typeface="Cambria" panose="02040503050406030204" pitchFamily="18" charset="0"/>
              </a:rPr>
              <a:t>- </a:t>
            </a:r>
            <a:r>
              <a:rPr lang="vi-VN" sz="3600" b="1" i="0" dirty="0">
                <a:solidFill>
                  <a:schemeClr val="bg1"/>
                </a:solidFill>
                <a:effectLst/>
                <a:latin typeface="Cambria" panose="02040503050406030204" pitchFamily="18" charset="0"/>
                <a:ea typeface="Cambria" panose="02040503050406030204" pitchFamily="18" charset="0"/>
              </a:rPr>
              <a:t>Năng lượng điện được tạo ra từ năng lượng mặt trời sử dụng vào những việc gì?</a:t>
            </a:r>
            <a:endParaRPr lang="en-US" sz="3600" b="1" i="0" dirty="0">
              <a:solidFill>
                <a:schemeClr val="bg1"/>
              </a:solidFill>
              <a:effectLst/>
              <a:latin typeface="Cambria" panose="02040503050406030204" pitchFamily="18" charset="0"/>
              <a:ea typeface="Cambria" panose="02040503050406030204" pitchFamily="18" charset="0"/>
            </a:endParaRPr>
          </a:p>
          <a:p>
            <a:pPr algn="just"/>
            <a:r>
              <a:rPr lang="en-US" sz="3600" b="1" i="0" dirty="0">
                <a:solidFill>
                  <a:schemeClr val="bg1"/>
                </a:solidFill>
                <a:effectLst/>
                <a:latin typeface="Cambria" panose="02040503050406030204" pitchFamily="18" charset="0"/>
                <a:ea typeface="Cambria" panose="02040503050406030204" pitchFamily="18" charset="0"/>
              </a:rPr>
              <a:t>- </a:t>
            </a:r>
            <a:r>
              <a:rPr lang="vi-VN" sz="3600" b="1" i="0" dirty="0">
                <a:solidFill>
                  <a:schemeClr val="bg1"/>
                </a:solidFill>
                <a:effectLst/>
                <a:latin typeface="Cambria" panose="02040503050406030204" pitchFamily="18" charset="0"/>
                <a:ea typeface="Cambria" panose="02040503050406030204" pitchFamily="18" charset="0"/>
              </a:rPr>
              <a:t>Sử dụng năng lượng điện được tạo ra từ năng lượng mặt trời có ưu điểm gì so với năng lượng điện do nhà máy điện sản xuất (hình 1, trang 30)?</a:t>
            </a:r>
            <a:endParaRPr lang="en-US" sz="36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xmlns="" val="203953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txBody>
          <a:bodyPr/>
          <a:lstStyle/>
          <a:p>
            <a:endParaRPr lang="en-US"/>
          </a:p>
        </p:txBody>
      </p:sp>
      <p:sp>
        <p:nvSpPr>
          <p:cNvPr id="3" name="Freeform 3"/>
          <p:cNvSpPr/>
          <p:nvPr/>
        </p:nvSpPr>
        <p:spPr>
          <a:xfrm rot="-380265">
            <a:off x="1360381" y="835199"/>
            <a:ext cx="12602964" cy="16662573"/>
          </a:xfrm>
          <a:custGeom>
            <a:avLst/>
            <a:gdLst/>
            <a:ahLst/>
            <a:cxnLst/>
            <a:rect l="l" t="t" r="r" b="b"/>
            <a:pathLst>
              <a:path w="12602964" h="16662573">
                <a:moveTo>
                  <a:pt x="0" y="0"/>
                </a:moveTo>
                <a:lnTo>
                  <a:pt x="12602964" y="0"/>
                </a:lnTo>
                <a:lnTo>
                  <a:pt x="12602964" y="16662572"/>
                </a:lnTo>
                <a:lnTo>
                  <a:pt x="0" y="1666257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6" name="Freeform 6"/>
          <p:cNvSpPr/>
          <p:nvPr/>
        </p:nvSpPr>
        <p:spPr>
          <a:xfrm>
            <a:off x="12301529" y="4719169"/>
            <a:ext cx="6697638" cy="5140437"/>
          </a:xfrm>
          <a:custGeom>
            <a:avLst/>
            <a:gdLst/>
            <a:ahLst/>
            <a:cxnLst/>
            <a:rect l="l" t="t" r="r" b="b"/>
            <a:pathLst>
              <a:path w="6697638" h="5140437">
                <a:moveTo>
                  <a:pt x="0" y="0"/>
                </a:moveTo>
                <a:lnTo>
                  <a:pt x="6697639" y="0"/>
                </a:lnTo>
                <a:lnTo>
                  <a:pt x="6697639" y="5140437"/>
                </a:lnTo>
                <a:lnTo>
                  <a:pt x="0" y="514043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7" name="Freeform 7"/>
          <p:cNvSpPr/>
          <p:nvPr/>
        </p:nvSpPr>
        <p:spPr>
          <a:xfrm rot="1388038">
            <a:off x="14173390" y="434465"/>
            <a:ext cx="1342255" cy="1924380"/>
          </a:xfrm>
          <a:custGeom>
            <a:avLst/>
            <a:gdLst/>
            <a:ahLst/>
            <a:cxnLst/>
            <a:rect l="l" t="t" r="r" b="b"/>
            <a:pathLst>
              <a:path w="1342255" h="1924380">
                <a:moveTo>
                  <a:pt x="0" y="0"/>
                </a:moveTo>
                <a:lnTo>
                  <a:pt x="1342255" y="0"/>
                </a:lnTo>
                <a:lnTo>
                  <a:pt x="1342255" y="1924380"/>
                </a:lnTo>
                <a:lnTo>
                  <a:pt x="0" y="1924380"/>
                </a:lnTo>
                <a:lnTo>
                  <a:pt x="0" y="0"/>
                </a:lnTo>
                <a:close/>
              </a:path>
            </a:pathLst>
          </a:custGeom>
          <a:blipFill>
            <a:blip r:embed="rId7" cstate="print">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8" name="Freeform 8"/>
          <p:cNvSpPr/>
          <p:nvPr/>
        </p:nvSpPr>
        <p:spPr>
          <a:xfrm rot="-4173535" flipH="1" flipV="1">
            <a:off x="14814494" y="519638"/>
            <a:ext cx="4200691" cy="4451599"/>
          </a:xfrm>
          <a:custGeom>
            <a:avLst/>
            <a:gdLst/>
            <a:ahLst/>
            <a:cxnLst/>
            <a:rect l="l" t="t" r="r" b="b"/>
            <a:pathLst>
              <a:path w="4200691" h="4451599">
                <a:moveTo>
                  <a:pt x="4200691" y="4451599"/>
                </a:moveTo>
                <a:lnTo>
                  <a:pt x="0" y="4451599"/>
                </a:lnTo>
                <a:lnTo>
                  <a:pt x="0" y="0"/>
                </a:lnTo>
                <a:lnTo>
                  <a:pt x="4200691" y="0"/>
                </a:lnTo>
                <a:lnTo>
                  <a:pt x="4200691" y="4451599"/>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pic>
        <p:nvPicPr>
          <p:cNvPr id="9" name="Picture 8">
            <a:extLst>
              <a:ext uri="{FF2B5EF4-FFF2-40B4-BE49-F238E27FC236}">
                <a16:creationId xmlns="" xmlns:a16="http://schemas.microsoft.com/office/drawing/2014/main" id="{5EF78AF2-B510-EC5F-5469-B69A019D3130}"/>
              </a:ext>
            </a:extLst>
          </p:cNvPr>
          <p:cNvPicPr>
            <a:picLocks noChangeAspect="1"/>
          </p:cNvPicPr>
          <p:nvPr/>
        </p:nvPicPr>
        <p:blipFill>
          <a:blip r:embed="rId11"/>
          <a:stretch>
            <a:fillRect/>
          </a:stretch>
        </p:blipFill>
        <p:spPr>
          <a:xfrm>
            <a:off x="2133600" y="495300"/>
            <a:ext cx="11291724" cy="10287000"/>
          </a:xfrm>
          <a:prstGeom prst="rect">
            <a:avLst/>
          </a:prstGeom>
        </p:spPr>
      </p:pic>
    </p:spTree>
    <p:extLst>
      <p:ext uri="{BB962C8B-B14F-4D97-AF65-F5344CB8AC3E}">
        <p14:creationId xmlns:p14="http://schemas.microsoft.com/office/powerpoint/2010/main" xmlns="" val="35983033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 xmlns:a16="http://schemas.microsoft.com/office/drawing/2014/main" id="{688E1B9D-33CC-2352-6540-35EDD4DCD78F}"/>
              </a:ext>
            </a:extLst>
          </p:cNvPr>
          <p:cNvGrpSpPr/>
          <p:nvPr/>
        </p:nvGrpSpPr>
        <p:grpSpPr>
          <a:xfrm>
            <a:off x="2209800" y="952501"/>
            <a:ext cx="12192000" cy="2209801"/>
            <a:chOff x="7596554" y="2694382"/>
            <a:chExt cx="3908808" cy="1406296"/>
          </a:xfrm>
        </p:grpSpPr>
        <p:sp>
          <p:nvSpPr>
            <p:cNvPr id="6" name="Rounded Rectangle 10">
              <a:extLst>
                <a:ext uri="{FF2B5EF4-FFF2-40B4-BE49-F238E27FC236}">
                  <a16:creationId xmlns="" xmlns:a16="http://schemas.microsoft.com/office/drawing/2014/main" id="{B19E85B7-341F-C528-D4CE-C0C98E65387C}"/>
                </a:ext>
              </a:extLst>
            </p:cNvPr>
            <p:cNvSpPr/>
            <p:nvPr/>
          </p:nvSpPr>
          <p:spPr>
            <a:xfrm>
              <a:off x="7596554" y="2694382"/>
              <a:ext cx="3908808" cy="1406296"/>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 xmlns:a16="http://schemas.microsoft.com/office/drawing/2014/main" id="{584B19B5-979F-5F3A-5F56-5200892DEE97}"/>
                </a:ext>
              </a:extLst>
            </p:cNvPr>
            <p:cNvSpPr txBox="1"/>
            <p:nvPr/>
          </p:nvSpPr>
          <p:spPr>
            <a:xfrm>
              <a:off x="7669844" y="2791368"/>
              <a:ext cx="3751071" cy="1045313"/>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Năng lượng điện được tạo ra từ năng lượng mặt trời được sử dụng vào những việc gì?</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 xmlns:a16="http://schemas.microsoft.com/office/drawing/2014/main" id="{002FD53F-A285-B26E-C3A8-3368E5A12D8D}"/>
              </a:ext>
            </a:extLst>
          </p:cNvPr>
          <p:cNvSpPr/>
          <p:nvPr/>
        </p:nvSpPr>
        <p:spPr>
          <a:xfrm>
            <a:off x="3886200" y="4229100"/>
            <a:ext cx="13487400" cy="5105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 xmlns:a16="http://schemas.microsoft.com/office/drawing/2014/main" id="{17C115A1-2F3D-A46F-4BF1-D98BB924A2A9}"/>
              </a:ext>
            </a:extLst>
          </p:cNvPr>
          <p:cNvSpPr txBox="1"/>
          <p:nvPr/>
        </p:nvSpPr>
        <p:spPr>
          <a:xfrm>
            <a:off x="4191000" y="4610100"/>
            <a:ext cx="12344400" cy="4154984"/>
          </a:xfrm>
          <a:prstGeom prst="rect">
            <a:avLst/>
          </a:prstGeom>
        </p:spPr>
        <p:txBody>
          <a:bodyPr wrap="square" lIns="0" tIns="0" rIns="0" bIns="0" rtlCol="0" anchor="t">
            <a:spAutoFit/>
          </a:bodyPr>
          <a:lstStyle/>
          <a:p>
            <a:pPr lvl="0" algn="just"/>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điện được tạo ra từ năng lượng mặt trời được sử dụng để: bơm nước (hình 3a), làm sáng đèn đường (hình 3b), cung cấp điện cho ca-me-ra giám sát hành trình trên đường cao tốc (hình 3c).</a:t>
            </a:r>
            <a:endParaRPr kumimoji="0" lang="vi-VN"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255660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 xmlns:a16="http://schemas.microsoft.com/office/drawing/2014/main" id="{688E1B9D-33CC-2352-6540-35EDD4DCD78F}"/>
              </a:ext>
            </a:extLst>
          </p:cNvPr>
          <p:cNvGrpSpPr/>
          <p:nvPr/>
        </p:nvGrpSpPr>
        <p:grpSpPr>
          <a:xfrm>
            <a:off x="2209800" y="647700"/>
            <a:ext cx="14325600" cy="2514605"/>
            <a:chOff x="7596554" y="2500408"/>
            <a:chExt cx="3908808" cy="1600270"/>
          </a:xfrm>
        </p:grpSpPr>
        <p:sp>
          <p:nvSpPr>
            <p:cNvPr id="6" name="Rounded Rectangle 10">
              <a:extLst>
                <a:ext uri="{FF2B5EF4-FFF2-40B4-BE49-F238E27FC236}">
                  <a16:creationId xmlns="" xmlns:a16="http://schemas.microsoft.com/office/drawing/2014/main" id="{B19E85B7-341F-C528-D4CE-C0C98E65387C}"/>
                </a:ext>
              </a:extLst>
            </p:cNvPr>
            <p:cNvSpPr/>
            <p:nvPr/>
          </p:nvSpPr>
          <p:spPr>
            <a:xfrm>
              <a:off x="7596554" y="2500408"/>
              <a:ext cx="3908808" cy="160027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 xmlns:a16="http://schemas.microsoft.com/office/drawing/2014/main" id="{584B19B5-979F-5F3A-5F56-5200892DEE97}"/>
                </a:ext>
              </a:extLst>
            </p:cNvPr>
            <p:cNvSpPr txBox="1"/>
            <p:nvPr/>
          </p:nvSpPr>
          <p:spPr>
            <a:xfrm>
              <a:off x="7679720" y="2500408"/>
              <a:ext cx="3751071" cy="156239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Sử dụng năng lượng điện được tạo ra từ năng lượng mặt trời có ưu điểm gì so với năng lượng điện do nhà máy điện sản xuất (hình 1, trang 30)?</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 xmlns:a16="http://schemas.microsoft.com/office/drawing/2014/main" id="{002FD53F-A285-B26E-C3A8-3368E5A12D8D}"/>
              </a:ext>
            </a:extLst>
          </p:cNvPr>
          <p:cNvSpPr/>
          <p:nvPr/>
        </p:nvSpPr>
        <p:spPr>
          <a:xfrm>
            <a:off x="3886200" y="4229100"/>
            <a:ext cx="13487400" cy="36576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 xmlns:a16="http://schemas.microsoft.com/office/drawing/2014/main" id="{17C115A1-2F3D-A46F-4BF1-D98BB924A2A9}"/>
              </a:ext>
            </a:extLst>
          </p:cNvPr>
          <p:cNvSpPr txBox="1"/>
          <p:nvPr/>
        </p:nvSpPr>
        <p:spPr>
          <a:xfrm>
            <a:off x="4191000" y="4610100"/>
            <a:ext cx="12344400" cy="2492990"/>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Ánh sáng mặt trời là nguồn năng lượng vô tận, không bao giờ cạn kiệt, giúp đảm bảo nguồn cung cấp điện lâu dài. </a:t>
            </a:r>
            <a:endParaRPr kumimoji="0" lang="vi-VN"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19790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 xmlns:a16="http://schemas.microsoft.com/office/drawing/2014/main" id="{688E1B9D-33CC-2352-6540-35EDD4DCD78F}"/>
              </a:ext>
            </a:extLst>
          </p:cNvPr>
          <p:cNvGrpSpPr/>
          <p:nvPr/>
        </p:nvGrpSpPr>
        <p:grpSpPr>
          <a:xfrm>
            <a:off x="2209800" y="647700"/>
            <a:ext cx="14325600" cy="2514605"/>
            <a:chOff x="7596554" y="2500408"/>
            <a:chExt cx="3908808" cy="1600270"/>
          </a:xfrm>
        </p:grpSpPr>
        <p:sp>
          <p:nvSpPr>
            <p:cNvPr id="6" name="Rounded Rectangle 10">
              <a:extLst>
                <a:ext uri="{FF2B5EF4-FFF2-40B4-BE49-F238E27FC236}">
                  <a16:creationId xmlns="" xmlns:a16="http://schemas.microsoft.com/office/drawing/2014/main" id="{B19E85B7-341F-C528-D4CE-C0C98E65387C}"/>
                </a:ext>
              </a:extLst>
            </p:cNvPr>
            <p:cNvSpPr/>
            <p:nvPr/>
          </p:nvSpPr>
          <p:spPr>
            <a:xfrm>
              <a:off x="7596554" y="2500408"/>
              <a:ext cx="3908808" cy="160027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 xmlns:a16="http://schemas.microsoft.com/office/drawing/2014/main" id="{584B19B5-979F-5F3A-5F56-5200892DEE97}"/>
                </a:ext>
              </a:extLst>
            </p:cNvPr>
            <p:cNvSpPr txBox="1"/>
            <p:nvPr/>
          </p:nvSpPr>
          <p:spPr>
            <a:xfrm>
              <a:off x="7679720" y="2500408"/>
              <a:ext cx="3751071" cy="156239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Sử dụng năng lượng điện được tạo ra từ năng lượng mặt trời có ưu điểm gì so với năng lượng điện do nhà máy điện sản xuất (hình 1, trang 30)?</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 xmlns:a16="http://schemas.microsoft.com/office/drawing/2014/main" id="{002FD53F-A285-B26E-C3A8-3368E5A12D8D}"/>
              </a:ext>
            </a:extLst>
          </p:cNvPr>
          <p:cNvSpPr/>
          <p:nvPr/>
        </p:nvSpPr>
        <p:spPr>
          <a:xfrm>
            <a:off x="3886200" y="4229100"/>
            <a:ext cx="13487400" cy="5486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 xmlns:a16="http://schemas.microsoft.com/office/drawing/2014/main" id="{17C115A1-2F3D-A46F-4BF1-D98BB924A2A9}"/>
              </a:ext>
            </a:extLst>
          </p:cNvPr>
          <p:cNvSpPr txBox="1"/>
          <p:nvPr/>
        </p:nvSpPr>
        <p:spPr>
          <a:xfrm>
            <a:off x="4191000" y="4610100"/>
            <a:ext cx="12344400" cy="4739759"/>
          </a:xfrm>
          <a:prstGeom prst="rect">
            <a:avLst/>
          </a:prstGeom>
        </p:spPr>
        <p:txBody>
          <a:bodyPr wrap="square" lIns="0" tIns="0" rIns="0" bIns="0" rtlCol="0" anchor="t">
            <a:spAutoFit/>
          </a:bodyPr>
          <a:lstStyle/>
          <a:p>
            <a:pPr lvl="0" algn="just"/>
            <a:r>
              <a:rPr lang="vi-VN" sz="4400" dirty="0">
                <a:solidFill>
                  <a:srgbClr val="FFFFFF"/>
                </a:solidFill>
                <a:latin typeface="Cambria" panose="02040503050406030204" pitchFamily="18" charset="0"/>
                <a:ea typeface="Cambria" panose="02040503050406030204" pitchFamily="18" charset="0"/>
                <a:cs typeface="Glacial Indifference"/>
                <a:sym typeface="Glacial Indifference"/>
              </a:rPr>
              <a:t>+  Ánh sáng mặt trời là nguồn năng lượng vô tận, không bao giờ cạn kiệt, giúp đảm bảo nguồn cung cấp điện lâu dài. </a:t>
            </a:r>
          </a:p>
          <a:p>
            <a:pPr lvl="0" algn="just"/>
            <a:r>
              <a:rPr lang="vi-VN" sz="4400" dirty="0">
                <a:solidFill>
                  <a:srgbClr val="FFFFFF"/>
                </a:solidFill>
                <a:latin typeface="Cambria" panose="02040503050406030204" pitchFamily="18" charset="0"/>
                <a:ea typeface="Cambria" panose="02040503050406030204" pitchFamily="18" charset="0"/>
                <a:cs typeface="Glacial Indifference"/>
                <a:sym typeface="Glacial Indifference"/>
              </a:rPr>
              <a:t> + Sử dụng năng lượng điện được tạo ra từ năng lượng mặt trời không gây ô nhiễm không khí, giúp tiết kiệm được các loại nhiên liệu dùng để sản xuất điện.</a:t>
            </a:r>
          </a:p>
        </p:txBody>
      </p:sp>
      <p:sp>
        <p:nvSpPr>
          <p:cNvPr id="13" name="Freeform 9">
            <a:extLst>
              <a:ext uri="{FF2B5EF4-FFF2-40B4-BE49-F238E27FC236}">
                <a16:creationId xmlns=""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335773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449619" y="8450918"/>
            <a:ext cx="20367859" cy="3086100"/>
            <a:chOff x="0" y="0"/>
            <a:chExt cx="5364375" cy="812800"/>
          </a:xfrm>
        </p:grpSpPr>
        <p:sp>
          <p:nvSpPr>
            <p:cNvPr id="6" name="Freeform 6"/>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19050"/>
              <a:ext cx="5364375" cy="831850"/>
            </a:xfrm>
            <a:prstGeom prst="rect">
              <a:avLst/>
            </a:prstGeom>
          </p:spPr>
          <p:txBody>
            <a:bodyPr lIns="50800" tIns="50800" rIns="50800" bIns="50800" rtlCol="0" anchor="ctr"/>
            <a:lstStyle/>
            <a:p>
              <a:pPr marL="0" marR="0" lvl="0" indent="0" algn="ctr" defTabSz="914400" rtl="0" eaLnBrk="1" fontAlgn="auto" latinLnBrk="0" hangingPunct="1">
                <a:lnSpc>
                  <a:spcPts val="318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320399" y="1218498"/>
            <a:ext cx="6300945" cy="8535763"/>
          </a:xfrm>
          <a:custGeom>
            <a:avLst/>
            <a:gdLst/>
            <a:ahLst/>
            <a:cxnLst/>
            <a:rect l="l" t="t" r="r" b="b"/>
            <a:pathLst>
              <a:path w="6300945" h="8535763">
                <a:moveTo>
                  <a:pt x="0" y="0"/>
                </a:moveTo>
                <a:lnTo>
                  <a:pt x="6300945" y="0"/>
                </a:lnTo>
                <a:lnTo>
                  <a:pt x="6300945" y="8535763"/>
                </a:lnTo>
                <a:lnTo>
                  <a:pt x="0" y="85357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5045467" y="782640"/>
            <a:ext cx="3910547" cy="4267882"/>
          </a:xfrm>
          <a:custGeom>
            <a:avLst/>
            <a:gdLst/>
            <a:ahLst/>
            <a:cxnLst/>
            <a:rect l="l" t="t" r="r" b="b"/>
            <a:pathLst>
              <a:path w="3910547" h="4267882">
                <a:moveTo>
                  <a:pt x="0" y="0"/>
                </a:moveTo>
                <a:lnTo>
                  <a:pt x="3910548" y="0"/>
                </a:lnTo>
                <a:lnTo>
                  <a:pt x="3910548" y="4267882"/>
                </a:lnTo>
                <a:lnTo>
                  <a:pt x="0" y="4267882"/>
                </a:lnTo>
                <a:lnTo>
                  <a:pt x="0" y="0"/>
                </a:lnTo>
                <a:close/>
              </a:path>
            </a:pathLst>
          </a:custGeom>
          <a:blipFill>
            <a:blip r:embed="rId6" cstate="print">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773525" y="7183851"/>
            <a:ext cx="942940" cy="942940"/>
          </a:xfrm>
          <a:custGeom>
            <a:avLst/>
            <a:gdLst/>
            <a:ahLst/>
            <a:cxnLst/>
            <a:rect l="l" t="t" r="r" b="b"/>
            <a:pathLst>
              <a:path w="942940" h="942940">
                <a:moveTo>
                  <a:pt x="0" y="0"/>
                </a:moveTo>
                <a:lnTo>
                  <a:pt x="942939" y="0"/>
                </a:lnTo>
                <a:lnTo>
                  <a:pt x="942939" y="942940"/>
                </a:lnTo>
                <a:lnTo>
                  <a:pt x="0" y="942940"/>
                </a:lnTo>
                <a:lnTo>
                  <a:pt x="0" y="0"/>
                </a:lnTo>
                <a:close/>
              </a:path>
            </a:pathLst>
          </a:custGeom>
          <a:blipFill>
            <a:blip r:embed="rId8" cstate="print">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54898">
            <a:off x="8797407" y="2289802"/>
            <a:ext cx="916723" cy="916723"/>
          </a:xfrm>
          <a:custGeom>
            <a:avLst/>
            <a:gdLst/>
            <a:ahLst/>
            <a:cxnLst/>
            <a:rect l="l" t="t" r="r" b="b"/>
            <a:pathLst>
              <a:path w="916723" h="916723">
                <a:moveTo>
                  <a:pt x="0" y="0"/>
                </a:moveTo>
                <a:lnTo>
                  <a:pt x="916723" y="0"/>
                </a:lnTo>
                <a:lnTo>
                  <a:pt x="916723" y="916723"/>
                </a:lnTo>
                <a:lnTo>
                  <a:pt x="0" y="916723"/>
                </a:lnTo>
                <a:lnTo>
                  <a:pt x="0" y="0"/>
                </a:lnTo>
                <a:close/>
              </a:path>
            </a:pathLst>
          </a:custGeom>
          <a:blipFill>
            <a:blip r:embed="rId10" cstate="print">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7086178" y="6706103"/>
            <a:ext cx="3382097" cy="2547237"/>
          </a:xfrm>
          <a:custGeom>
            <a:avLst/>
            <a:gdLst/>
            <a:ahLst/>
            <a:cxnLst/>
            <a:rect l="l" t="t" r="r" b="b"/>
            <a:pathLst>
              <a:path w="3382097" h="2547237">
                <a:moveTo>
                  <a:pt x="0" y="0"/>
                </a:moveTo>
                <a:lnTo>
                  <a:pt x="3382097" y="0"/>
                </a:lnTo>
                <a:lnTo>
                  <a:pt x="3382097" y="2547236"/>
                </a:lnTo>
                <a:lnTo>
                  <a:pt x="0" y="2547236"/>
                </a:lnTo>
                <a:lnTo>
                  <a:pt x="0" y="0"/>
                </a:lnTo>
                <a:close/>
              </a:path>
            </a:pathLst>
          </a:custGeom>
          <a:blipFill>
            <a:blip r:embed="rId11" cstate="print">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233728" flipH="1">
            <a:off x="-2162785" y="617052"/>
            <a:ext cx="5145596" cy="823295"/>
          </a:xfrm>
          <a:custGeom>
            <a:avLst/>
            <a:gdLst/>
            <a:ahLst/>
            <a:cxnLst/>
            <a:rect l="l" t="t" r="r" b="b"/>
            <a:pathLst>
              <a:path w="5145596" h="823295">
                <a:moveTo>
                  <a:pt x="5145597" y="0"/>
                </a:moveTo>
                <a:lnTo>
                  <a:pt x="0" y="0"/>
                </a:lnTo>
                <a:lnTo>
                  <a:pt x="0" y="823296"/>
                </a:lnTo>
                <a:lnTo>
                  <a:pt x="5145597" y="823296"/>
                </a:lnTo>
                <a:lnTo>
                  <a:pt x="5145597" y="0"/>
                </a:lnTo>
                <a:close/>
              </a:path>
            </a:pathLst>
          </a:custGeom>
          <a:blipFill>
            <a:blip r:embed="rId13">
              <a:extLst>
                <a:ext uri="{96DAC541-7B7A-43D3-8B79-37D633B846F1}">
                  <asvg:svgBlip xmlns:asvg="http://schemas.microsoft.com/office/drawing/2016/SVG/main" xmlns="" r:embed="rId14"/>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rot="213565">
            <a:off x="16298277" y="4170960"/>
            <a:ext cx="4610282" cy="737645"/>
          </a:xfrm>
          <a:custGeom>
            <a:avLst/>
            <a:gdLst/>
            <a:ahLst/>
            <a:cxnLst/>
            <a:rect l="l" t="t" r="r" b="b"/>
            <a:pathLst>
              <a:path w="4610282" h="737645">
                <a:moveTo>
                  <a:pt x="0" y="0"/>
                </a:moveTo>
                <a:lnTo>
                  <a:pt x="4610282" y="0"/>
                </a:lnTo>
                <a:lnTo>
                  <a:pt x="4610282" y="737645"/>
                </a:lnTo>
                <a:lnTo>
                  <a:pt x="0" y="73764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flipH="1">
            <a:off x="1716464" y="7564851"/>
            <a:ext cx="4464247" cy="2366215"/>
          </a:xfrm>
          <a:custGeom>
            <a:avLst/>
            <a:gdLst/>
            <a:ahLst/>
            <a:cxnLst/>
            <a:rect l="l" t="t" r="r" b="b"/>
            <a:pathLst>
              <a:path w="4464247" h="2366215">
                <a:moveTo>
                  <a:pt x="4464247" y="0"/>
                </a:moveTo>
                <a:lnTo>
                  <a:pt x="0" y="0"/>
                </a:lnTo>
                <a:lnTo>
                  <a:pt x="0" y="2366215"/>
                </a:lnTo>
                <a:lnTo>
                  <a:pt x="4464247" y="2366215"/>
                </a:lnTo>
                <a:lnTo>
                  <a:pt x="4464247" y="0"/>
                </a:lnTo>
                <a:close/>
              </a:path>
            </a:pathLst>
          </a:custGeom>
          <a:blipFill>
            <a:blip r:embed="rId15">
              <a:extLst>
                <a:ext uri="{96DAC541-7B7A-43D3-8B79-37D633B846F1}">
                  <asvg:svgBlip xmlns:asvg="http://schemas.microsoft.com/office/drawing/2016/SVG/main" xmlns="" r:embed="rId16"/>
                </a:ext>
              </a:extLst>
            </a:blip>
            <a:stretch>
              <a:fillRect r="-10631" b="-3472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a:extLst>
              <a:ext uri="{FF2B5EF4-FFF2-40B4-BE49-F238E27FC236}">
                <a16:creationId xmlns="" xmlns:a16="http://schemas.microsoft.com/office/drawing/2014/main" id="{68685D15-D3C2-ED67-F918-5AAB81913815}"/>
              </a:ext>
            </a:extLst>
          </p:cNvPr>
          <p:cNvPicPr>
            <a:picLocks noChangeAspect="1"/>
          </p:cNvPicPr>
          <p:nvPr/>
        </p:nvPicPr>
        <p:blipFill>
          <a:blip r:embed="rId17"/>
          <a:stretch>
            <a:fillRect/>
          </a:stretch>
        </p:blipFill>
        <p:spPr>
          <a:xfrm>
            <a:off x="1676400" y="1181100"/>
            <a:ext cx="8181541" cy="6962235"/>
          </a:xfrm>
          <a:prstGeom prst="rect">
            <a:avLst/>
          </a:prstGeom>
        </p:spPr>
      </p:pic>
    </p:spTree>
    <p:extLst>
      <p:ext uri="{BB962C8B-B14F-4D97-AF65-F5344CB8AC3E}">
        <p14:creationId xmlns:p14="http://schemas.microsoft.com/office/powerpoint/2010/main" xmlns="" val="130056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449619" y="9429720"/>
            <a:ext cx="20367859" cy="3086100"/>
            <a:chOff x="0" y="0"/>
            <a:chExt cx="5364375" cy="812800"/>
          </a:xfrm>
        </p:grpSpPr>
        <p:sp>
          <p:nvSpPr>
            <p:cNvPr id="9" name="Freeform 9"/>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19050"/>
              <a:ext cx="5364375" cy="831850"/>
            </a:xfrm>
            <a:prstGeom prst="rect">
              <a:avLst/>
            </a:prstGeom>
          </p:spPr>
          <p:txBody>
            <a:bodyPr lIns="50800" tIns="50800" rIns="50800" bIns="50800" rtlCol="0" anchor="ctr"/>
            <a:lstStyle/>
            <a:p>
              <a:pPr marL="0" marR="0" lvl="0" indent="0" algn="ctr" defTabSz="914400" rtl="0" eaLnBrk="1" fontAlgn="auto" latinLnBrk="0" hangingPunct="1">
                <a:lnSpc>
                  <a:spcPts val="318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Rounded Rectangle 13">
            <a:extLst>
              <a:ext uri="{FF2B5EF4-FFF2-40B4-BE49-F238E27FC236}">
                <a16:creationId xmlns="" xmlns:a16="http://schemas.microsoft.com/office/drawing/2014/main" id="{174C6EAB-0EED-1890-BE86-CE85F6FBC061}"/>
              </a:ext>
            </a:extLst>
          </p:cNvPr>
          <p:cNvSpPr/>
          <p:nvPr/>
        </p:nvSpPr>
        <p:spPr>
          <a:xfrm>
            <a:off x="685800" y="419100"/>
            <a:ext cx="16840200" cy="20441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T</a:t>
            </a:r>
            <a:r>
              <a:rPr lang="vi-VN" sz="5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rình bày việc sử dụng năng lượng mặt trời ở gia đình và địa phương mình</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5" name="Picture 4" descr="A yellow sun with a smiling face&#10;&#10;Description automatically generated">
            <a:extLst>
              <a:ext uri="{FF2B5EF4-FFF2-40B4-BE49-F238E27FC236}">
                <a16:creationId xmlns="" xmlns:a16="http://schemas.microsoft.com/office/drawing/2014/main" id="{CCBFD487-D39A-FDBA-AF53-FD1C884D1FB3}"/>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66800" y="3771900"/>
            <a:ext cx="5257800" cy="5257800"/>
          </a:xfrm>
          <a:prstGeom prst="rect">
            <a:avLst/>
          </a:prstGeom>
        </p:spPr>
      </p:pic>
      <p:cxnSp>
        <p:nvCxnSpPr>
          <p:cNvPr id="7" name="Straight Arrow Connector 6">
            <a:extLst>
              <a:ext uri="{FF2B5EF4-FFF2-40B4-BE49-F238E27FC236}">
                <a16:creationId xmlns="" xmlns:a16="http://schemas.microsoft.com/office/drawing/2014/main" id="{8A2BFA6C-927C-BC2B-7CF9-5057883B0D69}"/>
              </a:ext>
            </a:extLst>
          </p:cNvPr>
          <p:cNvCxnSpPr/>
          <p:nvPr/>
        </p:nvCxnSpPr>
        <p:spPr>
          <a:xfrm flipV="1">
            <a:off x="4648200" y="3771900"/>
            <a:ext cx="2286000" cy="16764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Freeform 2">
            <a:extLst>
              <a:ext uri="{FF2B5EF4-FFF2-40B4-BE49-F238E27FC236}">
                <a16:creationId xmlns="" xmlns:a16="http://schemas.microsoft.com/office/drawing/2014/main" id="{CC05E7EE-9F86-47E2-2928-6AA9F98D3F0C}"/>
              </a:ext>
            </a:extLst>
          </p:cNvPr>
          <p:cNvSpPr/>
          <p:nvPr/>
        </p:nvSpPr>
        <p:spPr>
          <a:xfrm>
            <a:off x="6858000" y="2476500"/>
            <a:ext cx="1959002" cy="2221873"/>
          </a:xfrm>
          <a:custGeom>
            <a:avLst/>
            <a:gdLst/>
            <a:ahLst/>
            <a:cxnLst/>
            <a:rect l="l" t="t" r="r" b="b"/>
            <a:pathLst>
              <a:path w="3704702" h="4858626">
                <a:moveTo>
                  <a:pt x="0" y="0"/>
                </a:moveTo>
                <a:lnTo>
                  <a:pt x="3704702" y="0"/>
                </a:lnTo>
                <a:lnTo>
                  <a:pt x="3704702" y="4858626"/>
                </a:lnTo>
                <a:lnTo>
                  <a:pt x="0" y="4858626"/>
                </a:lnTo>
                <a:lnTo>
                  <a:pt x="0" y="0"/>
                </a:lnTo>
                <a:close/>
              </a:path>
            </a:pathLst>
          </a:custGeom>
          <a:blipFill>
            <a:blip r:embed="rId5" cstate="print"/>
            <a:stretch>
              <a:fillRect/>
            </a:stretch>
          </a:blipFill>
        </p:spPr>
        <p:txBody>
          <a:bodyPr/>
          <a:lstStyle/>
          <a:p>
            <a:endParaRPr lang="en-US"/>
          </a:p>
        </p:txBody>
      </p:sp>
      <p:sp>
        <p:nvSpPr>
          <p:cNvPr id="12" name="TextBox 11">
            <a:extLst>
              <a:ext uri="{FF2B5EF4-FFF2-40B4-BE49-F238E27FC236}">
                <a16:creationId xmlns="" xmlns:a16="http://schemas.microsoft.com/office/drawing/2014/main" id="{C898F5C1-328E-9E03-5150-DDD9C9F06626}"/>
              </a:ext>
            </a:extLst>
          </p:cNvPr>
          <p:cNvSpPr txBox="1"/>
          <p:nvPr/>
        </p:nvSpPr>
        <p:spPr>
          <a:xfrm>
            <a:off x="9067800" y="2857500"/>
            <a:ext cx="4876800" cy="923330"/>
          </a:xfrm>
          <a:prstGeom prst="rect">
            <a:avLst/>
          </a:prstGeom>
          <a:noFill/>
        </p:spPr>
        <p:txBody>
          <a:bodyPr wrap="square" rtlCol="0">
            <a:spAutoFit/>
          </a:bodyPr>
          <a:lstStyle/>
          <a:p>
            <a:r>
              <a:rPr lang="en-US" sz="5400" dirty="0" err="1">
                <a:solidFill>
                  <a:schemeClr val="bg1"/>
                </a:solidFill>
              </a:rPr>
              <a:t>Đọc</a:t>
            </a:r>
            <a:r>
              <a:rPr lang="en-US" sz="5400" dirty="0">
                <a:solidFill>
                  <a:schemeClr val="bg1"/>
                </a:solidFill>
              </a:rPr>
              <a:t> </a:t>
            </a:r>
            <a:r>
              <a:rPr lang="en-US" sz="5400" dirty="0" err="1">
                <a:solidFill>
                  <a:schemeClr val="bg1"/>
                </a:solidFill>
              </a:rPr>
              <a:t>sách</a:t>
            </a:r>
            <a:endParaRPr lang="en-US" sz="5400" dirty="0">
              <a:solidFill>
                <a:schemeClr val="bg1"/>
              </a:solidFill>
            </a:endParaRPr>
          </a:p>
        </p:txBody>
      </p:sp>
      <p:cxnSp>
        <p:nvCxnSpPr>
          <p:cNvPr id="13" name="Straight Arrow Connector 12">
            <a:extLst>
              <a:ext uri="{FF2B5EF4-FFF2-40B4-BE49-F238E27FC236}">
                <a16:creationId xmlns="" xmlns:a16="http://schemas.microsoft.com/office/drawing/2014/main" id="{2DF10E86-DA73-ABB1-12A1-B5F4E291DA20}"/>
              </a:ext>
            </a:extLst>
          </p:cNvPr>
          <p:cNvCxnSpPr>
            <a:cxnSpLocks/>
          </p:cNvCxnSpPr>
          <p:nvPr/>
        </p:nvCxnSpPr>
        <p:spPr>
          <a:xfrm flipV="1">
            <a:off x="4495800" y="6286500"/>
            <a:ext cx="1981200" cy="2286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 xmlns:a16="http://schemas.microsoft.com/office/drawing/2014/main" id="{F1256799-546B-0B94-D9DD-9BEDB04F48FC}"/>
              </a:ext>
            </a:extLst>
          </p:cNvPr>
          <p:cNvSpPr txBox="1"/>
          <p:nvPr/>
        </p:nvSpPr>
        <p:spPr>
          <a:xfrm>
            <a:off x="9220200" y="5600700"/>
            <a:ext cx="4876800" cy="923330"/>
          </a:xfrm>
          <a:prstGeom prst="rect">
            <a:avLst/>
          </a:prstGeom>
          <a:noFill/>
        </p:spPr>
        <p:txBody>
          <a:bodyPr wrap="square" rtlCol="0">
            <a:spAutoFit/>
          </a:bodyPr>
          <a:lstStyle/>
          <a:p>
            <a:r>
              <a:rPr lang="en-US" sz="5400" dirty="0" err="1">
                <a:solidFill>
                  <a:schemeClr val="bg1"/>
                </a:solidFill>
              </a:rPr>
              <a:t>Phơi</a:t>
            </a:r>
            <a:r>
              <a:rPr lang="en-US" sz="5400" dirty="0">
                <a:solidFill>
                  <a:schemeClr val="bg1"/>
                </a:solidFill>
              </a:rPr>
              <a:t> </a:t>
            </a:r>
            <a:r>
              <a:rPr lang="en-US" sz="5400" dirty="0" err="1">
                <a:solidFill>
                  <a:schemeClr val="bg1"/>
                </a:solidFill>
              </a:rPr>
              <a:t>quần</a:t>
            </a:r>
            <a:r>
              <a:rPr lang="en-US" sz="5400" dirty="0">
                <a:solidFill>
                  <a:schemeClr val="bg1"/>
                </a:solidFill>
              </a:rPr>
              <a:t> </a:t>
            </a:r>
            <a:r>
              <a:rPr lang="en-US" sz="5400" dirty="0" err="1">
                <a:solidFill>
                  <a:schemeClr val="bg1"/>
                </a:solidFill>
              </a:rPr>
              <a:t>áo</a:t>
            </a:r>
            <a:endParaRPr lang="en-US" sz="5400" dirty="0">
              <a:solidFill>
                <a:schemeClr val="bg1"/>
              </a:solidFill>
            </a:endParaRPr>
          </a:p>
        </p:txBody>
      </p:sp>
      <p:sp>
        <p:nvSpPr>
          <p:cNvPr id="16" name="Freeform 3">
            <a:extLst>
              <a:ext uri="{FF2B5EF4-FFF2-40B4-BE49-F238E27FC236}">
                <a16:creationId xmlns="" xmlns:a16="http://schemas.microsoft.com/office/drawing/2014/main" id="{2391A990-3722-70A6-B89B-862567FF0747}"/>
              </a:ext>
            </a:extLst>
          </p:cNvPr>
          <p:cNvSpPr/>
          <p:nvPr/>
        </p:nvSpPr>
        <p:spPr>
          <a:xfrm>
            <a:off x="6400800" y="4914900"/>
            <a:ext cx="2667000" cy="1960472"/>
          </a:xfrm>
          <a:custGeom>
            <a:avLst/>
            <a:gdLst/>
            <a:ahLst/>
            <a:cxnLst/>
            <a:rect l="l" t="t" r="r" b="b"/>
            <a:pathLst>
              <a:path w="4092676" h="3269025">
                <a:moveTo>
                  <a:pt x="0" y="0"/>
                </a:moveTo>
                <a:lnTo>
                  <a:pt x="4092676" y="0"/>
                </a:lnTo>
                <a:lnTo>
                  <a:pt x="4092676" y="3269025"/>
                </a:lnTo>
                <a:lnTo>
                  <a:pt x="0" y="3269025"/>
                </a:lnTo>
                <a:lnTo>
                  <a:pt x="0" y="0"/>
                </a:lnTo>
                <a:close/>
              </a:path>
            </a:pathLst>
          </a:custGeom>
          <a:blipFill>
            <a:blip r:embed="rId6" cstate="print"/>
            <a:stretch>
              <a:fillRect/>
            </a:stretch>
          </a:blipFill>
        </p:spPr>
        <p:txBody>
          <a:bodyPr/>
          <a:lstStyle/>
          <a:p>
            <a:endParaRPr lang="en-US"/>
          </a:p>
        </p:txBody>
      </p:sp>
      <p:sp>
        <p:nvSpPr>
          <p:cNvPr id="18" name="Freeform 4">
            <a:extLst>
              <a:ext uri="{FF2B5EF4-FFF2-40B4-BE49-F238E27FC236}">
                <a16:creationId xmlns="" xmlns:a16="http://schemas.microsoft.com/office/drawing/2014/main" id="{5D5B57D7-42F9-E7F8-658A-64B791DC96E0}"/>
              </a:ext>
            </a:extLst>
          </p:cNvPr>
          <p:cNvSpPr/>
          <p:nvPr/>
        </p:nvSpPr>
        <p:spPr>
          <a:xfrm>
            <a:off x="6858000" y="7505700"/>
            <a:ext cx="1578692" cy="1929461"/>
          </a:xfrm>
          <a:custGeom>
            <a:avLst/>
            <a:gdLst/>
            <a:ahLst/>
            <a:cxnLst/>
            <a:rect l="l" t="t" r="r" b="b"/>
            <a:pathLst>
              <a:path w="3358706" h="4114800">
                <a:moveTo>
                  <a:pt x="0" y="0"/>
                </a:moveTo>
                <a:lnTo>
                  <a:pt x="3358706" y="0"/>
                </a:lnTo>
                <a:lnTo>
                  <a:pt x="3358706"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cxnSp>
        <p:nvCxnSpPr>
          <p:cNvPr id="19" name="Straight Arrow Connector 18">
            <a:extLst>
              <a:ext uri="{FF2B5EF4-FFF2-40B4-BE49-F238E27FC236}">
                <a16:creationId xmlns="" xmlns:a16="http://schemas.microsoft.com/office/drawing/2014/main" id="{BF0C55C2-B895-0E3D-84EB-B175A58E5E98}"/>
              </a:ext>
            </a:extLst>
          </p:cNvPr>
          <p:cNvCxnSpPr>
            <a:cxnSpLocks/>
          </p:cNvCxnSpPr>
          <p:nvPr/>
        </p:nvCxnSpPr>
        <p:spPr>
          <a:xfrm>
            <a:off x="4572000" y="6896100"/>
            <a:ext cx="2209800" cy="12954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 xmlns:a16="http://schemas.microsoft.com/office/drawing/2014/main" id="{48A8A0D6-BED3-0D93-62F3-6B3312F6BD2E}"/>
              </a:ext>
            </a:extLst>
          </p:cNvPr>
          <p:cNvSpPr txBox="1"/>
          <p:nvPr/>
        </p:nvSpPr>
        <p:spPr>
          <a:xfrm>
            <a:off x="8839200" y="8039100"/>
            <a:ext cx="7772400" cy="1446550"/>
          </a:xfrm>
          <a:prstGeom prst="rect">
            <a:avLst/>
          </a:prstGeom>
          <a:noFill/>
        </p:spPr>
        <p:txBody>
          <a:bodyPr wrap="square" rtlCol="0">
            <a:spAutoFit/>
          </a:bodyPr>
          <a:lstStyle/>
          <a:p>
            <a:pPr algn="just"/>
            <a:r>
              <a:rPr lang="en-US" sz="4400" dirty="0">
                <a:solidFill>
                  <a:schemeClr val="bg1"/>
                </a:solidFill>
                <a:latin typeface="Calibri" panose="020F0502020204030204" pitchFamily="34" charset="0"/>
                <a:cs typeface="Calibri" panose="020F0502020204030204" pitchFamily="34" charset="0"/>
              </a:rPr>
              <a:t>C</a:t>
            </a:r>
            <a:r>
              <a:rPr lang="vi-VN" sz="4400" dirty="0">
                <a:solidFill>
                  <a:schemeClr val="bg1"/>
                </a:solidFill>
                <a:latin typeface="Calibri" panose="020F0502020204030204" pitchFamily="34" charset="0"/>
                <a:cs typeface="Calibri" panose="020F0502020204030204" pitchFamily="34" charset="0"/>
              </a:rPr>
              <a:t>ung cấp năng lượng cho các thiết bị điện tử </a:t>
            </a:r>
            <a:endParaRPr lang="en-US" sz="4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7175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down)">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1" grpId="0" animBg="1"/>
      <p:bldP spid="12" grpId="0"/>
      <p:bldP spid="15" grpId="0"/>
      <p:bldP spid="16" grpId="0" animBg="1"/>
      <p:bldP spid="18" grpId="0" animBg="1"/>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547447" y="2019300"/>
            <a:ext cx="15790986" cy="5715000"/>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2057400" y="2628900"/>
            <a:ext cx="15316200" cy="4524315"/>
          </a:xfrm>
          <a:prstGeom prst="rect">
            <a:avLst/>
          </a:prstGeom>
          <a:noFill/>
        </p:spPr>
        <p:txBody>
          <a:bodyPr wrap="square" rtlCol="0">
            <a:spAutoFit/>
          </a:bodyPr>
          <a:lstStyle/>
          <a:p>
            <a:pPr lvl="0" algn="just" defTabSz="1371600">
              <a:defRPr/>
            </a:pPr>
            <a:r>
              <a:rPr lang="vi-VN" sz="7200" b="1" kern="0" dirty="0">
                <a:solidFill>
                  <a:prstClr val="black"/>
                </a:solidFill>
                <a:latin typeface="Cambria" panose="02040503050406030204" pitchFamily="18" charset="0"/>
                <a:ea typeface="Cambria" panose="02040503050406030204" pitchFamily="18" charset="0"/>
              </a:rPr>
              <a:t>Năng lượng mặt trời cần cho sự sống của mọi sinh vật trên Trái Đất. Con người đã sử dụng năng lượng mặt trời trong cuộc sống hằng ngày</a:t>
            </a:r>
            <a:endParaRPr kumimoji="0" lang="en-US" sz="72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467" t="-10431" r="-2216" b="-13067"/>
            </a:stretch>
          </a:blipFill>
        </p:spPr>
        <p:txBody>
          <a:bodyPr/>
          <a:lstStyle/>
          <a:p>
            <a:endParaRPr lang="en-US"/>
          </a:p>
        </p:txBody>
      </p:sp>
      <p:grpSp>
        <p:nvGrpSpPr>
          <p:cNvPr id="3" name="Group 3"/>
          <p:cNvGrpSpPr/>
          <p:nvPr/>
        </p:nvGrpSpPr>
        <p:grpSpPr>
          <a:xfrm>
            <a:off x="1996760" y="1967159"/>
            <a:ext cx="14294480" cy="5990982"/>
            <a:chOff x="0" y="0"/>
            <a:chExt cx="19059306" cy="7987976"/>
          </a:xfrm>
        </p:grpSpPr>
        <p:sp>
          <p:nvSpPr>
            <p:cNvPr id="4" name="Freeform 4"/>
            <p:cNvSpPr/>
            <p:nvPr/>
          </p:nvSpPr>
          <p:spPr>
            <a:xfrm rot="92033">
              <a:off x="273808" y="428159"/>
              <a:ext cx="18690996" cy="7310963"/>
            </a:xfrm>
            <a:custGeom>
              <a:avLst/>
              <a:gdLst/>
              <a:ahLst/>
              <a:cxnLst/>
              <a:rect l="l" t="t" r="r" b="b"/>
              <a:pathLst>
                <a:path w="18690996" h="7310963">
                  <a:moveTo>
                    <a:pt x="0" y="0"/>
                  </a:moveTo>
                  <a:lnTo>
                    <a:pt x="18690996" y="0"/>
                  </a:lnTo>
                  <a:lnTo>
                    <a:pt x="18690996" y="7310964"/>
                  </a:lnTo>
                  <a:lnTo>
                    <a:pt x="0" y="7310964"/>
                  </a:lnTo>
                  <a:lnTo>
                    <a:pt x="0" y="0"/>
                  </a:lnTo>
                  <a:close/>
                </a:path>
              </a:pathLst>
            </a:custGeom>
            <a:blipFill>
              <a:blip r:embed="rId4">
                <a:alphaModFix amt="60000"/>
              </a:blip>
              <a:stretch>
                <a:fillRect l="-1056" t="-10951" r="-1056"/>
              </a:stretch>
            </a:blipFill>
          </p:spPr>
          <p:txBody>
            <a:bodyPr/>
            <a:lstStyle/>
            <a:p>
              <a:endParaRPr lang="en-US"/>
            </a:p>
          </p:txBody>
        </p:sp>
        <p:sp>
          <p:nvSpPr>
            <p:cNvPr id="5" name="Freeform 5"/>
            <p:cNvSpPr/>
            <p:nvPr/>
          </p:nvSpPr>
          <p:spPr>
            <a:xfrm rot="92033">
              <a:off x="94502" y="248853"/>
              <a:ext cx="18690996" cy="7310963"/>
            </a:xfrm>
            <a:custGeom>
              <a:avLst/>
              <a:gdLst/>
              <a:ahLst/>
              <a:cxnLst/>
              <a:rect l="l" t="t" r="r" b="b"/>
              <a:pathLst>
                <a:path w="18690996" h="7310963">
                  <a:moveTo>
                    <a:pt x="0" y="0"/>
                  </a:moveTo>
                  <a:lnTo>
                    <a:pt x="18690996" y="0"/>
                  </a:lnTo>
                  <a:lnTo>
                    <a:pt x="18690996" y="7310964"/>
                  </a:lnTo>
                  <a:lnTo>
                    <a:pt x="0" y="7310964"/>
                  </a:lnTo>
                  <a:lnTo>
                    <a:pt x="0" y="0"/>
                  </a:lnTo>
                  <a:close/>
                </a:path>
              </a:pathLst>
            </a:custGeom>
            <a:blipFill>
              <a:blip r:embed="rId5"/>
              <a:stretch>
                <a:fillRect l="-1056" t="-10951" r="-1056"/>
              </a:stretch>
            </a:blipFill>
          </p:spPr>
          <p:txBody>
            <a:bodyPr/>
            <a:lstStyle/>
            <a:p>
              <a:endParaRPr lang="en-US"/>
            </a:p>
          </p:txBody>
        </p:sp>
      </p:grpSp>
      <p:sp>
        <p:nvSpPr>
          <p:cNvPr id="8" name="Freeform 8"/>
          <p:cNvSpPr/>
          <p:nvPr/>
        </p:nvSpPr>
        <p:spPr>
          <a:xfrm rot="-1051246">
            <a:off x="-2552417" y="-2884738"/>
            <a:ext cx="5104835" cy="5104835"/>
          </a:xfrm>
          <a:custGeom>
            <a:avLst/>
            <a:gdLst/>
            <a:ahLst/>
            <a:cxnLst/>
            <a:rect l="l" t="t" r="r" b="b"/>
            <a:pathLst>
              <a:path w="5104835" h="5104835">
                <a:moveTo>
                  <a:pt x="0" y="0"/>
                </a:moveTo>
                <a:lnTo>
                  <a:pt x="5104834" y="0"/>
                </a:lnTo>
                <a:lnTo>
                  <a:pt x="5104834" y="5104835"/>
                </a:lnTo>
                <a:lnTo>
                  <a:pt x="0" y="510483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9" name="Freeform 9"/>
          <p:cNvSpPr/>
          <p:nvPr/>
        </p:nvSpPr>
        <p:spPr>
          <a:xfrm rot="-2700000">
            <a:off x="10542936" y="940005"/>
            <a:ext cx="1103359" cy="1581877"/>
          </a:xfrm>
          <a:custGeom>
            <a:avLst/>
            <a:gdLst/>
            <a:ahLst/>
            <a:cxnLst/>
            <a:rect l="l" t="t" r="r" b="b"/>
            <a:pathLst>
              <a:path w="1103359" h="1581877">
                <a:moveTo>
                  <a:pt x="0" y="0"/>
                </a:moveTo>
                <a:lnTo>
                  <a:pt x="1103360" y="0"/>
                </a:lnTo>
                <a:lnTo>
                  <a:pt x="1103360" y="1581877"/>
                </a:lnTo>
                <a:lnTo>
                  <a:pt x="0" y="1581877"/>
                </a:lnTo>
                <a:lnTo>
                  <a:pt x="0" y="0"/>
                </a:lnTo>
                <a:close/>
              </a:path>
            </a:pathLst>
          </a:custGeom>
          <a:blipFill>
            <a:blip r:embed="rId8" cstate="print">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0" name="Freeform 10"/>
          <p:cNvSpPr/>
          <p:nvPr/>
        </p:nvSpPr>
        <p:spPr>
          <a:xfrm rot="3275443">
            <a:off x="2211959" y="2969126"/>
            <a:ext cx="1337326" cy="1218183"/>
          </a:xfrm>
          <a:custGeom>
            <a:avLst/>
            <a:gdLst/>
            <a:ahLst/>
            <a:cxnLst/>
            <a:rect l="l" t="t" r="r" b="b"/>
            <a:pathLst>
              <a:path w="1337326" h="1218183">
                <a:moveTo>
                  <a:pt x="0" y="0"/>
                </a:moveTo>
                <a:lnTo>
                  <a:pt x="1337327" y="0"/>
                </a:lnTo>
                <a:lnTo>
                  <a:pt x="1337327" y="1218183"/>
                </a:lnTo>
                <a:lnTo>
                  <a:pt x="0" y="1218183"/>
                </a:lnTo>
                <a:lnTo>
                  <a:pt x="0" y="0"/>
                </a:lnTo>
                <a:close/>
              </a:path>
            </a:pathLst>
          </a:custGeom>
          <a:blipFill>
            <a:blip r:embed="rId10" cstate="print">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1" name="Freeform 11"/>
          <p:cNvSpPr/>
          <p:nvPr/>
        </p:nvSpPr>
        <p:spPr>
          <a:xfrm rot="5488621">
            <a:off x="14068292" y="5900049"/>
            <a:ext cx="2174492" cy="3388019"/>
          </a:xfrm>
          <a:custGeom>
            <a:avLst/>
            <a:gdLst/>
            <a:ahLst/>
            <a:cxnLst/>
            <a:rect l="l" t="t" r="r" b="b"/>
            <a:pathLst>
              <a:path w="2174492" h="3388019">
                <a:moveTo>
                  <a:pt x="0" y="0"/>
                </a:moveTo>
                <a:lnTo>
                  <a:pt x="2174492" y="0"/>
                </a:lnTo>
                <a:lnTo>
                  <a:pt x="2174492" y="3388019"/>
                </a:lnTo>
                <a:lnTo>
                  <a:pt x="0" y="3388019"/>
                </a:lnTo>
                <a:lnTo>
                  <a:pt x="0" y="0"/>
                </a:lnTo>
                <a:close/>
              </a:path>
            </a:pathLst>
          </a:custGeom>
          <a:blipFill>
            <a:blip r:embed="rId12" cstate="print">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13" name="Freeform 13"/>
          <p:cNvSpPr/>
          <p:nvPr/>
        </p:nvSpPr>
        <p:spPr>
          <a:xfrm>
            <a:off x="12954000" y="647700"/>
            <a:ext cx="4744668" cy="3657600"/>
          </a:xfrm>
          <a:custGeom>
            <a:avLst/>
            <a:gdLst/>
            <a:ahLst/>
            <a:cxnLst/>
            <a:rect l="l" t="t" r="r" b="b"/>
            <a:pathLst>
              <a:path w="5125668" h="3933950">
                <a:moveTo>
                  <a:pt x="0" y="0"/>
                </a:moveTo>
                <a:lnTo>
                  <a:pt x="5125668" y="0"/>
                </a:lnTo>
                <a:lnTo>
                  <a:pt x="5125668" y="3933950"/>
                </a:lnTo>
                <a:lnTo>
                  <a:pt x="0" y="3933950"/>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sp>
        <p:nvSpPr>
          <p:cNvPr id="14" name="Freeform 14"/>
          <p:cNvSpPr/>
          <p:nvPr/>
        </p:nvSpPr>
        <p:spPr>
          <a:xfrm rot="4057876" flipH="1">
            <a:off x="5812381" y="445640"/>
            <a:ext cx="1394952" cy="2759798"/>
          </a:xfrm>
          <a:custGeom>
            <a:avLst/>
            <a:gdLst/>
            <a:ahLst/>
            <a:cxnLst/>
            <a:rect l="l" t="t" r="r" b="b"/>
            <a:pathLst>
              <a:path w="1394952" h="2759798">
                <a:moveTo>
                  <a:pt x="1394952" y="0"/>
                </a:moveTo>
                <a:lnTo>
                  <a:pt x="0" y="0"/>
                </a:lnTo>
                <a:lnTo>
                  <a:pt x="0" y="2759798"/>
                </a:lnTo>
                <a:lnTo>
                  <a:pt x="1394952" y="2759798"/>
                </a:lnTo>
                <a:lnTo>
                  <a:pt x="1394952" y="0"/>
                </a:lnTo>
                <a:close/>
              </a:path>
            </a:pathLst>
          </a:custGeom>
          <a:blipFill>
            <a:blip r:embed="rId16" cstate="print">
              <a:extLst>
                <a:ext uri="{96DAC541-7B7A-43D3-8B79-37D633B846F1}">
                  <asvg:svgBlip xmlns="" xmlns:asvg="http://schemas.microsoft.com/office/drawing/2016/SVG/main" r:embed="rId17"/>
                </a:ext>
              </a:extLst>
            </a:blip>
            <a:stretch>
              <a:fillRect/>
            </a:stretch>
          </a:blipFill>
        </p:spPr>
        <p:txBody>
          <a:bodyPr/>
          <a:lstStyle/>
          <a:p>
            <a:endParaRPr lang="en-US"/>
          </a:p>
        </p:txBody>
      </p:sp>
      <p:sp>
        <p:nvSpPr>
          <p:cNvPr id="15" name="Freeform 15"/>
          <p:cNvSpPr/>
          <p:nvPr/>
        </p:nvSpPr>
        <p:spPr>
          <a:xfrm rot="-1051246">
            <a:off x="15805535" y="8247789"/>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pic>
        <p:nvPicPr>
          <p:cNvPr id="17" name="Picture 7">
            <a:extLst>
              <a:ext uri="{FF2B5EF4-FFF2-40B4-BE49-F238E27FC236}">
                <a16:creationId xmlns="" xmlns:a16="http://schemas.microsoft.com/office/drawing/2014/main" id="{D8F35949-CE1F-1D80-80CD-6C86F5250875}"/>
              </a:ext>
            </a:extLst>
          </p:cNvPr>
          <p:cNvPicPr>
            <a:picLocks noChangeAspect="1"/>
          </p:cNvPicPr>
          <p:nvPr/>
        </p:nvPicPr>
        <p:blipFill>
          <a:blip r:embed="rId18"/>
          <a:srcRect/>
          <a:stretch>
            <a:fillRect/>
          </a:stretch>
        </p:blipFill>
        <p:spPr>
          <a:xfrm>
            <a:off x="0" y="4037954"/>
            <a:ext cx="4904994" cy="6248400"/>
          </a:xfrm>
          <a:prstGeom prst="rect">
            <a:avLst/>
          </a:prstGeom>
        </p:spPr>
      </p:pic>
      <p:pic>
        <p:nvPicPr>
          <p:cNvPr id="22" name="Picture 21">
            <a:extLst>
              <a:ext uri="{FF2B5EF4-FFF2-40B4-BE49-F238E27FC236}">
                <a16:creationId xmlns="" xmlns:a16="http://schemas.microsoft.com/office/drawing/2014/main" id="{425C5530-05B4-4033-757C-8D2769F8E268}"/>
              </a:ext>
            </a:extLst>
          </p:cNvPr>
          <p:cNvPicPr>
            <a:picLocks noChangeAspect="1"/>
          </p:cNvPicPr>
          <p:nvPr/>
        </p:nvPicPr>
        <p:blipFill>
          <a:blip r:embed="rId19"/>
          <a:stretch>
            <a:fillRect/>
          </a:stretch>
        </p:blipFill>
        <p:spPr>
          <a:xfrm>
            <a:off x="5486400" y="571500"/>
            <a:ext cx="6480610" cy="1719221"/>
          </a:xfrm>
          <a:prstGeom prst="rect">
            <a:avLst/>
          </a:prstGeom>
        </p:spPr>
      </p:pic>
      <p:sp>
        <p:nvSpPr>
          <p:cNvPr id="19" name="TextBox 8"/>
          <p:cNvSpPr txBox="1"/>
          <p:nvPr/>
        </p:nvSpPr>
        <p:spPr>
          <a:xfrm>
            <a:off x="3361062" y="4366273"/>
            <a:ext cx="12107538" cy="1154162"/>
          </a:xfrm>
          <a:prstGeom prst="rect">
            <a:avLst/>
          </a:prstGeom>
        </p:spPr>
        <p:txBody>
          <a:bodyPr wrap="square" lIns="0" tIns="0" rIns="0" bIns="0" rtlCol="0" anchor="t">
            <a:spAutoFit/>
          </a:bodyPr>
          <a:lstStyle/>
          <a:p>
            <a:pPr algn="just">
              <a:lnSpc>
                <a:spcPts val="9024"/>
              </a:lnSpc>
            </a:pPr>
            <a:r>
              <a:rPr lang="en-US" sz="8000" b="1" spc="-636"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Gaegu Bold"/>
              </a:rPr>
              <a:t>CẢM NHẬN SAU BÀI HỌC</a:t>
            </a:r>
            <a:endParaRPr lang="en-US" sz="8000" b="1" spc="-636"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Gaegu Bold"/>
            </a:endParaRPr>
          </a:p>
        </p:txBody>
      </p:sp>
    </p:spTree>
    <p:extLst>
      <p:ext uri="{BB962C8B-B14F-4D97-AF65-F5344CB8AC3E}">
        <p14:creationId xmlns:p14="http://schemas.microsoft.com/office/powerpoint/2010/main" xmlns="" val="3153366121"/>
      </p:ext>
    </p:extLst>
  </p:cSld>
  <p:clrMapOvr>
    <a:masterClrMapping/>
  </p:clrMapOvr>
  <p:transition>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6" descr="Hình ảnh Học Sinh PNG Miễn Phí Tải Về - Lovepik">
            <a:extLst>
              <a:ext uri="{FF2B5EF4-FFF2-40B4-BE49-F238E27FC236}">
                <a16:creationId xmlns="" xmlns:a16="http://schemas.microsoft.com/office/drawing/2014/main" id="{FE062149-1986-F68E-E201-C556385E28CE}"/>
              </a:ext>
            </a:extLst>
          </p:cNvPr>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backgroundRemoval t="805" b="99492" l="7667" r="92000">
                        <a14:foregroundMark x1="29583" y1="4617" x2="30917" y2="21474"/>
                        <a14:foregroundMark x1="46167" y1="4151" x2="47083" y2="55485"/>
                        <a14:foregroundMark x1="36083" y1="22152" x2="37417" y2="26599"/>
                        <a14:foregroundMark x1="26917" y1="18382" x2="65417" y2="27700"/>
                        <a14:foregroundMark x1="60583" y1="17069" x2="66250" y2="31724"/>
                        <a14:foregroundMark x1="43583" y1="39941" x2="58833" y2="76620"/>
                        <a14:foregroundMark x1="24750" y1="46379" x2="36583" y2="59720"/>
                        <a14:foregroundMark x1="12083" y1="33037" x2="7667" y2="47734"/>
                        <a14:foregroundMark x1="37417" y1="41254" x2="47083" y2="81067"/>
                        <a14:foregroundMark x1="43583" y1="41508" x2="51000" y2="71495"/>
                        <a14:foregroundMark x1="49250" y1="44600" x2="72833" y2="40152"/>
                        <a14:foregroundMark x1="92083" y1="24820" x2="82000" y2="39941"/>
                        <a14:foregroundMark x1="47917" y1="41931" x2="66250" y2="43033"/>
                        <a14:foregroundMark x1="33500" y1="43922" x2="33083" y2="67937"/>
                        <a14:foregroundMark x1="21667" y1="48158" x2="47500" y2="62389"/>
                        <a14:foregroundMark x1="35250" y1="44176" x2="57083" y2="56586"/>
                        <a14:foregroundMark x1="45750" y1="45277" x2="49667" y2="64380"/>
                        <a14:foregroundMark x1="23000" y1="45489" x2="41833" y2="49725"/>
                        <a14:foregroundMark x1="26083" y1="46167" x2="60167" y2="51038"/>
                        <a14:foregroundMark x1="53167" y1="43287" x2="57583" y2="65481"/>
                        <a14:foregroundMark x1="33500" y1="55485" x2="39167" y2="64845"/>
                        <a14:foregroundMark x1="22167" y1="41931" x2="41333" y2="46379"/>
                        <a14:foregroundMark x1="48833" y1="43033" x2="73750" y2="41931"/>
                        <a14:foregroundMark x1="54917" y1="45277" x2="77667" y2="43287"/>
                        <a14:foregroundMark x1="58417" y1="40618" x2="68917" y2="40152"/>
                        <a14:foregroundMark x1="57583" y1="46379" x2="71500" y2="44600"/>
                        <a14:foregroundMark x1="65833" y1="46167" x2="67583" y2="46845"/>
                        <a14:foregroundMark x1="65833" y1="38374" x2="68500" y2="38585"/>
                        <a14:foregroundMark x1="45750" y1="27700" x2="56250" y2="31258"/>
                        <a14:foregroundMark x1="44000" y1="26599" x2="48833" y2="33715"/>
                        <a14:foregroundMark x1="31750" y1="847" x2="54083" y2="847"/>
                        <a14:foregroundMark x1="33500" y1="84837" x2="35250" y2="95044"/>
                        <a14:foregroundMark x1="35250" y1="95044" x2="35250" y2="95044"/>
                        <a14:foregroundMark x1="48333" y1="80390" x2="55833" y2="91614"/>
                        <a14:foregroundMark x1="55833" y1="91614" x2="56250" y2="91953"/>
                        <a14:foregroundMark x1="54500" y1="83482" x2="55833" y2="93731"/>
                        <a14:foregroundMark x1="48833" y1="82592" x2="52333" y2="91063"/>
                        <a14:foregroundMark x1="51000" y1="89496" x2="51833" y2="95044"/>
                        <a14:foregroundMark x1="52750" y1="95256" x2="66750" y2="95044"/>
                        <a14:foregroundMark x1="52750" y1="97501" x2="70667" y2="95256"/>
                        <a14:foregroundMark x1="27417" y1="98602" x2="31750" y2="96146"/>
                        <a14:foregroundMark x1="29583" y1="99492" x2="36083" y2="96400"/>
                        <a14:foregroundMark x1="32167" y1="85472" x2="36583" y2="94367"/>
                        <a14:foregroundMark x1="37000" y1="84625" x2="36583" y2="94833"/>
                        <a14:foregroundMark x1="26500" y1="97289" x2="37000" y2="95934"/>
                        <a14:foregroundMark x1="34333" y1="97035" x2="38750" y2="95934"/>
                        <a14:foregroundMark x1="50583" y1="97713" x2="65417" y2="97289"/>
                        <a14:foregroundMark x1="63667" y1="97925" x2="70667" y2="96612"/>
                        <a14:foregroundMark x1="34833" y1="39729" x2="43583" y2="70140"/>
                        <a14:foregroundMark x1="31333" y1="10589" x2="43083" y2="14147"/>
                        <a14:foregroundMark x1="31750" y1="847" x2="57583" y2="21940"/>
                        <a14:foregroundMark x1="52750" y1="18594" x2="52750" y2="24608"/>
                      </a14:backgroundRemoval>
                    </a14:imgEffect>
                  </a14:imgLayer>
                </a14:imgProps>
              </a:ext>
              <a:ext uri="{28A0092B-C50C-407E-A947-70E740481C1C}">
                <a14:useLocalDpi xmlns:a14="http://schemas.microsoft.com/office/drawing/2010/main" xmlns="" val="0"/>
              </a:ext>
            </a:extLst>
          </a:blip>
          <a:srcRect/>
          <a:stretch>
            <a:fillRect/>
          </a:stretch>
        </p:blipFill>
        <p:spPr bwMode="auto">
          <a:xfrm>
            <a:off x="1447800" y="2768565"/>
            <a:ext cx="3733800" cy="7345179"/>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0" name="Group 9">
            <a:extLst>
              <a:ext uri="{FF2B5EF4-FFF2-40B4-BE49-F238E27FC236}">
                <a16:creationId xmlns="" xmlns:a16="http://schemas.microsoft.com/office/drawing/2014/main" id="{D37AFFBD-A912-DF40-D0B9-CD47DBE246FD}"/>
              </a:ext>
            </a:extLst>
          </p:cNvPr>
          <p:cNvGrpSpPr/>
          <p:nvPr/>
        </p:nvGrpSpPr>
        <p:grpSpPr>
          <a:xfrm>
            <a:off x="5638800" y="800100"/>
            <a:ext cx="11125200" cy="4648200"/>
            <a:chOff x="3159209" y="1736851"/>
            <a:chExt cx="7999329" cy="4891347"/>
          </a:xfrm>
        </p:grpSpPr>
        <p:sp>
          <p:nvSpPr>
            <p:cNvPr id="14" name="Rectangular Callout 4">
              <a:extLst>
                <a:ext uri="{FF2B5EF4-FFF2-40B4-BE49-F238E27FC236}">
                  <a16:creationId xmlns="" xmlns:a16="http://schemas.microsoft.com/office/drawing/2014/main" id="{809F9650-B327-239B-ADC4-0E8AD13DB61A}"/>
                </a:ext>
              </a:extLst>
            </p:cNvPr>
            <p:cNvSpPr/>
            <p:nvPr/>
          </p:nvSpPr>
          <p:spPr>
            <a:xfrm>
              <a:off x="3159209" y="1736851"/>
              <a:ext cx="7999329" cy="4891347"/>
            </a:xfrm>
            <a:prstGeom prst="wedgeRectCallout">
              <a:avLst>
                <a:gd name="adj1" fmla="val -57289"/>
                <a:gd name="adj2" fmla="val 16421"/>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914377"/>
              <a:endParaRPr lang="en-GB" sz="8800" b="1">
                <a:solidFill>
                  <a:srgbClr val="FF0000"/>
                </a:solidFill>
                <a:latin typeface="Calibri" panose="020F0502020204030204"/>
                <a:sym typeface="Arial"/>
              </a:endParaRPr>
            </a:p>
          </p:txBody>
        </p:sp>
        <p:sp>
          <p:nvSpPr>
            <p:cNvPr id="16" name="Rectangle 15">
              <a:extLst>
                <a:ext uri="{FF2B5EF4-FFF2-40B4-BE49-F238E27FC236}">
                  <a16:creationId xmlns="" xmlns:a16="http://schemas.microsoft.com/office/drawing/2014/main" id="{F4103B09-782B-D08D-4B57-DD990CEA83C7}"/>
                </a:ext>
              </a:extLst>
            </p:cNvPr>
            <p:cNvSpPr/>
            <p:nvPr/>
          </p:nvSpPr>
          <p:spPr>
            <a:xfrm>
              <a:off x="3487949" y="1817037"/>
              <a:ext cx="7267576" cy="4760982"/>
            </a:xfrm>
            <a:prstGeom prst="rect">
              <a:avLst/>
            </a:prstGeom>
          </p:spPr>
          <p:txBody>
            <a:bodyPr wrap="square">
              <a:spAutoFit/>
            </a:bodyPr>
            <a:lstStyle/>
            <a:p>
              <a:pPr indent="228594" algn="ctr" defTabSz="914377"/>
              <a:r>
                <a:rPr lang="en-US" sz="4800" b="1" dirty="0" err="1">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Về</a:t>
              </a:r>
              <a:r>
                <a:rPr lang="en-US" sz="4800" b="1" dirty="0">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4800" b="1" dirty="0" err="1">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nhà</a:t>
              </a:r>
              <a:r>
                <a:rPr lang="en-US" sz="4800" b="1" dirty="0">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a:t>
              </a:r>
            </a:p>
            <a:p>
              <a:pPr indent="228594" algn="just" defTabSz="914377"/>
              <a:r>
                <a:rPr lang="vi-VN" sz="48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Tìm hiểu về việc sử dụng năng lượng gió và những lợi ích của năng lượng gió đối với con người.</a:t>
              </a:r>
            </a:p>
            <a:p>
              <a:pPr indent="228594" algn="just" defTabSz="914377"/>
              <a:r>
                <a:rPr lang="vi-VN" sz="48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Làm chong chóng bằng giấy bìa màu hoặc bằng tre,...</a:t>
              </a:r>
            </a:p>
          </p:txBody>
        </p:sp>
      </p:grpSp>
    </p:spTree>
    <p:extLst>
      <p:ext uri="{BB962C8B-B14F-4D97-AF65-F5344CB8AC3E}">
        <p14:creationId xmlns:p14="http://schemas.microsoft.com/office/powerpoint/2010/main" xmlns="" val="291772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4">
                <a:alphaModFix amt="6999"/>
                <a:extLst>
                  <a:ext uri="{96DAC541-7B7A-43D3-8B79-37D633B846F1}">
                    <asvg:svgBlip xmlns:asvg="http://schemas.microsoft.com/office/drawing/2016/SVG/main" xmlns="" r:embed="rId5"/>
                  </a:ext>
                </a:extLst>
              </a:blip>
              <a:stretch>
                <a:fillRect/>
              </a:stretch>
            </a:blipFill>
          </p:spPr>
          <p:txBody>
            <a:bodyPr/>
            <a:lstStyle/>
            <a:p>
              <a:endParaRPr lang="en-US"/>
            </a:p>
          </p:txBody>
        </p:sp>
      </p:grpSp>
      <p:grpSp>
        <p:nvGrpSpPr>
          <p:cNvPr id="5" name="Group 5"/>
          <p:cNvGrpSpPr/>
          <p:nvPr/>
        </p:nvGrpSpPr>
        <p:grpSpPr>
          <a:xfrm>
            <a:off x="-449619" y="9429720"/>
            <a:ext cx="20367859" cy="3086100"/>
            <a:chOff x="0" y="0"/>
            <a:chExt cx="5364375" cy="812800"/>
          </a:xfrm>
        </p:grpSpPr>
        <p:sp>
          <p:nvSpPr>
            <p:cNvPr id="6" name="Freeform 6"/>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7" name="TextBox 7"/>
            <p:cNvSpPr txBox="1"/>
            <p:nvPr/>
          </p:nvSpPr>
          <p:spPr>
            <a:xfrm>
              <a:off x="0" y="-19050"/>
              <a:ext cx="5364375" cy="831850"/>
            </a:xfrm>
            <a:prstGeom prst="rect">
              <a:avLst/>
            </a:prstGeom>
          </p:spPr>
          <p:txBody>
            <a:bodyPr lIns="50800" tIns="50800" rIns="50800" bIns="50800" rtlCol="0" anchor="ctr"/>
            <a:lstStyle/>
            <a:p>
              <a:pPr algn="ctr">
                <a:lnSpc>
                  <a:spcPts val="3187"/>
                </a:lnSpc>
              </a:pPr>
              <a:endParaRPr/>
            </a:p>
          </p:txBody>
        </p:sp>
      </p:grpSp>
      <p:sp>
        <p:nvSpPr>
          <p:cNvPr id="8" name="Freeform 8"/>
          <p:cNvSpPr/>
          <p:nvPr/>
        </p:nvSpPr>
        <p:spPr>
          <a:xfrm>
            <a:off x="11049000" y="1573970"/>
            <a:ext cx="7064649" cy="8707587"/>
          </a:xfrm>
          <a:custGeom>
            <a:avLst/>
            <a:gdLst/>
            <a:ahLst/>
            <a:cxnLst/>
            <a:rect l="l" t="t" r="r" b="b"/>
            <a:pathLst>
              <a:path w="10725092" h="12892689">
                <a:moveTo>
                  <a:pt x="0" y="0"/>
                </a:moveTo>
                <a:lnTo>
                  <a:pt x="10725092" y="0"/>
                </a:lnTo>
                <a:lnTo>
                  <a:pt x="10725092" y="12892689"/>
                </a:lnTo>
                <a:lnTo>
                  <a:pt x="0" y="1289268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a:off x="8020579" y="1633019"/>
            <a:ext cx="702613" cy="702613"/>
          </a:xfrm>
          <a:custGeom>
            <a:avLst/>
            <a:gdLst/>
            <a:ahLst/>
            <a:cxnLst/>
            <a:rect l="l" t="t" r="r" b="b"/>
            <a:pathLst>
              <a:path w="702613" h="702613">
                <a:moveTo>
                  <a:pt x="0" y="0"/>
                </a:moveTo>
                <a:lnTo>
                  <a:pt x="702612" y="0"/>
                </a:lnTo>
                <a:lnTo>
                  <a:pt x="702612" y="702613"/>
                </a:lnTo>
                <a:lnTo>
                  <a:pt x="0" y="702613"/>
                </a:lnTo>
                <a:lnTo>
                  <a:pt x="0" y="0"/>
                </a:lnTo>
                <a:close/>
              </a:path>
            </a:pathLst>
          </a:custGeom>
          <a:blipFill>
            <a:blip r:embed="rId8" cstate="print">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0" name="Freeform 10"/>
          <p:cNvSpPr/>
          <p:nvPr/>
        </p:nvSpPr>
        <p:spPr>
          <a:xfrm rot="-154898">
            <a:off x="16907994" y="2794413"/>
            <a:ext cx="702613" cy="702613"/>
          </a:xfrm>
          <a:custGeom>
            <a:avLst/>
            <a:gdLst/>
            <a:ahLst/>
            <a:cxnLst/>
            <a:rect l="l" t="t" r="r" b="b"/>
            <a:pathLst>
              <a:path w="702613" h="702613">
                <a:moveTo>
                  <a:pt x="0" y="0"/>
                </a:moveTo>
                <a:lnTo>
                  <a:pt x="702612" y="0"/>
                </a:lnTo>
                <a:lnTo>
                  <a:pt x="702612" y="702612"/>
                </a:lnTo>
                <a:lnTo>
                  <a:pt x="0" y="702612"/>
                </a:lnTo>
                <a:lnTo>
                  <a:pt x="0" y="0"/>
                </a:lnTo>
                <a:close/>
              </a:path>
            </a:pathLst>
          </a:custGeom>
          <a:blipFill>
            <a:blip r:embed="rId8" cstate="print">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4" name="Freeform 14"/>
          <p:cNvSpPr/>
          <p:nvPr/>
        </p:nvSpPr>
        <p:spPr>
          <a:xfrm>
            <a:off x="1153185" y="7801289"/>
            <a:ext cx="4393823" cy="742956"/>
          </a:xfrm>
          <a:custGeom>
            <a:avLst/>
            <a:gdLst/>
            <a:ahLst/>
            <a:cxnLst/>
            <a:rect l="l" t="t" r="r" b="b"/>
            <a:pathLst>
              <a:path w="4393823" h="742956">
                <a:moveTo>
                  <a:pt x="0" y="0"/>
                </a:moveTo>
                <a:lnTo>
                  <a:pt x="4393823" y="0"/>
                </a:lnTo>
                <a:lnTo>
                  <a:pt x="4393823" y="742956"/>
                </a:lnTo>
                <a:lnTo>
                  <a:pt x="0" y="74295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5" name="Freeform 15"/>
          <p:cNvSpPr/>
          <p:nvPr/>
        </p:nvSpPr>
        <p:spPr>
          <a:xfrm rot="-233728" flipH="1">
            <a:off x="-2097664" y="6519603"/>
            <a:ext cx="6501699" cy="1040272"/>
          </a:xfrm>
          <a:custGeom>
            <a:avLst/>
            <a:gdLst/>
            <a:ahLst/>
            <a:cxnLst/>
            <a:rect l="l" t="t" r="r" b="b"/>
            <a:pathLst>
              <a:path w="6501699" h="1040272">
                <a:moveTo>
                  <a:pt x="6501699" y="0"/>
                </a:moveTo>
                <a:lnTo>
                  <a:pt x="0" y="0"/>
                </a:lnTo>
                <a:lnTo>
                  <a:pt x="0" y="1040272"/>
                </a:lnTo>
                <a:lnTo>
                  <a:pt x="6501699" y="1040272"/>
                </a:lnTo>
                <a:lnTo>
                  <a:pt x="6501699"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endParaRPr lang="en-US"/>
          </a:p>
        </p:txBody>
      </p:sp>
      <p:sp>
        <p:nvSpPr>
          <p:cNvPr id="16" name="Freeform 16"/>
          <p:cNvSpPr/>
          <p:nvPr/>
        </p:nvSpPr>
        <p:spPr>
          <a:xfrm rot="213565">
            <a:off x="15093079" y="859889"/>
            <a:ext cx="6940652" cy="1110504"/>
          </a:xfrm>
          <a:custGeom>
            <a:avLst/>
            <a:gdLst/>
            <a:ahLst/>
            <a:cxnLst/>
            <a:rect l="l" t="t" r="r" b="b"/>
            <a:pathLst>
              <a:path w="6940652" h="1110504">
                <a:moveTo>
                  <a:pt x="0" y="0"/>
                </a:moveTo>
                <a:lnTo>
                  <a:pt x="6940652" y="0"/>
                </a:lnTo>
                <a:lnTo>
                  <a:pt x="6940652" y="1110504"/>
                </a:lnTo>
                <a:lnTo>
                  <a:pt x="0" y="111050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txBody>
          <a:bodyPr/>
          <a:lstStyle/>
          <a:p>
            <a:endParaRPr lang="en-US"/>
          </a:p>
        </p:txBody>
      </p:sp>
      <p:pic>
        <p:nvPicPr>
          <p:cNvPr id="17" name="Picture 16">
            <a:extLst>
              <a:ext uri="{FF2B5EF4-FFF2-40B4-BE49-F238E27FC236}">
                <a16:creationId xmlns="" xmlns:a16="http://schemas.microsoft.com/office/drawing/2014/main" id="{441F96DD-02A7-0CD8-D3E6-A428DB017301}"/>
              </a:ext>
            </a:extLst>
          </p:cNvPr>
          <p:cNvPicPr>
            <a:picLocks noChangeAspect="1"/>
          </p:cNvPicPr>
          <p:nvPr/>
        </p:nvPicPr>
        <p:blipFill>
          <a:blip r:embed="rId16"/>
          <a:stretch>
            <a:fillRect/>
          </a:stretch>
        </p:blipFill>
        <p:spPr>
          <a:xfrm>
            <a:off x="0" y="1943100"/>
            <a:ext cx="11997968" cy="482845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Picture 3">
            <a:extLst>
              <a:ext uri="{FF2B5EF4-FFF2-40B4-BE49-F238E27FC236}">
                <a16:creationId xmlns="" xmlns:a16="http://schemas.microsoft.com/office/drawing/2014/main" id="{A1B2BAF0-7E9A-1B54-20C3-576754875C3B}"/>
              </a:ext>
            </a:extLst>
          </p:cNvPr>
          <p:cNvPicPr>
            <a:picLocks noChangeAspect="1"/>
          </p:cNvPicPr>
          <p:nvPr/>
        </p:nvPicPr>
        <p:blipFill rotWithShape="1">
          <a:blip r:embed="rId2">
            <a:extLst>
              <a:ext uri="{BEBA8EAE-BF5A-486C-A8C5-ECC9F3942E4B}">
                <a14:imgProps xmlns:a14="http://schemas.microsoft.com/office/drawing/2010/main" xmlns="">
                  <a14:imgLayer r:embed="rId3">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xmlns="" val="0"/>
              </a:ext>
            </a:extLst>
          </a:blip>
          <a:srcRect l="51307" t="12603" r="20166" b="34796"/>
          <a:stretch/>
        </p:blipFill>
        <p:spPr>
          <a:xfrm>
            <a:off x="14387414" y="2373227"/>
            <a:ext cx="4291809" cy="7913775"/>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 xmlns:a16="http://schemas.microsoft.com/office/drawing/2014/main" id="{F0B98E05-B68B-450A-088B-45C0A64B9D72}"/>
              </a:ext>
            </a:extLst>
          </p:cNvPr>
          <p:cNvSpPr txBox="1"/>
          <p:nvPr/>
        </p:nvSpPr>
        <p:spPr>
          <a:xfrm>
            <a:off x="2270667" y="-9626135"/>
            <a:ext cx="12645483" cy="3277820"/>
          </a:xfrm>
          <a:prstGeom prst="rect">
            <a:avLst/>
          </a:prstGeom>
          <a:noFill/>
        </p:spPr>
        <p:txBody>
          <a:bodyPr wrap="square">
            <a:spAutoFit/>
          </a:bodyPr>
          <a:lstStyle/>
          <a:p>
            <a:pPr algn="ctr" defTabSz="1371600">
              <a:defRPr/>
            </a:pPr>
            <a:r>
              <a:rPr lang="vi-VN" sz="20700" b="1">
                <a:ln w="57150">
                  <a:solidFill>
                    <a:sysClr val="windowText" lastClr="000000"/>
                  </a:solidFill>
                  <a:prstDash val="solid"/>
                </a:ln>
                <a:solidFill>
                  <a:srgbClr val="FFFF00"/>
                </a:solidFill>
                <a:effectLst>
                  <a:outerShdw blurRad="12700" dist="63500" dir="2700000" algn="tl" rotWithShape="0">
                    <a:prstClr val="white"/>
                  </a:outerShdw>
                </a:effectLst>
                <a:latin typeface="UTM Cookies" panose="02040603050506020204" pitchFamily="18" charset="0"/>
              </a:rPr>
              <a:t>MÓN QUÀ</a:t>
            </a:r>
          </a:p>
        </p:txBody>
      </p:sp>
      <p:sp>
        <p:nvSpPr>
          <p:cNvPr id="6" name="TextBox 5">
            <a:extLst>
              <a:ext uri="{FF2B5EF4-FFF2-40B4-BE49-F238E27FC236}">
                <a16:creationId xmlns="" xmlns:a16="http://schemas.microsoft.com/office/drawing/2014/main" id="{646CAB8E-7593-64D9-A438-046291296560}"/>
              </a:ext>
            </a:extLst>
          </p:cNvPr>
          <p:cNvSpPr txBox="1"/>
          <p:nvPr/>
        </p:nvSpPr>
        <p:spPr>
          <a:xfrm>
            <a:off x="5623467" y="-7237893"/>
            <a:ext cx="12645483" cy="3277820"/>
          </a:xfrm>
          <a:prstGeom prst="rect">
            <a:avLst/>
          </a:prstGeom>
          <a:noFill/>
        </p:spPr>
        <p:txBody>
          <a:bodyPr wrap="square">
            <a:spAutoFit/>
          </a:bodyPr>
          <a:lstStyle/>
          <a:p>
            <a:pPr algn="ctr" defTabSz="1371600">
              <a:defRPr/>
            </a:pPr>
            <a:r>
              <a:rPr lang="en-US" sz="20700"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MAY </a:t>
            </a:r>
            <a:r>
              <a:rPr lang="vi-VN" sz="20700"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MẮN</a:t>
            </a:r>
          </a:p>
        </p:txBody>
      </p:sp>
      <p:pic>
        <p:nvPicPr>
          <p:cNvPr id="14" name="Picture 13">
            <a:hlinkClick r:id="rId4" action="ppaction://hlinksldjump"/>
            <a:extLst>
              <a:ext uri="{FF2B5EF4-FFF2-40B4-BE49-F238E27FC236}">
                <a16:creationId xmlns="" xmlns:a16="http://schemas.microsoft.com/office/drawing/2014/main" id="{6C8ED342-4777-ADF4-801C-5A92A0D258F2}"/>
              </a:ext>
            </a:extLst>
          </p:cNvPr>
          <p:cNvPicPr>
            <a:picLocks noChangeAspect="1"/>
          </p:cNvPicPr>
          <p:nvPr/>
        </p:nvPicPr>
        <p:blipFill>
          <a:blip r:embed="rId5"/>
          <a:stretch>
            <a:fillRect/>
          </a:stretch>
        </p:blipFill>
        <p:spPr>
          <a:xfrm>
            <a:off x="-571586" y="5008592"/>
            <a:ext cx="6162132" cy="5988062"/>
          </a:xfrm>
          <a:prstGeom prst="rect">
            <a:avLst/>
          </a:prstGeom>
          <a:effectLst>
            <a:outerShdw blurRad="63500" sx="102000" sy="102000" algn="ctr" rotWithShape="0">
              <a:prstClr val="black">
                <a:alpha val="40000"/>
              </a:prstClr>
            </a:outerShdw>
          </a:effectLst>
        </p:spPr>
      </p:pic>
      <p:pic>
        <p:nvPicPr>
          <p:cNvPr id="19" name="Picture 18">
            <a:hlinkClick r:id="rId6" action="ppaction://hlinksldjump"/>
            <a:extLst>
              <a:ext uri="{FF2B5EF4-FFF2-40B4-BE49-F238E27FC236}">
                <a16:creationId xmlns="" xmlns:a16="http://schemas.microsoft.com/office/drawing/2014/main" id="{57F65F91-8D88-8874-5EEC-A6027604AE10}"/>
              </a:ext>
            </a:extLst>
          </p:cNvPr>
          <p:cNvPicPr>
            <a:picLocks noChangeAspect="1"/>
          </p:cNvPicPr>
          <p:nvPr/>
        </p:nvPicPr>
        <p:blipFill>
          <a:blip r:embed="rId7"/>
          <a:stretch>
            <a:fillRect/>
          </a:stretch>
        </p:blipFill>
        <p:spPr>
          <a:xfrm>
            <a:off x="4100522" y="4686562"/>
            <a:ext cx="6310094" cy="6310094"/>
          </a:xfrm>
          <a:prstGeom prst="rect">
            <a:avLst/>
          </a:prstGeom>
          <a:effectLst>
            <a:outerShdw blurRad="63500" sx="102000" sy="102000" algn="ctr" rotWithShape="0">
              <a:prstClr val="black">
                <a:alpha val="40000"/>
              </a:prstClr>
            </a:outerShdw>
          </a:effectLst>
        </p:spPr>
      </p:pic>
      <p:pic>
        <p:nvPicPr>
          <p:cNvPr id="24" name="Picture 23">
            <a:hlinkClick r:id="rId8" action="ppaction://hlinksldjump"/>
            <a:extLst>
              <a:ext uri="{FF2B5EF4-FFF2-40B4-BE49-F238E27FC236}">
                <a16:creationId xmlns="" xmlns:a16="http://schemas.microsoft.com/office/drawing/2014/main" id="{1C3FD84B-23A5-9103-D25A-CF98F598B54C}"/>
              </a:ext>
            </a:extLst>
          </p:cNvPr>
          <p:cNvPicPr>
            <a:picLocks noChangeAspect="1"/>
          </p:cNvPicPr>
          <p:nvPr/>
        </p:nvPicPr>
        <p:blipFill>
          <a:blip r:embed="rId9"/>
          <a:stretch>
            <a:fillRect/>
          </a:stretch>
        </p:blipFill>
        <p:spPr>
          <a:xfrm>
            <a:off x="8928089" y="5063574"/>
            <a:ext cx="5988062" cy="5648622"/>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 xmlns:a16="http://schemas.microsoft.com/office/drawing/2014/main" id="{8A96C8B8-F853-A1D4-4DF7-0B305EEAE0A7}"/>
              </a:ext>
            </a:extLst>
          </p:cNvPr>
          <p:cNvPicPr>
            <a:picLocks noChangeAspect="1"/>
          </p:cNvPicPr>
          <p:nvPr/>
        </p:nvPicPr>
        <p:blipFill>
          <a:blip r:embed="rId10"/>
          <a:stretch>
            <a:fillRect/>
          </a:stretch>
        </p:blipFill>
        <p:spPr>
          <a:xfrm>
            <a:off x="-555820" y="0"/>
            <a:ext cx="16003388" cy="5715495"/>
          </a:xfrm>
          <a:prstGeom prst="rect">
            <a:avLst/>
          </a:prstGeom>
        </p:spPr>
      </p:pic>
    </p:spTree>
    <p:extLst>
      <p:ext uri="{BB962C8B-B14F-4D97-AF65-F5344CB8AC3E}">
        <p14:creationId xmlns:p14="http://schemas.microsoft.com/office/powerpoint/2010/main" xmlns="" val="12768539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205AD7FD-BED3-9BB6-10CF-E77C6BB7D004}"/>
              </a:ext>
            </a:extLst>
          </p:cNvPr>
          <p:cNvSpPr/>
          <p:nvPr/>
        </p:nvSpPr>
        <p:spPr>
          <a:xfrm>
            <a:off x="2571750" y="1009650"/>
            <a:ext cx="14839950"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pic>
        <p:nvPicPr>
          <p:cNvPr id="4" name="THANH TÂM">
            <a:extLst>
              <a:ext uri="{FF2B5EF4-FFF2-40B4-BE49-F238E27FC236}">
                <a16:creationId xmlns="" xmlns:a16="http://schemas.microsoft.com/office/drawing/2014/main" id="{78B36720-B480-6D14-E885-8062A1747E47}"/>
              </a:ext>
            </a:extLst>
          </p:cNvPr>
          <p:cNvPicPr>
            <a:picLocks noChangeAspect="1"/>
          </p:cNvPicPr>
          <p:nvPr/>
        </p:nvPicPr>
        <p:blipFill>
          <a:blip r:embed="rId3"/>
          <a:stretch>
            <a:fillRect/>
          </a:stretch>
        </p:blipFill>
        <p:spPr>
          <a:xfrm>
            <a:off x="-342986" y="-727081"/>
            <a:ext cx="6162132" cy="5988062"/>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 xmlns:a16="http://schemas.microsoft.com/office/drawing/2014/main" id="{8FC58F09-EBB6-D6CE-6C2F-081FD08CA754}"/>
              </a:ext>
            </a:extLst>
          </p:cNvPr>
          <p:cNvSpPr/>
          <p:nvPr/>
        </p:nvSpPr>
        <p:spPr>
          <a:xfrm>
            <a:off x="4343400" y="1445820"/>
            <a:ext cx="12115800" cy="1985159"/>
          </a:xfrm>
          <a:prstGeom prst="rect">
            <a:avLst/>
          </a:prstGeom>
          <a:noFill/>
        </p:spPr>
        <p:txBody>
          <a:bodyPr wrap="square" lIns="137160" tIns="68580" rIns="137160" bIns="68580">
            <a:spAutoFit/>
          </a:bodyPr>
          <a:lstStyle/>
          <a:p>
            <a:pPr algn="ctr" defTabSz="1371600">
              <a:defRPr/>
            </a:pPr>
            <a:r>
              <a:rPr lang="vi-VN"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Các chất đốt khi cháy đều sinh ra khí</a:t>
            </a:r>
            <a:r>
              <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60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gì</a:t>
            </a:r>
            <a:r>
              <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r>
              <a:rPr lang="vi-VN"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endPar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nvGrpSpPr>
          <p:cNvPr id="25" name="Group 24">
            <a:extLst>
              <a:ext uri="{FF2B5EF4-FFF2-40B4-BE49-F238E27FC236}">
                <a16:creationId xmlns="" xmlns:a16="http://schemas.microsoft.com/office/drawing/2014/main" id="{62E147DE-9075-A0CE-91FF-89FA05A9A010}"/>
              </a:ext>
            </a:extLst>
          </p:cNvPr>
          <p:cNvGrpSpPr/>
          <p:nvPr/>
        </p:nvGrpSpPr>
        <p:grpSpPr>
          <a:xfrm>
            <a:off x="3131163" y="4265858"/>
            <a:ext cx="13213736" cy="1678277"/>
            <a:chOff x="2087441" y="2843905"/>
            <a:chExt cx="8809157" cy="1118851"/>
          </a:xfrm>
        </p:grpSpPr>
        <p:grpSp>
          <p:nvGrpSpPr>
            <p:cNvPr id="15" name="Group 14">
              <a:extLst>
                <a:ext uri="{FF2B5EF4-FFF2-40B4-BE49-F238E27FC236}">
                  <a16:creationId xmlns="" xmlns:a16="http://schemas.microsoft.com/office/drawing/2014/main" id="{7C0746A7-B177-1271-12A9-FDAB86F0B298}"/>
                </a:ext>
              </a:extLst>
            </p:cNvPr>
            <p:cNvGrpSpPr/>
            <p:nvPr/>
          </p:nvGrpSpPr>
          <p:grpSpPr>
            <a:xfrm>
              <a:off x="2087441" y="2843905"/>
              <a:ext cx="8809157" cy="1118851"/>
              <a:chOff x="2798643" y="2885714"/>
              <a:chExt cx="8809157" cy="1118851"/>
            </a:xfrm>
          </p:grpSpPr>
          <p:sp>
            <p:nvSpPr>
              <p:cNvPr id="7" name="Rectangle: Rounded Corners 6">
                <a:extLst>
                  <a:ext uri="{FF2B5EF4-FFF2-40B4-BE49-F238E27FC236}">
                    <a16:creationId xmlns="" xmlns:a16="http://schemas.microsoft.com/office/drawing/2014/main" id="{39ECACCE-11F9-38DD-F2E4-CAA5933411B3}"/>
                  </a:ext>
                </a:extLst>
              </p:cNvPr>
              <p:cNvSpPr/>
              <p:nvPr/>
            </p:nvSpPr>
            <p:spPr>
              <a:xfrm>
                <a:off x="2798643" y="2885714"/>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9" name="Freeform 3">
                <a:extLst>
                  <a:ext uri="{FF2B5EF4-FFF2-40B4-BE49-F238E27FC236}">
                    <a16:creationId xmlns="" xmlns:a16="http://schemas.microsoft.com/office/drawing/2014/main" id="{C4790DAA-D9EF-34F7-B602-AFEB5D956B3D}"/>
                  </a:ext>
                </a:extLst>
              </p:cNvPr>
              <p:cNvSpPr/>
              <p:nvPr/>
            </p:nvSpPr>
            <p:spPr>
              <a:xfrm>
                <a:off x="2989539" y="3053259"/>
                <a:ext cx="597287" cy="704763"/>
              </a:xfrm>
              <a:custGeom>
                <a:avLst/>
                <a:gdLst/>
                <a:ahLst/>
                <a:cxnLst/>
                <a:rect l="l" t="t" r="r" b="b"/>
                <a:pathLst>
                  <a:path w="6974586" h="8229600">
                    <a:moveTo>
                      <a:pt x="0" y="0"/>
                    </a:moveTo>
                    <a:lnTo>
                      <a:pt x="6974586" y="0"/>
                    </a:lnTo>
                    <a:lnTo>
                      <a:pt x="6974586" y="8229600"/>
                    </a:lnTo>
                    <a:lnTo>
                      <a:pt x="0" y="8229600"/>
                    </a:lnTo>
                    <a:lnTo>
                      <a:pt x="0" y="0"/>
                    </a:lnTo>
                    <a:close/>
                  </a:path>
                </a:pathLst>
              </a:custGeom>
              <a:blipFill>
                <a:blip r:embed="rId4" cstate="print"/>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sp>
          <p:nvSpPr>
            <p:cNvPr id="22" name="Rectangle 21">
              <a:extLst>
                <a:ext uri="{FF2B5EF4-FFF2-40B4-BE49-F238E27FC236}">
                  <a16:creationId xmlns="" xmlns:a16="http://schemas.microsoft.com/office/drawing/2014/main" id="{B7E5D4F7-F7FE-D1B7-4993-17A4CA59DBAC}"/>
                </a:ext>
              </a:extLst>
            </p:cNvPr>
            <p:cNvSpPr/>
            <p:nvPr/>
          </p:nvSpPr>
          <p:spPr>
            <a:xfrm>
              <a:off x="5441182" y="3106189"/>
              <a:ext cx="2498334" cy="707886"/>
            </a:xfrm>
            <a:prstGeom prst="rect">
              <a:avLst/>
            </a:prstGeom>
            <a:noFill/>
          </p:spPr>
          <p:txBody>
            <a:bodyPr wrap="none" lIns="137160" tIns="68580" rIns="137160" bIns="68580">
              <a:spAutoFit/>
            </a:bodyPr>
            <a:lstStyle/>
            <a:p>
              <a:pPr algn="ctr" defTabSz="1371600">
                <a:defRPr/>
              </a:pPr>
              <a:r>
                <a:rPr lang="en-US" sz="60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Các-bô-nic</a:t>
              </a:r>
              <a:endParaRPr lang="en-US" sz="60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 xmlns:a16="http://schemas.microsoft.com/office/drawing/2014/main" id="{5AE64CE7-D0F9-8D18-F7DE-D774A8D71A9B}"/>
              </a:ext>
            </a:extLst>
          </p:cNvPr>
          <p:cNvGrpSpPr/>
          <p:nvPr/>
        </p:nvGrpSpPr>
        <p:grpSpPr>
          <a:xfrm>
            <a:off x="3131163" y="6208430"/>
            <a:ext cx="13213736" cy="1678277"/>
            <a:chOff x="2087441" y="4138953"/>
            <a:chExt cx="8809157" cy="1118851"/>
          </a:xfrm>
        </p:grpSpPr>
        <p:sp>
          <p:nvSpPr>
            <p:cNvPr id="17" name="Rectangle: Rounded Corners 16">
              <a:extLst>
                <a:ext uri="{FF2B5EF4-FFF2-40B4-BE49-F238E27FC236}">
                  <a16:creationId xmlns="" xmlns:a16="http://schemas.microsoft.com/office/drawing/2014/main" id="{DFCEF517-74F4-EF8A-5568-5BBE35181E61}"/>
                </a:ext>
              </a:extLst>
            </p:cNvPr>
            <p:cNvSpPr/>
            <p:nvPr/>
          </p:nvSpPr>
          <p:spPr>
            <a:xfrm>
              <a:off x="2087441" y="4138953"/>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8" name="Freeform 2">
              <a:extLst>
                <a:ext uri="{FF2B5EF4-FFF2-40B4-BE49-F238E27FC236}">
                  <a16:creationId xmlns="" xmlns:a16="http://schemas.microsoft.com/office/drawing/2014/main" id="{E2002F55-4E98-7AF0-F2BA-626802E16D0A}"/>
                </a:ext>
              </a:extLst>
            </p:cNvPr>
            <p:cNvSpPr/>
            <p:nvPr/>
          </p:nvSpPr>
          <p:spPr>
            <a:xfrm>
              <a:off x="2317980" y="4345996"/>
              <a:ext cx="557644" cy="704763"/>
            </a:xfrm>
            <a:custGeom>
              <a:avLst/>
              <a:gdLst/>
              <a:ahLst/>
              <a:cxnLst/>
              <a:rect l="l" t="t" r="r" b="b"/>
              <a:pathLst>
                <a:path w="6511671" h="8229600">
                  <a:moveTo>
                    <a:pt x="0" y="0"/>
                  </a:moveTo>
                  <a:lnTo>
                    <a:pt x="6511671" y="0"/>
                  </a:lnTo>
                  <a:lnTo>
                    <a:pt x="6511671" y="8229600"/>
                  </a:lnTo>
                  <a:lnTo>
                    <a:pt x="0" y="8229600"/>
                  </a:lnTo>
                  <a:lnTo>
                    <a:pt x="0" y="0"/>
                  </a:lnTo>
                  <a:close/>
                </a:path>
              </a:pathLst>
            </a:custGeom>
            <a:blipFill>
              <a:blip r:embed="rId5" cstate="print"/>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23" name="Rectangle 22">
              <a:extLst>
                <a:ext uri="{FF2B5EF4-FFF2-40B4-BE49-F238E27FC236}">
                  <a16:creationId xmlns="" xmlns:a16="http://schemas.microsoft.com/office/drawing/2014/main" id="{B297063F-C77B-E117-39BC-1CC7E7FC6117}"/>
                </a:ext>
              </a:extLst>
            </p:cNvPr>
            <p:cNvSpPr/>
            <p:nvPr/>
          </p:nvSpPr>
          <p:spPr>
            <a:xfrm>
              <a:off x="6150239" y="4410746"/>
              <a:ext cx="1080211" cy="707886"/>
            </a:xfrm>
            <a:prstGeom prst="rect">
              <a:avLst/>
            </a:prstGeom>
            <a:noFill/>
          </p:spPr>
          <p:txBody>
            <a:bodyPr wrap="none" lIns="137160" tIns="68580" rIns="137160" bIns="68580">
              <a:spAutoFit/>
            </a:bodyPr>
            <a:lstStyle/>
            <a:p>
              <a:pPr algn="ctr" defTabSz="1371600">
                <a:defRPr/>
              </a:pPr>
              <a:r>
                <a:rPr lang="en-US" sz="60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Ô-xi</a:t>
              </a:r>
            </a:p>
          </p:txBody>
        </p:sp>
      </p:grpSp>
      <p:grpSp>
        <p:nvGrpSpPr>
          <p:cNvPr id="27" name="Group 26">
            <a:extLst>
              <a:ext uri="{FF2B5EF4-FFF2-40B4-BE49-F238E27FC236}">
                <a16:creationId xmlns="" xmlns:a16="http://schemas.microsoft.com/office/drawing/2014/main" id="{35C14A2C-191F-19D0-03C9-47D9C1A49C6A}"/>
              </a:ext>
            </a:extLst>
          </p:cNvPr>
          <p:cNvGrpSpPr/>
          <p:nvPr/>
        </p:nvGrpSpPr>
        <p:grpSpPr>
          <a:xfrm>
            <a:off x="3131164" y="8165266"/>
            <a:ext cx="13213736" cy="1678277"/>
            <a:chOff x="2087442" y="5443510"/>
            <a:chExt cx="8809157" cy="1118851"/>
          </a:xfrm>
        </p:grpSpPr>
        <p:sp>
          <p:nvSpPr>
            <p:cNvPr id="20" name="Rectangle: Rounded Corners 19">
              <a:extLst>
                <a:ext uri="{FF2B5EF4-FFF2-40B4-BE49-F238E27FC236}">
                  <a16:creationId xmlns="" xmlns:a16="http://schemas.microsoft.com/office/drawing/2014/main" id="{CFC04817-AB15-5A31-DA05-D69419F3C41F}"/>
                </a:ext>
              </a:extLst>
            </p:cNvPr>
            <p:cNvSpPr/>
            <p:nvPr/>
          </p:nvSpPr>
          <p:spPr>
            <a:xfrm>
              <a:off x="2087442" y="5443510"/>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10" name="Freeform 5">
              <a:extLst>
                <a:ext uri="{FF2B5EF4-FFF2-40B4-BE49-F238E27FC236}">
                  <a16:creationId xmlns="" xmlns:a16="http://schemas.microsoft.com/office/drawing/2014/main" id="{804669AF-FD6E-65AC-DF79-458B3CBC1F97}"/>
                </a:ext>
              </a:extLst>
            </p:cNvPr>
            <p:cNvSpPr/>
            <p:nvPr/>
          </p:nvSpPr>
          <p:spPr>
            <a:xfrm>
              <a:off x="2278337" y="5649743"/>
              <a:ext cx="516518" cy="704763"/>
            </a:xfrm>
            <a:custGeom>
              <a:avLst/>
              <a:gdLst/>
              <a:ahLst/>
              <a:cxnLst/>
              <a:rect l="l" t="t" r="r" b="b"/>
              <a:pathLst>
                <a:path w="6031441" h="8229600">
                  <a:moveTo>
                    <a:pt x="0" y="0"/>
                  </a:moveTo>
                  <a:lnTo>
                    <a:pt x="6031440" y="0"/>
                  </a:lnTo>
                  <a:lnTo>
                    <a:pt x="6031440" y="8229600"/>
                  </a:lnTo>
                  <a:lnTo>
                    <a:pt x="0" y="8229600"/>
                  </a:lnTo>
                  <a:lnTo>
                    <a:pt x="0" y="0"/>
                  </a:lnTo>
                  <a:close/>
                </a:path>
              </a:pathLst>
            </a:custGeom>
            <a:blipFill>
              <a:blip r:embed="rId6" cstate="print"/>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 xmlns:a16="http://schemas.microsoft.com/office/drawing/2014/main" id="{F7CDEA1B-9ACE-D1A4-2002-2AD9635DD3FE}"/>
                </a:ext>
              </a:extLst>
            </p:cNvPr>
            <p:cNvSpPr/>
            <p:nvPr/>
          </p:nvSpPr>
          <p:spPr>
            <a:xfrm>
              <a:off x="6027725" y="5709736"/>
              <a:ext cx="1322585" cy="707886"/>
            </a:xfrm>
            <a:prstGeom prst="rect">
              <a:avLst/>
            </a:prstGeom>
            <a:noFill/>
          </p:spPr>
          <p:txBody>
            <a:bodyPr wrap="none" lIns="137160" tIns="68580" rIns="137160" bIns="68580">
              <a:spAutoFit/>
            </a:bodyPr>
            <a:lstStyle/>
            <a:p>
              <a:pPr algn="ctr" defTabSz="1371600">
                <a:defRPr/>
              </a:pPr>
              <a:r>
                <a:rPr lang="en-US" sz="60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Ni-</a:t>
              </a:r>
              <a:r>
                <a:rPr lang="en-US" sz="60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tơ</a:t>
              </a:r>
              <a:endParaRPr lang="en-US" sz="60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pic>
        <p:nvPicPr>
          <p:cNvPr id="2050" name="Picture 2" descr="Cartoon Green Check Mark Icon Isolated Stock Vector (Royalty Free)  666622858 | Shutterstock">
            <a:extLst>
              <a:ext uri="{FF2B5EF4-FFF2-40B4-BE49-F238E27FC236}">
                <a16:creationId xmlns="" xmlns:a16="http://schemas.microsoft.com/office/drawing/2014/main" id="{A883B128-7C95-5243-9369-BFC7BC73BD42}"/>
              </a:ext>
            </a:extLst>
          </p:cNvPr>
          <p:cNvPicPr>
            <a:picLocks noChangeAspect="1" noChangeArrowheads="1"/>
          </p:cNvPicPr>
          <p:nvPr/>
        </p:nvPicPr>
        <p:blipFill>
          <a:blip r:embed="rId7">
            <a:extLst>
              <a:ext uri="{BEBA8EAE-BF5A-486C-A8C5-ECC9F3942E4B}">
                <a14:imgProps xmlns:a14="http://schemas.microsoft.com/office/drawing/2010/main" xmlns="">
                  <a14:imgLayer r:embed="rId8">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xmlns="" val="0"/>
              </a:ext>
            </a:extLst>
          </a:blip>
          <a:srcRect/>
          <a:stretch>
            <a:fillRect/>
          </a:stretch>
        </p:blipFill>
        <p:spPr bwMode="auto">
          <a:xfrm>
            <a:off x="14619443" y="3699137"/>
            <a:ext cx="3079193" cy="302570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6790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2050"/>
                                        </p:tgtEl>
                                        <p:attrNameLst>
                                          <p:attrName>style.visibility</p:attrName>
                                        </p:attrNameLst>
                                      </p:cBhvr>
                                      <p:to>
                                        <p:strVal val="visible"/>
                                      </p:to>
                                    </p:set>
                                    <p:animEffect transition="in" filter="wipe(down)">
                                      <p:cBhvr>
                                        <p:cTn id="28" dur="580">
                                          <p:stCondLst>
                                            <p:cond delay="0"/>
                                          </p:stCondLst>
                                        </p:cTn>
                                        <p:tgtEl>
                                          <p:spTgt spid="2050"/>
                                        </p:tgtEl>
                                      </p:cBhvr>
                                    </p:animEffect>
                                    <p:anim calcmode="lin" valueType="num">
                                      <p:cBhvr>
                                        <p:cTn id="29"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34" dur="26">
                                          <p:stCondLst>
                                            <p:cond delay="650"/>
                                          </p:stCondLst>
                                        </p:cTn>
                                        <p:tgtEl>
                                          <p:spTgt spid="2050"/>
                                        </p:tgtEl>
                                      </p:cBhvr>
                                      <p:to x="100000" y="60000"/>
                                    </p:animScale>
                                    <p:animScale>
                                      <p:cBhvr>
                                        <p:cTn id="35" dur="166" decel="50000">
                                          <p:stCondLst>
                                            <p:cond delay="676"/>
                                          </p:stCondLst>
                                        </p:cTn>
                                        <p:tgtEl>
                                          <p:spTgt spid="2050"/>
                                        </p:tgtEl>
                                      </p:cBhvr>
                                      <p:to x="100000" y="100000"/>
                                    </p:animScale>
                                    <p:animScale>
                                      <p:cBhvr>
                                        <p:cTn id="36" dur="26">
                                          <p:stCondLst>
                                            <p:cond delay="1312"/>
                                          </p:stCondLst>
                                        </p:cTn>
                                        <p:tgtEl>
                                          <p:spTgt spid="2050"/>
                                        </p:tgtEl>
                                      </p:cBhvr>
                                      <p:to x="100000" y="80000"/>
                                    </p:animScale>
                                    <p:animScale>
                                      <p:cBhvr>
                                        <p:cTn id="37" dur="166" decel="50000">
                                          <p:stCondLst>
                                            <p:cond delay="1338"/>
                                          </p:stCondLst>
                                        </p:cTn>
                                        <p:tgtEl>
                                          <p:spTgt spid="2050"/>
                                        </p:tgtEl>
                                      </p:cBhvr>
                                      <p:to x="100000" y="100000"/>
                                    </p:animScale>
                                    <p:animScale>
                                      <p:cBhvr>
                                        <p:cTn id="38" dur="26">
                                          <p:stCondLst>
                                            <p:cond delay="1642"/>
                                          </p:stCondLst>
                                        </p:cTn>
                                        <p:tgtEl>
                                          <p:spTgt spid="2050"/>
                                        </p:tgtEl>
                                      </p:cBhvr>
                                      <p:to x="100000" y="90000"/>
                                    </p:animScale>
                                    <p:animScale>
                                      <p:cBhvr>
                                        <p:cTn id="39" dur="166" decel="50000">
                                          <p:stCondLst>
                                            <p:cond delay="1668"/>
                                          </p:stCondLst>
                                        </p:cTn>
                                        <p:tgtEl>
                                          <p:spTgt spid="2050"/>
                                        </p:tgtEl>
                                      </p:cBhvr>
                                      <p:to x="100000" y="100000"/>
                                    </p:animScale>
                                    <p:animScale>
                                      <p:cBhvr>
                                        <p:cTn id="40" dur="26">
                                          <p:stCondLst>
                                            <p:cond delay="1808"/>
                                          </p:stCondLst>
                                        </p:cTn>
                                        <p:tgtEl>
                                          <p:spTgt spid="2050"/>
                                        </p:tgtEl>
                                      </p:cBhvr>
                                      <p:to x="100000" y="95000"/>
                                    </p:animScale>
                                    <p:animScale>
                                      <p:cBhvr>
                                        <p:cTn id="41" dur="166" decel="50000">
                                          <p:stCondLst>
                                            <p:cond delay="1834"/>
                                          </p:stCondLst>
                                        </p:cTn>
                                        <p:tgtEl>
                                          <p:spTgt spid="2050"/>
                                        </p:tgtEl>
                                      </p:cBhvr>
                                      <p:to x="100000" y="100000"/>
                                    </p:animScale>
                                  </p:childTnLst>
                                  <p:subTnLst>
                                    <p:audio>
                                      <p:cMediaNode>
                                        <p:cTn display="0" masterRel="sameClick">
                                          <p:stCondLst>
                                            <p:cond evt="begin" delay="0">
                                              <p:tn val="26"/>
                                            </p:cond>
                                          </p:stCondLst>
                                          <p:endCondLst>
                                            <p:cond evt="onStopAudio" delay="0">
                                              <p:tgtEl>
                                                <p:sldTgt/>
                                              </p:tgtEl>
                                            </p:cond>
                                          </p:endCondLst>
                                        </p:cTn>
                                        <p:tgtEl>
                                          <p:sndTgt r:embed="rId2" name="Correct-Answer-SOUND-EFFECT.wav"/>
                                        </p:tgtEl>
                                      </p:cMediaNode>
                                    </p:audio>
                                  </p:subTnLst>
                                </p:cTn>
                              </p:par>
                              <p:par>
                                <p:cTn id="42" presetID="10" presetClass="exit" presetSubtype="0" fill="hold" nodeType="withEffect">
                                  <p:stCondLst>
                                    <p:cond delay="0"/>
                                  </p:stCondLst>
                                  <p:childTnLst>
                                    <p:animEffect transition="out" filter="fade">
                                      <p:cBhvr>
                                        <p:cTn id="43" dur="500"/>
                                        <p:tgtEl>
                                          <p:spTgt spid="26"/>
                                        </p:tgtEl>
                                      </p:cBhvr>
                                    </p:animEffect>
                                    <p:set>
                                      <p:cBhvr>
                                        <p:cTn id="44" dur="1" fill="hold">
                                          <p:stCondLst>
                                            <p:cond delay="499"/>
                                          </p:stCondLst>
                                        </p:cTn>
                                        <p:tgtEl>
                                          <p:spTgt spid="26"/>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7"/>
                                        </p:tgtEl>
                                      </p:cBhvr>
                                    </p:animEffect>
                                    <p:set>
                                      <p:cBhvr>
                                        <p:cTn id="47"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205AD7FD-BED3-9BB6-10CF-E77C6BB7D004}"/>
              </a:ext>
            </a:extLst>
          </p:cNvPr>
          <p:cNvSpPr/>
          <p:nvPr/>
        </p:nvSpPr>
        <p:spPr>
          <a:xfrm>
            <a:off x="2571750" y="1009650"/>
            <a:ext cx="15029178"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6" name="THANH TÂM">
            <a:extLst>
              <a:ext uri="{FF2B5EF4-FFF2-40B4-BE49-F238E27FC236}">
                <a16:creationId xmlns="" xmlns:a16="http://schemas.microsoft.com/office/drawing/2014/main" id="{8FC58F09-EBB6-D6CE-6C2F-081FD08CA754}"/>
              </a:ext>
            </a:extLst>
          </p:cNvPr>
          <p:cNvSpPr/>
          <p:nvPr/>
        </p:nvSpPr>
        <p:spPr>
          <a:xfrm>
            <a:off x="5134670" y="1496504"/>
            <a:ext cx="11807078" cy="969496"/>
          </a:xfrm>
          <a:prstGeom prst="rect">
            <a:avLst/>
          </a:prstGeom>
          <a:noFill/>
        </p:spPr>
        <p:txBody>
          <a:bodyPr wrap="none" lIns="137160" tIns="68580" rIns="137160" bIns="68580">
            <a:spAutoFit/>
          </a:bodyPr>
          <a:lstStyle/>
          <a:p>
            <a:pPr algn="ctr" defTabSz="1371600">
              <a:defRPr/>
            </a:pP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Năng</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lượng</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chất</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đốt</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dùng</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để</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làm</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gì</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p>
        </p:txBody>
      </p:sp>
      <p:grpSp>
        <p:nvGrpSpPr>
          <p:cNvPr id="25" name="Group 24">
            <a:extLst>
              <a:ext uri="{FF2B5EF4-FFF2-40B4-BE49-F238E27FC236}">
                <a16:creationId xmlns="" xmlns:a16="http://schemas.microsoft.com/office/drawing/2014/main" id="{62E147DE-9075-A0CE-91FF-89FA05A9A010}"/>
              </a:ext>
            </a:extLst>
          </p:cNvPr>
          <p:cNvGrpSpPr/>
          <p:nvPr/>
        </p:nvGrpSpPr>
        <p:grpSpPr>
          <a:xfrm>
            <a:off x="3131163" y="4265858"/>
            <a:ext cx="13213736" cy="1678277"/>
            <a:chOff x="2087441" y="2843905"/>
            <a:chExt cx="8809157" cy="1118851"/>
          </a:xfrm>
        </p:grpSpPr>
        <p:grpSp>
          <p:nvGrpSpPr>
            <p:cNvPr id="15" name="Group 14">
              <a:extLst>
                <a:ext uri="{FF2B5EF4-FFF2-40B4-BE49-F238E27FC236}">
                  <a16:creationId xmlns="" xmlns:a16="http://schemas.microsoft.com/office/drawing/2014/main" id="{7C0746A7-B177-1271-12A9-FDAB86F0B298}"/>
                </a:ext>
              </a:extLst>
            </p:cNvPr>
            <p:cNvGrpSpPr/>
            <p:nvPr/>
          </p:nvGrpSpPr>
          <p:grpSpPr>
            <a:xfrm>
              <a:off x="2087441" y="2843905"/>
              <a:ext cx="8809157" cy="1118851"/>
              <a:chOff x="2798643" y="2885714"/>
              <a:chExt cx="8809157" cy="1118851"/>
            </a:xfrm>
          </p:grpSpPr>
          <p:sp>
            <p:nvSpPr>
              <p:cNvPr id="7" name="Rectangle: Rounded Corners 6">
                <a:extLst>
                  <a:ext uri="{FF2B5EF4-FFF2-40B4-BE49-F238E27FC236}">
                    <a16:creationId xmlns="" xmlns:a16="http://schemas.microsoft.com/office/drawing/2014/main" id="{39ECACCE-11F9-38DD-F2E4-CAA5933411B3}"/>
                  </a:ext>
                </a:extLst>
              </p:cNvPr>
              <p:cNvSpPr/>
              <p:nvPr/>
            </p:nvSpPr>
            <p:spPr>
              <a:xfrm>
                <a:off x="2798643" y="2885714"/>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9" name="Freeform 3">
                <a:extLst>
                  <a:ext uri="{FF2B5EF4-FFF2-40B4-BE49-F238E27FC236}">
                    <a16:creationId xmlns="" xmlns:a16="http://schemas.microsoft.com/office/drawing/2014/main" id="{C4790DAA-D9EF-34F7-B602-AFEB5D956B3D}"/>
                  </a:ext>
                </a:extLst>
              </p:cNvPr>
              <p:cNvSpPr/>
              <p:nvPr/>
            </p:nvSpPr>
            <p:spPr>
              <a:xfrm>
                <a:off x="2989539" y="3053259"/>
                <a:ext cx="597287" cy="704763"/>
              </a:xfrm>
              <a:custGeom>
                <a:avLst/>
                <a:gdLst/>
                <a:ahLst/>
                <a:cxnLst/>
                <a:rect l="l" t="t" r="r" b="b"/>
                <a:pathLst>
                  <a:path w="6974586" h="8229600">
                    <a:moveTo>
                      <a:pt x="0" y="0"/>
                    </a:moveTo>
                    <a:lnTo>
                      <a:pt x="6974586" y="0"/>
                    </a:lnTo>
                    <a:lnTo>
                      <a:pt x="6974586" y="8229600"/>
                    </a:lnTo>
                    <a:lnTo>
                      <a:pt x="0" y="8229600"/>
                    </a:lnTo>
                    <a:lnTo>
                      <a:pt x="0" y="0"/>
                    </a:lnTo>
                    <a:close/>
                  </a:path>
                </a:pathLst>
              </a:custGeom>
              <a:blipFill>
                <a:blip r:embed="rId3" cstate="print"/>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sp>
          <p:nvSpPr>
            <p:cNvPr id="22" name="Rectangle 21">
              <a:extLst>
                <a:ext uri="{FF2B5EF4-FFF2-40B4-BE49-F238E27FC236}">
                  <a16:creationId xmlns="" xmlns:a16="http://schemas.microsoft.com/office/drawing/2014/main" id="{B7E5D4F7-F7FE-D1B7-4993-17A4CA59DBAC}"/>
                </a:ext>
              </a:extLst>
            </p:cNvPr>
            <p:cNvSpPr/>
            <p:nvPr/>
          </p:nvSpPr>
          <p:spPr>
            <a:xfrm>
              <a:off x="4125146" y="3106189"/>
              <a:ext cx="5130464" cy="584775"/>
            </a:xfrm>
            <a:prstGeom prst="rect">
              <a:avLst/>
            </a:prstGeom>
            <a:noFill/>
          </p:spPr>
          <p:txBody>
            <a:bodyPr wrap="none" lIns="137160" tIns="68580" rIns="137160" bIns="68580">
              <a:spAutoFit/>
            </a:bodyPr>
            <a:lstStyle/>
            <a:p>
              <a:pPr algn="ctr" defTabSz="1371600">
                <a:defRPr/>
              </a:pP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Nấu</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thức</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ăn</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đun</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nước</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uống</a:t>
              </a:r>
              <a:endPar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 xmlns:a16="http://schemas.microsoft.com/office/drawing/2014/main" id="{5AE64CE7-D0F9-8D18-F7DE-D774A8D71A9B}"/>
              </a:ext>
            </a:extLst>
          </p:cNvPr>
          <p:cNvGrpSpPr/>
          <p:nvPr/>
        </p:nvGrpSpPr>
        <p:grpSpPr>
          <a:xfrm>
            <a:off x="3131162" y="6208430"/>
            <a:ext cx="13213736" cy="1678277"/>
            <a:chOff x="2087441" y="4138953"/>
            <a:chExt cx="8809157" cy="1118851"/>
          </a:xfrm>
        </p:grpSpPr>
        <p:sp>
          <p:nvSpPr>
            <p:cNvPr id="17" name="Rectangle: Rounded Corners 16">
              <a:extLst>
                <a:ext uri="{FF2B5EF4-FFF2-40B4-BE49-F238E27FC236}">
                  <a16:creationId xmlns="" xmlns:a16="http://schemas.microsoft.com/office/drawing/2014/main" id="{DFCEF517-74F4-EF8A-5568-5BBE35181E61}"/>
                </a:ext>
              </a:extLst>
            </p:cNvPr>
            <p:cNvSpPr/>
            <p:nvPr/>
          </p:nvSpPr>
          <p:spPr>
            <a:xfrm>
              <a:off x="2087441" y="4138953"/>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8" name="Freeform 2">
              <a:extLst>
                <a:ext uri="{FF2B5EF4-FFF2-40B4-BE49-F238E27FC236}">
                  <a16:creationId xmlns="" xmlns:a16="http://schemas.microsoft.com/office/drawing/2014/main" id="{E2002F55-4E98-7AF0-F2BA-626802E16D0A}"/>
                </a:ext>
              </a:extLst>
            </p:cNvPr>
            <p:cNvSpPr/>
            <p:nvPr/>
          </p:nvSpPr>
          <p:spPr>
            <a:xfrm>
              <a:off x="2317980" y="4345996"/>
              <a:ext cx="557644" cy="704763"/>
            </a:xfrm>
            <a:custGeom>
              <a:avLst/>
              <a:gdLst/>
              <a:ahLst/>
              <a:cxnLst/>
              <a:rect l="l" t="t" r="r" b="b"/>
              <a:pathLst>
                <a:path w="6511671" h="8229600">
                  <a:moveTo>
                    <a:pt x="0" y="0"/>
                  </a:moveTo>
                  <a:lnTo>
                    <a:pt x="6511671" y="0"/>
                  </a:lnTo>
                  <a:lnTo>
                    <a:pt x="6511671" y="8229600"/>
                  </a:lnTo>
                  <a:lnTo>
                    <a:pt x="0" y="8229600"/>
                  </a:lnTo>
                  <a:lnTo>
                    <a:pt x="0" y="0"/>
                  </a:lnTo>
                  <a:close/>
                </a:path>
              </a:pathLst>
            </a:custGeom>
            <a:blipFill>
              <a:blip r:embed="rId4" cstate="print"/>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23" name="Rectangle 22">
              <a:extLst>
                <a:ext uri="{FF2B5EF4-FFF2-40B4-BE49-F238E27FC236}">
                  <a16:creationId xmlns="" xmlns:a16="http://schemas.microsoft.com/office/drawing/2014/main" id="{B297063F-C77B-E117-39BC-1CC7E7FC6117}"/>
                </a:ext>
              </a:extLst>
            </p:cNvPr>
            <p:cNvSpPr/>
            <p:nvPr/>
          </p:nvSpPr>
          <p:spPr>
            <a:xfrm>
              <a:off x="5045882" y="4410746"/>
              <a:ext cx="3494717" cy="584775"/>
            </a:xfrm>
            <a:prstGeom prst="rect">
              <a:avLst/>
            </a:prstGeom>
            <a:noFill/>
          </p:spPr>
          <p:txBody>
            <a:bodyPr wrap="none" lIns="137160" tIns="68580" rIns="137160" bIns="68580">
              <a:spAutoFit/>
            </a:bodyPr>
            <a:lstStyle/>
            <a:p>
              <a:pPr algn="ctr" defTabSz="1371600">
                <a:defRPr/>
              </a:pP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Vận</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hành</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máy</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múc</a:t>
              </a:r>
              <a:endPar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grpSp>
        <p:nvGrpSpPr>
          <p:cNvPr id="27" name="Group 26">
            <a:extLst>
              <a:ext uri="{FF2B5EF4-FFF2-40B4-BE49-F238E27FC236}">
                <a16:creationId xmlns="" xmlns:a16="http://schemas.microsoft.com/office/drawing/2014/main" id="{35C14A2C-191F-19D0-03C9-47D9C1A49C6A}"/>
              </a:ext>
            </a:extLst>
          </p:cNvPr>
          <p:cNvGrpSpPr/>
          <p:nvPr/>
        </p:nvGrpSpPr>
        <p:grpSpPr>
          <a:xfrm>
            <a:off x="3131164" y="8165266"/>
            <a:ext cx="13213736" cy="1678277"/>
            <a:chOff x="2087442" y="5443510"/>
            <a:chExt cx="8809157" cy="1118851"/>
          </a:xfrm>
        </p:grpSpPr>
        <p:sp>
          <p:nvSpPr>
            <p:cNvPr id="20" name="Rectangle: Rounded Corners 19">
              <a:extLst>
                <a:ext uri="{FF2B5EF4-FFF2-40B4-BE49-F238E27FC236}">
                  <a16:creationId xmlns="" xmlns:a16="http://schemas.microsoft.com/office/drawing/2014/main" id="{CFC04817-AB15-5A31-DA05-D69419F3C41F}"/>
                </a:ext>
              </a:extLst>
            </p:cNvPr>
            <p:cNvSpPr/>
            <p:nvPr/>
          </p:nvSpPr>
          <p:spPr>
            <a:xfrm>
              <a:off x="2087442" y="5443510"/>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10" name="Freeform 5">
              <a:extLst>
                <a:ext uri="{FF2B5EF4-FFF2-40B4-BE49-F238E27FC236}">
                  <a16:creationId xmlns="" xmlns:a16="http://schemas.microsoft.com/office/drawing/2014/main" id="{804669AF-FD6E-65AC-DF79-458B3CBC1F97}"/>
                </a:ext>
              </a:extLst>
            </p:cNvPr>
            <p:cNvSpPr/>
            <p:nvPr/>
          </p:nvSpPr>
          <p:spPr>
            <a:xfrm>
              <a:off x="2278337" y="5649743"/>
              <a:ext cx="516518" cy="704763"/>
            </a:xfrm>
            <a:custGeom>
              <a:avLst/>
              <a:gdLst/>
              <a:ahLst/>
              <a:cxnLst/>
              <a:rect l="l" t="t" r="r" b="b"/>
              <a:pathLst>
                <a:path w="6031441" h="8229600">
                  <a:moveTo>
                    <a:pt x="0" y="0"/>
                  </a:moveTo>
                  <a:lnTo>
                    <a:pt x="6031440" y="0"/>
                  </a:lnTo>
                  <a:lnTo>
                    <a:pt x="6031440" y="8229600"/>
                  </a:lnTo>
                  <a:lnTo>
                    <a:pt x="0" y="8229600"/>
                  </a:lnTo>
                  <a:lnTo>
                    <a:pt x="0" y="0"/>
                  </a:lnTo>
                  <a:close/>
                </a:path>
              </a:pathLst>
            </a:custGeom>
            <a:blipFill>
              <a:blip r:embed="rId5" cstate="print"/>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 xmlns:a16="http://schemas.microsoft.com/office/drawing/2014/main" id="{F7CDEA1B-9ACE-D1A4-2002-2AD9635DD3FE}"/>
                </a:ext>
              </a:extLst>
            </p:cNvPr>
            <p:cNvSpPr/>
            <p:nvPr/>
          </p:nvSpPr>
          <p:spPr>
            <a:xfrm>
              <a:off x="4315428" y="5709736"/>
              <a:ext cx="4747198" cy="584775"/>
            </a:xfrm>
            <a:prstGeom prst="rect">
              <a:avLst/>
            </a:prstGeom>
            <a:noFill/>
          </p:spPr>
          <p:txBody>
            <a:bodyPr wrap="none" lIns="137160" tIns="68580" rIns="137160" bIns="68580">
              <a:spAutoFit/>
            </a:bodyPr>
            <a:lstStyle/>
            <a:p>
              <a:pPr algn="ctr" defTabSz="1371600">
                <a:defRPr/>
              </a:pPr>
              <a:r>
                <a:rPr lang="vi-VN"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Cả 2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đáp</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án</a:t>
              </a:r>
              <a:r>
                <a:rPr lang="vi-VN"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trên đều đúng</a:t>
              </a:r>
              <a:endPar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pic>
        <p:nvPicPr>
          <p:cNvPr id="2050" name="Picture 2" descr="Cartoon Green Check Mark Icon Isolated Stock Vector (Royalty Free)  666622858 | Shutterstock">
            <a:extLst>
              <a:ext uri="{FF2B5EF4-FFF2-40B4-BE49-F238E27FC236}">
                <a16:creationId xmlns="" xmlns:a16="http://schemas.microsoft.com/office/drawing/2014/main" id="{A883B128-7C95-5243-9369-BFC7BC73BD42}"/>
              </a:ext>
            </a:extLst>
          </p:cNvPr>
          <p:cNvPicPr>
            <a:picLocks noChangeAspect="1" noChangeArrowheads="1"/>
          </p:cNvPicPr>
          <p:nvPr/>
        </p:nvPicPr>
        <p:blipFill>
          <a:blip r:embed="rId6">
            <a:extLst>
              <a:ext uri="{BEBA8EAE-BF5A-486C-A8C5-ECC9F3942E4B}">
                <a14:imgProps xmlns:a14="http://schemas.microsoft.com/office/drawing/2010/main" xmlns="">
                  <a14:imgLayer r:embed="rId7">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xmlns="" val="0"/>
              </a:ext>
            </a:extLst>
          </a:blip>
          <a:srcRect/>
          <a:stretch>
            <a:fillRect/>
          </a:stretch>
        </p:blipFill>
        <p:spPr bwMode="auto">
          <a:xfrm>
            <a:off x="14619443" y="7623437"/>
            <a:ext cx="3079193" cy="302570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2" name="Picture 1">
            <a:extLst>
              <a:ext uri="{FF2B5EF4-FFF2-40B4-BE49-F238E27FC236}">
                <a16:creationId xmlns="" xmlns:a16="http://schemas.microsoft.com/office/drawing/2014/main" id="{6FE6E25E-FCF7-284C-CF66-FA90153DFA43}"/>
              </a:ext>
            </a:extLst>
          </p:cNvPr>
          <p:cNvPicPr>
            <a:picLocks noChangeAspect="1"/>
          </p:cNvPicPr>
          <p:nvPr/>
        </p:nvPicPr>
        <p:blipFill>
          <a:blip r:embed="rId8"/>
          <a:stretch>
            <a:fillRect/>
          </a:stretch>
        </p:blipFill>
        <p:spPr>
          <a:xfrm>
            <a:off x="-659497" y="-914182"/>
            <a:ext cx="6310094" cy="631009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xmlns="" val="98622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2050"/>
                                        </p:tgtEl>
                                        <p:attrNameLst>
                                          <p:attrName>style.visibility</p:attrName>
                                        </p:attrNameLst>
                                      </p:cBhvr>
                                      <p:to>
                                        <p:strVal val="visible"/>
                                      </p:to>
                                    </p:set>
                                    <p:animEffect transition="in" filter="wipe(down)">
                                      <p:cBhvr>
                                        <p:cTn id="28" dur="580">
                                          <p:stCondLst>
                                            <p:cond delay="0"/>
                                          </p:stCondLst>
                                        </p:cTn>
                                        <p:tgtEl>
                                          <p:spTgt spid="2050"/>
                                        </p:tgtEl>
                                      </p:cBhvr>
                                    </p:animEffect>
                                    <p:anim calcmode="lin" valueType="num">
                                      <p:cBhvr>
                                        <p:cTn id="29"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34" dur="26">
                                          <p:stCondLst>
                                            <p:cond delay="650"/>
                                          </p:stCondLst>
                                        </p:cTn>
                                        <p:tgtEl>
                                          <p:spTgt spid="2050"/>
                                        </p:tgtEl>
                                      </p:cBhvr>
                                      <p:to x="100000" y="60000"/>
                                    </p:animScale>
                                    <p:animScale>
                                      <p:cBhvr>
                                        <p:cTn id="35" dur="166" decel="50000">
                                          <p:stCondLst>
                                            <p:cond delay="676"/>
                                          </p:stCondLst>
                                        </p:cTn>
                                        <p:tgtEl>
                                          <p:spTgt spid="2050"/>
                                        </p:tgtEl>
                                      </p:cBhvr>
                                      <p:to x="100000" y="100000"/>
                                    </p:animScale>
                                    <p:animScale>
                                      <p:cBhvr>
                                        <p:cTn id="36" dur="26">
                                          <p:stCondLst>
                                            <p:cond delay="1312"/>
                                          </p:stCondLst>
                                        </p:cTn>
                                        <p:tgtEl>
                                          <p:spTgt spid="2050"/>
                                        </p:tgtEl>
                                      </p:cBhvr>
                                      <p:to x="100000" y="80000"/>
                                    </p:animScale>
                                    <p:animScale>
                                      <p:cBhvr>
                                        <p:cTn id="37" dur="166" decel="50000">
                                          <p:stCondLst>
                                            <p:cond delay="1338"/>
                                          </p:stCondLst>
                                        </p:cTn>
                                        <p:tgtEl>
                                          <p:spTgt spid="2050"/>
                                        </p:tgtEl>
                                      </p:cBhvr>
                                      <p:to x="100000" y="100000"/>
                                    </p:animScale>
                                    <p:animScale>
                                      <p:cBhvr>
                                        <p:cTn id="38" dur="26">
                                          <p:stCondLst>
                                            <p:cond delay="1642"/>
                                          </p:stCondLst>
                                        </p:cTn>
                                        <p:tgtEl>
                                          <p:spTgt spid="2050"/>
                                        </p:tgtEl>
                                      </p:cBhvr>
                                      <p:to x="100000" y="90000"/>
                                    </p:animScale>
                                    <p:animScale>
                                      <p:cBhvr>
                                        <p:cTn id="39" dur="166" decel="50000">
                                          <p:stCondLst>
                                            <p:cond delay="1668"/>
                                          </p:stCondLst>
                                        </p:cTn>
                                        <p:tgtEl>
                                          <p:spTgt spid="2050"/>
                                        </p:tgtEl>
                                      </p:cBhvr>
                                      <p:to x="100000" y="100000"/>
                                    </p:animScale>
                                    <p:animScale>
                                      <p:cBhvr>
                                        <p:cTn id="40" dur="26">
                                          <p:stCondLst>
                                            <p:cond delay="1808"/>
                                          </p:stCondLst>
                                        </p:cTn>
                                        <p:tgtEl>
                                          <p:spTgt spid="2050"/>
                                        </p:tgtEl>
                                      </p:cBhvr>
                                      <p:to x="100000" y="95000"/>
                                    </p:animScale>
                                    <p:animScale>
                                      <p:cBhvr>
                                        <p:cTn id="41" dur="166" decel="50000">
                                          <p:stCondLst>
                                            <p:cond delay="1834"/>
                                          </p:stCondLst>
                                        </p:cTn>
                                        <p:tgtEl>
                                          <p:spTgt spid="2050"/>
                                        </p:tgtEl>
                                      </p:cBhvr>
                                      <p:to x="100000" y="100000"/>
                                    </p:animScale>
                                  </p:childTnLst>
                                  <p:subTnLst>
                                    <p:audio>
                                      <p:cMediaNode>
                                        <p:cTn display="0" masterRel="sameClick">
                                          <p:stCondLst>
                                            <p:cond evt="begin" delay="0">
                                              <p:tn val="26"/>
                                            </p:cond>
                                          </p:stCondLst>
                                          <p:endCondLst>
                                            <p:cond evt="onStopAudio" delay="0">
                                              <p:tgtEl>
                                                <p:sldTgt/>
                                              </p:tgtEl>
                                            </p:cond>
                                          </p:endCondLst>
                                        </p:cTn>
                                        <p:tgtEl>
                                          <p:sndTgt r:embed="rId2" name="Correct-Answer-SOUND-EFFECT.wav"/>
                                        </p:tgtEl>
                                      </p:cMediaNode>
                                    </p:audio>
                                  </p:subTnLst>
                                </p:cTn>
                              </p:par>
                              <p:par>
                                <p:cTn id="42" presetID="10" presetClass="exit" presetSubtype="0" fill="hold" nodeType="withEffect">
                                  <p:stCondLst>
                                    <p:cond delay="0"/>
                                  </p:stCondLst>
                                  <p:childTnLst>
                                    <p:animEffect transition="out" filter="fade">
                                      <p:cBhvr>
                                        <p:cTn id="43" dur="500"/>
                                        <p:tgtEl>
                                          <p:spTgt spid="25"/>
                                        </p:tgtEl>
                                      </p:cBhvr>
                                    </p:animEffect>
                                    <p:set>
                                      <p:cBhvr>
                                        <p:cTn id="44" dur="1" fill="hold">
                                          <p:stCondLst>
                                            <p:cond delay="499"/>
                                          </p:stCondLst>
                                        </p:cTn>
                                        <p:tgtEl>
                                          <p:spTgt spid="25"/>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205AD7FD-BED3-9BB6-10CF-E77C6BB7D004}"/>
              </a:ext>
            </a:extLst>
          </p:cNvPr>
          <p:cNvSpPr/>
          <p:nvPr/>
        </p:nvSpPr>
        <p:spPr>
          <a:xfrm>
            <a:off x="2571750" y="1009650"/>
            <a:ext cx="15029178"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 xmlns:a16="http://schemas.microsoft.com/office/drawing/2014/main" id="{8FC58F09-EBB6-D6CE-6C2F-081FD08CA754}"/>
              </a:ext>
            </a:extLst>
          </p:cNvPr>
          <p:cNvSpPr/>
          <p:nvPr/>
        </p:nvSpPr>
        <p:spPr>
          <a:xfrm>
            <a:off x="4495800" y="1110071"/>
            <a:ext cx="12496800" cy="1800493"/>
          </a:xfrm>
          <a:prstGeom prst="rect">
            <a:avLst/>
          </a:prstGeom>
          <a:noFill/>
        </p:spPr>
        <p:txBody>
          <a:bodyPr wrap="square" lIns="137160" tIns="68580" rIns="137160" bIns="68580">
            <a:spAutoFit/>
          </a:bodyPr>
          <a:lstStyle/>
          <a:p>
            <a:pPr algn="ctr" defTabSz="1371600">
              <a:defRPr/>
            </a:pPr>
            <a:r>
              <a:rPr lang="vi-VN"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Vì sao không sử dụng bếp than, củi để sưởi ấm trong phòng kín?</a:t>
            </a:r>
            <a:endPar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3" name="Picture 2">
            <a:extLst>
              <a:ext uri="{FF2B5EF4-FFF2-40B4-BE49-F238E27FC236}">
                <a16:creationId xmlns="" xmlns:a16="http://schemas.microsoft.com/office/drawing/2014/main" id="{64E9E275-D611-CCE1-AC0D-AC8C8EB3A3E9}"/>
              </a:ext>
            </a:extLst>
          </p:cNvPr>
          <p:cNvPicPr>
            <a:picLocks noChangeAspect="1"/>
          </p:cNvPicPr>
          <p:nvPr/>
        </p:nvPicPr>
        <p:blipFill>
          <a:blip r:embed="rId2"/>
          <a:stretch>
            <a:fillRect/>
          </a:stretch>
        </p:blipFill>
        <p:spPr>
          <a:xfrm>
            <a:off x="-668649" y="-602876"/>
            <a:ext cx="5988062" cy="5648622"/>
          </a:xfrm>
          <a:prstGeom prst="rect">
            <a:avLst/>
          </a:prstGeom>
          <a:effectLst>
            <a:outerShdw blurRad="63500" sx="102000" sy="102000" algn="ctr" rotWithShape="0">
              <a:prstClr val="black">
                <a:alpha val="40000"/>
              </a:prstClr>
            </a:outerShdw>
          </a:effectLst>
        </p:spPr>
      </p:pic>
      <p:grpSp>
        <p:nvGrpSpPr>
          <p:cNvPr id="2" name="Group 1">
            <a:extLst>
              <a:ext uri="{FF2B5EF4-FFF2-40B4-BE49-F238E27FC236}">
                <a16:creationId xmlns="" xmlns:a16="http://schemas.microsoft.com/office/drawing/2014/main" id="{17EC3113-AAAB-5826-43A0-276795C7D957}"/>
              </a:ext>
            </a:extLst>
          </p:cNvPr>
          <p:cNvGrpSpPr/>
          <p:nvPr/>
        </p:nvGrpSpPr>
        <p:grpSpPr>
          <a:xfrm>
            <a:off x="2819401" y="5600699"/>
            <a:ext cx="13213736" cy="2971799"/>
            <a:chOff x="2087441" y="2843905"/>
            <a:chExt cx="8809157" cy="1981199"/>
          </a:xfrm>
        </p:grpSpPr>
        <p:sp>
          <p:nvSpPr>
            <p:cNvPr id="12" name="Rectangle: Rounded Corners 11">
              <a:extLst>
                <a:ext uri="{FF2B5EF4-FFF2-40B4-BE49-F238E27FC236}">
                  <a16:creationId xmlns="" xmlns:a16="http://schemas.microsoft.com/office/drawing/2014/main" id="{F405C674-80C5-4FAE-D348-777273EC9349}"/>
                </a:ext>
              </a:extLst>
            </p:cNvPr>
            <p:cNvSpPr/>
            <p:nvPr/>
          </p:nvSpPr>
          <p:spPr>
            <a:xfrm>
              <a:off x="2087441" y="2843905"/>
              <a:ext cx="8809157" cy="1981199"/>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 xmlns:a16="http://schemas.microsoft.com/office/drawing/2014/main" id="{FA41CCFF-A1B8-8320-539F-13DDB7C7A95C}"/>
                </a:ext>
              </a:extLst>
            </p:cNvPr>
            <p:cNvSpPr/>
            <p:nvPr/>
          </p:nvSpPr>
          <p:spPr>
            <a:xfrm>
              <a:off x="2595440" y="3106189"/>
              <a:ext cx="8127999" cy="1200328"/>
            </a:xfrm>
            <a:prstGeom prst="rect">
              <a:avLst/>
            </a:prstGeom>
            <a:noFill/>
          </p:spPr>
          <p:txBody>
            <a:bodyPr wrap="square" lIns="137160" tIns="68580" rIns="137160" bIns="68580">
              <a:spAutoFit/>
            </a:bodyPr>
            <a:lstStyle/>
            <a:p>
              <a:pPr lvl="0" algn="just"/>
              <a:r>
                <a:rPr lang="vi-VN" sz="5400" dirty="0">
                  <a:solidFill>
                    <a:srgbClr val="002060"/>
                  </a:solidFill>
                  <a:latin typeface="Cambria" panose="02040503050406030204" pitchFamily="18" charset="0"/>
                  <a:ea typeface="Cambria" panose="02040503050406030204" pitchFamily="18" charset="0"/>
                  <a:cs typeface="Glacial Indifference"/>
                  <a:sym typeface="Glacial Indifference"/>
                </a:rPr>
                <a:t>Khi cháy, than, củi sinh ra khí các-bô-níc có hại cho sức khoẻ con người.</a:t>
              </a:r>
              <a:endParaRPr kumimoji="0" lang="en-US"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Glacial Indifference"/>
                <a:sym typeface="Glacial Indifference"/>
              </a:endParaRPr>
            </a:p>
          </p:txBody>
        </p:sp>
      </p:grpSp>
      <p:pic>
        <p:nvPicPr>
          <p:cNvPr id="14" name="Picture 2" descr="Cartoon Green Check Mark Icon Isolated Stock Vector (Royalty Free)  666622858 | Shutterstock">
            <a:extLst>
              <a:ext uri="{FF2B5EF4-FFF2-40B4-BE49-F238E27FC236}">
                <a16:creationId xmlns="" xmlns:a16="http://schemas.microsoft.com/office/drawing/2014/main" id="{A883B128-7C95-5243-9369-BFC7BC73BD42}"/>
              </a:ext>
            </a:extLst>
          </p:cNvPr>
          <p:cNvPicPr>
            <a:picLocks noChangeAspect="1" noChangeArrowheads="1"/>
          </p:cNvPicPr>
          <p:nvPr/>
        </p:nvPicPr>
        <p:blipFill>
          <a:blip r:embed="rId3">
            <a:extLst>
              <a:ext uri="{BEBA8EAE-BF5A-486C-A8C5-ECC9F3942E4B}">
                <a14:imgProps xmlns:a14="http://schemas.microsoft.com/office/drawing/2010/main" xmlns="">
                  <a14:imgLayer r:embed="rId4">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xmlns="" val="0"/>
              </a:ext>
            </a:extLst>
          </a:blip>
          <a:srcRect/>
          <a:stretch>
            <a:fillRect/>
          </a:stretch>
        </p:blipFill>
        <p:spPr bwMode="auto">
          <a:xfrm>
            <a:off x="14020800" y="5981700"/>
            <a:ext cx="3079193" cy="302570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049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grpSp>
      <p:grpSp>
        <p:nvGrpSpPr>
          <p:cNvPr id="7" name="Group 7"/>
          <p:cNvGrpSpPr/>
          <p:nvPr/>
        </p:nvGrpSpPr>
        <p:grpSpPr>
          <a:xfrm>
            <a:off x="-2242946" y="5799385"/>
            <a:ext cx="22773892" cy="4661744"/>
            <a:chOff x="0" y="0"/>
            <a:chExt cx="30365189" cy="6215659"/>
          </a:xfrm>
        </p:grpSpPr>
        <p:sp>
          <p:nvSpPr>
            <p:cNvPr id="8" name="Freeform 8"/>
            <p:cNvSpPr/>
            <p:nvPr/>
          </p:nvSpPr>
          <p:spPr>
            <a:xfrm>
              <a:off x="0" y="0"/>
              <a:ext cx="16040411" cy="6215659"/>
            </a:xfrm>
            <a:custGeom>
              <a:avLst/>
              <a:gdLst/>
              <a:ahLst/>
              <a:cxnLst/>
              <a:rect l="l" t="t" r="r" b="b"/>
              <a:pathLst>
                <a:path w="16040411" h="6215659">
                  <a:moveTo>
                    <a:pt x="0" y="0"/>
                  </a:moveTo>
                  <a:lnTo>
                    <a:pt x="16040411" y="0"/>
                  </a:lnTo>
                  <a:lnTo>
                    <a:pt x="16040411" y="6215659"/>
                  </a:lnTo>
                  <a:lnTo>
                    <a:pt x="0" y="621565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endParaRPr lang="en-US"/>
            </a:p>
          </p:txBody>
        </p:sp>
        <p:sp>
          <p:nvSpPr>
            <p:cNvPr id="9" name="Freeform 9"/>
            <p:cNvSpPr/>
            <p:nvPr/>
          </p:nvSpPr>
          <p:spPr>
            <a:xfrm>
              <a:off x="14324778" y="0"/>
              <a:ext cx="16040411" cy="6215659"/>
            </a:xfrm>
            <a:custGeom>
              <a:avLst/>
              <a:gdLst/>
              <a:ahLst/>
              <a:cxnLst/>
              <a:rect l="l" t="t" r="r" b="b"/>
              <a:pathLst>
                <a:path w="16040411" h="6215659">
                  <a:moveTo>
                    <a:pt x="0" y="0"/>
                  </a:moveTo>
                  <a:lnTo>
                    <a:pt x="16040411" y="0"/>
                  </a:lnTo>
                  <a:lnTo>
                    <a:pt x="16040411" y="6215659"/>
                  </a:lnTo>
                  <a:lnTo>
                    <a:pt x="0" y="621565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sp>
        <p:nvSpPr>
          <p:cNvPr id="10" name="Freeform 10"/>
          <p:cNvSpPr/>
          <p:nvPr/>
        </p:nvSpPr>
        <p:spPr>
          <a:xfrm>
            <a:off x="15244961" y="1191672"/>
            <a:ext cx="4028679" cy="4396808"/>
          </a:xfrm>
          <a:custGeom>
            <a:avLst/>
            <a:gdLst/>
            <a:ahLst/>
            <a:cxnLst/>
            <a:rect l="l" t="t" r="r" b="b"/>
            <a:pathLst>
              <a:path w="4028679" h="4396808">
                <a:moveTo>
                  <a:pt x="0" y="0"/>
                </a:moveTo>
                <a:lnTo>
                  <a:pt x="4028678" y="0"/>
                </a:lnTo>
                <a:lnTo>
                  <a:pt x="4028678" y="4396807"/>
                </a:lnTo>
                <a:lnTo>
                  <a:pt x="0" y="4396807"/>
                </a:lnTo>
                <a:lnTo>
                  <a:pt x="0" y="0"/>
                </a:lnTo>
                <a:close/>
              </a:path>
            </a:pathLst>
          </a:custGeom>
          <a:blipFill>
            <a:blip r:embed="rId6" cstate="print">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2" name="Freeform 12"/>
          <p:cNvSpPr/>
          <p:nvPr/>
        </p:nvSpPr>
        <p:spPr>
          <a:xfrm>
            <a:off x="5424330" y="3788713"/>
            <a:ext cx="6698297" cy="8052058"/>
          </a:xfrm>
          <a:custGeom>
            <a:avLst/>
            <a:gdLst/>
            <a:ahLst/>
            <a:cxnLst/>
            <a:rect l="l" t="t" r="r" b="b"/>
            <a:pathLst>
              <a:path w="6698297" h="8052058">
                <a:moveTo>
                  <a:pt x="0" y="0"/>
                </a:moveTo>
                <a:lnTo>
                  <a:pt x="6698297" y="0"/>
                </a:lnTo>
                <a:lnTo>
                  <a:pt x="6698297" y="8052058"/>
                </a:lnTo>
                <a:lnTo>
                  <a:pt x="0" y="805205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3" name="Freeform 13"/>
          <p:cNvSpPr/>
          <p:nvPr/>
        </p:nvSpPr>
        <p:spPr>
          <a:xfrm flipH="1">
            <a:off x="-455463" y="8937756"/>
            <a:ext cx="2298775" cy="1218435"/>
          </a:xfrm>
          <a:custGeom>
            <a:avLst/>
            <a:gdLst/>
            <a:ahLst/>
            <a:cxnLst/>
            <a:rect l="l" t="t" r="r" b="b"/>
            <a:pathLst>
              <a:path w="2298775" h="1218435">
                <a:moveTo>
                  <a:pt x="2298775" y="0"/>
                </a:moveTo>
                <a:lnTo>
                  <a:pt x="0" y="0"/>
                </a:lnTo>
                <a:lnTo>
                  <a:pt x="0" y="1218435"/>
                </a:lnTo>
                <a:lnTo>
                  <a:pt x="2298775" y="1218435"/>
                </a:lnTo>
                <a:lnTo>
                  <a:pt x="2298775" y="0"/>
                </a:lnTo>
                <a:close/>
              </a:path>
            </a:pathLst>
          </a:custGeom>
          <a:blipFill>
            <a:blip r:embed="rId10" cstate="print">
              <a:extLst>
                <a:ext uri="{96DAC541-7B7A-43D3-8B79-37D633B846F1}">
                  <asvg:svgBlip xmlns:asvg="http://schemas.microsoft.com/office/drawing/2016/SVG/main" xmlns="" r:embed="rId11"/>
                </a:ext>
              </a:extLst>
            </a:blip>
            <a:stretch>
              <a:fillRect r="-10631" b="-34721"/>
            </a:stretch>
          </a:blipFill>
        </p:spPr>
        <p:txBody>
          <a:bodyPr/>
          <a:lstStyle/>
          <a:p>
            <a:endParaRPr lang="en-US"/>
          </a:p>
        </p:txBody>
      </p:sp>
      <p:sp>
        <p:nvSpPr>
          <p:cNvPr id="14" name="Freeform 14"/>
          <p:cNvSpPr/>
          <p:nvPr/>
        </p:nvSpPr>
        <p:spPr>
          <a:xfrm>
            <a:off x="15135000" y="8937756"/>
            <a:ext cx="2298775" cy="1218435"/>
          </a:xfrm>
          <a:custGeom>
            <a:avLst/>
            <a:gdLst/>
            <a:ahLst/>
            <a:cxnLst/>
            <a:rect l="l" t="t" r="r" b="b"/>
            <a:pathLst>
              <a:path w="2298775" h="1218435">
                <a:moveTo>
                  <a:pt x="0" y="0"/>
                </a:moveTo>
                <a:lnTo>
                  <a:pt x="2298775" y="0"/>
                </a:lnTo>
                <a:lnTo>
                  <a:pt x="2298775" y="1218435"/>
                </a:lnTo>
                <a:lnTo>
                  <a:pt x="0" y="1218435"/>
                </a:lnTo>
                <a:lnTo>
                  <a:pt x="0" y="0"/>
                </a:lnTo>
                <a:close/>
              </a:path>
            </a:pathLst>
          </a:custGeom>
          <a:blipFill>
            <a:blip r:embed="rId10" cstate="print">
              <a:extLst>
                <a:ext uri="{96DAC541-7B7A-43D3-8B79-37D633B846F1}">
                  <asvg:svgBlip xmlns:asvg="http://schemas.microsoft.com/office/drawing/2016/SVG/main" xmlns="" r:embed="rId11"/>
                </a:ext>
              </a:extLst>
            </a:blip>
            <a:stretch>
              <a:fillRect r="-10631" b="-34721"/>
            </a:stretch>
          </a:blipFill>
        </p:spPr>
        <p:txBody>
          <a:bodyPr/>
          <a:lstStyle/>
          <a:p>
            <a:endParaRPr lang="en-US"/>
          </a:p>
        </p:txBody>
      </p:sp>
      <p:sp>
        <p:nvSpPr>
          <p:cNvPr id="15" name="Freeform 15"/>
          <p:cNvSpPr/>
          <p:nvPr/>
        </p:nvSpPr>
        <p:spPr>
          <a:xfrm>
            <a:off x="-2888863" y="4772022"/>
            <a:ext cx="4393823" cy="742956"/>
          </a:xfrm>
          <a:custGeom>
            <a:avLst/>
            <a:gdLst/>
            <a:ahLst/>
            <a:cxnLst/>
            <a:rect l="l" t="t" r="r" b="b"/>
            <a:pathLst>
              <a:path w="4393823" h="742956">
                <a:moveTo>
                  <a:pt x="0" y="0"/>
                </a:moveTo>
                <a:lnTo>
                  <a:pt x="4393823" y="0"/>
                </a:lnTo>
                <a:lnTo>
                  <a:pt x="4393823" y="742956"/>
                </a:lnTo>
                <a:lnTo>
                  <a:pt x="0" y="742956"/>
                </a:lnTo>
                <a:lnTo>
                  <a:pt x="0" y="0"/>
                </a:lnTo>
                <a:close/>
              </a:path>
            </a:pathLst>
          </a:custGeom>
          <a:blipFill>
            <a:blip r:embed="rId12" cstate="print">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6" name="Freeform 16"/>
          <p:cNvSpPr/>
          <p:nvPr/>
        </p:nvSpPr>
        <p:spPr>
          <a:xfrm>
            <a:off x="16710100" y="4400544"/>
            <a:ext cx="4393823" cy="742956"/>
          </a:xfrm>
          <a:custGeom>
            <a:avLst/>
            <a:gdLst/>
            <a:ahLst/>
            <a:cxnLst/>
            <a:rect l="l" t="t" r="r" b="b"/>
            <a:pathLst>
              <a:path w="4393823" h="742956">
                <a:moveTo>
                  <a:pt x="0" y="0"/>
                </a:moveTo>
                <a:lnTo>
                  <a:pt x="4393822" y="0"/>
                </a:lnTo>
                <a:lnTo>
                  <a:pt x="4393822" y="742956"/>
                </a:lnTo>
                <a:lnTo>
                  <a:pt x="0" y="742956"/>
                </a:lnTo>
                <a:lnTo>
                  <a:pt x="0" y="0"/>
                </a:lnTo>
                <a:close/>
              </a:path>
            </a:pathLst>
          </a:custGeom>
          <a:blipFill>
            <a:blip r:embed="rId12" cstate="print">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7" name="Freeform 17"/>
          <p:cNvSpPr/>
          <p:nvPr/>
        </p:nvSpPr>
        <p:spPr>
          <a:xfrm>
            <a:off x="3992421" y="1144395"/>
            <a:ext cx="702613" cy="702613"/>
          </a:xfrm>
          <a:custGeom>
            <a:avLst/>
            <a:gdLst/>
            <a:ahLst/>
            <a:cxnLst/>
            <a:rect l="l" t="t" r="r" b="b"/>
            <a:pathLst>
              <a:path w="702613" h="702613">
                <a:moveTo>
                  <a:pt x="0" y="0"/>
                </a:moveTo>
                <a:lnTo>
                  <a:pt x="702612" y="0"/>
                </a:lnTo>
                <a:lnTo>
                  <a:pt x="702612" y="702612"/>
                </a:lnTo>
                <a:lnTo>
                  <a:pt x="0" y="702612"/>
                </a:lnTo>
                <a:lnTo>
                  <a:pt x="0" y="0"/>
                </a:lnTo>
                <a:close/>
              </a:path>
            </a:pathLst>
          </a:custGeom>
          <a:blipFill>
            <a:blip r:embed="rId14" cstate="print">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8" name="Freeform 18"/>
          <p:cNvSpPr/>
          <p:nvPr/>
        </p:nvSpPr>
        <p:spPr>
          <a:xfrm rot="-154898">
            <a:off x="13835594" y="1446011"/>
            <a:ext cx="702613" cy="702613"/>
          </a:xfrm>
          <a:custGeom>
            <a:avLst/>
            <a:gdLst/>
            <a:ahLst/>
            <a:cxnLst/>
            <a:rect l="l" t="t" r="r" b="b"/>
            <a:pathLst>
              <a:path w="702613" h="702613">
                <a:moveTo>
                  <a:pt x="0" y="0"/>
                </a:moveTo>
                <a:lnTo>
                  <a:pt x="702613" y="0"/>
                </a:lnTo>
                <a:lnTo>
                  <a:pt x="702613" y="702612"/>
                </a:lnTo>
                <a:lnTo>
                  <a:pt x="0" y="702612"/>
                </a:lnTo>
                <a:lnTo>
                  <a:pt x="0" y="0"/>
                </a:lnTo>
                <a:close/>
              </a:path>
            </a:pathLst>
          </a:custGeom>
          <a:blipFill>
            <a:blip r:embed="rId14" cstate="print">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20" name="Freeform 20"/>
          <p:cNvSpPr/>
          <p:nvPr/>
        </p:nvSpPr>
        <p:spPr>
          <a:xfrm rot="-233728" flipH="1">
            <a:off x="3609523" y="4894643"/>
            <a:ext cx="2136626" cy="341860"/>
          </a:xfrm>
          <a:custGeom>
            <a:avLst/>
            <a:gdLst/>
            <a:ahLst/>
            <a:cxnLst/>
            <a:rect l="l" t="t" r="r" b="b"/>
            <a:pathLst>
              <a:path w="2136626" h="341860">
                <a:moveTo>
                  <a:pt x="2136626" y="0"/>
                </a:moveTo>
                <a:lnTo>
                  <a:pt x="0" y="0"/>
                </a:lnTo>
                <a:lnTo>
                  <a:pt x="0" y="341861"/>
                </a:lnTo>
                <a:lnTo>
                  <a:pt x="2136626" y="341861"/>
                </a:lnTo>
                <a:lnTo>
                  <a:pt x="2136626" y="0"/>
                </a:lnTo>
                <a:close/>
              </a:path>
            </a:pathLst>
          </a:custGeom>
          <a:blipFill>
            <a:blip r:embed="rId16">
              <a:extLst>
                <a:ext uri="{96DAC541-7B7A-43D3-8B79-37D633B846F1}">
                  <asvg:svgBlip xmlns:asvg="http://schemas.microsoft.com/office/drawing/2016/SVG/main" xmlns="" r:embed="rId17"/>
                </a:ext>
              </a:extLst>
            </a:blip>
            <a:stretch>
              <a:fillRect/>
            </a:stretch>
          </a:blipFill>
          <a:ln cap="sq">
            <a:noFill/>
            <a:prstDash val="solid"/>
            <a:miter/>
          </a:ln>
        </p:spPr>
        <p:txBody>
          <a:bodyPr/>
          <a:lstStyle/>
          <a:p>
            <a:endParaRPr lang="en-US"/>
          </a:p>
        </p:txBody>
      </p:sp>
      <p:sp>
        <p:nvSpPr>
          <p:cNvPr id="21" name="Freeform 21"/>
          <p:cNvSpPr/>
          <p:nvPr/>
        </p:nvSpPr>
        <p:spPr>
          <a:xfrm rot="213565">
            <a:off x="11801400" y="5168936"/>
            <a:ext cx="2136626" cy="341860"/>
          </a:xfrm>
          <a:custGeom>
            <a:avLst/>
            <a:gdLst/>
            <a:ahLst/>
            <a:cxnLst/>
            <a:rect l="l" t="t" r="r" b="b"/>
            <a:pathLst>
              <a:path w="2136626" h="341860">
                <a:moveTo>
                  <a:pt x="0" y="0"/>
                </a:moveTo>
                <a:lnTo>
                  <a:pt x="2136626" y="0"/>
                </a:lnTo>
                <a:lnTo>
                  <a:pt x="2136626" y="341860"/>
                </a:lnTo>
                <a:lnTo>
                  <a:pt x="0" y="34186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a:ln cap="sq">
            <a:noFill/>
            <a:prstDash val="solid"/>
            <a:miter/>
          </a:ln>
        </p:spPr>
        <p:txBody>
          <a:bodyPr/>
          <a:lstStyle/>
          <a:p>
            <a:endParaRPr lang="en-US"/>
          </a:p>
        </p:txBody>
      </p:sp>
      <p:pic>
        <p:nvPicPr>
          <p:cNvPr id="23" name="Picture 22">
            <a:extLst>
              <a:ext uri="{FF2B5EF4-FFF2-40B4-BE49-F238E27FC236}">
                <a16:creationId xmlns="" xmlns:a16="http://schemas.microsoft.com/office/drawing/2014/main" id="{29E1F7A8-E4F2-07DB-5E9E-827E2C735184}"/>
              </a:ext>
            </a:extLst>
          </p:cNvPr>
          <p:cNvPicPr>
            <a:picLocks noChangeAspect="1"/>
          </p:cNvPicPr>
          <p:nvPr/>
        </p:nvPicPr>
        <p:blipFill>
          <a:blip r:embed="rId18"/>
          <a:stretch>
            <a:fillRect/>
          </a:stretch>
        </p:blipFill>
        <p:spPr>
          <a:xfrm>
            <a:off x="7239000" y="-190500"/>
            <a:ext cx="5639289" cy="1926503"/>
          </a:xfrm>
          <a:prstGeom prst="rect">
            <a:avLst/>
          </a:prstGeom>
        </p:spPr>
      </p:pic>
      <p:pic>
        <p:nvPicPr>
          <p:cNvPr id="27" name="Picture 26">
            <a:extLst>
              <a:ext uri="{FF2B5EF4-FFF2-40B4-BE49-F238E27FC236}">
                <a16:creationId xmlns="" xmlns:a16="http://schemas.microsoft.com/office/drawing/2014/main" id="{2D900606-6182-2080-D2AB-5577977239BD}"/>
              </a:ext>
            </a:extLst>
          </p:cNvPr>
          <p:cNvPicPr>
            <a:picLocks noChangeAspect="1"/>
          </p:cNvPicPr>
          <p:nvPr/>
        </p:nvPicPr>
        <p:blipFill>
          <a:blip r:embed="rId19"/>
          <a:stretch>
            <a:fillRect/>
          </a:stretch>
        </p:blipFill>
        <p:spPr>
          <a:xfrm>
            <a:off x="1752600" y="1638300"/>
            <a:ext cx="14709437" cy="2971800"/>
          </a:xfrm>
          <a:prstGeom prst="rect">
            <a:avLst/>
          </a:prstGeom>
        </p:spPr>
      </p:pic>
      <p:pic>
        <p:nvPicPr>
          <p:cNvPr id="30" name="Picture 29">
            <a:extLst>
              <a:ext uri="{FF2B5EF4-FFF2-40B4-BE49-F238E27FC236}">
                <a16:creationId xmlns="" xmlns:a16="http://schemas.microsoft.com/office/drawing/2014/main" id="{AA22504B-41F9-49C5-1146-8C35DF07795D}"/>
              </a:ext>
            </a:extLst>
          </p:cNvPr>
          <p:cNvPicPr>
            <a:picLocks noChangeAspect="1"/>
          </p:cNvPicPr>
          <p:nvPr/>
        </p:nvPicPr>
        <p:blipFill>
          <a:blip r:embed="rId20"/>
          <a:stretch>
            <a:fillRect/>
          </a:stretch>
        </p:blipFill>
        <p:spPr>
          <a:xfrm>
            <a:off x="304800" y="571500"/>
            <a:ext cx="2517866" cy="39322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22" presetClass="entr" presetSubtype="4"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8" name="Freeform 8"/>
          <p:cNvSpPr/>
          <p:nvPr/>
        </p:nvSpPr>
        <p:spPr>
          <a:xfrm rot="171777">
            <a:off x="4033524" y="3236544"/>
            <a:ext cx="3045976" cy="2924091"/>
          </a:xfrm>
          <a:custGeom>
            <a:avLst/>
            <a:gdLst/>
            <a:ahLst/>
            <a:cxnLst/>
            <a:rect l="l" t="t" r="r" b="b"/>
            <a:pathLst>
              <a:path w="4765653" h="4765653">
                <a:moveTo>
                  <a:pt x="0" y="0"/>
                </a:moveTo>
                <a:lnTo>
                  <a:pt x="4765652" y="0"/>
                </a:lnTo>
                <a:lnTo>
                  <a:pt x="4765652" y="4765653"/>
                </a:lnTo>
                <a:lnTo>
                  <a:pt x="0" y="4765653"/>
                </a:lnTo>
                <a:lnTo>
                  <a:pt x="0" y="0"/>
                </a:lnTo>
                <a:close/>
              </a:path>
            </a:pathLst>
          </a:custGeom>
          <a:blipFill>
            <a:blip r:embed="rId4" cstate="print">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9" name="Group 9"/>
          <p:cNvGrpSpPr/>
          <p:nvPr/>
        </p:nvGrpSpPr>
        <p:grpSpPr>
          <a:xfrm>
            <a:off x="-449619" y="9429720"/>
            <a:ext cx="20367859" cy="3086100"/>
            <a:chOff x="0" y="0"/>
            <a:chExt cx="5364375" cy="812800"/>
          </a:xfrm>
        </p:grpSpPr>
        <p:sp>
          <p:nvSpPr>
            <p:cNvPr id="10" name="Freeform 10"/>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11" name="TextBox 11"/>
            <p:cNvSpPr txBox="1"/>
            <p:nvPr/>
          </p:nvSpPr>
          <p:spPr>
            <a:xfrm>
              <a:off x="0" y="-19050"/>
              <a:ext cx="5364375" cy="831850"/>
            </a:xfrm>
            <a:prstGeom prst="rect">
              <a:avLst/>
            </a:prstGeom>
          </p:spPr>
          <p:txBody>
            <a:bodyPr lIns="50800" tIns="50800" rIns="50800" bIns="50800" rtlCol="0" anchor="ctr"/>
            <a:lstStyle/>
            <a:p>
              <a:pPr algn="ctr">
                <a:lnSpc>
                  <a:spcPts val="3187"/>
                </a:lnSpc>
              </a:pPr>
              <a:endParaRPr/>
            </a:p>
          </p:txBody>
        </p:sp>
      </p:grpSp>
      <p:sp>
        <p:nvSpPr>
          <p:cNvPr id="12" name="Freeform 12"/>
          <p:cNvSpPr/>
          <p:nvPr/>
        </p:nvSpPr>
        <p:spPr>
          <a:xfrm>
            <a:off x="377112" y="5728866"/>
            <a:ext cx="5463431" cy="4114800"/>
          </a:xfrm>
          <a:custGeom>
            <a:avLst/>
            <a:gdLst/>
            <a:ahLst/>
            <a:cxnLst/>
            <a:rect l="l" t="t" r="r" b="b"/>
            <a:pathLst>
              <a:path w="5463431" h="4114800">
                <a:moveTo>
                  <a:pt x="0" y="0"/>
                </a:moveTo>
                <a:lnTo>
                  <a:pt x="5463431" y="0"/>
                </a:lnTo>
                <a:lnTo>
                  <a:pt x="5463431"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7" name="Freeform 17"/>
          <p:cNvSpPr/>
          <p:nvPr/>
        </p:nvSpPr>
        <p:spPr>
          <a:xfrm rot="-435936">
            <a:off x="1504439" y="2274326"/>
            <a:ext cx="2627023" cy="2948699"/>
          </a:xfrm>
          <a:custGeom>
            <a:avLst/>
            <a:gdLst/>
            <a:ahLst/>
            <a:cxnLst/>
            <a:rect l="l" t="t" r="r" b="b"/>
            <a:pathLst>
              <a:path w="2627023" h="2948699">
                <a:moveTo>
                  <a:pt x="0" y="0"/>
                </a:moveTo>
                <a:lnTo>
                  <a:pt x="2627023" y="0"/>
                </a:lnTo>
                <a:lnTo>
                  <a:pt x="2627023" y="2948699"/>
                </a:lnTo>
                <a:lnTo>
                  <a:pt x="0" y="2948699"/>
                </a:lnTo>
                <a:lnTo>
                  <a:pt x="0" y="0"/>
                </a:lnTo>
                <a:close/>
              </a:path>
            </a:pathLst>
          </a:custGeom>
          <a:blipFill>
            <a:blip r:embed="rId8" cstate="print">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8" name="Freeform 18"/>
          <p:cNvSpPr/>
          <p:nvPr/>
        </p:nvSpPr>
        <p:spPr>
          <a:xfrm>
            <a:off x="753368" y="4341340"/>
            <a:ext cx="866035" cy="866035"/>
          </a:xfrm>
          <a:custGeom>
            <a:avLst/>
            <a:gdLst/>
            <a:ahLst/>
            <a:cxnLst/>
            <a:rect l="l" t="t" r="r" b="b"/>
            <a:pathLst>
              <a:path w="866035" h="866035">
                <a:moveTo>
                  <a:pt x="0" y="0"/>
                </a:moveTo>
                <a:lnTo>
                  <a:pt x="866035" y="0"/>
                </a:lnTo>
                <a:lnTo>
                  <a:pt x="866035" y="866035"/>
                </a:lnTo>
                <a:lnTo>
                  <a:pt x="0" y="866035"/>
                </a:lnTo>
                <a:lnTo>
                  <a:pt x="0" y="0"/>
                </a:lnTo>
                <a:close/>
              </a:path>
            </a:pathLst>
          </a:custGeom>
          <a:blipFill>
            <a:blip r:embed="rId10" cstate="print">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9" name="Freeform 19"/>
          <p:cNvSpPr/>
          <p:nvPr/>
        </p:nvSpPr>
        <p:spPr>
          <a:xfrm rot="-154898">
            <a:off x="15711441" y="3569496"/>
            <a:ext cx="1027509" cy="1027509"/>
          </a:xfrm>
          <a:custGeom>
            <a:avLst/>
            <a:gdLst/>
            <a:ahLst/>
            <a:cxnLst/>
            <a:rect l="l" t="t" r="r" b="b"/>
            <a:pathLst>
              <a:path w="1027509" h="1027509">
                <a:moveTo>
                  <a:pt x="0" y="0"/>
                </a:moveTo>
                <a:lnTo>
                  <a:pt x="1027509" y="0"/>
                </a:lnTo>
                <a:lnTo>
                  <a:pt x="1027509" y="1027509"/>
                </a:lnTo>
                <a:lnTo>
                  <a:pt x="0" y="1027509"/>
                </a:lnTo>
                <a:lnTo>
                  <a:pt x="0" y="0"/>
                </a:lnTo>
                <a:close/>
              </a:path>
            </a:pathLst>
          </a:custGeom>
          <a:blipFill>
            <a:blip r:embed="rId12" cstate="print">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1" name="Freeform 21"/>
          <p:cNvSpPr/>
          <p:nvPr/>
        </p:nvSpPr>
        <p:spPr>
          <a:xfrm rot="-233728" flipH="1">
            <a:off x="-2222150" y="508564"/>
            <a:ext cx="6501699" cy="1040272"/>
          </a:xfrm>
          <a:custGeom>
            <a:avLst/>
            <a:gdLst/>
            <a:ahLst/>
            <a:cxnLst/>
            <a:rect l="l" t="t" r="r" b="b"/>
            <a:pathLst>
              <a:path w="6501699" h="1040272">
                <a:moveTo>
                  <a:pt x="6501700" y="0"/>
                </a:moveTo>
                <a:lnTo>
                  <a:pt x="0" y="0"/>
                </a:lnTo>
                <a:lnTo>
                  <a:pt x="0" y="1040272"/>
                </a:lnTo>
                <a:lnTo>
                  <a:pt x="6501700" y="1040272"/>
                </a:lnTo>
                <a:lnTo>
                  <a:pt x="6501700" y="0"/>
                </a:lnTo>
                <a:close/>
              </a:path>
            </a:pathLst>
          </a:custGeom>
          <a:blipFill>
            <a:blip r:embed="rId13">
              <a:extLst>
                <a:ext uri="{96DAC541-7B7A-43D3-8B79-37D633B846F1}">
                  <asvg:svgBlip xmlns:asvg="http://schemas.microsoft.com/office/drawing/2016/SVG/main" xmlns="" r:embed="rId14"/>
                </a:ext>
              </a:extLst>
            </a:blip>
            <a:stretch>
              <a:fillRect/>
            </a:stretch>
          </a:blipFill>
          <a:ln cap="sq">
            <a:noFill/>
            <a:prstDash val="solid"/>
            <a:miter/>
          </a:ln>
        </p:spPr>
        <p:txBody>
          <a:bodyPr/>
          <a:lstStyle/>
          <a:p>
            <a:endParaRPr lang="en-US"/>
          </a:p>
        </p:txBody>
      </p:sp>
      <p:sp>
        <p:nvSpPr>
          <p:cNvPr id="22" name="Freeform 22"/>
          <p:cNvSpPr/>
          <p:nvPr/>
        </p:nvSpPr>
        <p:spPr>
          <a:xfrm rot="213565">
            <a:off x="13843377" y="666197"/>
            <a:ext cx="6940652" cy="1110504"/>
          </a:xfrm>
          <a:custGeom>
            <a:avLst/>
            <a:gdLst/>
            <a:ahLst/>
            <a:cxnLst/>
            <a:rect l="l" t="t" r="r" b="b"/>
            <a:pathLst>
              <a:path w="6940652" h="1110504">
                <a:moveTo>
                  <a:pt x="0" y="0"/>
                </a:moveTo>
                <a:lnTo>
                  <a:pt x="6940653" y="0"/>
                </a:lnTo>
                <a:lnTo>
                  <a:pt x="6940653" y="1110504"/>
                </a:lnTo>
                <a:lnTo>
                  <a:pt x="0" y="111050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a:ln cap="sq">
            <a:noFill/>
            <a:prstDash val="solid"/>
            <a:miter/>
          </a:ln>
        </p:spPr>
        <p:txBody>
          <a:bodyPr/>
          <a:lstStyle/>
          <a:p>
            <a:endParaRPr lang="en-US"/>
          </a:p>
        </p:txBody>
      </p:sp>
      <p:sp>
        <p:nvSpPr>
          <p:cNvPr id="23" name="TextBox 22">
            <a:extLst>
              <a:ext uri="{FF2B5EF4-FFF2-40B4-BE49-F238E27FC236}">
                <a16:creationId xmlns="" xmlns:a16="http://schemas.microsoft.com/office/drawing/2014/main" id="{EB126BE5-EA7C-97C0-2D2F-D4202DEBD5A3}"/>
              </a:ext>
            </a:extLst>
          </p:cNvPr>
          <p:cNvSpPr txBox="1"/>
          <p:nvPr/>
        </p:nvSpPr>
        <p:spPr>
          <a:xfrm>
            <a:off x="7315200" y="4000500"/>
            <a:ext cx="9753600" cy="2308324"/>
          </a:xfrm>
          <a:prstGeom prst="rect">
            <a:avLst/>
          </a:prstGeom>
          <a:noFill/>
        </p:spPr>
        <p:txBody>
          <a:bodyPr wrap="square" rtlCol="0">
            <a:spAutoFit/>
          </a:bodyPr>
          <a:lstStyle/>
          <a:p>
            <a:pPr algn="ctr"/>
            <a:r>
              <a:rPr lang="vi-VN" sz="7200" b="1" dirty="0">
                <a:solidFill>
                  <a:schemeClr val="bg1"/>
                </a:solidFill>
                <a:effectLst/>
                <a:latin typeface="Cambria" panose="02040503050406030204" pitchFamily="18" charset="0"/>
                <a:ea typeface="Cambria" panose="02040503050406030204" pitchFamily="18" charset="0"/>
              </a:rPr>
              <a:t>Hoạt động 1: </a:t>
            </a:r>
            <a:r>
              <a:rPr lang="en-US" sz="7200" b="1" dirty="0" err="1">
                <a:solidFill>
                  <a:schemeClr val="bg1"/>
                </a:solidFill>
                <a:effectLst/>
                <a:latin typeface="Cambria" panose="02040503050406030204" pitchFamily="18" charset="0"/>
                <a:ea typeface="Cambria" panose="02040503050406030204" pitchFamily="18" charset="0"/>
              </a:rPr>
              <a:t>Sử</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dụng</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năng</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lượng</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mặt</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trời</a:t>
            </a:r>
            <a:endParaRPr lang="en-US" sz="7200" dirty="0">
              <a:solidFill>
                <a:schemeClr val="bg1"/>
              </a:solidFill>
              <a:effectLst/>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981111" y="-93948"/>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grpSp>
      <p:grpSp>
        <p:nvGrpSpPr>
          <p:cNvPr id="28" name="Group 5">
            <a:extLst>
              <a:ext uri="{FF2B5EF4-FFF2-40B4-BE49-F238E27FC236}">
                <a16:creationId xmlns="" xmlns:a16="http://schemas.microsoft.com/office/drawing/2014/main" id="{DEEF9A30-9E88-1642-9633-D5A5FF5524FA}"/>
              </a:ext>
            </a:extLst>
          </p:cNvPr>
          <p:cNvGrpSpPr/>
          <p:nvPr/>
        </p:nvGrpSpPr>
        <p:grpSpPr>
          <a:xfrm>
            <a:off x="762000" y="1562100"/>
            <a:ext cx="17145000" cy="6934200"/>
            <a:chOff x="0" y="0"/>
            <a:chExt cx="2171840" cy="1026771"/>
          </a:xfrm>
        </p:grpSpPr>
        <p:sp>
          <p:nvSpPr>
            <p:cNvPr id="29" name="Freeform 6">
              <a:extLst>
                <a:ext uri="{FF2B5EF4-FFF2-40B4-BE49-F238E27FC236}">
                  <a16:creationId xmlns="" xmlns:a16="http://schemas.microsoft.com/office/drawing/2014/main" id="{540421D4-E2D9-2D9C-F488-7DCAAFF4270E}"/>
                </a:ext>
              </a:extLst>
            </p:cNvPr>
            <p:cNvSpPr/>
            <p:nvPr/>
          </p:nvSpPr>
          <p:spPr>
            <a:xfrm>
              <a:off x="0" y="0"/>
              <a:ext cx="2171840" cy="1026771"/>
            </a:xfrm>
            <a:custGeom>
              <a:avLst/>
              <a:gdLst/>
              <a:ahLst/>
              <a:cxnLst/>
              <a:rect l="l" t="t" r="r" b="b"/>
              <a:pathLst>
                <a:path w="2171840" h="1026771">
                  <a:moveTo>
                    <a:pt x="17678" y="0"/>
                  </a:moveTo>
                  <a:lnTo>
                    <a:pt x="2154162" y="0"/>
                  </a:lnTo>
                  <a:cubicBezTo>
                    <a:pt x="2163925" y="0"/>
                    <a:pt x="2171840" y="7915"/>
                    <a:pt x="2171840" y="17678"/>
                  </a:cubicBezTo>
                  <a:lnTo>
                    <a:pt x="2171840" y="1009093"/>
                  </a:lnTo>
                  <a:cubicBezTo>
                    <a:pt x="2171840" y="1018857"/>
                    <a:pt x="2163925" y="1026771"/>
                    <a:pt x="2154162" y="1026771"/>
                  </a:cubicBezTo>
                  <a:lnTo>
                    <a:pt x="17678" y="1026771"/>
                  </a:lnTo>
                  <a:cubicBezTo>
                    <a:pt x="7915" y="1026771"/>
                    <a:pt x="0" y="1018857"/>
                    <a:pt x="0" y="1009093"/>
                  </a:cubicBezTo>
                  <a:lnTo>
                    <a:pt x="0" y="17678"/>
                  </a:lnTo>
                  <a:cubicBezTo>
                    <a:pt x="0" y="7915"/>
                    <a:pt x="7915" y="0"/>
                    <a:pt x="17678" y="0"/>
                  </a:cubicBezTo>
                  <a:close/>
                </a:path>
              </a:pathLst>
            </a:custGeom>
            <a:solidFill>
              <a:srgbClr val="F57F14"/>
            </a:solidFill>
          </p:spPr>
          <p:txBody>
            <a:bodyPr/>
            <a:lstStyle/>
            <a:p>
              <a:endParaRPr lang="en-US"/>
            </a:p>
          </p:txBody>
        </p:sp>
        <p:sp>
          <p:nvSpPr>
            <p:cNvPr id="30" name="TextBox 7">
              <a:extLst>
                <a:ext uri="{FF2B5EF4-FFF2-40B4-BE49-F238E27FC236}">
                  <a16:creationId xmlns="" xmlns:a16="http://schemas.microsoft.com/office/drawing/2014/main" id="{85FA94C1-E8E1-2DBA-7C4E-B6B246301358}"/>
                </a:ext>
              </a:extLst>
            </p:cNvPr>
            <p:cNvSpPr txBox="1"/>
            <p:nvPr/>
          </p:nvSpPr>
          <p:spPr>
            <a:xfrm>
              <a:off x="0" y="-19050"/>
              <a:ext cx="2171840" cy="1045821"/>
            </a:xfrm>
            <a:prstGeom prst="rect">
              <a:avLst/>
            </a:prstGeom>
          </p:spPr>
          <p:txBody>
            <a:bodyPr lIns="50800" tIns="50800" rIns="50800" bIns="50800" rtlCol="0" anchor="ctr"/>
            <a:lstStyle/>
            <a:p>
              <a:pPr algn="ctr">
                <a:lnSpc>
                  <a:spcPts val="3187"/>
                </a:lnSpc>
              </a:pPr>
              <a:endParaRPr/>
            </a:p>
          </p:txBody>
        </p:sp>
      </p:grpSp>
      <p:sp>
        <p:nvSpPr>
          <p:cNvPr id="32" name="TextBox 31">
            <a:extLst>
              <a:ext uri="{FF2B5EF4-FFF2-40B4-BE49-F238E27FC236}">
                <a16:creationId xmlns="" xmlns:a16="http://schemas.microsoft.com/office/drawing/2014/main" id="{FBBE55EB-C8B5-70F1-E2D6-97C49E55F1E4}"/>
              </a:ext>
            </a:extLst>
          </p:cNvPr>
          <p:cNvSpPr txBox="1"/>
          <p:nvPr/>
        </p:nvSpPr>
        <p:spPr>
          <a:xfrm>
            <a:off x="1143000" y="1943100"/>
            <a:ext cx="10363200" cy="6001643"/>
          </a:xfrm>
          <a:prstGeom prst="rect">
            <a:avLst/>
          </a:prstGeom>
          <a:noFill/>
        </p:spPr>
        <p:txBody>
          <a:bodyPr wrap="square">
            <a:spAutoFit/>
          </a:bodyPr>
          <a:lstStyle/>
          <a:p>
            <a:pPr algn="just"/>
            <a:r>
              <a:rPr lang="vi-VN" sz="4800" b="1" dirty="0">
                <a:solidFill>
                  <a:schemeClr val="bg1"/>
                </a:solidFill>
              </a:rPr>
              <a:t>Năng lượng trong thức ăn, than đá, dầu mỏ, khí đốt tự nhiên đều bắt nguồn từ năng lượng mặt trời. Năng lượng mặt trời dùng để đun sôi nước cung cấp hơi nước chạy tua-bin của máy phát điện hoặc có thể biến đổi trực tiếp thành điện năng nhờ pin mặt trời (hình 1).</a:t>
            </a:r>
          </a:p>
        </p:txBody>
      </p:sp>
      <p:pic>
        <p:nvPicPr>
          <p:cNvPr id="34" name="Picture 33">
            <a:extLst>
              <a:ext uri="{FF2B5EF4-FFF2-40B4-BE49-F238E27FC236}">
                <a16:creationId xmlns="" xmlns:a16="http://schemas.microsoft.com/office/drawing/2014/main" id="{CFE1CE0A-FE35-FEE2-1ED4-9F56FCC914E5}"/>
              </a:ext>
            </a:extLst>
          </p:cNvPr>
          <p:cNvPicPr>
            <a:picLocks noChangeAspect="1"/>
          </p:cNvPicPr>
          <p:nvPr/>
        </p:nvPicPr>
        <p:blipFill>
          <a:blip r:embed="rId4"/>
          <a:stretch>
            <a:fillRect/>
          </a:stretch>
        </p:blipFill>
        <p:spPr>
          <a:xfrm>
            <a:off x="12039600" y="2933700"/>
            <a:ext cx="5520267" cy="3200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TotalTime>
  <Words>1023</Words>
  <Application>Microsoft Office PowerPoint</Application>
  <PresentationFormat>Custom</PresentationFormat>
  <Paragraphs>67</Paragraphs>
  <Slides>28</Slides>
  <Notes>2</Notes>
  <HiddenSlides>0</HiddenSlides>
  <MMClips>0</MMClips>
  <ScaleCrop>false</ScaleCrop>
  <HeadingPairs>
    <vt:vector size="4" baseType="variant">
      <vt:variant>
        <vt:lpstr>Theme</vt:lpstr>
      </vt:variant>
      <vt:variant>
        <vt:i4>3</vt:i4>
      </vt:variant>
      <vt:variant>
        <vt:lpstr>Slide Titles</vt:lpstr>
      </vt:variant>
      <vt:variant>
        <vt:i4>28</vt:i4>
      </vt:variant>
    </vt:vector>
  </HeadingPairs>
  <TitlesOfParts>
    <vt:vector size="31" baseType="lpstr">
      <vt:lpstr>Office Theme</vt:lpstr>
      <vt:lpstr>1_Office Theme</vt:lpstr>
      <vt:lpstr>Office 主题</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Nature Lake Theme Educational Presentation</dc:title>
  <dc:creator>thao</dc:creator>
  <cp:lastModifiedBy>Administrator</cp:lastModifiedBy>
  <cp:revision>33</cp:revision>
  <dcterms:created xsi:type="dcterms:W3CDTF">2006-08-16T00:00:00Z</dcterms:created>
  <dcterms:modified xsi:type="dcterms:W3CDTF">2024-12-03T00:51:15Z</dcterms:modified>
  <dc:identifier>DAGMZ9ajds0</dc:identifier>
</cp:coreProperties>
</file>