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348" r:id="rId3"/>
    <p:sldId id="319" r:id="rId4"/>
    <p:sldId id="347" r:id="rId5"/>
    <p:sldId id="320" r:id="rId6"/>
    <p:sldId id="259" r:id="rId8"/>
    <p:sldId id="258" r:id="rId9"/>
    <p:sldId id="349" r:id="rId10"/>
    <p:sldId id="282" r:id="rId11"/>
    <p:sldId id="351" r:id="rId12"/>
    <p:sldId id="352" r:id="rId13"/>
    <p:sldId id="378" r:id="rId14"/>
    <p:sldId id="322" r:id="rId15"/>
    <p:sldId id="353" r:id="rId16"/>
    <p:sldId id="32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660"/>
  </p:normalViewPr>
  <p:slideViewPr>
    <p:cSldViewPr snapToGrid="0">
      <p:cViewPr varScale="1">
        <p:scale>
          <a:sx n="79" d="100"/>
          <a:sy n="79" d="100"/>
        </p:scale>
        <p:origin x="802"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1" Type="http://schemas.openxmlformats.org/officeDocument/2006/relationships/commentAuthors" Target="commentAuthors.xml"/><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3-02T20:54:38.424" idx="1">
    <p:pos x="10" y="1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素材：</a:t>
            </a:r>
            <a:r>
              <a:rPr lang="en-US" altLang="zh-CN" dirty="0"/>
              <a:t>https://ibaotu.com/sucai/18393185.html, https://ibaotu.com/sucai/18361509.html, https://ibaotu.com/sucai/18416858.html</a:t>
            </a:r>
            <a:endParaRPr lang="en-US" altLang="zh-CN" dirty="0"/>
          </a:p>
          <a:p>
            <a:r>
              <a:rPr lang="zh-CN" altLang="en-US" dirty="0"/>
              <a:t>音乐：</a:t>
            </a:r>
            <a:r>
              <a:rPr lang="en-US" altLang="zh-CN" sz="1200" kern="1200" dirty="0">
                <a:solidFill>
                  <a:schemeClr val="tx1"/>
                </a:solidFill>
                <a:effectLst/>
                <a:latin typeface="+mn-lt"/>
                <a:ea typeface="+mn-ea"/>
                <a:cs typeface="+mn-cs"/>
              </a:rPr>
              <a:t>https://ibaotu.com/sucai/17924742.html</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字体：</a:t>
            </a:r>
            <a:r>
              <a:rPr lang="en-US" altLang="zh-CN" sz="1200" kern="1200" dirty="0">
                <a:solidFill>
                  <a:schemeClr val="tx1"/>
                </a:solidFill>
                <a:effectLst/>
                <a:latin typeface="+mn-lt"/>
                <a:ea typeface="+mn-ea"/>
                <a:cs typeface="+mn-cs"/>
              </a:rPr>
              <a:t>https://ibaotu.com/Font/quanbu-0/7b3f7ceee60c96f7cbb9a5f4db3113e3.html</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EE936A2-9C6F-43A3-800B-F5446A32B7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tags" Target="../tags/tag3.xml"/><Relationship Id="rId7" Type="http://schemas.openxmlformats.org/officeDocument/2006/relationships/image" Target="../media/image4.png"/><Relationship Id="rId6" Type="http://schemas.openxmlformats.org/officeDocument/2006/relationships/tags" Target="../tags/tag2.xml"/><Relationship Id="rId5" Type="http://schemas.openxmlformats.org/officeDocument/2006/relationships/image" Target="../media/image3.png"/><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p:cNvPicPr>
            <a:picLocks noChangeAspect="1"/>
          </p:cNvPicPr>
          <p:nvPr userDrawn="1">
            <p:custDataLst>
              <p:tags r:id="rId3"/>
            </p:custDataLst>
          </p:nvPr>
        </p:nvPicPr>
        <p:blipFill>
          <a:blip r:embed="rId4"/>
          <a:stretch>
            <a:fillRect/>
          </a:stretch>
        </p:blipFill>
        <p:spPr>
          <a:xfrm>
            <a:off x="2569561" y="-321904"/>
            <a:ext cx="9892397" cy="7501808"/>
          </a:xfrm>
          <a:prstGeom prst="rect">
            <a:avLst/>
          </a:prstGeom>
        </p:spPr>
      </p:pic>
      <p:pic>
        <p:nvPicPr>
          <p:cNvPr id="11" name="图片 10"/>
          <p:cNvPicPr>
            <a:picLocks noChangeAspect="1"/>
          </p:cNvPicPr>
          <p:nvPr userDrawn="1"/>
        </p:nvPicPr>
        <p:blipFill>
          <a:blip r:embed="rId5"/>
          <a:stretch>
            <a:fillRect/>
          </a:stretch>
        </p:blipFill>
        <p:spPr>
          <a:xfrm>
            <a:off x="6630226" y="-242207"/>
            <a:ext cx="5352893" cy="3506145"/>
          </a:xfrm>
          <a:prstGeom prst="rect">
            <a:avLst/>
          </a:prstGeom>
        </p:spPr>
      </p:pic>
      <p:pic>
        <p:nvPicPr>
          <p:cNvPr id="12" name="PA_图片 6"/>
          <p:cNvPicPr>
            <a:picLocks noChangeAspect="1"/>
          </p:cNvPicPr>
          <p:nvPr userDrawn="1">
            <p:custDataLst>
              <p:tags r:id="rId6"/>
            </p:custDataLst>
          </p:nvPr>
        </p:nvPicPr>
        <p:blipFill>
          <a:blip r:embed="rId7" cstate="screen"/>
          <a:stretch>
            <a:fillRect/>
          </a:stretch>
        </p:blipFill>
        <p:spPr>
          <a:xfrm>
            <a:off x="-177175" y="433160"/>
            <a:ext cx="4229070" cy="3064817"/>
          </a:xfrm>
          <a:prstGeom prst="rect">
            <a:avLst/>
          </a:prstGeom>
        </p:spPr>
      </p:pic>
      <p:pic>
        <p:nvPicPr>
          <p:cNvPr id="13" name="PA_图片 8" descr="图片包含 矢量图形&#10;&#10;已生成高可信度的说明"/>
          <p:cNvPicPr>
            <a:picLocks noChangeAspect="1"/>
          </p:cNvPicPr>
          <p:nvPr userDrawn="1">
            <p:custDataLst>
              <p:tags r:id="rId8"/>
            </p:custDataLst>
          </p:nvPr>
        </p:nvPicPr>
        <p:blipFill>
          <a:blip r:embed="rId9" cstate="screen"/>
          <a:stretch>
            <a:fillRect/>
          </a:stretch>
        </p:blipFill>
        <p:spPr>
          <a:xfrm>
            <a:off x="1085747" y="3859845"/>
            <a:ext cx="2559562" cy="3696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spd="med">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63A1C593-65D0-4073-BCC9-577B9352EA97}"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63A1C593-65D0-4073-BCC9-577B9352EA97}"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4.png"/><Relationship Id="rId1" Type="http://schemas.openxmlformats.org/officeDocument/2006/relationships/image" Target="../media/image23.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5.jpeg"/><Relationship Id="rId2" Type="http://schemas.openxmlformats.org/officeDocument/2006/relationships/image" Target="../media/image7.png"/><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7.png"/><Relationship Id="rId3" Type="http://schemas.openxmlformats.org/officeDocument/2006/relationships/tags" Target="../tags/tag4.xml"/><Relationship Id="rId2" Type="http://schemas.openxmlformats.org/officeDocument/2006/relationships/image" Target="../media/image27.png"/><Relationship Id="rId1"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png"/><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6" Type="http://schemas.openxmlformats.org/officeDocument/2006/relationships/comments" Target="../comments/comment1.xml"/><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microsoft.com/office/2007/relationships/hdphoto" Target="../media/image18.wdp"/><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jpe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microsoft.com/office/2007/relationships/hdphoto" Target="../media/image18.wdp"/><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8"/>
          <p:cNvPicPr>
            <a:picLocks noChangeAspect="1"/>
          </p:cNvPicPr>
          <p:nvPr/>
        </p:nvPicPr>
        <p:blipFill rotWithShape="1">
          <a:blip r:embed="rId1">
            <a:extLst>
              <a:ext uri="{28A0092B-C50C-407E-A947-70E740481C1C}">
                <a14:useLocalDpi xmlns:a14="http://schemas.microsoft.com/office/drawing/2010/main" val="0"/>
              </a:ext>
            </a:extLst>
          </a:blip>
          <a:srcRect l="66515" b="75097"/>
          <a:stretch>
            <a:fillRect/>
          </a:stretch>
        </p:blipFill>
        <p:spPr>
          <a:xfrm rot="660128">
            <a:off x="9693355" y="-1175868"/>
            <a:ext cx="3020116" cy="3146513"/>
          </a:xfrm>
          <a:prstGeom prst="rect">
            <a:avLst/>
          </a:prstGeom>
        </p:spPr>
      </p:pic>
      <p:pic>
        <p:nvPicPr>
          <p:cNvPr id="7" name="图片 23"/>
          <p:cNvPicPr>
            <a:picLocks noChangeAspect="1"/>
          </p:cNvPicPr>
          <p:nvPr/>
        </p:nvPicPr>
        <p:blipFill rotWithShape="1">
          <a:blip r:embed="rId2">
            <a:extLst>
              <a:ext uri="{28A0092B-C50C-407E-A947-70E740481C1C}">
                <a14:useLocalDpi xmlns:a14="http://schemas.microsoft.com/office/drawing/2010/main" val="0"/>
              </a:ext>
            </a:extLst>
          </a:blip>
          <a:srcRect l="3522" t="72885" r="51708" b="5978"/>
          <a:stretch>
            <a:fillRect/>
          </a:stretch>
        </p:blipFill>
        <p:spPr>
          <a:xfrm>
            <a:off x="5936803" y="3676755"/>
            <a:ext cx="5635036" cy="3556696"/>
          </a:xfrm>
          <a:prstGeom prst="rect">
            <a:avLst/>
          </a:prstGeom>
        </p:spPr>
      </p:pic>
      <p:sp>
        <p:nvSpPr>
          <p:cNvPr id="8" name="TextBox 7"/>
          <p:cNvSpPr txBox="1"/>
          <p:nvPr/>
        </p:nvSpPr>
        <p:spPr>
          <a:xfrm>
            <a:off x="362688" y="337091"/>
            <a:ext cx="10840725"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8000" b="1" noProof="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CHÀO MỪNG </a:t>
            </a:r>
            <a:endParaRPr lang="en-US" sz="8000" b="1" noProof="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sz="8000" b="1" noProof="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QUÝ THẦY CÔ VỀ </a:t>
            </a:r>
            <a:endParaRPr lang="en-US" sz="8000" b="1" noProof="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sz="8000" b="1" noProof="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DỰ GIỜ THĂM LỚP! </a:t>
            </a:r>
            <a:endParaRPr kumimoji="0" lang="en-US" sz="8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88" descr="3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26510" y="1253373"/>
            <a:ext cx="11513574" cy="5405801"/>
          </a:xfrm>
          <a:prstGeom prst="rect">
            <a:avLst/>
          </a:prstGeom>
          <a:solidFill>
            <a:schemeClr val="accent2"/>
          </a:solidFill>
        </p:spPr>
      </p:pic>
      <p:sp>
        <p:nvSpPr>
          <p:cNvPr id="5" name="Rectangle 4"/>
          <p:cNvSpPr/>
          <p:nvPr/>
        </p:nvSpPr>
        <p:spPr>
          <a:xfrm>
            <a:off x="3826654" y="585733"/>
            <a:ext cx="5374433" cy="802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50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sz="50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0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50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0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50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0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dài</a:t>
            </a:r>
            <a:endParaRPr lang="en-US" sz="5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6" name="Picture 2" descr="F:\360安全浏览器下载\六一\Nipic_2531170_b95b5e79d8a6cffe\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469770" y="0"/>
            <a:ext cx="2177371" cy="299134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905000" y="2055495"/>
            <a:ext cx="9105265" cy="1408430"/>
          </a:xfrm>
          <a:prstGeom prst="rect">
            <a:avLst/>
          </a:prstGeom>
        </p:spPr>
        <p:txBody>
          <a:bodyPr wrap="square">
            <a:spAutoFit/>
          </a:bodyPr>
          <a:lstStyle/>
          <a:p>
            <a:pPr lvl="0" algn="just">
              <a:lnSpc>
                <a:spcPct val="107000"/>
              </a:lnSpc>
              <a:defRPr/>
            </a:pPr>
            <a:r>
              <a:rPr lang="en-US" altLang="vi-VN"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Một cuốn sách chỉ toàn chữ </a:t>
            </a:r>
            <a:r>
              <a:rPr lang="vi-VN" sz="40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a:t>
            </a:r>
            <a:r>
              <a:rPr lang="en-US" sz="40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40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không thể</a:t>
            </a:r>
            <a:r>
              <a:rPr lang="en-US" sz="40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 </a:t>
            </a:r>
            <a:r>
              <a:rPr lang="vi-VN"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cuốn sách mà </a:t>
            </a:r>
            <a:r>
              <a:rPr lang="vi-VN" sz="40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mọi</a:t>
            </a:r>
            <a:r>
              <a:rPr lang="en-US" sz="40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người </a:t>
            </a:r>
            <a:r>
              <a:rPr lang="vi-VN"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muốn đọc.</a:t>
            </a:r>
            <a:r>
              <a:rPr lang="en-US" altLang="vi-V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altLang="vi-V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19300" y="378608"/>
            <a:ext cx="7154436" cy="922020"/>
          </a:xfrm>
          <a:prstGeom prst="rect">
            <a:avLst/>
          </a:prstGeom>
          <a:noFill/>
        </p:spPr>
        <p:txBody>
          <a:bodyPr wrap="square" rtlCol="0">
            <a:spAutoFit/>
          </a:bodyPr>
          <a:lstStyle/>
          <a:p>
            <a:pPr marL="0" marR="0" lvl="0" indent="0" algn="ctr" defTabSz="1219200" rtl="0" eaLnBrk="1" fontAlgn="auto" latinLnBrk="0" hangingPunct="1">
              <a:lnSpc>
                <a:spcPct val="150000"/>
              </a:lnSpc>
              <a:spcBef>
                <a:spcPts val="0"/>
              </a:spcBef>
              <a:spcAft>
                <a:spcPts val="0"/>
              </a:spcAft>
              <a:buClr>
                <a:srgbClr val="000000"/>
              </a:buClr>
              <a:buSzTx/>
              <a:buFontTx/>
              <a:buNone/>
              <a:defRPr/>
            </a:pPr>
            <a:r>
              <a:rPr kumimoji="0" lang="en-US" sz="3600" b="1" i="0" u="none" strike="noStrike" kern="0" cap="none" spc="0" normalizeH="0" baseline="0" noProof="0" dirty="0" err="1">
                <a:ln>
                  <a:noFill/>
                </a:ln>
                <a:solidFill>
                  <a:srgbClr val="FC7D7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Giải</a:t>
            </a:r>
            <a:r>
              <a:rPr kumimoji="0" lang="en-US" sz="3600" b="1" i="0" u="none" strike="noStrike" kern="0" cap="none" spc="0" normalizeH="0" baseline="0" noProof="0" dirty="0">
                <a:ln>
                  <a:noFill/>
                </a:ln>
                <a:solidFill>
                  <a:srgbClr val="FC7D7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 </a:t>
            </a:r>
            <a:r>
              <a:rPr kumimoji="0" lang="en-US" sz="3600" b="1" i="0" u="none" strike="noStrike" kern="0" cap="none" spc="0" normalizeH="0" baseline="0" noProof="0" dirty="0" err="1">
                <a:ln>
                  <a:noFill/>
                </a:ln>
                <a:solidFill>
                  <a:srgbClr val="FC7D7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nghĩa</a:t>
            </a:r>
            <a:r>
              <a:rPr kumimoji="0" lang="en-US" sz="3600" b="1" i="0" u="none" strike="noStrike" kern="0" cap="none" spc="0" normalizeH="0" baseline="0" noProof="0" dirty="0">
                <a:ln>
                  <a:noFill/>
                </a:ln>
                <a:solidFill>
                  <a:srgbClr val="FC7D7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 </a:t>
            </a:r>
            <a:r>
              <a:rPr kumimoji="0" lang="en-US" sz="3600" b="1" i="0" u="none" strike="noStrike" kern="0" cap="none" spc="0" normalizeH="0" baseline="0" noProof="0" dirty="0" err="1">
                <a:ln>
                  <a:noFill/>
                </a:ln>
                <a:solidFill>
                  <a:srgbClr val="FC7D7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từ</a:t>
            </a:r>
            <a:endParaRPr kumimoji="0" lang="en-US" sz="3600" b="1" i="0" u="none" strike="noStrike" kern="0" cap="none" spc="0" normalizeH="0" baseline="0" noProof="0" dirty="0">
              <a:ln>
                <a:noFill/>
              </a:ln>
              <a:solidFill>
                <a:srgbClr val="FC7D7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endParaRPr>
          </a:p>
        </p:txBody>
      </p:sp>
      <p:sp>
        <p:nvSpPr>
          <p:cNvPr id="3" name="Rectangle 2"/>
          <p:cNvSpPr/>
          <p:nvPr/>
        </p:nvSpPr>
        <p:spPr>
          <a:xfrm>
            <a:off x="258982" y="2131752"/>
            <a:ext cx="2343959" cy="737235"/>
          </a:xfrm>
          <a:prstGeom prst="rect">
            <a:avLst/>
          </a:prstGeom>
        </p:spPr>
        <p:txBody>
          <a:bodyPr wrap="square">
            <a:spAutoFit/>
          </a:bodyPr>
          <a:lstStyle/>
          <a:p>
            <a:pPr algn="just">
              <a:lnSpc>
                <a:spcPct val="150000"/>
              </a:lnSpc>
            </a:pPr>
            <a:r>
              <a:rPr lang="vi-VN"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 sửng sốt</a:t>
            </a:r>
            <a:endParaRPr lang="vi-VN" sz="28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p:cNvSpPr txBox="1"/>
          <p:nvPr/>
        </p:nvSpPr>
        <p:spPr>
          <a:xfrm>
            <a:off x="1873961" y="2122862"/>
            <a:ext cx="8251092" cy="1383665"/>
          </a:xfrm>
          <a:prstGeom prst="rect">
            <a:avLst/>
          </a:prstGeom>
          <a:noFill/>
        </p:spPr>
        <p:txBody>
          <a:bodyPr wrap="square" rtlCol="0">
            <a:spAutoFit/>
          </a:bodyPr>
          <a:lstStyle/>
          <a:p>
            <a:pPr>
              <a:lnSpc>
                <a:spcPct val="150000"/>
              </a:lnSpc>
            </a:pPr>
            <a:r>
              <a:rPr lang="vi-VN"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ngạc nhiên tới mức ngẩn</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người ra.</a:t>
            </a:r>
            <a:endPar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a:p>
            <a:pPr>
              <a:lnSpc>
                <a:spcPct val="150000"/>
              </a:lnSpc>
            </a:pPr>
            <a:endPar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p:cNvGrpSpPr/>
          <p:nvPr/>
        </p:nvGrpSpPr>
        <p:grpSpPr>
          <a:xfrm>
            <a:off x="7807770" y="-705351"/>
            <a:ext cx="4932334" cy="7793314"/>
            <a:chOff x="7807770" y="-705351"/>
            <a:chExt cx="4932334" cy="7793314"/>
          </a:xfrm>
        </p:grpSpPr>
        <p:pic>
          <p:nvPicPr>
            <p:cNvPr id="6" name="图片 8"/>
            <p:cNvPicPr>
              <a:picLocks noChangeAspect="1"/>
            </p:cNvPicPr>
            <p:nvPr/>
          </p:nvPicPr>
          <p:blipFill rotWithShape="1">
            <a:blip r:embed="rId1">
              <a:extLst>
                <a:ext uri="{28A0092B-C50C-407E-A947-70E740481C1C}">
                  <a14:useLocalDpi xmlns:a14="http://schemas.microsoft.com/office/drawing/2010/main" val="0"/>
                </a:ext>
              </a:extLst>
            </a:blip>
            <a:srcRect l="66515" b="75097"/>
            <a:stretch>
              <a:fillRect/>
            </a:stretch>
          </p:blipFill>
          <p:spPr>
            <a:xfrm rot="660128">
              <a:off x="9719988" y="-705351"/>
              <a:ext cx="3020116" cy="3146513"/>
            </a:xfrm>
            <a:prstGeom prst="rect">
              <a:avLst/>
            </a:prstGeom>
          </p:spPr>
        </p:pic>
        <p:pic>
          <p:nvPicPr>
            <p:cNvPr id="7" name="图片 23"/>
            <p:cNvPicPr>
              <a:picLocks noChangeAspect="1"/>
            </p:cNvPicPr>
            <p:nvPr/>
          </p:nvPicPr>
          <p:blipFill rotWithShape="1">
            <a:blip r:embed="rId2">
              <a:extLst>
                <a:ext uri="{28A0092B-C50C-407E-A947-70E740481C1C}">
                  <a14:useLocalDpi xmlns:a14="http://schemas.microsoft.com/office/drawing/2010/main" val="0"/>
                </a:ext>
              </a:extLst>
            </a:blip>
            <a:srcRect l="3522" t="72885" r="51708" b="5978"/>
            <a:stretch>
              <a:fillRect/>
            </a:stretch>
          </p:blipFill>
          <p:spPr>
            <a:xfrm>
              <a:off x="7807770" y="4200735"/>
              <a:ext cx="4574367" cy="2887228"/>
            </a:xfrm>
            <a:prstGeom prst="rect">
              <a:avLst/>
            </a:prstGeom>
          </p:spPr>
        </p:pic>
      </p:grpSp>
      <p:pic>
        <p:nvPicPr>
          <p:cNvPr id="8" name="Picture 2" descr="Đứa Trẻ Latin Ngạc Nhiên Hình ảnh Sẵn có - Tải xuống Hình ảnh Ngay bây giờ  - Biểu cảm khuôn mặt, Bảng chữ cái latinh, Con trai - Nam - iStock"/>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62805" y="2868930"/>
            <a:ext cx="3232150" cy="321818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p:nvPr/>
        </p:nvSpPr>
        <p:spPr>
          <a:xfrm>
            <a:off x="279400" y="1565275"/>
            <a:ext cx="10219055" cy="737235"/>
          </a:xfrm>
          <a:prstGeom prst="rect">
            <a:avLst/>
          </a:prstGeom>
        </p:spPr>
        <p:txBody>
          <a:bodyPr wrap="square">
            <a:spAutoFit/>
          </a:bodyPr>
          <a:p>
            <a:pPr algn="just">
              <a:lnSpc>
                <a:spcPct val="150000"/>
              </a:lnSpc>
            </a:pPr>
            <a:r>
              <a:rPr lang="vi-VN"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2800" dirty="0">
                <a:latin typeface="Times New Roman" panose="02020603050405020304" pitchFamily="18" charset="0"/>
                <a:ea typeface="Arial-Rounded" panose="020B0500000000000000" pitchFamily="34" charset="0"/>
                <a:cs typeface="Times New Roman" panose="02020603050405020304" pitchFamily="18" charset="0"/>
              </a:rPr>
              <a:t>ngạc nhiên: </a:t>
            </a:r>
            <a:r>
              <a:rPr lang="en-US" alt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lấy làm lạ và hoàn toàn khác với mình.</a:t>
            </a:r>
            <a:endParaRPr lang="en-US" alt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40116" y="275839"/>
            <a:ext cx="10995949" cy="5960962"/>
          </a:xfrm>
          <a:prstGeom prst="rect">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sz="2420"/>
          </a:p>
        </p:txBody>
      </p:sp>
      <p:pic>
        <p:nvPicPr>
          <p:cNvPr id="11" name="图片 10"/>
          <p:cNvPicPr>
            <a:picLocks noChangeAspect="1"/>
          </p:cNvPicPr>
          <p:nvPr/>
        </p:nvPicPr>
        <p:blipFill rotWithShape="1">
          <a:blip r:embed="rId1">
            <a:extLst>
              <a:ext uri="{28A0092B-C50C-407E-A947-70E740481C1C}">
                <a14:useLocalDpi xmlns:a14="http://schemas.microsoft.com/office/drawing/2010/main" val="0"/>
              </a:ext>
            </a:extLst>
          </a:blip>
          <a:srcRect t="86683" r="63070"/>
          <a:stretch>
            <a:fillRect/>
          </a:stretch>
        </p:blipFill>
        <p:spPr>
          <a:xfrm>
            <a:off x="1815562" y="5733304"/>
            <a:ext cx="8936619" cy="1006997"/>
          </a:xfrm>
          <a:prstGeom prst="rect">
            <a:avLst/>
          </a:prstGeom>
        </p:spPr>
      </p:pic>
      <p:pic>
        <p:nvPicPr>
          <p:cNvPr id="7"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4351" y="327260"/>
            <a:ext cx="4123385" cy="6530741"/>
          </a:xfrm>
          <a:prstGeom prst="rect">
            <a:avLst/>
          </a:prstGeom>
        </p:spPr>
      </p:pic>
      <p:graphicFrame>
        <p:nvGraphicFramePr>
          <p:cNvPr id="4" name="Table 3"/>
          <p:cNvGraphicFramePr/>
          <p:nvPr>
            <p:custDataLst>
              <p:tags r:id="rId3"/>
            </p:custDataLst>
          </p:nvPr>
        </p:nvGraphicFramePr>
        <p:xfrm>
          <a:off x="3471545" y="4198620"/>
          <a:ext cx="4585335" cy="764540"/>
        </p:xfrm>
        <a:graphic>
          <a:graphicData uri="http://schemas.openxmlformats.org/drawingml/2006/table">
            <a:tbl>
              <a:tblPr firstRow="1" bandRow="1">
                <a:tableStyleId>{5C22544A-7EE6-4342-B048-85BDC9FD1C3A}</a:tableStyleId>
              </a:tblPr>
              <a:tblGrid>
                <a:gridCol w="4585335"/>
              </a:tblGrid>
              <a:tr h="764540">
                <a:tc>
                  <a:txBody>
                    <a:bodyPr/>
                    <a:p>
                      <a:pPr>
                        <a:buNone/>
                      </a:pPr>
                      <a:r>
                        <a:rPr lang="en-US" sz="3600">
                          <a:solidFill>
                            <a:srgbClr val="FF0000"/>
                          </a:solidFill>
                          <a:latin typeface="Times New Roman" panose="02020603050405020304" pitchFamily="18" charset="0"/>
                          <a:cs typeface="Times New Roman" panose="02020603050405020304" pitchFamily="18" charset="0"/>
                        </a:rPr>
                        <a:t>Luyện đọc nhóm đôi</a:t>
                      </a:r>
                      <a:endParaRPr lang="en-US" sz="3600">
                        <a:solidFill>
                          <a:srgbClr val="FF0000"/>
                        </a:solidFill>
                        <a:latin typeface="Times New Roman" panose="02020603050405020304" pitchFamily="18" charset="0"/>
                        <a:cs typeface="Times New Roman" panose="02020603050405020304" pitchFamily="18" charset="0"/>
                      </a:endParaRPr>
                    </a:p>
                  </a:txBody>
                  <a:tcPr>
                    <a:noFill/>
                  </a:tcPr>
                </a:tc>
              </a:tr>
            </a:tbl>
          </a:graphicData>
        </a:graphic>
      </p:graphicFrame>
      <p:pic>
        <p:nvPicPr>
          <p:cNvPr id="5" name="图片 23"/>
          <p:cNvPicPr>
            <a:picLocks noChangeAspect="1"/>
          </p:cNvPicPr>
          <p:nvPr/>
        </p:nvPicPr>
        <p:blipFill rotWithShape="1">
          <a:blip r:embed="rId4">
            <a:extLst>
              <a:ext uri="{28A0092B-C50C-407E-A947-70E740481C1C}">
                <a14:useLocalDpi xmlns:a14="http://schemas.microsoft.com/office/drawing/2010/main" val="0"/>
              </a:ext>
            </a:extLst>
          </a:blip>
          <a:srcRect l="3522" t="72885" r="51708" b="5978"/>
          <a:stretch>
            <a:fillRect/>
          </a:stretch>
        </p:blipFill>
        <p:spPr>
          <a:xfrm>
            <a:off x="2422078" y="755120"/>
            <a:ext cx="5635036" cy="35566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p:cNvPicPr>
            <a:picLocks noChangeAspect="1"/>
          </p:cNvPicPr>
          <p:nvPr/>
        </p:nvPicPr>
        <p:blipFill>
          <a:blip r:embed="rId1" cstate="screen"/>
          <a:stretch>
            <a:fillRect/>
          </a:stretch>
        </p:blipFill>
        <p:spPr>
          <a:xfrm flipH="1">
            <a:off x="191808" y="-45710"/>
            <a:ext cx="844272" cy="1193800"/>
          </a:xfrm>
          <a:prstGeom prst="rect">
            <a:avLst/>
          </a:prstGeom>
        </p:spPr>
      </p:pic>
      <p:sp>
        <p:nvSpPr>
          <p:cNvPr id="4" name="Rectangle: Rounded Corners 3"/>
          <p:cNvSpPr/>
          <p:nvPr/>
        </p:nvSpPr>
        <p:spPr>
          <a:xfrm>
            <a:off x="17403" y="822970"/>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5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Tôi là chữ A. Từ lâu, tôi đã nổi tiếng. Hễ nhắc đến tên tôi, ai cũng biết. Khi vui sướng quá, người ta thường reo lên tên tôi. Khi ngạc nhiên, sửng sốt, người ta cũng gọi tên tôi.</a:t>
            </a:r>
            <a:endParaRPr kumimoji="0" lang="vi-VN" sz="25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5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Tôi đứng đầu bằng chữ cái tiếng Việt. Trong bảng chữ cái của nhiều nước, tôi cũng được người ta trân trọng xếp ở đầu hàng. Hằng năm, cứ đến ngày khai trường, rất nhiều trẻ em làm quen với tôi trước tiên.</a:t>
            </a:r>
            <a:endParaRPr kumimoji="0" lang="vi-VN" sz="25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5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Tôi </a:t>
            </a:r>
            <a:r>
              <a:rPr kumimoji="0" lang="vi-VN" sz="25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luôn mơ ước chỉ mình tôi làm ra một cuốn sách. Nhưng rồi, tôi nhận ra rằng, nếu chỉ một mình, tôi chẳng thể nói được với ai điều gì. Một cuốn sách chỉ toàn chữ A không thể là cuốn sách mà mọi người muốn đọc. Để có cuốn sách hay, tôi cần các bạn B, C, D, Đ, E,…</a:t>
            </a:r>
            <a:endParaRPr kumimoji="0" lang="vi-VN" sz="25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5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Chúng tôi luôn ở bên nhau và cần có nhau trên những trang sách.</a:t>
            </a:r>
            <a:endParaRPr kumimoji="0" lang="vi-VN" sz="25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5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Các bạn nhỏ hãy gặp chúng tôi hằng ngày nhé!</a:t>
            </a:r>
            <a:endParaRPr kumimoji="0" lang="vi-VN" sz="25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Theo Trần Hoài Dương)</a:t>
            </a:r>
            <a:endPar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2" name="Group 11"/>
          <p:cNvGrpSpPr/>
          <p:nvPr/>
        </p:nvGrpSpPr>
        <p:grpSpPr>
          <a:xfrm>
            <a:off x="2790807" y="6162774"/>
            <a:ext cx="5139883" cy="768350"/>
            <a:chOff x="708943" y="6015831"/>
            <a:chExt cx="5825836" cy="914242"/>
          </a:xfrm>
        </p:grpSpPr>
        <p:sp>
          <p:nvSpPr>
            <p:cNvPr id="13" name="TextBox 12"/>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868384" y="6015831"/>
              <a:ext cx="5241638" cy="91424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4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44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toàn bài</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8" name="Rectangle: Rounded Corners 1"/>
          <p:cNvSpPr/>
          <p:nvPr/>
        </p:nvSpPr>
        <p:spPr>
          <a:xfrm>
            <a:off x="2537926" y="326231"/>
            <a:ext cx="7912359" cy="48736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defRPr/>
            </a:pP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Chữ</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 </a:t>
            </a: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bạn</a:t>
            </a:r>
            <a:endPar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41345" y="2800350"/>
            <a:ext cx="9171940" cy="2245360"/>
          </a:xfrm>
          <a:prstGeom prst="rect">
            <a:avLst/>
          </a:prstGeom>
          <a:noFill/>
        </p:spPr>
        <p:txBody>
          <a:bodyPr wrap="square" rtlCol="0">
            <a:spAutoFit/>
          </a:bodyPr>
          <a:lstStyle/>
          <a:p>
            <a:pPr algn="ctr"/>
            <a:r>
              <a:rPr lang="en-US" sz="70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Chia sẻ về bài học hôm nay nào!</a:t>
            </a:r>
            <a:endParaRPr lang="en-US" sz="70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1905" y="3179445"/>
            <a:ext cx="7868285" cy="1568450"/>
          </a:xfrm>
          <a:prstGeom prst="rect">
            <a:avLst/>
          </a:prstGeom>
          <a:noFill/>
        </p:spPr>
        <p:txBody>
          <a:bodyPr wrap="square" rtlCol="0">
            <a:spAutoFit/>
          </a:bodyPr>
          <a:lstStyle/>
          <a:p>
            <a:r>
              <a:rPr lang="en-US" sz="9600" b="1" dirty="0" err="1">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96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Khởi động</a:t>
            </a:r>
            <a:endParaRPr lang="en-US" sz="96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V-Video Tuần 11-Bài 19.Chữ A-Khởi động hát">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76690" y="0"/>
            <a:ext cx="12268689" cy="68957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102870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8" name="图片 1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5160" y="2048192"/>
            <a:ext cx="1390224" cy="2262059"/>
          </a:xfrm>
          <a:prstGeom prst="rect">
            <a:avLst/>
          </a:prstGeom>
        </p:spPr>
      </p:pic>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3068" y="2735056"/>
            <a:ext cx="3028932" cy="3847430"/>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70" y="4724732"/>
            <a:ext cx="2981054" cy="2238213"/>
          </a:xfrm>
          <a:prstGeom prst="rect">
            <a:avLst/>
          </a:prstGeom>
        </p:spPr>
      </p:pic>
      <p:sp>
        <p:nvSpPr>
          <p:cNvPr id="3" name="Title 2"/>
          <p:cNvSpPr>
            <a:spLocks noGrp="1"/>
          </p:cNvSpPr>
          <p:nvPr>
            <p:ph type="title"/>
          </p:nvPr>
        </p:nvSpPr>
        <p:spPr>
          <a:xfrm>
            <a:off x="940435" y="-634365"/>
            <a:ext cx="10919460" cy="1325880"/>
          </a:xfrm>
        </p:spPr>
        <p:txBody>
          <a:bodyPr>
            <a:normAutofit fontScale="90000"/>
          </a:bodyPr>
          <a:lstStyle/>
          <a:p>
            <a:pPr algn="ctr"/>
            <a:br>
              <a:rPr lang="en-US" sz="4000" dirty="0">
                <a:solidFill>
                  <a:schemeClr val="tx1"/>
                </a:solidFill>
                <a:latin typeface="HP001 5 hàng 1 ô ly" panose="020B0603050302020204" charset="0"/>
                <a:cs typeface="HP001 5 hàng 1 ô ly" panose="020B0603050302020204" charset="0"/>
              </a:rPr>
            </a:br>
            <a:br>
              <a:rPr lang="en-US" sz="4000" dirty="0">
                <a:solidFill>
                  <a:schemeClr val="tx1"/>
                </a:solidFill>
                <a:latin typeface="HP001 5 hàng 1 ô ly" panose="020B0603050302020204" charset="0"/>
                <a:cs typeface="HP001 5 hàng 1 ô ly" panose="020B0603050302020204" charset="0"/>
              </a:rPr>
            </a:br>
            <a:br>
              <a:rPr lang="en-US" sz="4000" dirty="0">
                <a:solidFill>
                  <a:schemeClr val="tx1"/>
                </a:solidFill>
                <a:latin typeface="HP001 5 hàng 1 ô ly" panose="020B0603050302020204" charset="0"/>
                <a:cs typeface="HP001 5 hàng 1 ô ly" panose="020B0603050302020204" charset="0"/>
              </a:rPr>
            </a:br>
            <a:br>
              <a:rPr lang="en-US" sz="4000" dirty="0">
                <a:solidFill>
                  <a:schemeClr val="tx1"/>
                </a:solidFill>
                <a:latin typeface="HP001 5 hàng 1 ô ly" panose="020B0603050302020204" charset="0"/>
                <a:cs typeface="HP001 5 hàng 1 ô ly" panose="020B0603050302020204" charset="0"/>
              </a:rPr>
            </a:br>
            <a:br>
              <a:rPr lang="en-US" sz="4000" dirty="0">
                <a:solidFill>
                  <a:schemeClr val="tx1"/>
                </a:solidFill>
                <a:latin typeface="HP001 5 hàng 1 ô ly" panose="020B0603050302020204" charset="0"/>
                <a:cs typeface="HP001 5 hàng 1 ô ly" panose="020B0603050302020204" charset="0"/>
              </a:rPr>
            </a:br>
            <a:br>
              <a:rPr lang="en-US" sz="4000" dirty="0">
                <a:solidFill>
                  <a:schemeClr val="tx1"/>
                </a:solidFill>
                <a:latin typeface="HP001 5 hàng 1 ô ly" panose="020B0603050302020204" charset="0"/>
                <a:cs typeface="HP001 5 hàng 1 ô ly" panose="020B0603050302020204" charset="0"/>
              </a:rPr>
            </a:br>
            <a:br>
              <a:rPr lang="en-US" sz="4000" dirty="0">
                <a:solidFill>
                  <a:schemeClr val="tx1"/>
                </a:solidFill>
                <a:latin typeface="HP001 5 hàng 1 ô ly" panose="020B0603050302020204" charset="0"/>
                <a:cs typeface="HP001 5 hàng 1 ô ly" panose="020B0603050302020204" charset="0"/>
              </a:rPr>
            </a:br>
            <a:r>
              <a:rPr lang="en-US" sz="4000" dirty="0">
                <a:solidFill>
                  <a:schemeClr val="tx1"/>
                </a:solidFill>
                <a:latin typeface="HP001 5 hàng 1 ô ly" panose="020B0603050302020204" charset="0"/>
                <a:cs typeface="HP001 5 hàng 1 ô ly" panose="020B0603050302020204" charset="0"/>
              </a:rPr>
              <a:t>Thứ Hai ngày 18 tháng 11 năm 2024</a:t>
            </a:r>
            <a:br>
              <a:rPr lang="en-US" sz="4000" dirty="0">
                <a:solidFill>
                  <a:schemeClr val="tx1"/>
                </a:solidFill>
                <a:latin typeface="HP001 5 hàng 1 ô ly" panose="020B0603050302020204" charset="0"/>
                <a:cs typeface="HP001 5 hàng 1 ô ly" panose="020B0603050302020204" charset="0"/>
              </a:rPr>
            </a:br>
            <a:r>
              <a:rPr lang="en-US" sz="4000" u="sng" dirty="0">
                <a:solidFill>
                  <a:schemeClr val="tx1"/>
                </a:solidFill>
                <a:latin typeface="HP001 5 hàng 1 ô ly" panose="020B0603050302020204" charset="0"/>
                <a:cs typeface="HP001 5 hàng 1 ô ly" panose="020B0603050302020204" charset="0"/>
              </a:rPr>
              <a:t>Tiếng Việt</a:t>
            </a:r>
            <a:br>
              <a:rPr lang="en-US" sz="4000" dirty="0">
                <a:solidFill>
                  <a:schemeClr val="tx1"/>
                </a:solidFill>
                <a:latin typeface="HP001 5 hàng 1 ô ly" panose="020B0603050302020204" charset="0"/>
                <a:cs typeface="HP001 5 hàng 1 ô ly" panose="020B0603050302020204" charset="0"/>
              </a:rPr>
            </a:br>
            <a:r>
              <a:rPr lang="en-US" sz="4000" dirty="0">
                <a:solidFill>
                  <a:srgbClr val="FF0000"/>
                </a:solidFill>
                <a:latin typeface="HP001 5 hàng 1 ô ly" panose="020B0603050302020204" charset="0"/>
                <a:cs typeface="HP001 5 hàng 1 ô ly" panose="020B0603050302020204" charset="0"/>
              </a:rPr>
              <a:t>Bài 19: Chữ A và những người bạn.</a:t>
            </a:r>
            <a:br>
              <a:rPr lang="en-US" sz="4000" dirty="0">
                <a:solidFill>
                  <a:srgbClr val="FF0000"/>
                </a:solidFill>
                <a:latin typeface="HP001 5 hàng 1 ô ly" panose="020B0603050302020204" charset="0"/>
                <a:cs typeface="HP001 5 hàng 1 ô ly" panose="020B0603050302020204" charset="0"/>
              </a:rPr>
            </a:br>
            <a:r>
              <a:rPr lang="en-US" sz="4000" dirty="0">
                <a:solidFill>
                  <a:srgbClr val="FF0000"/>
                </a:solidFill>
                <a:latin typeface="HP001 5 hàng 1 ô ly" panose="020B0603050302020204" charset="0"/>
                <a:cs typeface="HP001 5 hàng 1 ô ly" panose="020B0603050302020204" charset="0"/>
              </a:rPr>
              <a:t>Tiết 1+2: Đọc</a:t>
            </a:r>
            <a:br>
              <a:rPr lang="en-US" sz="4000" dirty="0">
                <a:solidFill>
                  <a:srgbClr val="FF0000"/>
                </a:solidFill>
                <a:latin typeface="HP001 5 hàng 1 ô ly" panose="020B0603050302020204" charset="0"/>
                <a:cs typeface="HP001 5 hàng 1 ô ly" panose="020B0603050302020204" charset="0"/>
              </a:rPr>
            </a:br>
            <a:br>
              <a:rPr lang="en-US" sz="4000" dirty="0">
                <a:solidFill>
                  <a:schemeClr val="tx1"/>
                </a:solidFill>
                <a:latin typeface="HP001 5 hàng 1 ô ly" panose="020B0603050302020204" charset="0"/>
                <a:cs typeface="HP001 5 hàng 1 ô ly" panose="020B0603050302020204" charset="0"/>
              </a:rPr>
            </a:br>
            <a:endParaRPr lang="en-US" sz="4000" dirty="0">
              <a:solidFill>
                <a:schemeClr val="tx1"/>
              </a:solidFill>
              <a:latin typeface="HP001 5 hàng 1 ô ly" panose="020B0603050302020204" charset="0"/>
              <a:cs typeface="HP001 5 hàng 1 ô ly" panose="020B0603050302020204" charset="0"/>
            </a:endParaRPr>
          </a:p>
        </p:txBody>
      </p:sp>
      <p:sp>
        <p:nvSpPr>
          <p:cNvPr id="2" name="Title 2"/>
          <p:cNvSpPr>
            <a:spLocks noGrp="1"/>
          </p:cNvSpPr>
          <p:nvPr/>
        </p:nvSpPr>
        <p:spPr>
          <a:xfrm>
            <a:off x="1242434" y="26246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a:solidFill>
                  <a:srgbClr val="FF0000"/>
                </a:solidFill>
                <a:latin typeface="Calibri" panose="020F0502020204030204" charset="0"/>
                <a:cs typeface="Calibri" panose="020F0502020204030204" charset="0"/>
              </a:rPr>
              <a:t> </a:t>
            </a:r>
            <a:endParaRPr lang="en-US" sz="6600" dirty="0">
              <a:solidFill>
                <a:srgbClr val="FF0000"/>
              </a:solidFill>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75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750"/>
                                        <p:tgtEl>
                                          <p:spTgt spid="18"/>
                                        </p:tgtEl>
                                      </p:cBhvr>
                                    </p:animEffec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750" fill="hold"/>
                                        <p:tgtEl>
                                          <p:spTgt spid="8"/>
                                        </p:tgtEl>
                                        <p:attrNameLst>
                                          <p:attrName>ppt_w</p:attrName>
                                        </p:attrNameLst>
                                      </p:cBhvr>
                                      <p:tavLst>
                                        <p:tav tm="0">
                                          <p:val>
                                            <p:fltVal val="0"/>
                                          </p:val>
                                        </p:tav>
                                        <p:tav tm="100000">
                                          <p:val>
                                            <p:strVal val="#ppt_w"/>
                                          </p:val>
                                        </p:tav>
                                      </p:tavLst>
                                    </p:anim>
                                    <p:anim calcmode="lin" valueType="num">
                                      <p:cBhvr>
                                        <p:cTn id="16" dur="750" fill="hold"/>
                                        <p:tgtEl>
                                          <p:spTgt spid="8"/>
                                        </p:tgtEl>
                                        <p:attrNameLst>
                                          <p:attrName>ppt_h</p:attrName>
                                        </p:attrNameLst>
                                      </p:cBhvr>
                                      <p:tavLst>
                                        <p:tav tm="0">
                                          <p:val>
                                            <p:fltVal val="0"/>
                                          </p:val>
                                        </p:tav>
                                        <p:tav tm="100000">
                                          <p:val>
                                            <p:strVal val="#ppt_h"/>
                                          </p:val>
                                        </p:tav>
                                      </p:tavLst>
                                    </p:anim>
                                    <p:animEffect transition="in" filter="fade">
                                      <p:cBhvr>
                                        <p:cTn id="17" dur="750"/>
                                        <p:tgtEl>
                                          <p:spTgt spid="8"/>
                                        </p:tgtEl>
                                      </p:cBhvr>
                                    </p:animEffect>
                                  </p:childTnLst>
                                </p:cTn>
                              </p:par>
                            </p:childTnLst>
                          </p:cTn>
                        </p:par>
                        <p:par>
                          <p:cTn id="18" fill="hold">
                            <p:stCondLst>
                              <p:cond delay="3000"/>
                            </p:stCondLst>
                            <p:childTnLst>
                              <p:par>
                                <p:cTn id="19" presetID="22" presetClass="entr" presetSubtype="4"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75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1056005"/>
            <a:ext cx="11691620" cy="1325880"/>
          </a:xfrm>
        </p:spPr>
        <p:txBody>
          <a:bodyPr>
            <a:normAutofit fontScale="90000"/>
          </a:bodyPr>
          <a:lstStyle/>
          <a:p>
            <a:r>
              <a:rPr lang="en-US">
                <a:solidFill>
                  <a:srgbClr val="FF0000"/>
                </a:solidFill>
                <a:latin typeface="Times New Roman" panose="02020603050405020304" pitchFamily="18" charset="0"/>
                <a:cs typeface="Times New Roman" panose="02020603050405020304" pitchFamily="18" charset="0"/>
              </a:rPr>
              <a:t>Qua tên bài và tranh minh họa, đoán nội dung bài học</a:t>
            </a:r>
            <a:endParaRPr lang="en-US">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2322195" y="2449830"/>
            <a:ext cx="7790815" cy="4250690"/>
          </a:xfrm>
          <a:prstGeom prst="rect">
            <a:avLst/>
          </a:prstGeom>
        </p:spPr>
      </p:pic>
      <p:sp>
        <p:nvSpPr>
          <p:cNvPr id="5" name="Content Placeholder 4"/>
          <p:cNvSpPr/>
          <p:nvPr>
            <p:ph idx="1"/>
          </p:nvPr>
        </p:nvSpPr>
        <p:spPr/>
        <p:txBody>
          <a:bodyPr/>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1 + 2</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1"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2"/>
            <a:stretch>
              <a:fillRect/>
            </a:stretch>
          </p:blipFill>
          <p:spPr>
            <a:xfrm>
              <a:off x="5936016" y="2190760"/>
              <a:ext cx="3208926" cy="2720031"/>
            </a:xfrm>
            <a:prstGeom prst="rect">
              <a:avLst/>
            </a:prstGeom>
          </p:spPr>
        </p:pic>
        <p:pic>
          <p:nvPicPr>
            <p:cNvPr id="17" name="16"/>
            <p:cNvPicPr>
              <a:picLocks noChangeAspect="1"/>
            </p:cNvPicPr>
            <p:nvPr/>
          </p:nvPicPr>
          <p:blipFill>
            <a:blip r:embed="rId1"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p:cNvPicPr>
            <a:picLocks noChangeAspect="1"/>
          </p:cNvPicPr>
          <p:nvPr/>
        </p:nvPicPr>
        <p:blipFill>
          <a:blip r:embed="rId1" cstate="screen"/>
          <a:stretch>
            <a:fillRect/>
          </a:stretch>
        </p:blipFill>
        <p:spPr>
          <a:xfrm flipH="1">
            <a:off x="191808" y="-45710"/>
            <a:ext cx="844272" cy="1193800"/>
          </a:xfrm>
          <a:prstGeom prst="rect">
            <a:avLst/>
          </a:prstGeom>
        </p:spPr>
      </p:pic>
      <p:sp>
        <p:nvSpPr>
          <p:cNvPr id="4" name="Rectangle: Rounded Corners 3"/>
          <p:cNvSpPr/>
          <p:nvPr/>
        </p:nvSpPr>
        <p:spPr>
          <a:xfrm>
            <a:off x="17403" y="822970"/>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5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Tôi là chữ A. Từ lâu, tôi đã nổi tiếng. Hễ nhắc đến tên tôi, ai cũng biết. Khi vui sướng quá, người ta thường reo lên tên tôi. Khi ngạc nhiên, sửng sốt, người ta cũng gọi tên tôi.</a:t>
            </a:r>
            <a:endParaRPr kumimoji="0" lang="vi-VN" sz="25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5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Tôi đứng đầu bằng chữ cái tiếng Việt. Trong bảng chữ cái của nhiều nước, tôi cũng được người ta trân trọng xếp ở đầu hàng. Hằng năm, cứ đến ngày khai trường, rất nhiều trẻ em làm quen với tôi trước tiên.</a:t>
            </a:r>
            <a:endParaRPr kumimoji="0" lang="vi-VN" sz="25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5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Tôi </a:t>
            </a:r>
            <a:r>
              <a:rPr kumimoji="0" lang="vi-VN" sz="25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luôn mơ ước chỉ mình tôi làm ra một cuốn sách. Nhưng rồi, tôi nhận ra rằng, nếu chỉ một mình, tôi chẳng thể nói được với ai điều gì. Một cuốn sách chỉ toàn chữ A không thể là cuốn sách mà mọi người muốn đọc. Để có cuốn sách hay, tôi cần các bạn B, C, D, Đ, E,…</a:t>
            </a:r>
            <a:endParaRPr kumimoji="0" lang="vi-VN" sz="25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5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Chúng tôi luôn ở bên nhau và cần có nhau trên những trang sách.</a:t>
            </a:r>
            <a:endParaRPr kumimoji="0" lang="vi-VN" sz="25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5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Các bạn nhỏ hãy gặp chúng tôi hằng ngày nhé!</a:t>
            </a:r>
            <a:endParaRPr kumimoji="0" lang="vi-VN" sz="25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Theo Trần Hoài Dương)</a:t>
            </a:r>
            <a:endPar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287" y="1328091"/>
            <a:ext cx="406360" cy="384000"/>
          </a:xfrm>
          <a:prstGeom prst="rect">
            <a:avLst/>
          </a:prstGeom>
        </p:spPr>
      </p:pic>
      <p:pic>
        <p:nvPicPr>
          <p:cNvPr id="10" name="Picture 9"/>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652403" y="3695018"/>
            <a:ext cx="384000" cy="384000"/>
          </a:xfrm>
          <a:prstGeom prst="rect">
            <a:avLst/>
          </a:prstGeom>
          <a:ln>
            <a:solidFill>
              <a:schemeClr val="accent6"/>
            </a:solidFill>
          </a:ln>
        </p:spPr>
      </p:pic>
      <p:grpSp>
        <p:nvGrpSpPr>
          <p:cNvPr id="12" name="Group 11"/>
          <p:cNvGrpSpPr/>
          <p:nvPr/>
        </p:nvGrpSpPr>
        <p:grpSpPr>
          <a:xfrm>
            <a:off x="2790807" y="6162774"/>
            <a:ext cx="5139883" cy="768350"/>
            <a:chOff x="708943" y="6015831"/>
            <a:chExt cx="5825836" cy="914242"/>
          </a:xfrm>
        </p:grpSpPr>
        <p:sp>
          <p:nvSpPr>
            <p:cNvPr id="13" name="TextBox 12"/>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868384" y="6015831"/>
              <a:ext cx="5241638" cy="91424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4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44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nối</a:t>
              </a:r>
              <a:r>
                <a:rPr lang="en-US" sz="44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tiếp</a:t>
              </a:r>
              <a:r>
                <a:rPr lang="en-US" sz="44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đoạn</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8" name="Rectangle: Rounded Corners 1"/>
          <p:cNvSpPr/>
          <p:nvPr/>
        </p:nvSpPr>
        <p:spPr>
          <a:xfrm>
            <a:off x="2537926" y="326231"/>
            <a:ext cx="7912359" cy="48736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defRPr/>
            </a:pP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Chữ</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 </a:t>
            </a: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bạn</a:t>
            </a:r>
            <a:endPar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xit" presetSubtype="21" fill="hold" nodeType="clickEffect">
                                  <p:stCondLst>
                                    <p:cond delay="0"/>
                                  </p:stCondLst>
                                  <p:childTnLst>
                                    <p:animEffect transition="out" filter="barn(inVertical)">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4940" y="111125"/>
            <a:ext cx="12421870" cy="1325880"/>
          </a:xfrm>
        </p:spPr>
        <p:txBody>
          <a:bodyPr/>
          <a:lstStyle/>
          <a:p>
            <a:r>
              <a:rPr lang="en-US">
                <a:solidFill>
                  <a:srgbClr val="FF0000"/>
                </a:solidFill>
                <a:latin typeface="Times New Roman" panose="02020603050405020304" pitchFamily="18" charset="0"/>
                <a:cs typeface="Times New Roman" panose="02020603050405020304" pitchFamily="18" charset="0"/>
              </a:rPr>
              <a:t>Chữ A và những người bạn</a:t>
            </a:r>
            <a:endParaRPr lang="en-US">
              <a:solidFill>
                <a:srgbClr val="FF0000"/>
              </a:solidFill>
              <a:latin typeface="Times New Roman" panose="02020603050405020304" pitchFamily="18" charset="0"/>
              <a:cs typeface="Times New Roman" panose="02020603050405020304" pitchFamily="18" charset="0"/>
            </a:endParaRPr>
          </a:p>
        </p:txBody>
      </p:sp>
      <p:pic>
        <p:nvPicPr>
          <p:cNvPr id="15" name="Content Placeholder 14"/>
          <p:cNvPicPr>
            <a:picLocks noGrp="1" noChangeAspect="1"/>
          </p:cNvPicPr>
          <p:nvPr>
            <p:ph idx="1"/>
          </p:nvPr>
        </p:nvPicPr>
        <p:blipFill>
          <a:blip r:embed="rId2"/>
          <a:stretch>
            <a:fillRect/>
          </a:stretch>
        </p:blipFill>
        <p:spPr>
          <a:xfrm>
            <a:off x="959485" y="1365885"/>
            <a:ext cx="7816215" cy="2254250"/>
          </a:xfrm>
          <a:prstGeom prst="rect">
            <a:avLst/>
          </a:prstGeom>
        </p:spPr>
      </p:pic>
      <p:pic>
        <p:nvPicPr>
          <p:cNvPr id="17" name="Picture 16"/>
          <p:cNvPicPr>
            <a:picLocks noChangeAspect="1"/>
          </p:cNvPicPr>
          <p:nvPr/>
        </p:nvPicPr>
        <p:blipFill>
          <a:blip r:embed="rId3"/>
          <a:stretch>
            <a:fillRect/>
          </a:stretch>
        </p:blipFill>
        <p:spPr>
          <a:xfrm>
            <a:off x="928370" y="3619500"/>
            <a:ext cx="7879080" cy="2621280"/>
          </a:xfrm>
          <a:prstGeom prst="rect">
            <a:avLst/>
          </a:prstGeom>
        </p:spPr>
      </p:pic>
      <p:pic>
        <p:nvPicPr>
          <p:cNvPr id="18" name="Picture 17"/>
          <p:cNvPicPr>
            <a:picLocks noChangeAspect="1"/>
          </p:cNvPicPr>
          <p:nvPr/>
        </p:nvPicPr>
        <p:blipFill>
          <a:blip r:embed="rId4"/>
          <a:stretch>
            <a:fillRect/>
          </a:stretch>
        </p:blipFill>
        <p:spPr>
          <a:xfrm>
            <a:off x="8775700" y="1299210"/>
            <a:ext cx="2830195" cy="2320925"/>
          </a:xfrm>
          <a:prstGeom prst="rect">
            <a:avLst/>
          </a:prstGeom>
        </p:spPr>
      </p:pic>
      <p:sp>
        <p:nvSpPr>
          <p:cNvPr id="19" name="Cloud 18"/>
          <p:cNvSpPr/>
          <p:nvPr/>
        </p:nvSpPr>
        <p:spPr>
          <a:xfrm>
            <a:off x="8807450" y="4082415"/>
            <a:ext cx="2623185" cy="122745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Luyện đọc từ khó</a:t>
            </a:r>
            <a:endParaRPr lang="en-US" sz="2800">
              <a:solidFill>
                <a:srgbClr val="FF0000"/>
              </a:solidFill>
              <a:latin typeface="Times New Roman" panose="02020603050405020304" pitchFamily="18" charset="0"/>
              <a:cs typeface="Times New Roman" panose="02020603050405020304" pitchFamily="18" charset="0"/>
            </a:endParaRPr>
          </a:p>
        </p:txBody>
      </p:sp>
      <p:cxnSp>
        <p:nvCxnSpPr>
          <p:cNvPr id="3" name="Straight Connector 2"/>
          <p:cNvCxnSpPr/>
          <p:nvPr/>
        </p:nvCxnSpPr>
        <p:spPr>
          <a:xfrm>
            <a:off x="4107180" y="1709420"/>
            <a:ext cx="913130"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1368425" y="2044065"/>
            <a:ext cx="913130"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7637145" y="2084705"/>
            <a:ext cx="913130"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107180" y="3200400"/>
            <a:ext cx="913130"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3"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linds(horizont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heckerboard(across)">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heckerboard(across)">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heckerboard(across)">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checkerboard(across)">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checkerboard(across)">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1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p:cNvPicPr>
            <a:picLocks noChangeAspect="1"/>
          </p:cNvPicPr>
          <p:nvPr/>
        </p:nvPicPr>
        <p:blipFill>
          <a:blip r:embed="rId1" cstate="screen"/>
          <a:stretch>
            <a:fillRect/>
          </a:stretch>
        </p:blipFill>
        <p:spPr>
          <a:xfrm flipH="1">
            <a:off x="191808" y="-45710"/>
            <a:ext cx="844272" cy="1193800"/>
          </a:xfrm>
          <a:prstGeom prst="rect">
            <a:avLst/>
          </a:prstGeom>
        </p:spPr>
      </p:pic>
      <p:sp>
        <p:nvSpPr>
          <p:cNvPr id="4" name="Rectangle: Rounded Corners 3"/>
          <p:cNvSpPr/>
          <p:nvPr/>
        </p:nvSpPr>
        <p:spPr>
          <a:xfrm>
            <a:off x="17403" y="822970"/>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5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Tôi là chữ A. Từ lâu, tôi đã nổi tiếng. Hễ nhắc đến tên tôi, ai cũng biết. Khi vui sướng quá, người ta thường reo lên tên tôi. Khi ngạc nhiên, sửng sốt, người ta cũng gọi tên tôi.</a:t>
            </a:r>
            <a:endParaRPr kumimoji="0" lang="vi-VN" sz="25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5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Tôi đứng đầu bằng chữ cái tiếng Việt. Trong bảng chữ cái của nhiều nước, tôi cũng được người ta trân trọng xếp ở đầu hàng. Hằng năm, cứ đến ngày khai trường, rất nhiều trẻ em làm quen với tôi trước tiên.</a:t>
            </a:r>
            <a:endParaRPr kumimoji="0" lang="vi-VN" sz="25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5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Tôi </a:t>
            </a:r>
            <a:r>
              <a:rPr kumimoji="0" lang="vi-VN" sz="25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luôn mơ ước chỉ mình tôi làm ra một cuốn sách. Nhưng rồi, tôi nhận ra rằng, nếu chỉ một mình, tôi chẳng thể nói được với ai điều gì. Một cuốn sách chỉ toàn chữ A không thể là cuốn sách mà mọi người muốn đọc. Để có cuốn sách hay, tôi cần các bạn B, C, D, Đ, E,…</a:t>
            </a:r>
            <a:endParaRPr kumimoji="0" lang="vi-VN" sz="25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5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Chúng tôi luôn ở bên nhau và cần có nhau trên những trang sách.</a:t>
            </a:r>
            <a:endParaRPr kumimoji="0" lang="vi-VN" sz="25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5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Các bạn nhỏ hãy gặp chúng tôi hằng ngày nhé!</a:t>
            </a:r>
            <a:endParaRPr kumimoji="0" lang="vi-VN" sz="25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Theo Trần Hoài Dương)</a:t>
            </a:r>
            <a:endPar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287" y="1328091"/>
            <a:ext cx="406360" cy="384000"/>
          </a:xfrm>
          <a:prstGeom prst="rect">
            <a:avLst/>
          </a:prstGeom>
        </p:spPr>
      </p:pic>
      <p:pic>
        <p:nvPicPr>
          <p:cNvPr id="10" name="Picture 9"/>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652403" y="3695018"/>
            <a:ext cx="384000" cy="384000"/>
          </a:xfrm>
          <a:prstGeom prst="rect">
            <a:avLst/>
          </a:prstGeom>
          <a:ln>
            <a:solidFill>
              <a:schemeClr val="accent6"/>
            </a:solidFill>
          </a:ln>
        </p:spPr>
      </p:pic>
      <p:grpSp>
        <p:nvGrpSpPr>
          <p:cNvPr id="12" name="Group 11"/>
          <p:cNvGrpSpPr/>
          <p:nvPr/>
        </p:nvGrpSpPr>
        <p:grpSpPr>
          <a:xfrm>
            <a:off x="2790807" y="6162774"/>
            <a:ext cx="5139883" cy="768350"/>
            <a:chOff x="708943" y="6015831"/>
            <a:chExt cx="5825836" cy="914242"/>
          </a:xfrm>
        </p:grpSpPr>
        <p:sp>
          <p:nvSpPr>
            <p:cNvPr id="13" name="TextBox 12"/>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868384" y="6015831"/>
              <a:ext cx="5241638" cy="91424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4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44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nối</a:t>
              </a:r>
              <a:r>
                <a:rPr lang="en-US" sz="44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tiếp</a:t>
              </a:r>
              <a:r>
                <a:rPr lang="en-US" sz="44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đoạn</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8" name="Rectangle: Rounded Corners 1"/>
          <p:cNvSpPr/>
          <p:nvPr/>
        </p:nvSpPr>
        <p:spPr>
          <a:xfrm>
            <a:off x="2537926" y="326231"/>
            <a:ext cx="7912359" cy="48736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defRPr/>
            </a:pP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Chữ</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 </a:t>
            </a: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bạn</a:t>
            </a:r>
            <a:endPar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2" presetClass="entr" presetSubtype="4"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nodeType="clickEffect">
                                  <p:stCondLst>
                                    <p:cond delay="0"/>
                                  </p:stCondLst>
                                  <p:childTnLst>
                                    <p:animEffect transition="out" filter="barn(inVertical)">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PA" val="v3.2.0"/>
</p:tagLst>
</file>

<file path=ppt/tags/tag2.xml><?xml version="1.0" encoding="utf-8"?>
<p:tagLst xmlns:p="http://schemas.openxmlformats.org/presentationml/2006/main">
  <p:tag name="PA" val="v3.2.0"/>
</p:tagLst>
</file>

<file path=ppt/tags/tag3.xml><?xml version="1.0" encoding="utf-8"?>
<p:tagLst xmlns:p="http://schemas.openxmlformats.org/presentationml/2006/main">
  <p:tag name="PA" val="v3.2.0"/>
</p:tagLst>
</file>

<file path=ppt/tags/tag4.xml><?xml version="1.0" encoding="utf-8"?>
<p:tagLst xmlns:p="http://schemas.openxmlformats.org/presentationml/2006/main">
  <p:tag name="TABLE_ENDDRAG_ORIGIN_RECT" val="361*60"/>
  <p:tag name="TABLE_ENDDRAG_RECT" val="273*330*361*6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3116</Words>
  <Application>WPS Presentation</Application>
  <PresentationFormat>Widescreen</PresentationFormat>
  <Paragraphs>68</Paragraphs>
  <Slides>14</Slides>
  <Notes>9</Notes>
  <HiddenSlides>0</HiddenSlides>
  <MMClips>5</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14</vt:i4>
      </vt:variant>
    </vt:vector>
  </HeadingPairs>
  <TitlesOfParts>
    <vt:vector size="34" baseType="lpstr">
      <vt:lpstr>Arial</vt:lpstr>
      <vt:lpstr>SimSun</vt:lpstr>
      <vt:lpstr>Wingdings</vt:lpstr>
      <vt:lpstr>Microsoft YaHei</vt:lpstr>
      <vt:lpstr>Times New Roman</vt:lpstr>
      <vt:lpstr>Arial-Rounded</vt:lpstr>
      <vt:lpstr>VNI 27 Bendigo</vt:lpstr>
      <vt:lpstr>等线</vt:lpstr>
      <vt:lpstr>等线</vt:lpstr>
      <vt:lpstr>HP001 5 hàng 1 ô ly</vt:lpstr>
      <vt:lpstr>Calibri</vt:lpstr>
      <vt:lpstr>Calibri</vt:lpstr>
      <vt:lpstr>Arial Rounded MT Bold</vt:lpstr>
      <vt:lpstr>Arial Unicode MS</vt:lpstr>
      <vt:lpstr>Calibri Light</vt:lpstr>
      <vt:lpstr>Arial</vt:lpstr>
      <vt:lpstr>HP001 4 hàng</vt:lpstr>
      <vt:lpstr>Verdana</vt:lpstr>
      <vt:lpstr>Times New Roman</vt:lpstr>
      <vt:lpstr>Office Theme</vt:lpstr>
      <vt:lpstr>PowerPoint 演示文稿</vt:lpstr>
      <vt:lpstr>PowerPoint 演示文稿</vt:lpstr>
      <vt:lpstr>PowerPoint 演示文稿</vt:lpstr>
      <vt:lpstr>       Thứ Hai ngày 18 tháng 11 năm 2024 Tiếng Việt Bài 19: Chữ A và những người bạn. Tiết 1+2: Đọc  </vt:lpstr>
      <vt:lpstr>Qua tên bài và tranh minh họa, đoán nội dung bài học</vt:lpstr>
      <vt:lpstr>PowerPoint 演示文稿</vt:lpstr>
      <vt:lpstr>PowerPoint 演示文稿</vt:lpstr>
      <vt:lpstr>Chữ A và những người bạn</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thiện long trần</cp:lastModifiedBy>
  <cp:revision>33</cp:revision>
  <dcterms:created xsi:type="dcterms:W3CDTF">2021-05-26T10:10:00Z</dcterms:created>
  <dcterms:modified xsi:type="dcterms:W3CDTF">2024-11-25T23:40:18Z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1033-12.2.0.18911</vt:lpwstr>
  </property>
  <property fmtid="{D5CDD505-2E9C-101B-9397-08002B2CF9AE}" pid="3" name="ICV">
    <vt:lpwstr>BA62E057359442C2A94E54A8057B0AF0_12</vt:lpwstr>
  </property>
</Properties>
</file>