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34" r:id="rId4"/>
    <p:sldMasterId id="2147483736" r:id="rId5"/>
    <p:sldMasterId id="2147483772" r:id="rId6"/>
  </p:sldMasterIdLst>
  <p:notesMasterIdLst>
    <p:notesMasterId r:id="rId27"/>
  </p:notesMasterIdLst>
  <p:sldIdLst>
    <p:sldId id="528" r:id="rId7"/>
    <p:sldId id="530" r:id="rId8"/>
    <p:sldId id="523" r:id="rId9"/>
    <p:sldId id="524" r:id="rId10"/>
    <p:sldId id="525" r:id="rId11"/>
    <p:sldId id="526" r:id="rId12"/>
    <p:sldId id="527" r:id="rId13"/>
    <p:sldId id="531" r:id="rId14"/>
    <p:sldId id="286" r:id="rId15"/>
    <p:sldId id="513" r:id="rId16"/>
    <p:sldId id="532" r:id="rId17"/>
    <p:sldId id="266" r:id="rId18"/>
    <p:sldId id="514" r:id="rId19"/>
    <p:sldId id="533" r:id="rId20"/>
    <p:sldId id="515" r:id="rId21"/>
    <p:sldId id="529" r:id="rId22"/>
    <p:sldId id="522" r:id="rId23"/>
    <p:sldId id="534" r:id="rId24"/>
    <p:sldId id="535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-516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3FB67-4D41-4AAE-9BB4-C8AAB6CD76E3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9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microsoft.com/office/2007/relationships/hdphoto" Target="../media/hdphoto14.wdp"/><Relationship Id="rId3" Type="http://schemas.openxmlformats.org/officeDocument/2006/relationships/image" Target="../media/image27.png"/><Relationship Id="rId21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17" Type="http://schemas.openxmlformats.org/officeDocument/2006/relationships/image" Target="../media/image35.png"/><Relationship Id="rId25" Type="http://schemas.openxmlformats.org/officeDocument/2006/relationships/image" Target="../media/image40.png"/><Relationship Id="rId33" Type="http://schemas.microsoft.com/office/2007/relationships/hdphoto" Target="../media/hdphoto17.wdp"/><Relationship Id="rId2" Type="http://schemas.openxmlformats.org/officeDocument/2006/relationships/image" Target="../media/image26.gif"/><Relationship Id="rId16" Type="http://schemas.microsoft.com/office/2007/relationships/hdphoto" Target="../media/hdphoto10.wdp"/><Relationship Id="rId20" Type="http://schemas.openxmlformats.org/officeDocument/2006/relationships/image" Target="../media/image37.gif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6.wdp"/><Relationship Id="rId11" Type="http://schemas.openxmlformats.org/officeDocument/2006/relationships/image" Target="../media/image31.gif"/><Relationship Id="rId24" Type="http://schemas.microsoft.com/office/2007/relationships/hdphoto" Target="../media/hdphoto13.wdp"/><Relationship Id="rId32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28" Type="http://schemas.microsoft.com/office/2007/relationships/hdphoto" Target="../media/hdphoto15.wdp"/><Relationship Id="rId10" Type="http://schemas.microsoft.com/office/2007/relationships/hdphoto" Target="../media/hdphoto8.wdp"/><Relationship Id="rId19" Type="http://schemas.microsoft.com/office/2007/relationships/hdphoto" Target="../media/hdphoto11.wdp"/><Relationship Id="rId31" Type="http://schemas.openxmlformats.org/officeDocument/2006/relationships/image" Target="../media/image43.gif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microsoft.com/office/2007/relationships/hdphoto" Target="../media/hdphoto9.wdp"/><Relationship Id="rId22" Type="http://schemas.microsoft.com/office/2007/relationships/hdphoto" Target="../media/hdphoto12.wdp"/><Relationship Id="rId27" Type="http://schemas.openxmlformats.org/officeDocument/2006/relationships/image" Target="../media/image41.png"/><Relationship Id="rId30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8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deScreen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11582400" cy="1143000"/>
          </a:xfrm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Phước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</a:rPr>
              <a:t>Hoà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219200" y="1549400"/>
            <a:ext cx="10566400" cy="2590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</a:gradFill>
                <a:latin typeface="Arial"/>
                <a:cs typeface="Arial"/>
              </a:rPr>
              <a:t>Chào mừng quý thầy cô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</a:gradFill>
                <a:latin typeface="Arial"/>
                <a:cs typeface="Arial"/>
              </a:rPr>
              <a:t>về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</a:gradFill>
                <a:latin typeface="Arial"/>
                <a:cs typeface="Arial"/>
              </a:rPr>
              <a:t>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1"/>
                </a:gradFill>
                <a:latin typeface="Arial"/>
                <a:cs typeface="Arial"/>
              </a:rPr>
              <a:t>dự giờ!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2700000" scaled="1"/>
              </a:gradFill>
              <a:latin typeface="Arial"/>
              <a:cs typeface="Arial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447066" y="4280493"/>
            <a:ext cx="5603393" cy="12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200" b="1" dirty="0" err="1">
                <a:solidFill>
                  <a:srgbClr val="0000FF"/>
                </a:solidFill>
              </a:rPr>
              <a:t>Môn</a:t>
            </a:r>
            <a:r>
              <a:rPr lang="en-US" sz="2200" b="1" dirty="0">
                <a:solidFill>
                  <a:srgbClr val="0000FF"/>
                </a:solidFill>
              </a:rPr>
              <a:t> :         TIẾNG VIỆT</a:t>
            </a:r>
          </a:p>
          <a:p>
            <a:pPr>
              <a:spcBef>
                <a:spcPct val="20000"/>
              </a:spcBef>
            </a:pPr>
            <a:r>
              <a:rPr lang="en-US" sz="2200" b="1" dirty="0" err="1">
                <a:solidFill>
                  <a:srgbClr val="0000FF"/>
                </a:solidFill>
              </a:rPr>
              <a:t>Bài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dạy</a:t>
            </a:r>
            <a:r>
              <a:rPr lang="en-US" sz="2200" b="1" dirty="0" smtClean="0">
                <a:solidFill>
                  <a:srgbClr val="0000FF"/>
                </a:solidFill>
              </a:rPr>
              <a:t>: </a:t>
            </a:r>
            <a:r>
              <a:rPr lang="en-US" sz="2200" b="1" dirty="0" err="1" smtClean="0">
                <a:solidFill>
                  <a:srgbClr val="0000FF"/>
                </a:solidFill>
              </a:rPr>
              <a:t>Mở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rộng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vốn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từ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về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tình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cảm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gia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đình</a:t>
            </a:r>
            <a:r>
              <a:rPr lang="en-US" sz="2200" b="1" dirty="0" smtClean="0">
                <a:solidFill>
                  <a:srgbClr val="0000FF"/>
                </a:solidFill>
              </a:rPr>
              <a:t>; </a:t>
            </a:r>
          </a:p>
          <a:p>
            <a:pPr>
              <a:spcBef>
                <a:spcPct val="20000"/>
              </a:spcBef>
            </a:pPr>
            <a:r>
              <a:rPr lang="en-US" sz="2200" b="1" dirty="0" err="1" smtClean="0">
                <a:solidFill>
                  <a:srgbClr val="0000FF"/>
                </a:solidFill>
              </a:rPr>
              <a:t>Dấu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chấm</a:t>
            </a:r>
            <a:r>
              <a:rPr lang="en-US" sz="2200" b="1" dirty="0" smtClean="0">
                <a:solidFill>
                  <a:srgbClr val="0000FF"/>
                </a:solidFill>
              </a:rPr>
              <a:t>, </a:t>
            </a:r>
            <a:r>
              <a:rPr lang="en-US" sz="2200" b="1" dirty="0" err="1" smtClean="0">
                <a:solidFill>
                  <a:srgbClr val="0000FF"/>
                </a:solidFill>
              </a:rPr>
              <a:t>dấu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chấm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hỏi</a:t>
            </a:r>
            <a:r>
              <a:rPr lang="en-US" sz="2200" b="1" dirty="0" smtClean="0">
                <a:solidFill>
                  <a:srgbClr val="0000FF"/>
                </a:solidFill>
              </a:rPr>
              <a:t>, </a:t>
            </a:r>
            <a:r>
              <a:rPr lang="en-US" sz="2200" b="1" dirty="0" err="1" smtClean="0">
                <a:solidFill>
                  <a:srgbClr val="0000FF"/>
                </a:solidFill>
              </a:rPr>
              <a:t>dấu</a:t>
            </a:r>
            <a:r>
              <a:rPr lang="en-US" sz="2200" b="1" dirty="0" smtClean="0">
                <a:solidFill>
                  <a:srgbClr val="0000FF"/>
                </a:solidFill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</a:rPr>
              <a:t>chấm</a:t>
            </a:r>
            <a:r>
              <a:rPr lang="en-US" sz="2200" b="1" dirty="0" smtClean="0">
                <a:solidFill>
                  <a:srgbClr val="0000FF"/>
                </a:solidFill>
              </a:rPr>
              <a:t> than</a:t>
            </a:r>
            <a:endParaRPr lang="en-US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10035"/>
      </p:ext>
    </p:extLst>
  </p:cSld>
  <p:clrMapOvr>
    <a:masterClrMapping/>
  </p:clrMapOvr>
  <p:transition>
    <p:dissolve/>
    <p:sndAc>
      <p:stSnd>
        <p:snd r:embed="rId3" name="tad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9" y="257782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từ chỉ tình cảm của người thân trong gia đình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667806-97FD-44AA-81F1-2DD22C99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0650"/>
            <a:ext cx="10515600" cy="21018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98305658-AF1D-4D27-B270-898DD1D2DB0D}"/>
              </a:ext>
            </a:extLst>
          </p:cNvPr>
          <p:cNvSpPr/>
          <p:nvPr/>
        </p:nvSpPr>
        <p:spPr>
          <a:xfrm>
            <a:off x="933892" y="3959225"/>
            <a:ext cx="2606749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06872E9-D4C5-4559-90EC-40C8D3009D88}"/>
              </a:ext>
            </a:extLst>
          </p:cNvPr>
          <p:cNvSpPr/>
          <p:nvPr/>
        </p:nvSpPr>
        <p:spPr>
          <a:xfrm>
            <a:off x="4254499" y="3930650"/>
            <a:ext cx="2606749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914384F-0C56-421C-B125-3C3E71B2A7A7}"/>
              </a:ext>
            </a:extLst>
          </p:cNvPr>
          <p:cNvSpPr/>
          <p:nvPr/>
        </p:nvSpPr>
        <p:spPr>
          <a:xfrm>
            <a:off x="7621771" y="3930650"/>
            <a:ext cx="2606749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7A45A6E-0144-47D9-92C1-020E889DEA09}"/>
              </a:ext>
            </a:extLst>
          </p:cNvPr>
          <p:cNvSpPr/>
          <p:nvPr/>
        </p:nvSpPr>
        <p:spPr>
          <a:xfrm>
            <a:off x="933892" y="5096023"/>
            <a:ext cx="2606749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9EC6AB1-6346-40A9-88BF-34E06E287D1C}"/>
              </a:ext>
            </a:extLst>
          </p:cNvPr>
          <p:cNvSpPr/>
          <p:nvPr/>
        </p:nvSpPr>
        <p:spPr>
          <a:xfrm>
            <a:off x="4254500" y="5096023"/>
            <a:ext cx="2606749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7736071" y="5061246"/>
            <a:ext cx="2606749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D45EDD-6F42-4EFB-A240-A1C08D6D7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40641" y="818139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892" y="420188"/>
            <a:ext cx="10178607" cy="397951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15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5899" y="1277645"/>
            <a:ext cx="11823701" cy="1719555"/>
            <a:chOff x="1021645" y="2277584"/>
            <a:chExt cx="6848865" cy="2062667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129196" y="2579060"/>
              <a:ext cx="5121462" cy="128957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5899" y="1466401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07" y="3959225"/>
            <a:ext cx="649634" cy="5197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07" y="5096023"/>
            <a:ext cx="649634" cy="5197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2" y="5108722"/>
            <a:ext cx="649634" cy="5197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86" y="3930650"/>
            <a:ext cx="649634" cy="5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4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394" y="2997200"/>
            <a:ext cx="10725446" cy="91386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892" y="3746499"/>
            <a:ext cx="10515600" cy="584201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nhịn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hờn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892" y="318588"/>
            <a:ext cx="10178607" cy="397951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15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0641" y="818139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9294" y="1277645"/>
            <a:ext cx="11823701" cy="1719555"/>
            <a:chOff x="1021645" y="2277584"/>
            <a:chExt cx="6848865" cy="2062667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129196" y="2579060"/>
              <a:ext cx="5121462" cy="128957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5899" y="1466401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5394" y="5079999"/>
            <a:ext cx="10677305" cy="95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51175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5900" y="1240425"/>
            <a:ext cx="11976101" cy="2014686"/>
            <a:chOff x="1021645" y="2277584"/>
            <a:chExt cx="6848865" cy="206266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129196" y="2579060"/>
              <a:ext cx="5121462" cy="974619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57805" y="378460"/>
            <a:ext cx="7770495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20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ăm</a:t>
            </a:r>
            <a:r>
              <a:rPr kumimoji="0" lang="en-US" sz="20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ngày15</a:t>
            </a:r>
            <a:r>
              <a:rPr kumimoji="0" lang="en-US" sz="20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12</a:t>
            </a:r>
            <a:r>
              <a:rPr kumimoji="0" lang="en-US" sz="20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876" y="1534888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75B347C-59DA-479B-9504-738E8552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19" y="5815399"/>
            <a:ext cx="894460" cy="8902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06800" y="780919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Rectangle: Rounded Corners 5">
            <a:extLst>
              <a:ext uri="{FF2B5EF4-FFF2-40B4-BE49-F238E27FC236}">
                <a16:creationId xmlns="" xmlns:a16="http://schemas.microsoft.com/office/drawing/2014/main" id="{D06872E9-D4C5-4559-90EC-40C8D3009D88}"/>
              </a:ext>
            </a:extLst>
          </p:cNvPr>
          <p:cNvSpPr/>
          <p:nvPr/>
        </p:nvSpPr>
        <p:spPr>
          <a:xfrm>
            <a:off x="1917700" y="5154787"/>
            <a:ext cx="7480300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=""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1917700" y="3672300"/>
            <a:ext cx="7391400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11BDF-5245-4E9B-841B-E7E35F5B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098800"/>
            <a:ext cx="11084370" cy="9017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AF0FC9-1386-4904-A518-41CC64D6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8299"/>
            <a:ext cx="10131304" cy="1998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dạy em học, bố rất kiên nhẫn. Khi chơi cùng em, bố rất vui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vi-VN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vi-VN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 khi em mắc lỗi, bố rất nghiêm </a:t>
            </a: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khắc</a:t>
            </a:r>
            <a:r>
              <a:rPr lang="vi-VN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dạy bảo nhưng cũng dễ tha thứ.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203BA9EF-6FFE-4727-AF7A-90C54A79731E}"/>
              </a:ext>
            </a:extLst>
          </p:cNvPr>
          <p:cNvCxnSpPr/>
          <p:nvPr/>
        </p:nvCxnSpPr>
        <p:spPr>
          <a:xfrm>
            <a:off x="4694837" y="4610100"/>
            <a:ext cx="16267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07E0F87-3E85-4904-BBA6-ED469B9CDF03}"/>
              </a:ext>
            </a:extLst>
          </p:cNvPr>
          <p:cNvCxnSpPr>
            <a:cxnSpLocks/>
          </p:cNvCxnSpPr>
          <p:nvPr/>
        </p:nvCxnSpPr>
        <p:spPr>
          <a:xfrm>
            <a:off x="933892" y="5113964"/>
            <a:ext cx="1033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F39646B-51F1-4F5A-84E0-04ACD651E1F8}"/>
              </a:ext>
            </a:extLst>
          </p:cNvPr>
          <p:cNvCxnSpPr>
            <a:cxnSpLocks/>
          </p:cNvCxnSpPr>
          <p:nvPr/>
        </p:nvCxnSpPr>
        <p:spPr>
          <a:xfrm>
            <a:off x="6909596" y="5113964"/>
            <a:ext cx="19345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CFC4E95-1633-4D51-B656-C333F87E83DE}"/>
              </a:ext>
            </a:extLst>
          </p:cNvPr>
          <p:cNvCxnSpPr>
            <a:cxnSpLocks/>
          </p:cNvCxnSpPr>
          <p:nvPr/>
        </p:nvCxnSpPr>
        <p:spPr>
          <a:xfrm>
            <a:off x="2996850" y="5501090"/>
            <a:ext cx="15624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9D847D-AE65-4C9C-8359-AB0985112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3892" y="420188"/>
            <a:ext cx="10178607" cy="397951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15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9392" y="818139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5899" y="1277645"/>
            <a:ext cx="11823701" cy="1719555"/>
            <a:chOff x="1021645" y="2277584"/>
            <a:chExt cx="6848865" cy="2062667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129196" y="2579060"/>
              <a:ext cx="5121462" cy="128957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7024" y="1437609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8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2997200"/>
            <a:ext cx="10515600" cy="51276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3892" y="420188"/>
            <a:ext cx="10178607" cy="397951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15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9392" y="818139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899" y="1277645"/>
            <a:ext cx="11823701" cy="1719555"/>
            <a:chOff x="1021645" y="2277584"/>
            <a:chExt cx="6848865" cy="2062667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129196" y="2579060"/>
              <a:ext cx="5121462" cy="128957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7024" y="1437609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098574" y="3662362"/>
            <a:ext cx="10515600" cy="93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………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98574" y="4614862"/>
            <a:ext cx="8007326" cy="566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8574" y="5346700"/>
            <a:ext cx="8007326" cy="566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176" y="24628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ô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BE2D3E-6272-4F02-84BF-7FD5D7681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940" y="3572539"/>
            <a:ext cx="10515600" cy="298542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7A6298-C5F1-4C85-9012-FFAE35D3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76" y="3572539"/>
            <a:ext cx="9303267" cy="2998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E9DE17-E8E5-49B2-93A8-9BEF9FE45F84}"/>
              </a:ext>
            </a:extLst>
          </p:cNvPr>
          <p:cNvSpPr/>
          <p:nvPr/>
        </p:nvSpPr>
        <p:spPr>
          <a:xfrm>
            <a:off x="2973272" y="4135474"/>
            <a:ext cx="276447" cy="223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06E49E3-BBF2-40C5-9696-CA0D89F9075C}"/>
              </a:ext>
            </a:extLst>
          </p:cNvPr>
          <p:cNvSpPr/>
          <p:nvPr/>
        </p:nvSpPr>
        <p:spPr>
          <a:xfrm>
            <a:off x="8155171" y="4111550"/>
            <a:ext cx="244549" cy="239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A4FBFE7-3982-4A54-9575-3795FEE0D05B}"/>
              </a:ext>
            </a:extLst>
          </p:cNvPr>
          <p:cNvSpPr/>
          <p:nvPr/>
        </p:nvSpPr>
        <p:spPr>
          <a:xfrm>
            <a:off x="5183260" y="4675667"/>
            <a:ext cx="244549" cy="239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F832027-EAF1-4618-A018-8968C160421A}"/>
              </a:ext>
            </a:extLst>
          </p:cNvPr>
          <p:cNvSpPr/>
          <p:nvPr/>
        </p:nvSpPr>
        <p:spPr>
          <a:xfrm>
            <a:off x="4413988" y="5173331"/>
            <a:ext cx="228489" cy="301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CDF245-52F8-4579-A209-E079C688E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3892" y="246124"/>
            <a:ext cx="10178607" cy="397951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15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795" y="660448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5899" y="1119954"/>
            <a:ext cx="11823701" cy="1630655"/>
            <a:chOff x="1021645" y="2277584"/>
            <a:chExt cx="6848865" cy="2062667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129196" y="2579060"/>
              <a:ext cx="5121462" cy="128957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7024" y="1121830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892" y="246124"/>
            <a:ext cx="10178607" cy="397951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15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0795" y="660448"/>
            <a:ext cx="5384799" cy="459506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5899" y="1119954"/>
            <a:ext cx="11823701" cy="1630655"/>
            <a:chOff x="1021645" y="2277584"/>
            <a:chExt cx="6848865" cy="2062667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129196" y="2579060"/>
              <a:ext cx="5121462" cy="128957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Mở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28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7024" y="1121830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=""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933892" y="3975100"/>
            <a:ext cx="10483408" cy="1046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933892" y="2893582"/>
            <a:ext cx="10483408" cy="86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ể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="" xmlns:a16="http://schemas.microsoft.com/office/drawing/2014/main" id="{48876481-241C-49DA-9661-FE2B05974F33}"/>
              </a:ext>
            </a:extLst>
          </p:cNvPr>
          <p:cNvSpPr/>
          <p:nvPr/>
        </p:nvSpPr>
        <p:spPr>
          <a:xfrm>
            <a:off x="933892" y="5207000"/>
            <a:ext cx="10483408" cy="980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ùng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bộc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lang="en-US" sz="32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11480800" cy="5931017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9770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0070C0"/>
                </a:solidFill>
              </a:rPr>
              <a:t>Vận</a:t>
            </a:r>
            <a:r>
              <a:rPr lang="en-US" sz="8800" b="1" dirty="0" smtClean="0">
                <a:solidFill>
                  <a:srgbClr val="0070C0"/>
                </a:solidFill>
              </a:rPr>
              <a:t> </a:t>
            </a:r>
            <a:r>
              <a:rPr lang="en-US" sz="8800" b="1" dirty="0" err="1" smtClean="0">
                <a:solidFill>
                  <a:srgbClr val="0070C0"/>
                </a:solidFill>
              </a:rPr>
              <a:t>dụng</a:t>
            </a:r>
            <a:endParaRPr lang="en-US" sz="88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8800" b="1" dirty="0" err="1" smtClean="0">
                <a:solidFill>
                  <a:srgbClr val="0070C0"/>
                </a:solidFill>
              </a:rPr>
              <a:t>Trải</a:t>
            </a:r>
            <a:r>
              <a:rPr lang="en-US" sz="8800" b="1" dirty="0" smtClean="0">
                <a:solidFill>
                  <a:srgbClr val="0070C0"/>
                </a:solidFill>
              </a:rPr>
              <a:t> </a:t>
            </a:r>
            <a:r>
              <a:rPr lang="en-US" sz="8800" b="1" dirty="0" err="1" smtClean="0">
                <a:solidFill>
                  <a:srgbClr val="0070C0"/>
                </a:solidFill>
              </a:rPr>
              <a:t>nghiệm</a:t>
            </a:r>
            <a:endParaRPr lang="en-US" sz="88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=""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=""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=""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=""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50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676" y="351501"/>
            <a:ext cx="10515600" cy="3800475"/>
          </a:xfrm>
        </p:spPr>
        <p:txBody>
          <a:bodyPr>
            <a:norm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1093676" y="4850216"/>
            <a:ext cx="10198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 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1093676" y="1612900"/>
            <a:ext cx="10515600" cy="3211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928576" y="901701"/>
            <a:ext cx="10515600" cy="3642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A05AC20-72B1-4646-B9DC-B543FAB81F3B}"/>
              </a:ext>
            </a:extLst>
          </p:cNvPr>
          <p:cNvSpPr txBox="1">
            <a:spLocks/>
          </p:cNvSpPr>
          <p:nvPr/>
        </p:nvSpPr>
        <p:spPr>
          <a:xfrm>
            <a:off x="776176" y="750224"/>
            <a:ext cx="10833100" cy="3793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="" xmlns:a16="http://schemas.microsoft.com/office/drawing/2014/main" id="{D06872E9-D4C5-4559-90EC-40C8D3009D88}"/>
              </a:ext>
            </a:extLst>
          </p:cNvPr>
          <p:cNvSpPr/>
          <p:nvPr/>
        </p:nvSpPr>
        <p:spPr>
          <a:xfrm>
            <a:off x="928577" y="811212"/>
            <a:ext cx="10680700" cy="4029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TRÒ CHƠI: TRUYỀN TAI NHAU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bảng.Đội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660400"/>
            <a:ext cx="10515600" cy="518159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3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vở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ngữ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đình</a:t>
            </a:r>
            <a:r>
              <a:rPr lang="en-US" dirty="0" smtClean="0"/>
              <a:t>,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: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,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,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đình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5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ả Nhà Thương Nhau - Don Nguyễ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89.1168" end="49139.3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123" y="546100"/>
            <a:ext cx="10408593" cy="5854700"/>
          </a:xfrm>
        </p:spPr>
      </p:pic>
    </p:spTree>
    <p:extLst>
      <p:ext uri="{BB962C8B-B14F-4D97-AF65-F5344CB8AC3E}">
        <p14:creationId xmlns:p14="http://schemas.microsoft.com/office/powerpoint/2010/main" val="45877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3550516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096125" y="4043034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0861655" y="3657111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66" y="317867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2488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751622" y="3611415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562713" y="3640273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177810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36346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TẠM BIỆT QUÝ </a:t>
            </a:r>
            <a:r>
              <a:rPr kumimoji="0" lang="en-US" sz="5400" b="1" i="0" u="none" strike="noStrike" kern="1200" cap="none" spc="0" normalizeH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CÔ 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19200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Người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gọi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1047" y="1373188"/>
            <a:ext cx="5105400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A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Bác</a:t>
            </a:r>
            <a:endParaRPr lang="en-US" sz="44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91047" y="2692068"/>
            <a:ext cx="5105400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Ông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nội</a:t>
            </a:r>
            <a:endParaRPr lang="en-US" sz="40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1047" y="2006600"/>
            <a:ext cx="5105400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Ông</a:t>
            </a:r>
            <a:r>
              <a:rPr lang="en-US" sz="44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44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ngoại</a:t>
            </a:r>
            <a:endParaRPr lang="en-US" sz="44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lc="http://schemas.openxmlformats.org/drawingml/2006/lockedCanvas" xmlns=""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6162636" y="2621192"/>
            <a:ext cx="712381" cy="6042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27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27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6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chỉ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Đôi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đen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láy</a:t>
            </a:r>
            <a:r>
              <a:rPr lang="en-US" sz="36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Đôi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mắt</a:t>
            </a:r>
            <a:endParaRPr lang="en-US" sz="36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940" y="1756400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Đen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láy</a:t>
            </a:r>
            <a:endParaRPr lang="en-US" sz="36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7084" y="1694488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3600" b="1" dirty="0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600" b="1" dirty="0" err="1" smtClean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Mắt</a:t>
            </a:r>
            <a:endParaRPr lang="en-US" sz="3600" b="1" dirty="0">
              <a:solidFill>
                <a:prstClr val="white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lc="http://schemas.openxmlformats.org/drawingml/2006/lockedCanvas" xmlns=""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4712940" y="2218924"/>
            <a:ext cx="712381" cy="675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2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27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37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3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10108" y="1300385"/>
            <a:ext cx="5643458" cy="795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068" y="1300385"/>
            <a:ext cx="5709232" cy="7951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A</a:t>
            </a:r>
            <a:r>
              <a:rPr lang="en-US" sz="34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. </a:t>
            </a:r>
            <a:r>
              <a:rPr lang="en-US" sz="34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Bông</a:t>
            </a:r>
            <a:r>
              <a:rPr lang="en-US" sz="34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hoa</a:t>
            </a:r>
            <a:r>
              <a:rPr lang="en-US" sz="34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thơm</a:t>
            </a:r>
            <a:r>
              <a:rPr lang="en-US" sz="34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ngào</a:t>
            </a:r>
            <a:r>
              <a:rPr lang="en-US" sz="34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ngạt</a:t>
            </a:r>
            <a:endParaRPr lang="en-US" sz="3400" b="1" dirty="0">
              <a:solidFill>
                <a:prstClr val="white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22784" y="2344512"/>
            <a:ext cx="5764216" cy="8404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My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2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lc="http://schemas.openxmlformats.org/drawingml/2006/lockedCanvas" xmlns=""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120068" y="1420348"/>
            <a:ext cx="712381" cy="675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7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27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37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3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4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5500" y="898525"/>
            <a:ext cx="10515600" cy="23272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charset="0"/>
                <a:cs typeface="Times New Roman" pitchFamily="18" charset="0"/>
              </a:rPr>
              <a:t> ?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itchFamily="18" charset="0"/>
              <a:ea typeface="Arial-Rounded" panose="020B05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0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31818"/>
            <a:ext cx="5100611" cy="33261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83000" y="4007586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9199" y="5251594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EAF54-08AD-4623-9881-71EAB1BC6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5105" y="378460"/>
            <a:ext cx="7770495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28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ăm</a:t>
            </a:r>
            <a:r>
              <a:rPr kumimoji="0" lang="en-US" sz="28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ngày15</a:t>
            </a:r>
            <a:r>
              <a:rPr kumimoji="0" lang="en-US" sz="28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12</a:t>
            </a:r>
            <a:r>
              <a:rPr kumimoji="0" lang="en-US" sz="28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noProof="0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2022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6800" y="1086094"/>
            <a:ext cx="5384799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4295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295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4295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95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1148" y="1837218"/>
            <a:ext cx="11976101" cy="2014686"/>
            <a:chOff x="1021645" y="2277584"/>
            <a:chExt cx="6848865" cy="206266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943097" cy="187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129196" y="2579060"/>
              <a:ext cx="5121462" cy="1226705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Tiết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4:Mở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rộng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vố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 </a:t>
              </a:r>
              <a:r>
                <a:rPr lang="en-US" sz="36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en-US" sz="3600" b="1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hỏi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dấu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chấm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than.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5900" y="2075621"/>
            <a:ext cx="2171700" cy="75112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25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768</Words>
  <Application>Microsoft Office PowerPoint</Application>
  <PresentationFormat>Custom</PresentationFormat>
  <Paragraphs>94</Paragraphs>
  <Slides>20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1_Office Theme</vt:lpstr>
      <vt:lpstr>2_Office Theme</vt:lpstr>
      <vt:lpstr>2_Office 主题​​</vt:lpstr>
      <vt:lpstr>5_Office Theme</vt:lpstr>
      <vt:lpstr>8_Office Theme</vt:lpstr>
      <vt:lpstr>Office Theme</vt:lpstr>
      <vt:lpstr>Trường Tiểu học Số 1 Phước Hoà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chỉ tình cảm của người thân trong gia đình?</vt:lpstr>
      <vt:lpstr>- Kể thêm một số từ ngữ chỉ tình cảm của người thân trong gia đình mà em biết. </vt:lpstr>
      <vt:lpstr>PowerPoint Presentation</vt:lpstr>
      <vt:lpstr>2. Tìm từ ngữ bạn nhỏ nói về tính cách của bố mình trong đoạn văn:</vt:lpstr>
      <vt:lpstr>PowerPoint Presentation</vt:lpstr>
      <vt:lpstr>3. Chọn dấu chấm, dấu chấm hỏi hoặc dấu chấm than thay cho ô vuông:</vt:lpstr>
      <vt:lpstr>PowerPoint Presentation</vt:lpstr>
      <vt:lpstr>PowerPoint Presentation</vt:lpstr>
      <vt:lpstr>PowerPoint Presentation</vt:lpstr>
      <vt:lpstr>Dặn dò: - Về nhà làm bài 3 vào vở. - Tìm thêm các từ ngữ chỉ tình cảm gia đình, tính cách của con người. -Xem và chuẩn bị trước bài: Viết đoạn văn thể hiện tình cảm với người thân, tìm các bài thơ, câu chuyện về tình cảm gia đình.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78</cp:revision>
  <dcterms:created xsi:type="dcterms:W3CDTF">2021-05-27T08:02:03Z</dcterms:created>
  <dcterms:modified xsi:type="dcterms:W3CDTF">2022-12-14T02:09:07Z</dcterms:modified>
</cp:coreProperties>
</file>