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78" r:id="rId2"/>
    <p:sldId id="369" r:id="rId3"/>
    <p:sldId id="370" r:id="rId4"/>
    <p:sldId id="383" r:id="rId5"/>
    <p:sldId id="372" r:id="rId6"/>
    <p:sldId id="262" r:id="rId7"/>
    <p:sldId id="384" r:id="rId8"/>
    <p:sldId id="375" r:id="rId9"/>
    <p:sldId id="329" r:id="rId10"/>
    <p:sldId id="263" r:id="rId11"/>
    <p:sldId id="387" r:id="rId12"/>
    <p:sldId id="376" r:id="rId13"/>
    <p:sldId id="264" r:id="rId14"/>
    <p:sldId id="379" r:id="rId15"/>
    <p:sldId id="281" r:id="rId16"/>
    <p:sldId id="388" r:id="rId17"/>
    <p:sldId id="357" r:id="rId18"/>
    <p:sldId id="373" r:id="rId19"/>
    <p:sldId id="377" r:id="rId20"/>
    <p:sldId id="385" r:id="rId21"/>
    <p:sldId id="386" r:id="rId22"/>
    <p:sldId id="272" r:id="rId23"/>
    <p:sldId id="374" r:id="rId24"/>
  </p:sldIdLst>
  <p:sldSz cx="13004800" cy="73152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198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0485" autoAdjust="0"/>
  </p:normalViewPr>
  <p:slideViewPr>
    <p:cSldViewPr>
      <p:cViewPr varScale="1">
        <p:scale>
          <a:sx n="59" d="100"/>
          <a:sy n="59" d="100"/>
        </p:scale>
        <p:origin x="834" y="72"/>
      </p:cViewPr>
      <p:guideLst>
        <p:guide orient="horz" pos="2304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2808" y="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83D6A-E451-4CBE-8A15-D3C2747B2341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7C24C-B874-4BD2-AFB0-8CA5B6B9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9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7C24C-B874-4BD2-AFB0-8CA5B6B963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1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7C24C-B874-4BD2-AFB0-8CA5B6B963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5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7C24C-B874-4BD2-AFB0-8CA5B6B963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83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7C24C-B874-4BD2-AFB0-8CA5B6B963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5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7C24C-B874-4BD2-AFB0-8CA5B6B963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7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58"/>
            <a:ext cx="1105408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0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0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1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1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1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6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292952"/>
            <a:ext cx="292608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292952"/>
            <a:ext cx="8561493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3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9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1" y="4700695"/>
            <a:ext cx="11054080" cy="1452880"/>
          </a:xfrm>
        </p:spPr>
        <p:txBody>
          <a:bodyPr anchor="t"/>
          <a:lstStyle>
            <a:lvl1pPr algn="l">
              <a:defRPr sz="455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1" y="3100495"/>
            <a:ext cx="11054080" cy="1600199"/>
          </a:xfrm>
        </p:spPr>
        <p:txBody>
          <a:bodyPr anchor="b"/>
          <a:lstStyle>
            <a:lvl1pPr marL="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1pPr>
            <a:lvl2pPr marL="520224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2pPr>
            <a:lvl3pPr marL="1040449" indent="0">
              <a:buNone/>
              <a:defRPr sz="1821">
                <a:solidFill>
                  <a:schemeClr val="tx1">
                    <a:tint val="75000"/>
                  </a:schemeClr>
                </a:solidFill>
              </a:defRPr>
            </a:lvl3pPr>
            <a:lvl4pPr marL="1560674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4pPr>
            <a:lvl5pPr marL="2080898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5pPr>
            <a:lvl6pPr marL="2601122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6pPr>
            <a:lvl7pPr marL="3121347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7pPr>
            <a:lvl8pPr marL="3641572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8pPr>
            <a:lvl9pPr marL="4161796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4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1" y="1706882"/>
            <a:ext cx="5743787" cy="4827694"/>
          </a:xfrm>
        </p:spPr>
        <p:txBody>
          <a:bodyPr/>
          <a:lstStyle>
            <a:lvl1pPr>
              <a:defRPr sz="3186"/>
            </a:lvl1pPr>
            <a:lvl2pPr>
              <a:defRPr sz="2731"/>
            </a:lvl2pPr>
            <a:lvl3pPr>
              <a:defRPr sz="2275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1706882"/>
            <a:ext cx="5743787" cy="4827694"/>
          </a:xfrm>
        </p:spPr>
        <p:txBody>
          <a:bodyPr/>
          <a:lstStyle>
            <a:lvl1pPr>
              <a:defRPr sz="3186"/>
            </a:lvl1pPr>
            <a:lvl2pPr>
              <a:defRPr sz="2731"/>
            </a:lvl2pPr>
            <a:lvl3pPr>
              <a:defRPr sz="2275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3" y="1637457"/>
            <a:ext cx="5746045" cy="682413"/>
          </a:xfrm>
        </p:spPr>
        <p:txBody>
          <a:bodyPr anchor="b"/>
          <a:lstStyle>
            <a:lvl1pPr marL="0" indent="0">
              <a:buNone/>
              <a:defRPr sz="2731" b="1"/>
            </a:lvl1pPr>
            <a:lvl2pPr marL="520224" indent="0">
              <a:buNone/>
              <a:defRPr sz="2275" b="1"/>
            </a:lvl2pPr>
            <a:lvl3pPr marL="1040449" indent="0">
              <a:buNone/>
              <a:defRPr sz="2048" b="1"/>
            </a:lvl3pPr>
            <a:lvl4pPr marL="1560674" indent="0">
              <a:buNone/>
              <a:defRPr sz="1821" b="1"/>
            </a:lvl4pPr>
            <a:lvl5pPr marL="2080898" indent="0">
              <a:buNone/>
              <a:defRPr sz="1821" b="1"/>
            </a:lvl5pPr>
            <a:lvl6pPr marL="2601122" indent="0">
              <a:buNone/>
              <a:defRPr sz="1821" b="1"/>
            </a:lvl6pPr>
            <a:lvl7pPr marL="3121347" indent="0">
              <a:buNone/>
              <a:defRPr sz="1821" b="1"/>
            </a:lvl7pPr>
            <a:lvl8pPr marL="3641572" indent="0">
              <a:buNone/>
              <a:defRPr sz="1821" b="1"/>
            </a:lvl8pPr>
            <a:lvl9pPr marL="4161796" indent="0">
              <a:buNone/>
              <a:defRPr sz="18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3" y="2319870"/>
            <a:ext cx="5746045" cy="4214707"/>
          </a:xfrm>
        </p:spPr>
        <p:txBody>
          <a:bodyPr/>
          <a:lstStyle>
            <a:lvl1pPr>
              <a:defRPr sz="2731"/>
            </a:lvl1pPr>
            <a:lvl2pPr>
              <a:defRPr sz="2275"/>
            </a:lvl2pPr>
            <a:lvl3pPr>
              <a:defRPr sz="2048"/>
            </a:lvl3pPr>
            <a:lvl4pPr>
              <a:defRPr sz="1821"/>
            </a:lvl4pPr>
            <a:lvl5pPr>
              <a:defRPr sz="1821"/>
            </a:lvl5pPr>
            <a:lvl6pPr>
              <a:defRPr sz="1821"/>
            </a:lvl6pPr>
            <a:lvl7pPr>
              <a:defRPr sz="1821"/>
            </a:lvl7pPr>
            <a:lvl8pPr>
              <a:defRPr sz="1821"/>
            </a:lvl8pPr>
            <a:lvl9pPr>
              <a:defRPr sz="18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2" y="1637457"/>
            <a:ext cx="5748303" cy="682413"/>
          </a:xfrm>
        </p:spPr>
        <p:txBody>
          <a:bodyPr anchor="b"/>
          <a:lstStyle>
            <a:lvl1pPr marL="0" indent="0">
              <a:buNone/>
              <a:defRPr sz="2731" b="1"/>
            </a:lvl1pPr>
            <a:lvl2pPr marL="520224" indent="0">
              <a:buNone/>
              <a:defRPr sz="2275" b="1"/>
            </a:lvl2pPr>
            <a:lvl3pPr marL="1040449" indent="0">
              <a:buNone/>
              <a:defRPr sz="2048" b="1"/>
            </a:lvl3pPr>
            <a:lvl4pPr marL="1560674" indent="0">
              <a:buNone/>
              <a:defRPr sz="1821" b="1"/>
            </a:lvl4pPr>
            <a:lvl5pPr marL="2080898" indent="0">
              <a:buNone/>
              <a:defRPr sz="1821" b="1"/>
            </a:lvl5pPr>
            <a:lvl6pPr marL="2601122" indent="0">
              <a:buNone/>
              <a:defRPr sz="1821" b="1"/>
            </a:lvl6pPr>
            <a:lvl7pPr marL="3121347" indent="0">
              <a:buNone/>
              <a:defRPr sz="1821" b="1"/>
            </a:lvl7pPr>
            <a:lvl8pPr marL="3641572" indent="0">
              <a:buNone/>
              <a:defRPr sz="1821" b="1"/>
            </a:lvl8pPr>
            <a:lvl9pPr marL="4161796" indent="0">
              <a:buNone/>
              <a:defRPr sz="18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2" y="2319870"/>
            <a:ext cx="5748303" cy="4214707"/>
          </a:xfrm>
        </p:spPr>
        <p:txBody>
          <a:bodyPr/>
          <a:lstStyle>
            <a:lvl1pPr>
              <a:defRPr sz="2731"/>
            </a:lvl1pPr>
            <a:lvl2pPr>
              <a:defRPr sz="2275"/>
            </a:lvl2pPr>
            <a:lvl3pPr>
              <a:defRPr sz="2048"/>
            </a:lvl3pPr>
            <a:lvl4pPr>
              <a:defRPr sz="1821"/>
            </a:lvl4pPr>
            <a:lvl5pPr>
              <a:defRPr sz="1821"/>
            </a:lvl5pPr>
            <a:lvl6pPr>
              <a:defRPr sz="1821"/>
            </a:lvl6pPr>
            <a:lvl7pPr>
              <a:defRPr sz="1821"/>
            </a:lvl7pPr>
            <a:lvl8pPr>
              <a:defRPr sz="1821"/>
            </a:lvl8pPr>
            <a:lvl9pPr>
              <a:defRPr sz="18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4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5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9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1253"/>
            <a:ext cx="4278491" cy="1239520"/>
          </a:xfrm>
        </p:spPr>
        <p:txBody>
          <a:bodyPr anchor="b"/>
          <a:lstStyle>
            <a:lvl1pPr algn="l">
              <a:defRPr sz="22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8" y="291258"/>
            <a:ext cx="7270045" cy="6243321"/>
          </a:xfrm>
        </p:spPr>
        <p:txBody>
          <a:bodyPr/>
          <a:lstStyle>
            <a:lvl1pPr>
              <a:defRPr sz="3641"/>
            </a:lvl1pPr>
            <a:lvl2pPr>
              <a:defRPr sz="3186"/>
            </a:lvl2pPr>
            <a:lvl3pPr>
              <a:defRPr sz="2731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1530776"/>
            <a:ext cx="4278491" cy="5003801"/>
          </a:xfrm>
        </p:spPr>
        <p:txBody>
          <a:bodyPr/>
          <a:lstStyle>
            <a:lvl1pPr marL="0" indent="0">
              <a:buNone/>
              <a:defRPr sz="1593"/>
            </a:lvl1pPr>
            <a:lvl2pPr marL="520224" indent="0">
              <a:buNone/>
              <a:defRPr sz="1365"/>
            </a:lvl2pPr>
            <a:lvl3pPr marL="1040449" indent="0">
              <a:buNone/>
              <a:defRPr sz="1138"/>
            </a:lvl3pPr>
            <a:lvl4pPr marL="1560674" indent="0">
              <a:buNone/>
              <a:defRPr sz="1024"/>
            </a:lvl4pPr>
            <a:lvl5pPr marL="2080898" indent="0">
              <a:buNone/>
              <a:defRPr sz="1024"/>
            </a:lvl5pPr>
            <a:lvl6pPr marL="2601122" indent="0">
              <a:buNone/>
              <a:defRPr sz="1024"/>
            </a:lvl6pPr>
            <a:lvl7pPr marL="3121347" indent="0">
              <a:buNone/>
              <a:defRPr sz="1024"/>
            </a:lvl7pPr>
            <a:lvl8pPr marL="3641572" indent="0">
              <a:buNone/>
              <a:defRPr sz="1024"/>
            </a:lvl8pPr>
            <a:lvl9pPr marL="4161796" indent="0">
              <a:buNone/>
              <a:defRPr sz="10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1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</p:spPr>
        <p:txBody>
          <a:bodyPr anchor="b"/>
          <a:lstStyle>
            <a:lvl1pPr algn="l">
              <a:defRPr sz="22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</p:spPr>
        <p:txBody>
          <a:bodyPr/>
          <a:lstStyle>
            <a:lvl1pPr marL="0" indent="0">
              <a:buNone/>
              <a:defRPr sz="3641"/>
            </a:lvl1pPr>
            <a:lvl2pPr marL="520224" indent="0">
              <a:buNone/>
              <a:defRPr sz="3186"/>
            </a:lvl2pPr>
            <a:lvl3pPr marL="1040449" indent="0">
              <a:buNone/>
              <a:defRPr sz="2731"/>
            </a:lvl3pPr>
            <a:lvl4pPr marL="1560674" indent="0">
              <a:buNone/>
              <a:defRPr sz="2275"/>
            </a:lvl4pPr>
            <a:lvl5pPr marL="2080898" indent="0">
              <a:buNone/>
              <a:defRPr sz="2275"/>
            </a:lvl5pPr>
            <a:lvl6pPr marL="2601122" indent="0">
              <a:buNone/>
              <a:defRPr sz="2275"/>
            </a:lvl6pPr>
            <a:lvl7pPr marL="3121347" indent="0">
              <a:buNone/>
              <a:defRPr sz="2275"/>
            </a:lvl7pPr>
            <a:lvl8pPr marL="3641572" indent="0">
              <a:buNone/>
              <a:defRPr sz="2275"/>
            </a:lvl8pPr>
            <a:lvl9pPr marL="4161796" indent="0">
              <a:buNone/>
              <a:defRPr sz="2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</p:spPr>
        <p:txBody>
          <a:bodyPr/>
          <a:lstStyle>
            <a:lvl1pPr marL="0" indent="0">
              <a:buNone/>
              <a:defRPr sz="1593"/>
            </a:lvl1pPr>
            <a:lvl2pPr marL="520224" indent="0">
              <a:buNone/>
              <a:defRPr sz="1365"/>
            </a:lvl2pPr>
            <a:lvl3pPr marL="1040449" indent="0">
              <a:buNone/>
              <a:defRPr sz="1138"/>
            </a:lvl3pPr>
            <a:lvl4pPr marL="1560674" indent="0">
              <a:buNone/>
              <a:defRPr sz="1024"/>
            </a:lvl4pPr>
            <a:lvl5pPr marL="2080898" indent="0">
              <a:buNone/>
              <a:defRPr sz="1024"/>
            </a:lvl5pPr>
            <a:lvl6pPr marL="2601122" indent="0">
              <a:buNone/>
              <a:defRPr sz="1024"/>
            </a:lvl6pPr>
            <a:lvl7pPr marL="3121347" indent="0">
              <a:buNone/>
              <a:defRPr sz="1024"/>
            </a:lvl7pPr>
            <a:lvl8pPr marL="3641572" indent="0">
              <a:buNone/>
              <a:defRPr sz="1024"/>
            </a:lvl8pPr>
            <a:lvl9pPr marL="4161796" indent="0">
              <a:buNone/>
              <a:defRPr sz="10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9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2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1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CDDA1-1416-4B71-AC50-EE84796B9682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6780111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8" y="678011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0449" rtl="0" eaLnBrk="1" latinLnBrk="0" hangingPunct="1">
        <a:spcBef>
          <a:spcPct val="0"/>
        </a:spcBef>
        <a:buNone/>
        <a:defRPr sz="500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168" indent="-390168" algn="l" defTabSz="1040449" rtl="0" eaLnBrk="1" latinLnBrk="0" hangingPunct="1">
        <a:spcBef>
          <a:spcPct val="20000"/>
        </a:spcBef>
        <a:buFont typeface="Arial" pitchFamily="34" charset="0"/>
        <a:buChar char="•"/>
        <a:defRPr sz="3641" kern="1200">
          <a:solidFill>
            <a:schemeClr val="tx1"/>
          </a:solidFill>
          <a:latin typeface="+mn-lt"/>
          <a:ea typeface="+mn-ea"/>
          <a:cs typeface="+mn-cs"/>
        </a:defRPr>
      </a:lvl1pPr>
      <a:lvl2pPr marL="845365" indent="-325141" algn="l" defTabSz="1040449" rtl="0" eaLnBrk="1" latinLnBrk="0" hangingPunct="1">
        <a:spcBef>
          <a:spcPct val="20000"/>
        </a:spcBef>
        <a:buFont typeface="Arial" pitchFamily="34" charset="0"/>
        <a:buChar char="–"/>
        <a:defRPr sz="3186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300561" indent="-260113" algn="l" defTabSz="1040449" rtl="0" eaLnBrk="1" latinLnBrk="0" hangingPunct="1">
        <a:spcBef>
          <a:spcPct val="20000"/>
        </a:spcBef>
        <a:buFont typeface="Arial" pitchFamily="34" charset="0"/>
        <a:buChar char="•"/>
        <a:defRPr sz="2731" kern="1200">
          <a:solidFill>
            <a:schemeClr val="tx1"/>
          </a:solidFill>
          <a:latin typeface="+mn-lt"/>
          <a:ea typeface="+mn-ea"/>
          <a:cs typeface="+mn-cs"/>
        </a:defRPr>
      </a:lvl3pPr>
      <a:lvl4pPr marL="1820785" indent="-260113" algn="l" defTabSz="1040449" rtl="0" eaLnBrk="1" latinLnBrk="0" hangingPunct="1">
        <a:spcBef>
          <a:spcPct val="20000"/>
        </a:spcBef>
        <a:buFont typeface="Arial" pitchFamily="34" charset="0"/>
        <a:buChar char="–"/>
        <a:defRPr sz="2275" kern="1200">
          <a:solidFill>
            <a:schemeClr val="tx1"/>
          </a:solidFill>
          <a:latin typeface="+mn-lt"/>
          <a:ea typeface="+mn-ea"/>
          <a:cs typeface="+mn-cs"/>
        </a:defRPr>
      </a:lvl4pPr>
      <a:lvl5pPr marL="2341011" indent="-260113" algn="l" defTabSz="1040449" rtl="0" eaLnBrk="1" latinLnBrk="0" hangingPunct="1">
        <a:spcBef>
          <a:spcPct val="20000"/>
        </a:spcBef>
        <a:buFont typeface="Arial" pitchFamily="34" charset="0"/>
        <a:buChar char="»"/>
        <a:defRPr sz="2275" kern="1200">
          <a:solidFill>
            <a:schemeClr val="tx1"/>
          </a:solidFill>
          <a:latin typeface="+mn-lt"/>
          <a:ea typeface="+mn-ea"/>
          <a:cs typeface="+mn-cs"/>
        </a:defRPr>
      </a:lvl5pPr>
      <a:lvl6pPr marL="2861235" indent="-260113" algn="l" defTabSz="1040449" rtl="0" eaLnBrk="1" latinLnBrk="0" hangingPunct="1">
        <a:spcBef>
          <a:spcPct val="20000"/>
        </a:spcBef>
        <a:buFont typeface="Arial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6pPr>
      <a:lvl7pPr marL="3381459" indent="-260113" algn="l" defTabSz="1040449" rtl="0" eaLnBrk="1" latinLnBrk="0" hangingPunct="1">
        <a:spcBef>
          <a:spcPct val="20000"/>
        </a:spcBef>
        <a:buFont typeface="Arial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7pPr>
      <a:lvl8pPr marL="3901684" indent="-260113" algn="l" defTabSz="1040449" rtl="0" eaLnBrk="1" latinLnBrk="0" hangingPunct="1">
        <a:spcBef>
          <a:spcPct val="20000"/>
        </a:spcBef>
        <a:buFont typeface="Arial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8pPr>
      <a:lvl9pPr marL="4421909" indent="-260113" algn="l" defTabSz="1040449" rtl="0" eaLnBrk="1" latinLnBrk="0" hangingPunct="1">
        <a:spcBef>
          <a:spcPct val="20000"/>
        </a:spcBef>
        <a:buFont typeface="Arial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449" rtl="0" eaLnBrk="1" latinLnBrk="0" hangingPunct="1">
        <a:defRPr sz="2048" kern="1200">
          <a:solidFill>
            <a:schemeClr val="tx1"/>
          </a:solidFill>
          <a:latin typeface="+mn-lt"/>
          <a:ea typeface="+mn-ea"/>
          <a:cs typeface="+mn-cs"/>
        </a:defRPr>
      </a:lvl1pPr>
      <a:lvl2pPr marL="520224" algn="l" defTabSz="1040449" rtl="0" eaLnBrk="1" latinLnBrk="0" hangingPunct="1">
        <a:defRPr sz="2048" kern="1200">
          <a:solidFill>
            <a:schemeClr val="tx1"/>
          </a:solidFill>
          <a:latin typeface="+mn-lt"/>
          <a:ea typeface="+mn-ea"/>
          <a:cs typeface="+mn-cs"/>
        </a:defRPr>
      </a:lvl2pPr>
      <a:lvl3pPr marL="1040449" algn="l" defTabSz="1040449" rtl="0" eaLnBrk="1" latinLnBrk="0" hangingPunct="1">
        <a:defRPr sz="2048" kern="1200">
          <a:solidFill>
            <a:schemeClr val="tx1"/>
          </a:solidFill>
          <a:latin typeface="+mn-lt"/>
          <a:ea typeface="+mn-ea"/>
          <a:cs typeface="+mn-cs"/>
        </a:defRPr>
      </a:lvl3pPr>
      <a:lvl4pPr marL="1560674" algn="l" defTabSz="1040449" rtl="0" eaLnBrk="1" latinLnBrk="0" hangingPunct="1">
        <a:defRPr sz="2048" kern="1200">
          <a:solidFill>
            <a:schemeClr val="tx1"/>
          </a:solidFill>
          <a:latin typeface="+mn-lt"/>
          <a:ea typeface="+mn-ea"/>
          <a:cs typeface="+mn-cs"/>
        </a:defRPr>
      </a:lvl4pPr>
      <a:lvl5pPr marL="2080898" algn="l" defTabSz="1040449" rtl="0" eaLnBrk="1" latinLnBrk="0" hangingPunct="1"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601122" algn="l" defTabSz="1040449" rtl="0" eaLnBrk="1" latinLnBrk="0" hangingPunct="1"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121347" algn="l" defTabSz="1040449" rtl="0" eaLnBrk="1" latinLnBrk="0" hangingPunct="1"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641572" algn="l" defTabSz="1040449" rtl="0" eaLnBrk="1" latinLnBrk="0" hangingPunct="1"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4161796" algn="l" defTabSz="1040449" rtl="0" eaLnBrk="1" latinLnBrk="0" hangingPunct="1"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openxmlformats.org/officeDocument/2006/relationships/audio" Target="file:///D:\Kington%20(G)\TO_5\SU%20SINH%20SAN%20CUA%20ECH%20-%20LBT\baycaotienghatuocmo.MP3" TargetMode="External"/><Relationship Id="rId1" Type="http://schemas.openxmlformats.org/officeDocument/2006/relationships/audio" Target="Bai%20ca%20di%20hoc%20-%20Nha%20thieu%20nhi%20quan%205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Logo TRUONG HOC THAN THIEN, HOC SINH TICH 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06" y="798517"/>
            <a:ext cx="4183211" cy="346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WordArt 2"/>
          <p:cNvSpPr>
            <a:spLocks noChangeArrowheads="1" noChangeShapeType="1" noTextEdit="1"/>
          </p:cNvSpPr>
          <p:nvPr/>
        </p:nvSpPr>
        <p:spPr bwMode="auto">
          <a:xfrm>
            <a:off x="3149602" y="1066800"/>
            <a:ext cx="9519918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96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96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5Đ</a:t>
            </a:r>
          </a:p>
          <a:p>
            <a:pPr algn="ctr"/>
            <a:r>
              <a:rPr lang="en-US" sz="4096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THẦY, </a:t>
            </a:r>
            <a:r>
              <a:rPr lang="en-US" sz="4096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</a:p>
          <a:p>
            <a:pPr algn="ctr"/>
            <a:r>
              <a:rPr lang="en-US" sz="4096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</a:t>
            </a:r>
            <a:r>
              <a:rPr lang="en-US" sz="4096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ĐÀO VĂN TƯ</a:t>
            </a:r>
            <a:endParaRPr lang="en-US" sz="4096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81001"/>
            <a:ext cx="1387179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44" y="5583175"/>
            <a:ext cx="1560576" cy="15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931" y="612777"/>
            <a:ext cx="693589" cy="28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" descr="images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8" y="5640325"/>
            <a:ext cx="1567801" cy="15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36"/>
          <p:cNvSpPr>
            <a:spLocks noChangeArrowheads="1"/>
          </p:cNvSpPr>
          <p:nvPr/>
        </p:nvSpPr>
        <p:spPr bwMode="auto">
          <a:xfrm>
            <a:off x="330200" y="381001"/>
            <a:ext cx="12420600" cy="67056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048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7400" y="467055"/>
            <a:ext cx="11353800" cy="107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8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18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18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ùng khám phá địa điểm Rừng ngập mặn Cần Giờ tại Hồ Chí Minh - GODY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828800"/>
            <a:ext cx="5982208" cy="55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48207" y="6174116"/>
            <a:ext cx="3728043" cy="10728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RỪNG NGẬP MẶN Ở CẦN THƠ</a:t>
            </a:r>
          </a:p>
        </p:txBody>
      </p:sp>
      <p:pic>
        <p:nvPicPr>
          <p:cNvPr id="2052" name="Picture 4" descr="RỪNG ĐƯỚC NĂM CĂN - ĐẾN CÀ MAU THĂM RỪNG NGẬP MẶN LỚN THỨ HAI THẾ GIỚ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37" y="1981200"/>
            <a:ext cx="5982208" cy="570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0577" y="6194451"/>
            <a:ext cx="3728043" cy="10728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RỪNG NGẬP MẶN Ở CÀ MAU</a:t>
            </a:r>
          </a:p>
        </p:txBody>
      </p:sp>
    </p:spTree>
    <p:extLst>
      <p:ext uri="{BB962C8B-B14F-4D97-AF65-F5344CB8AC3E}">
        <p14:creationId xmlns:p14="http://schemas.microsoft.com/office/powerpoint/2010/main" val="23443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3">
            <a:extLst>
              <a:ext uri="{FF2B5EF4-FFF2-40B4-BE49-F238E27FC236}">
                <a16:creationId xmlns:a16="http://schemas.microsoft.com/office/drawing/2014/main" id="{6625A854-B5A9-BC73-8697-735107FFF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80" y="219489"/>
            <a:ext cx="10403840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vi-VN" sz="31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vi-VN" sz="31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1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GB" altLang="vi-VN" sz="318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50" name="Text Box 6">
            <a:extLst>
              <a:ext uri="{FF2B5EF4-FFF2-40B4-BE49-F238E27FC236}">
                <a16:creationId xmlns:a16="http://schemas.microsoft.com/office/drawing/2014/main" id="{E66D1B80-3919-ACF6-2537-B7BC2F4C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483" y="1373049"/>
            <a:ext cx="5779806" cy="131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186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BÀI:</a:t>
            </a:r>
          </a:p>
          <a:p>
            <a:pPr>
              <a:spcBef>
                <a:spcPct val="50000"/>
              </a:spcBef>
            </a:pPr>
            <a:endParaRPr lang="en-US" altLang="vi-VN" sz="318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52" name="Text Box 8">
            <a:extLst>
              <a:ext uri="{FF2B5EF4-FFF2-40B4-BE49-F238E27FC236}">
                <a16:creationId xmlns:a16="http://schemas.microsoft.com/office/drawing/2014/main" id="{5BBF1E69-968B-CF7F-9547-C6F108A0C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87" y="2986280"/>
            <a:ext cx="109149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lấn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....</a:t>
            </a:r>
          </a:p>
        </p:txBody>
      </p:sp>
      <p:sp>
        <p:nvSpPr>
          <p:cNvPr id="108554" name="Text Box 10">
            <a:extLst>
              <a:ext uri="{FF2B5EF4-FFF2-40B4-BE49-F238E27FC236}">
                <a16:creationId xmlns:a16="http://schemas.microsoft.com/office/drawing/2014/main" id="{F6111AC6-76CB-6DB7-B061-E5E047AE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392" y="1877442"/>
            <a:ext cx="107775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318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Text Box 4">
            <a:extLst>
              <a:ext uri="{FF2B5EF4-FFF2-40B4-BE49-F238E27FC236}">
                <a16:creationId xmlns:a16="http://schemas.microsoft.com/office/drawing/2014/main" id="{FC2F3837-F347-2F6E-5E39-997EA403B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392" y="705339"/>
            <a:ext cx="10403840" cy="65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vi-VN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vi-VN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541" name="Rectangle 36">
            <a:extLst>
              <a:ext uri="{FF2B5EF4-FFF2-40B4-BE49-F238E27FC236}">
                <a16:creationId xmlns:a16="http://schemas.microsoft.com/office/drawing/2014/main" id="{4469F3AF-2D12-DFF0-1F48-13ECF7830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341409"/>
            <a:ext cx="12496800" cy="6592792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48">
              <a:latin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544D639-BAB3-66BA-3ACE-FA6422DC2D4F}"/>
              </a:ext>
            </a:extLst>
          </p:cNvPr>
          <p:cNvSpPr txBox="1"/>
          <p:nvPr/>
        </p:nvSpPr>
        <p:spPr>
          <a:xfrm>
            <a:off x="635000" y="4358739"/>
            <a:ext cx="1150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40" y="320057"/>
            <a:ext cx="693589" cy="28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8" y="344440"/>
            <a:ext cx="1387179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272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  <p:bldP spid="108552" grpId="0"/>
      <p:bldP spid="10855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3">
            <a:extLst>
              <a:ext uri="{FF2B5EF4-FFF2-40B4-BE49-F238E27FC236}">
                <a16:creationId xmlns:a16="http://schemas.microsoft.com/office/drawing/2014/main" id="{6625A854-B5A9-BC73-8697-735107FFF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272274"/>
            <a:ext cx="10403840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vi-VN" sz="3186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108550" name="Text Box 6">
            <a:extLst>
              <a:ext uri="{FF2B5EF4-FFF2-40B4-BE49-F238E27FC236}">
                <a16:creationId xmlns:a16="http://schemas.microsoft.com/office/drawing/2014/main" id="{E66D1B80-3919-ACF6-2537-B7BC2F4C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922" y="818221"/>
            <a:ext cx="2861056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vi-VN" sz="318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51" name="Text Box 7">
            <a:extLst>
              <a:ext uri="{FF2B5EF4-FFF2-40B4-BE49-F238E27FC236}">
                <a16:creationId xmlns:a16="http://schemas.microsoft.com/office/drawing/2014/main" id="{02BF36DB-DF1F-3306-EC48-6869B588F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10" y="1387183"/>
            <a:ext cx="2427563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8552" name="Text Box 8">
            <a:extLst>
              <a:ext uri="{FF2B5EF4-FFF2-40B4-BE49-F238E27FC236}">
                <a16:creationId xmlns:a16="http://schemas.microsoft.com/office/drawing/2014/main" id="{5BBF1E69-968B-CF7F-9547-C6F108A0C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960" y="2274038"/>
            <a:ext cx="3728043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8553" name="Text Box 9">
            <a:extLst>
              <a:ext uri="{FF2B5EF4-FFF2-40B4-BE49-F238E27FC236}">
                <a16:creationId xmlns:a16="http://schemas.microsoft.com/office/drawing/2014/main" id="{E3609DDD-2B3B-FF7D-68AE-ABB2188E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467" y="1576840"/>
            <a:ext cx="4161536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18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18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18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8554" name="Text Box 10">
            <a:extLst>
              <a:ext uri="{FF2B5EF4-FFF2-40B4-BE49-F238E27FC236}">
                <a16:creationId xmlns:a16="http://schemas.microsoft.com/office/drawing/2014/main" id="{F6111AC6-76CB-6DB7-B061-E5E047AE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474" y="1300483"/>
            <a:ext cx="8062976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vi-VN" sz="318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56" name="Text Box 12">
            <a:extLst>
              <a:ext uri="{FF2B5EF4-FFF2-40B4-BE49-F238E27FC236}">
                <a16:creationId xmlns:a16="http://schemas.microsoft.com/office/drawing/2014/main" id="{C402EA35-E28C-A815-A8CD-EEB5848ED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925" y="2191711"/>
            <a:ext cx="7301035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18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Quai </a:t>
            </a:r>
            <a:r>
              <a:rPr lang="en-US" altLang="vi-VN" sz="318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vi-VN" sz="318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540" name="Text Box 4">
            <a:extLst>
              <a:ext uri="{FF2B5EF4-FFF2-40B4-BE49-F238E27FC236}">
                <a16:creationId xmlns:a16="http://schemas.microsoft.com/office/drawing/2014/main" id="{FC2F3837-F347-2F6E-5E39-997EA403B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753848"/>
            <a:ext cx="10403840" cy="65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vi-VN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vi-VN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541" name="Rectangle 36">
            <a:extLst>
              <a:ext uri="{FF2B5EF4-FFF2-40B4-BE49-F238E27FC236}">
                <a16:creationId xmlns:a16="http://schemas.microsoft.com/office/drawing/2014/main" id="{4469F3AF-2D12-DFF0-1F48-13ECF7830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272274"/>
            <a:ext cx="12420600" cy="6738126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48">
              <a:latin typeface="Times New Roman" panose="02020603050405020304" pitchFamily="18" charset="0"/>
            </a:endParaRPr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40" y="320057"/>
            <a:ext cx="693589" cy="28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8" y="344440"/>
            <a:ext cx="1387179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659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  <p:bldP spid="108551" grpId="0"/>
      <p:bldP spid="108552" grpId="0"/>
      <p:bldP spid="108553" grpId="0"/>
      <p:bldP spid="108554" grpId="0"/>
      <p:bldP spid="1085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2400" y="255607"/>
            <a:ext cx="8062976" cy="582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8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Quai </a:t>
            </a:r>
            <a:r>
              <a:rPr lang="en-US" sz="318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 descr="D:\HINH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2" y="838200"/>
            <a:ext cx="5158571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gang nhiên đắp đê ngăn sông khai thác cát | Môi trường | P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2" y="990600"/>
            <a:ext cx="5316697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863600" y="255607"/>
            <a:ext cx="11658600" cy="6754793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048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4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Text Box 6">
            <a:extLst>
              <a:ext uri="{FF2B5EF4-FFF2-40B4-BE49-F238E27FC236}">
                <a16:creationId xmlns:a16="http://schemas.microsoft.com/office/drawing/2014/main" id="{E66D1B80-3919-ACF6-2537-B7BC2F4C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922" y="818221"/>
            <a:ext cx="2861056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vi-VN" sz="318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51" name="Text Box 7">
            <a:extLst>
              <a:ext uri="{FF2B5EF4-FFF2-40B4-BE49-F238E27FC236}">
                <a16:creationId xmlns:a16="http://schemas.microsoft.com/office/drawing/2014/main" id="{02BF36DB-DF1F-3306-EC48-6869B588F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34" y="3016759"/>
            <a:ext cx="11582400" cy="156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186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540" name="Text Box 4">
            <a:extLst>
              <a:ext uri="{FF2B5EF4-FFF2-40B4-BE49-F238E27FC236}">
                <a16:creationId xmlns:a16="http://schemas.microsoft.com/office/drawing/2014/main" id="{FC2F3837-F347-2F6E-5E39-997EA403B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1759205"/>
            <a:ext cx="10515600" cy="12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4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364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364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64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4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vi-VN" sz="364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vi-VN" sz="364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364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4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364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vi-VN" sz="364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vi-VN" sz="364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364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vi-VN" sz="364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364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64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1" name="Rectangle 36">
            <a:extLst>
              <a:ext uri="{FF2B5EF4-FFF2-40B4-BE49-F238E27FC236}">
                <a16:creationId xmlns:a16="http://schemas.microsoft.com/office/drawing/2014/main" id="{4469F3AF-2D12-DFF0-1F48-13ECF7830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28600"/>
            <a:ext cx="12268200" cy="67818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48">
              <a:latin typeface="Times New Roman" panose="02020603050405020304" pitchFamily="18" charset="0"/>
            </a:endParaRPr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40" y="320057"/>
            <a:ext cx="693589" cy="28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8" y="344440"/>
            <a:ext cx="1387179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107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  <p:bldP spid="1085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427563" y="536448"/>
            <a:ext cx="7022592" cy="37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21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27" y="265908"/>
            <a:ext cx="5887720" cy="697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751327" y="6294178"/>
            <a:ext cx="2254165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186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en-US" sz="3186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18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endParaRPr lang="en-US" altLang="en-US" sz="318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797614" y="6791339"/>
            <a:ext cx="2254165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18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Sóc</a:t>
            </a:r>
            <a:r>
              <a:rPr lang="en-US" altLang="en-US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altLang="en-US" sz="318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3554648" y="6778757"/>
            <a:ext cx="1213781" cy="47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48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3641346" y="6605357"/>
            <a:ext cx="1127083" cy="866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48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375317" y="5640606"/>
            <a:ext cx="1647275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18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Bến</a:t>
            </a:r>
            <a:r>
              <a:rPr lang="en-US" altLang="en-US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altLang="en-US" sz="318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3814741" y="6137544"/>
            <a:ext cx="1560576" cy="2944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48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265822" y="6656290"/>
            <a:ext cx="1647275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186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3186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201922" y="709847"/>
            <a:ext cx="2167467" cy="51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3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Quảng</a:t>
            </a:r>
            <a:r>
              <a:rPr lang="en-US" altLang="en-US" sz="273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3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altLang="en-US" sz="273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H="1" flipV="1">
            <a:off x="4074839" y="1056640"/>
            <a:ext cx="11270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48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941826" y="1750230"/>
            <a:ext cx="1733973" cy="51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3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sz="273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3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endParaRPr lang="en-US" altLang="en-US" sz="273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 flipV="1">
            <a:off x="3814743" y="1316738"/>
            <a:ext cx="1127083" cy="6935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48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7272530" y="903565"/>
            <a:ext cx="4951984" cy="45044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tỉnh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altLang="en-US" sz="40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trào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trồng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ngập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mặn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Cà Mau, </a:t>
            </a:r>
            <a:r>
              <a:rPr lang="en-US" altLang="en-US" sz="40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Bạc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40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Bến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Tre, </a:t>
            </a:r>
            <a:r>
              <a:rPr lang="en-US" altLang="en-US" sz="4096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96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Bình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Hải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96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Phòng</a:t>
            </a:r>
            <a:r>
              <a:rPr lang="en-US" altLang="en-US" sz="40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6640" name="Text Box 22"/>
          <p:cNvSpPr txBox="1">
            <a:spLocks noChangeArrowheads="1"/>
          </p:cNvSpPr>
          <p:nvPr/>
        </p:nvSpPr>
        <p:spPr bwMode="auto">
          <a:xfrm>
            <a:off x="9432097" y="7253789"/>
            <a:ext cx="184731" cy="37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21"/>
          </a:p>
        </p:txBody>
      </p:sp>
    </p:spTree>
    <p:extLst>
      <p:ext uri="{BB962C8B-B14F-4D97-AF65-F5344CB8AC3E}">
        <p14:creationId xmlns:p14="http://schemas.microsoft.com/office/powerpoint/2010/main" val="68865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6" grpId="0"/>
      <p:bldP spid="27657" grpId="0" animBg="1"/>
      <p:bldP spid="27658" grpId="0" animBg="1"/>
      <p:bldP spid="27659" grpId="0"/>
      <p:bldP spid="27660" grpId="0" animBg="1"/>
      <p:bldP spid="27665" grpId="0"/>
      <p:bldP spid="27666" grpId="0" animBg="1"/>
      <p:bldP spid="27667" grpId="0"/>
      <p:bldP spid="27668" grpId="0" animBg="1"/>
      <p:bldP spid="276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Text Box 6">
            <a:extLst>
              <a:ext uri="{FF2B5EF4-FFF2-40B4-BE49-F238E27FC236}">
                <a16:creationId xmlns:a16="http://schemas.microsoft.com/office/drawing/2014/main" id="{E66D1B80-3919-ACF6-2537-B7BC2F4C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922" y="818221"/>
            <a:ext cx="2861056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vi-VN" sz="318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Text Box 4">
            <a:extLst>
              <a:ext uri="{FF2B5EF4-FFF2-40B4-BE49-F238E27FC236}">
                <a16:creationId xmlns:a16="http://schemas.microsoft.com/office/drawing/2014/main" id="{FC2F3837-F347-2F6E-5E39-997EA403B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42" y="1744384"/>
            <a:ext cx="10515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alt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364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1" name="Rectangle 36">
            <a:extLst>
              <a:ext uri="{FF2B5EF4-FFF2-40B4-BE49-F238E27FC236}">
                <a16:creationId xmlns:a16="http://schemas.microsoft.com/office/drawing/2014/main" id="{4469F3AF-2D12-DFF0-1F48-13ECF7830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28600"/>
            <a:ext cx="12268200" cy="67818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48">
              <a:latin typeface="Times New Roman" panose="02020603050405020304" pitchFamily="18" charset="0"/>
            </a:endParaRPr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40" y="320057"/>
            <a:ext cx="693589" cy="28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8" y="344440"/>
            <a:ext cx="1387179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611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A6AE2564-20D7-4046-BB73-CA86B5EE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78" y="255934"/>
            <a:ext cx="9623552" cy="1300480"/>
          </a:xfrm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x-none" sz="40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x-none" sz="40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x-none" sz="40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x-none" sz="40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x-none" sz="40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x-none" sz="40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x-none" sz="40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x-none" sz="40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x-none" sz="40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x-none" sz="40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x-none" sz="40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x-none" sz="40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lang="vi-VN" altLang="x-none" sz="409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AB697EC3-EC13-4544-8243-76676FB3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976" y="2964013"/>
            <a:ext cx="2514261" cy="3741587"/>
          </a:xfrm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US" altLang="x-none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x-non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x-non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x-non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bảo </a:t>
            </a:r>
            <a:r>
              <a:rPr lang="en-US" altLang="x-none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x-non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x-non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x-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1D573D-48D4-3848-80C9-D2CE4B225301}"/>
              </a:ext>
            </a:extLst>
          </p:cNvPr>
          <p:cNvCxnSpPr/>
          <p:nvPr/>
        </p:nvCxnSpPr>
        <p:spPr>
          <a:xfrm flipH="1">
            <a:off x="2947758" y="1529080"/>
            <a:ext cx="2814547" cy="1348232"/>
          </a:xfrm>
          <a:prstGeom prst="straightConnector1">
            <a:avLst/>
          </a:prstGeom>
          <a:ln w="28575"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5F0E6A-C81A-5B40-96E0-540352FC9171}"/>
              </a:ext>
            </a:extLst>
          </p:cNvPr>
          <p:cNvCxnSpPr/>
          <p:nvPr/>
        </p:nvCxnSpPr>
        <p:spPr>
          <a:xfrm flipH="1">
            <a:off x="6240503" y="1529082"/>
            <a:ext cx="900" cy="1259727"/>
          </a:xfrm>
          <a:prstGeom prst="straightConnector1">
            <a:avLst/>
          </a:prstGeom>
          <a:ln w="38100"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566692-1FFC-054B-B010-DF85992C82E5}"/>
              </a:ext>
            </a:extLst>
          </p:cNvPr>
          <p:cNvCxnSpPr/>
          <p:nvPr/>
        </p:nvCxnSpPr>
        <p:spPr>
          <a:xfrm>
            <a:off x="6719601" y="1529080"/>
            <a:ext cx="3597543" cy="1174837"/>
          </a:xfrm>
          <a:prstGeom prst="straightConnector1">
            <a:avLst/>
          </a:prstGeom>
          <a:ln w="38100"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5" name="Content Placeholder 2">
            <a:extLst>
              <a:ext uri="{FF2B5EF4-FFF2-40B4-BE49-F238E27FC236}">
                <a16:creationId xmlns:a16="http://schemas.microsoft.com/office/drawing/2014/main" id="{AB597DD5-0564-A54E-8906-56C3E4FAB2BC}"/>
              </a:ext>
            </a:extLst>
          </p:cNvPr>
          <p:cNvSpPr txBox="1">
            <a:spLocks/>
          </p:cNvSpPr>
          <p:nvPr/>
        </p:nvSpPr>
        <p:spPr bwMode="auto">
          <a:xfrm>
            <a:off x="4855128" y="2877315"/>
            <a:ext cx="3034453" cy="3904486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3496" name="Content Placeholder 2">
            <a:extLst>
              <a:ext uri="{FF2B5EF4-FFF2-40B4-BE49-F238E27FC236}">
                <a16:creationId xmlns:a16="http://schemas.microsoft.com/office/drawing/2014/main" id="{F740BBE3-FCF7-5A44-B510-4A43052D64BA}"/>
              </a:ext>
            </a:extLst>
          </p:cNvPr>
          <p:cNvSpPr txBox="1">
            <a:spLocks/>
          </p:cNvSpPr>
          <p:nvPr/>
        </p:nvSpPr>
        <p:spPr bwMode="auto">
          <a:xfrm>
            <a:off x="8843264" y="2756296"/>
            <a:ext cx="2600960" cy="3949304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x-none" sz="364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64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x-none" sz="364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x-none" sz="364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482600" y="228600"/>
            <a:ext cx="12344400" cy="67818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048">
              <a:latin typeface="Times New Roman" panose="02020603050405020304" pitchFamily="18" charset="0"/>
            </a:endParaRPr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40" y="320057"/>
            <a:ext cx="693589" cy="28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8" y="344440"/>
            <a:ext cx="1387179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6502400" y="2530519"/>
            <a:ext cx="0" cy="424823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2048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6415701" y="1750229"/>
            <a:ext cx="0" cy="442163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2048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6242304" y="1663531"/>
            <a:ext cx="0" cy="468172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2048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5982208" y="1923627"/>
            <a:ext cx="0" cy="390144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2048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2774357" y="6518658"/>
            <a:ext cx="5462016" cy="8669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2048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6068907" y="1663531"/>
            <a:ext cx="0" cy="4161536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2048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6329003" y="1576834"/>
            <a:ext cx="0" cy="424823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2048"/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1300480" y="2463688"/>
            <a:ext cx="5201920" cy="51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731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4702" name="WordArt 14"/>
          <p:cNvSpPr>
            <a:spLocks noChangeArrowheads="1" noChangeShapeType="1" noTextEdit="1"/>
          </p:cNvSpPr>
          <p:nvPr/>
        </p:nvSpPr>
        <p:spPr bwMode="auto">
          <a:xfrm>
            <a:off x="4339452" y="113798"/>
            <a:ext cx="4334933" cy="2097023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00CC"/>
              </a:contourClr>
            </a:sp3d>
          </a:bodyPr>
          <a:lstStyle/>
          <a:p>
            <a:pPr algn="ctr"/>
            <a:endParaRPr lang="en-US" sz="4096" b="1" kern="10" dirty="0">
              <a:ln w="9525"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1" name="Text Box 17"/>
          <p:cNvSpPr txBox="1">
            <a:spLocks noChangeArrowheads="1"/>
          </p:cNvSpPr>
          <p:nvPr/>
        </p:nvSpPr>
        <p:spPr bwMode="auto">
          <a:xfrm>
            <a:off x="558800" y="2530522"/>
            <a:ext cx="121158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73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1996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023" name="Rectangle 36"/>
          <p:cNvSpPr>
            <a:spLocks noChangeArrowheads="1"/>
          </p:cNvSpPr>
          <p:nvPr/>
        </p:nvSpPr>
        <p:spPr bwMode="auto">
          <a:xfrm>
            <a:off x="254000" y="113798"/>
            <a:ext cx="12649200" cy="7125705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048">
              <a:latin typeface="Times New Roman" panose="02020603050405020304" pitchFamily="18" charset="0"/>
            </a:endParaRPr>
          </a:p>
        </p:txBody>
      </p:sp>
      <p:pic>
        <p:nvPicPr>
          <p:cNvPr id="43024" name="Picture 11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55" y="-180622"/>
            <a:ext cx="1387179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1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219" y="363050"/>
            <a:ext cx="1387179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67136" y="489409"/>
            <a:ext cx="7479567" cy="1996084"/>
          </a:xfrm>
          <a:prstGeom prst="rect">
            <a:avLst/>
          </a:prstGeom>
          <a:noFill/>
        </p:spPr>
        <p:txBody>
          <a:bodyPr wrap="square" lIns="104038" tIns="52019" rIns="104038" bIns="52019">
            <a:spAutoFit/>
          </a:bodyPr>
          <a:lstStyle/>
          <a:p>
            <a:pPr algn="ctr"/>
            <a:r>
              <a:rPr lang="en-US" sz="6144" kern="1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  <a:p>
            <a:pPr algn="ctr"/>
            <a:r>
              <a:rPr lang="en-US" sz="6144" kern="1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 CẢM.</a:t>
            </a:r>
            <a:endParaRPr lang="en-US" sz="6144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65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A6AE2564-20D7-4046-BB73-CA86B5EE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624" y="1066800"/>
            <a:ext cx="9623552" cy="1300480"/>
          </a:xfrm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x-none" sz="40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altLang="x-none" sz="4096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DỤNG, TRẢI NGHIỆM</a:t>
            </a:r>
            <a:endParaRPr lang="vi-VN" altLang="x-none" sz="409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AB697EC3-EC13-4544-8243-76676FB3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790614"/>
            <a:ext cx="10896600" cy="1728798"/>
          </a:xfrm>
          <a:ln w="2857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x-none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x-none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x-none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x-non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482600" y="609600"/>
            <a:ext cx="12344400" cy="64008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048">
              <a:latin typeface="Times New Roman" panose="02020603050405020304" pitchFamily="18" charset="0"/>
            </a:endParaRP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705" y="834476"/>
            <a:ext cx="693589" cy="28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8" y="344440"/>
            <a:ext cx="1387179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3073400" y="1126149"/>
            <a:ext cx="5787136" cy="242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96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WordArt 2"/>
          <p:cNvSpPr>
            <a:spLocks noChangeArrowheads="1" noChangeShapeType="1" noTextEdit="1"/>
          </p:cNvSpPr>
          <p:nvPr/>
        </p:nvSpPr>
        <p:spPr bwMode="auto">
          <a:xfrm>
            <a:off x="2754490" y="233005"/>
            <a:ext cx="8169542" cy="17339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96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8" y="344440"/>
            <a:ext cx="1387179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04" y="5392917"/>
            <a:ext cx="1560576" cy="15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40" y="320057"/>
            <a:ext cx="693589" cy="28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" descr="images (5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412209"/>
            <a:ext cx="1567801" cy="15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36"/>
          <p:cNvSpPr>
            <a:spLocks noChangeArrowheads="1"/>
          </p:cNvSpPr>
          <p:nvPr/>
        </p:nvSpPr>
        <p:spPr bwMode="auto">
          <a:xfrm>
            <a:off x="254000" y="269455"/>
            <a:ext cx="12192000" cy="6664745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048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7587" y="269455"/>
            <a:ext cx="9930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5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54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5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54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3979" y="1269954"/>
            <a:ext cx="2435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5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A6AE2564-20D7-4046-BB73-CA86B5EE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624" y="1066800"/>
            <a:ext cx="9623552" cy="1300480"/>
          </a:xfrm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x-none" sz="40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altLang="x-none" sz="4096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DỤNG, TRẢI NGHIỆM</a:t>
            </a:r>
            <a:endParaRPr lang="vi-VN" altLang="x-none" sz="409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AB697EC3-EC13-4544-8243-76676FB3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790614"/>
            <a:ext cx="10896600" cy="1728798"/>
          </a:xfrm>
          <a:ln w="2857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x-none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x-none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x-none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x-non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482600" y="609600"/>
            <a:ext cx="12344400" cy="64008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048">
              <a:latin typeface="Times New Roman" panose="02020603050405020304" pitchFamily="18" charset="0"/>
            </a:endParaRP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145" y="1082040"/>
            <a:ext cx="693589" cy="28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8" y="344440"/>
            <a:ext cx="1387179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3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482600" y="609600"/>
            <a:ext cx="12344400" cy="64008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048">
              <a:latin typeface="Times New Roman" panose="02020603050405020304" pitchFamily="18" charset="0"/>
            </a:endParaRP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191" y="1215818"/>
            <a:ext cx="693589" cy="28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" y="537468"/>
            <a:ext cx="1387179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2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-234808"/>
            <a:ext cx="13106399" cy="77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939800" y="733586"/>
            <a:ext cx="11430000" cy="443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5462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5462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5462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</a:p>
          <a:p>
            <a:pPr algn="just" eaLnBrk="1" hangingPunct="1"/>
            <a:r>
              <a:rPr lang="en-US" altLang="en-US" sz="4552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5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altLang="en-US" sz="455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4552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Phải làm sao khi con làm gì cũng chậm? - Trường mầm non Worldkids"/>
          <p:cNvSpPr>
            <a:spLocks noChangeAspect="1" noChangeArrowheads="1"/>
          </p:cNvSpPr>
          <p:nvPr/>
        </p:nvSpPr>
        <p:spPr bwMode="auto">
          <a:xfrm>
            <a:off x="1477491" y="-408205"/>
            <a:ext cx="346795" cy="3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038" tIns="52019" rIns="104038" bIns="52019" numCol="1" anchor="t" anchorCtr="0" compatLnSpc="1">
            <a:prstTxWarp prst="textNoShape">
              <a:avLst/>
            </a:prstTxWarp>
          </a:bodyPr>
          <a:lstStyle/>
          <a:p>
            <a:endParaRPr lang="en-US" sz="2048"/>
          </a:p>
        </p:txBody>
      </p:sp>
      <p:sp>
        <p:nvSpPr>
          <p:cNvPr id="7" name="AutoShape 6" descr="Phải làm sao khi con làm gì cũng chậm? - Trường mầm non Worldkids"/>
          <p:cNvSpPr>
            <a:spLocks noChangeAspect="1" noChangeArrowheads="1"/>
          </p:cNvSpPr>
          <p:nvPr/>
        </p:nvSpPr>
        <p:spPr bwMode="auto">
          <a:xfrm>
            <a:off x="1650889" y="-234807"/>
            <a:ext cx="346795" cy="3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038" tIns="52019" rIns="104038" bIns="52019" numCol="1" anchor="t" anchorCtr="0" compatLnSpc="1">
            <a:prstTxWarp prst="textNoShape">
              <a:avLst/>
            </a:prstTxWarp>
          </a:bodyPr>
          <a:lstStyle/>
          <a:p>
            <a:endParaRPr lang="en-US" sz="2048"/>
          </a:p>
        </p:txBody>
      </p:sp>
      <p:sp>
        <p:nvSpPr>
          <p:cNvPr id="8" name="AutoShape 8" descr="Cartoon Girl Thinking With White Bubble For Text Royalty Free Cliparts,  Vectors, And Stock Illustration. Image 15063152."/>
          <p:cNvSpPr>
            <a:spLocks noChangeAspect="1" noChangeArrowheads="1"/>
          </p:cNvSpPr>
          <p:nvPr/>
        </p:nvSpPr>
        <p:spPr bwMode="auto">
          <a:xfrm>
            <a:off x="1824287" y="-61410"/>
            <a:ext cx="346795" cy="3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038" tIns="52019" rIns="104038" bIns="52019" numCol="1" anchor="t" anchorCtr="0" compatLnSpc="1">
            <a:prstTxWarp prst="textNoShape">
              <a:avLst/>
            </a:prstTxWarp>
          </a:bodyPr>
          <a:lstStyle/>
          <a:p>
            <a:endParaRPr lang="en-US" sz="2048"/>
          </a:p>
        </p:txBody>
      </p:sp>
      <p:sp>
        <p:nvSpPr>
          <p:cNvPr id="9" name="AutoShape 11" descr="Facial Expressions Of Thinking. Upper Body Of Boy And Girl. Vector..  Royalty Free Cliparts, Vectors, And Stock Illustration. Image 125450428."/>
          <p:cNvSpPr>
            <a:spLocks noChangeAspect="1" noChangeArrowheads="1"/>
          </p:cNvSpPr>
          <p:nvPr/>
        </p:nvSpPr>
        <p:spPr bwMode="auto">
          <a:xfrm>
            <a:off x="1997684" y="111988"/>
            <a:ext cx="346795" cy="3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038" tIns="52019" rIns="104038" bIns="52019" numCol="1" anchor="t" anchorCtr="0" compatLnSpc="1">
            <a:prstTxWarp prst="textNoShape">
              <a:avLst/>
            </a:prstTxWarp>
          </a:bodyPr>
          <a:lstStyle/>
          <a:p>
            <a:endParaRPr lang="en-US" sz="2048"/>
          </a:p>
        </p:txBody>
      </p:sp>
      <p:sp>
        <p:nvSpPr>
          <p:cNvPr id="11" name="AutoShape 24" descr="Tư Vấn, Báo Giá, Lắp Đặt Máy Lạnh Multi Nhanh Chóng Chuyên Nghiệp Nhất"/>
          <p:cNvSpPr>
            <a:spLocks noChangeAspect="1" noChangeArrowheads="1"/>
          </p:cNvSpPr>
          <p:nvPr/>
        </p:nvSpPr>
        <p:spPr bwMode="auto">
          <a:xfrm>
            <a:off x="2344479" y="458782"/>
            <a:ext cx="346795" cy="3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038" tIns="52019" rIns="104038" bIns="52019" numCol="1" anchor="t" anchorCtr="0" compatLnSpc="1">
            <a:prstTxWarp prst="textNoShape">
              <a:avLst/>
            </a:prstTxWarp>
          </a:bodyPr>
          <a:lstStyle/>
          <a:p>
            <a:endParaRPr lang="en-US" sz="2048"/>
          </a:p>
        </p:txBody>
      </p:sp>
      <p:sp>
        <p:nvSpPr>
          <p:cNvPr id="12" name="AutoShape 28" descr="Tự làm sổ tay bìa cứng dễ thương và đơn giản."/>
          <p:cNvSpPr>
            <a:spLocks noChangeAspect="1" noChangeArrowheads="1"/>
          </p:cNvSpPr>
          <p:nvPr/>
        </p:nvSpPr>
        <p:spPr bwMode="auto">
          <a:xfrm>
            <a:off x="2517876" y="632180"/>
            <a:ext cx="346795" cy="3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038" tIns="52019" rIns="104038" bIns="52019" numCol="1" anchor="t" anchorCtr="0" compatLnSpc="1">
            <a:prstTxWarp prst="textNoShape">
              <a:avLst/>
            </a:prstTxWarp>
          </a:bodyPr>
          <a:lstStyle/>
          <a:p>
            <a:endParaRPr lang="en-US" sz="2048"/>
          </a:p>
        </p:txBody>
      </p:sp>
    </p:spTree>
    <p:extLst>
      <p:ext uri="{BB962C8B-B14F-4D97-AF65-F5344CB8AC3E}">
        <p14:creationId xmlns:p14="http://schemas.microsoft.com/office/powerpoint/2010/main" val="253020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altLang="en-US" dirty="0" smtClean="0">
              <a:latin typeface="Times New Roman" panose="02020603050405020304" pitchFamily="18" charset="0"/>
            </a:endParaRPr>
          </a:p>
        </p:txBody>
      </p:sp>
      <p:pic>
        <p:nvPicPr>
          <p:cNvPr id="44035" name="Picture 4" descr="EJ1450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240" y="76200"/>
            <a:ext cx="11490960" cy="760476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6" name="Picture 4" descr="butterflies_flowers_md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1" y="5044781"/>
            <a:ext cx="2514261" cy="2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Bai ca di hoc - Nha thieu nhi quan 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57" y="6197151"/>
            <a:ext cx="346795" cy="34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7" descr="butterflies_flowers_md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2" y="5321134"/>
            <a:ext cx="2514261" cy="2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imagesCADF3JS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25" y="2064514"/>
            <a:ext cx="2600960" cy="216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baycaotienghatuocmo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841" y="6852809"/>
            <a:ext cx="346795" cy="34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11"/>
          <p:cNvSpPr>
            <a:spLocks noChangeArrowheads="1" noChangeShapeType="1" noTextEdit="1"/>
          </p:cNvSpPr>
          <p:nvPr/>
        </p:nvSpPr>
        <p:spPr bwMode="auto">
          <a:xfrm>
            <a:off x="2774357" y="1750232"/>
            <a:ext cx="7542784" cy="329454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4096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EM!</a:t>
            </a:r>
          </a:p>
        </p:txBody>
      </p:sp>
      <p:sp>
        <p:nvSpPr>
          <p:cNvPr id="44042" name="Rectangle 36"/>
          <p:cNvSpPr>
            <a:spLocks noChangeArrowheads="1"/>
          </p:cNvSpPr>
          <p:nvPr/>
        </p:nvSpPr>
        <p:spPr bwMode="auto">
          <a:xfrm>
            <a:off x="650240" y="76200"/>
            <a:ext cx="11490960" cy="7123404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048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94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12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72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9697" fill="hold"/>
                                        <p:tgtEl>
                                          <p:spTgt spid="12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3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8" name="Text Box 6"/>
          <p:cNvSpPr txBox="1">
            <a:spLocks noChangeArrowheads="1"/>
          </p:cNvSpPr>
          <p:nvPr/>
        </p:nvSpPr>
        <p:spPr bwMode="auto">
          <a:xfrm>
            <a:off x="1733975" y="2443821"/>
            <a:ext cx="9970347" cy="12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41" b="1">
                <a:solidFill>
                  <a:srgbClr val="000000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3641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 1 và cho biết: Theo lối ba vẫn đi tuần rừng, bạn nhỏ đã phát hiện được điều gì?</a:t>
            </a: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2550389" y="1094573"/>
            <a:ext cx="7961827" cy="79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552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55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52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55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552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55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52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sz="455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52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55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52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455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52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</a:t>
            </a:r>
            <a:endParaRPr lang="en-US" altLang="en-US" sz="3186" dirty="0">
              <a:solidFill>
                <a:srgbClr val="C00000"/>
              </a:solidFill>
              <a:latin typeface=".VnTime" panose="020B7200000000000000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15911" y="4351190"/>
            <a:ext cx="9623552" cy="177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41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hiện những dấu chân người lớn hằn trên đất và thắc mắc: hai ngày nay đâu có đoàn khách tham quan nào.</a:t>
            </a:r>
            <a:endParaRPr lang="en-US" altLang="en-US" sz="364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368800" y="419949"/>
            <a:ext cx="3988139" cy="792846"/>
          </a:xfrm>
          <a:prstGeom prst="rect">
            <a:avLst/>
          </a:prstGeom>
          <a:gradFill rotWithShape="1">
            <a:gsLst>
              <a:gs pos="0">
                <a:srgbClr val="BBE0E3">
                  <a:lumMod val="110000"/>
                  <a:satMod val="105000"/>
                  <a:tint val="67000"/>
                </a:srgbClr>
              </a:gs>
              <a:gs pos="50000">
                <a:srgbClr val="BBE0E3">
                  <a:lumMod val="105000"/>
                  <a:satMod val="103000"/>
                  <a:tint val="73000"/>
                </a:srgbClr>
              </a:gs>
              <a:gs pos="100000">
                <a:srgbClr val="BBE0E3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BBE0E3"/>
            </a:solidFill>
            <a:prstDash val="solid"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marL="390168" indent="-390168">
              <a:spcBef>
                <a:spcPct val="50000"/>
              </a:spcBef>
              <a:defRPr/>
            </a:pPr>
            <a:r>
              <a:rPr lang="en-US" sz="4552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	</a:t>
            </a:r>
            <a:r>
              <a:rPr lang="en-US" sz="4552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sz="3641" b="1" kern="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id="{4469F3AF-2D12-DFF0-1F48-13ECF7830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94089"/>
            <a:ext cx="12344400" cy="6816312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48">
              <a:latin typeface="Times New Roman" panose="02020603050405020304" pitchFamily="18" charset="0"/>
            </a:endParaRPr>
          </a:p>
        </p:txBody>
      </p:sp>
      <p:pic>
        <p:nvPicPr>
          <p:cNvPr id="10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8" y="344440"/>
            <a:ext cx="1387179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40" y="320057"/>
            <a:ext cx="693589" cy="28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8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3">
            <a:extLst>
              <a:ext uri="{FF2B5EF4-FFF2-40B4-BE49-F238E27FC236}">
                <a16:creationId xmlns:a16="http://schemas.microsoft.com/office/drawing/2014/main" id="{6625A854-B5A9-BC73-8697-735107FFF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80" y="219489"/>
            <a:ext cx="104038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GB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51" name="Text Box 7">
            <a:extLst>
              <a:ext uri="{FF2B5EF4-FFF2-40B4-BE49-F238E27FC236}">
                <a16:creationId xmlns:a16="http://schemas.microsoft.com/office/drawing/2014/main" id="{02BF36DB-DF1F-3306-EC48-6869B588F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2441366"/>
            <a:ext cx="946662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buAutoNum type="alphaLcPeriod"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</a:p>
          <a:p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1111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1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1FF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1FF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.                                                                           - </a:t>
            </a:r>
            <a:r>
              <a:rPr lang="en-US" altLang="en-US" sz="3200" b="1" dirty="0" err="1">
                <a:solidFill>
                  <a:srgbClr val="1111FF"/>
                </a:solidFill>
                <a:latin typeface="Times New Roman" panose="02020603050405020304" pitchFamily="18" charset="0"/>
              </a:rPr>
              <a:t>Lén</a:t>
            </a:r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1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1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3200" b="1" dirty="0" err="1">
                <a:solidFill>
                  <a:srgbClr val="1111FF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1FF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 .…</a:t>
            </a:r>
          </a:p>
          <a:p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1111FF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dirty="0" err="1">
                <a:solidFill>
                  <a:srgbClr val="1111FF"/>
                </a:solidFill>
                <a:latin typeface="Times New Roman" panose="02020603050405020304" pitchFamily="18" charset="0"/>
              </a:rPr>
              <a:t>iện</a:t>
            </a:r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1FF"/>
                </a:solidFill>
                <a:latin typeface="Times New Roman" panose="02020603050405020304" pitchFamily="18" charset="0"/>
              </a:rPr>
              <a:t>thoại</a:t>
            </a:r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b="1" dirty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11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Text Box 4">
            <a:extLst>
              <a:ext uri="{FF2B5EF4-FFF2-40B4-BE49-F238E27FC236}">
                <a16:creationId xmlns:a16="http://schemas.microsoft.com/office/drawing/2014/main" id="{FC2F3837-F347-2F6E-5E39-997EA403B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51" y="1125399"/>
            <a:ext cx="10403840" cy="12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41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41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4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41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4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3641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4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41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4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41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4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41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4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41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4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41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64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41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4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41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64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41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4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41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4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41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64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641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4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41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4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41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4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41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64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41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41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41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1" name="Rectangle 36">
            <a:extLst>
              <a:ext uri="{FF2B5EF4-FFF2-40B4-BE49-F238E27FC236}">
                <a16:creationId xmlns:a16="http://schemas.microsoft.com/office/drawing/2014/main" id="{4469F3AF-2D12-DFF0-1F48-13ECF7830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94089"/>
            <a:ext cx="12344400" cy="6816312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48">
              <a:latin typeface="Times New Roman" panose="02020603050405020304" pitchFamily="18" charset="0"/>
            </a:endParaRPr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40" y="320057"/>
            <a:ext cx="693589" cy="28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8" y="344440"/>
            <a:ext cx="1387179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675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2983674935d24ced7f09jpg13127974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6" y="1409352"/>
            <a:ext cx="5867400" cy="2842766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 Box 4"/>
          <p:cNvSpPr txBox="1">
            <a:spLocks noChangeArrowheads="1"/>
          </p:cNvSpPr>
          <p:nvPr/>
        </p:nvSpPr>
        <p:spPr bwMode="auto">
          <a:xfrm>
            <a:off x="1300480" y="754239"/>
            <a:ext cx="10403840" cy="65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en-US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en-US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21" name="Picture 2" descr="rung_ngap_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99" y="1336834"/>
            <a:ext cx="5943600" cy="284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" descr="Unti-1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475" y="4262141"/>
            <a:ext cx="5943600" cy="29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DAMTOM~1-1-2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7" y="4140094"/>
            <a:ext cx="5867400" cy="294775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 Box 13"/>
          <p:cNvSpPr txBox="1">
            <a:spLocks noChangeArrowheads="1"/>
          </p:cNvSpPr>
          <p:nvPr/>
        </p:nvSpPr>
        <p:spPr bwMode="auto">
          <a:xfrm>
            <a:off x="1300480" y="432443"/>
            <a:ext cx="10403840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1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31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1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GB" altLang="en-US" sz="318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6" name="Rectangle 36"/>
          <p:cNvSpPr>
            <a:spLocks noChangeArrowheads="1"/>
          </p:cNvSpPr>
          <p:nvPr/>
        </p:nvSpPr>
        <p:spPr bwMode="auto">
          <a:xfrm>
            <a:off x="482600" y="366934"/>
            <a:ext cx="11963400" cy="6719666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048">
              <a:latin typeface="Times New Roman" panose="02020603050405020304" pitchFamily="18" charset="0"/>
            </a:endParaRPr>
          </a:p>
        </p:txBody>
      </p:sp>
      <p:pic>
        <p:nvPicPr>
          <p:cNvPr id="32777" name="Picture 11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621" y="152402"/>
            <a:ext cx="1387179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1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243" y="152401"/>
            <a:ext cx="1387179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287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Group Of Children And Frame Stock Illustration - Download Image Now - iStock"/>
          <p:cNvSpPr>
            <a:spLocks noChangeAspect="1" noChangeArrowheads="1"/>
          </p:cNvSpPr>
          <p:nvPr/>
        </p:nvSpPr>
        <p:spPr bwMode="auto">
          <a:xfrm>
            <a:off x="1477491" y="-408205"/>
            <a:ext cx="346795" cy="3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038" tIns="52019" rIns="104038" bIns="52019" numCol="1" anchor="t" anchorCtr="0" compatLnSpc="1">
            <a:prstTxWarp prst="textNoShape">
              <a:avLst/>
            </a:prstTxWarp>
          </a:bodyPr>
          <a:lstStyle/>
          <a:p>
            <a:endParaRPr lang="en-US" sz="2048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3BBFF-53C2-E046-AACC-E7BACB333C23}"/>
              </a:ext>
            </a:extLst>
          </p:cNvPr>
          <p:cNvSpPr txBox="1"/>
          <p:nvPr/>
        </p:nvSpPr>
        <p:spPr>
          <a:xfrm>
            <a:off x="1300480" y="196947"/>
            <a:ext cx="10403840" cy="33374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GB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4096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4096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96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 MỚI</a:t>
            </a:r>
            <a:r>
              <a:rPr lang="x-none" sz="4096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40" y="320057"/>
            <a:ext cx="693589" cy="28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24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3">
            <a:extLst>
              <a:ext uri="{FF2B5EF4-FFF2-40B4-BE49-F238E27FC236}">
                <a16:creationId xmlns:a16="http://schemas.microsoft.com/office/drawing/2014/main" id="{6625A854-B5A9-BC73-8697-735107FFF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80" y="219489"/>
            <a:ext cx="10403840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vi-VN" sz="31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vi-VN" sz="31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1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GB" altLang="vi-VN" sz="318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50" name="Text Box 6">
            <a:extLst>
              <a:ext uri="{FF2B5EF4-FFF2-40B4-BE49-F238E27FC236}">
                <a16:creationId xmlns:a16="http://schemas.microsoft.com/office/drawing/2014/main" id="{E66D1B80-3919-ACF6-2537-B7BC2F4C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994" y="1296314"/>
            <a:ext cx="87516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318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51" name="Text Box 7">
            <a:extLst>
              <a:ext uri="{FF2B5EF4-FFF2-40B4-BE49-F238E27FC236}">
                <a16:creationId xmlns:a16="http://schemas.microsoft.com/office/drawing/2014/main" id="{02BF36DB-DF1F-3306-EC48-6869B588F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994" y="2230878"/>
            <a:ext cx="80610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4000" b="1" dirty="0">
                <a:solidFill>
                  <a:srgbClr val="641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dirty="0" err="1">
                <a:solidFill>
                  <a:srgbClr val="64198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6419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64198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64198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>
                <a:solidFill>
                  <a:srgbClr val="64198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64198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solidFill>
                  <a:srgbClr val="64198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4000" dirty="0">
              <a:solidFill>
                <a:srgbClr val="6419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4" name="Text Box 10">
            <a:extLst>
              <a:ext uri="{FF2B5EF4-FFF2-40B4-BE49-F238E27FC236}">
                <a16:creationId xmlns:a16="http://schemas.microsoft.com/office/drawing/2014/main" id="{F6111AC6-76CB-6DB7-B061-E5E047AE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80" y="3039050"/>
            <a:ext cx="954914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qua … (Nam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)…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2540" name="Text Box 4">
            <a:extLst>
              <a:ext uri="{FF2B5EF4-FFF2-40B4-BE49-F238E27FC236}">
                <a16:creationId xmlns:a16="http://schemas.microsoft.com/office/drawing/2014/main" id="{FC2F3837-F347-2F6E-5E39-997EA403B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392" y="705339"/>
            <a:ext cx="10403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1" name="Rectangle 36">
            <a:extLst>
              <a:ext uri="{FF2B5EF4-FFF2-40B4-BE49-F238E27FC236}">
                <a16:creationId xmlns:a16="http://schemas.microsoft.com/office/drawing/2014/main" id="{4469F3AF-2D12-DFF0-1F48-13ECF7830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219489"/>
            <a:ext cx="12344400" cy="6714712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48">
              <a:latin typeface="Times New Roman" panose="02020603050405020304" pitchFamily="18" charset="0"/>
            </a:endParaRPr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40" y="320057"/>
            <a:ext cx="693589" cy="28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8" y="344440"/>
            <a:ext cx="1387179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531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  <p:bldP spid="108551" grpId="0"/>
      <p:bldP spid="1085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3">
            <a:extLst>
              <a:ext uri="{FF2B5EF4-FFF2-40B4-BE49-F238E27FC236}">
                <a16:creationId xmlns:a16="http://schemas.microsoft.com/office/drawing/2014/main" id="{6625A854-B5A9-BC73-8697-735107FFF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80" y="219489"/>
            <a:ext cx="10403840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vi-VN" sz="31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vi-VN" sz="31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1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GB" altLang="vi-VN" sz="318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50" name="Text Box 6">
            <a:extLst>
              <a:ext uri="{FF2B5EF4-FFF2-40B4-BE49-F238E27FC236}">
                <a16:creationId xmlns:a16="http://schemas.microsoft.com/office/drawing/2014/main" id="{E66D1B80-3919-ACF6-2537-B7BC2F4C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994" y="1296314"/>
            <a:ext cx="2861056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1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1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1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1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8551" name="Text Box 7">
            <a:extLst>
              <a:ext uri="{FF2B5EF4-FFF2-40B4-BE49-F238E27FC236}">
                <a16:creationId xmlns:a16="http://schemas.microsoft.com/office/drawing/2014/main" id="{02BF36DB-DF1F-3306-EC48-6869B588F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57" y="1902250"/>
            <a:ext cx="2427563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18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18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8552" name="Text Box 8">
            <a:extLst>
              <a:ext uri="{FF2B5EF4-FFF2-40B4-BE49-F238E27FC236}">
                <a16:creationId xmlns:a16="http://schemas.microsoft.com/office/drawing/2014/main" id="{5BBF1E69-968B-CF7F-9547-C6F108A0C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87" y="2986280"/>
            <a:ext cx="3728043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18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vi-VN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18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8554" name="Text Box 10">
            <a:extLst>
              <a:ext uri="{FF2B5EF4-FFF2-40B4-BE49-F238E27FC236}">
                <a16:creationId xmlns:a16="http://schemas.microsoft.com/office/drawing/2014/main" id="{F6111AC6-76CB-6DB7-B061-E5E047AE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919" y="1877442"/>
            <a:ext cx="8062976" cy="107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18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18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altLang="vi-VN" sz="318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18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vi-VN" sz="318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18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18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18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18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18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318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18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318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18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altLang="vi-VN" sz="318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18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altLang="vi-VN" sz="318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18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vi-VN" sz="318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18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318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vi-VN" sz="318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Text Box 4">
            <a:extLst>
              <a:ext uri="{FF2B5EF4-FFF2-40B4-BE49-F238E27FC236}">
                <a16:creationId xmlns:a16="http://schemas.microsoft.com/office/drawing/2014/main" id="{FC2F3837-F347-2F6E-5E39-997EA403B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392" y="705339"/>
            <a:ext cx="10403840" cy="65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vi-VN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vi-VN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541" name="Rectangle 36">
            <a:extLst>
              <a:ext uri="{FF2B5EF4-FFF2-40B4-BE49-F238E27FC236}">
                <a16:creationId xmlns:a16="http://schemas.microsoft.com/office/drawing/2014/main" id="{4469F3AF-2D12-DFF0-1F48-13ECF7830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341409"/>
            <a:ext cx="12496800" cy="6592792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48">
              <a:latin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544D639-BAB3-66BA-3ACE-FA6422DC2D4F}"/>
              </a:ext>
            </a:extLst>
          </p:cNvPr>
          <p:cNvSpPr txBox="1"/>
          <p:nvPr/>
        </p:nvSpPr>
        <p:spPr>
          <a:xfrm>
            <a:off x="254000" y="3604851"/>
            <a:ext cx="12674600" cy="156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86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3186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59133D48-4A5E-BF66-9C40-8D9DE25D1A5B}"/>
              </a:ext>
            </a:extLst>
          </p:cNvPr>
          <p:cNvCxnSpPr>
            <a:cxnSpLocks/>
          </p:cNvCxnSpPr>
          <p:nvPr/>
        </p:nvCxnSpPr>
        <p:spPr>
          <a:xfrm flipH="1">
            <a:off x="9169402" y="3605841"/>
            <a:ext cx="173397" cy="512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17">
            <a:extLst>
              <a:ext uri="{FF2B5EF4-FFF2-40B4-BE49-F238E27FC236}">
                <a16:creationId xmlns:a16="http://schemas.microsoft.com/office/drawing/2014/main" id="{23EFA822-B459-1F2F-C062-8E1178C3B9CC}"/>
              </a:ext>
            </a:extLst>
          </p:cNvPr>
          <p:cNvCxnSpPr>
            <a:cxnSpLocks/>
          </p:cNvCxnSpPr>
          <p:nvPr/>
        </p:nvCxnSpPr>
        <p:spPr>
          <a:xfrm flipH="1">
            <a:off x="8255002" y="4176648"/>
            <a:ext cx="173397" cy="512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8">
            <a:extLst>
              <a:ext uri="{FF2B5EF4-FFF2-40B4-BE49-F238E27FC236}">
                <a16:creationId xmlns:a16="http://schemas.microsoft.com/office/drawing/2014/main" id="{85C9D6F5-153D-ACCC-096C-98701AA95FF0}"/>
              </a:ext>
            </a:extLst>
          </p:cNvPr>
          <p:cNvCxnSpPr>
            <a:cxnSpLocks/>
          </p:cNvCxnSpPr>
          <p:nvPr/>
        </p:nvCxnSpPr>
        <p:spPr>
          <a:xfrm flipH="1">
            <a:off x="4978400" y="4719969"/>
            <a:ext cx="66918" cy="4203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40" y="320057"/>
            <a:ext cx="693589" cy="28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8" y="344440"/>
            <a:ext cx="1387179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599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  <p:bldP spid="108551" grpId="0"/>
      <p:bldP spid="108552" grpId="0"/>
      <p:bldP spid="10855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3">
            <a:extLst>
              <a:ext uri="{FF2B5EF4-FFF2-40B4-BE49-F238E27FC236}">
                <a16:creationId xmlns:a16="http://schemas.microsoft.com/office/drawing/2014/main" id="{6625A854-B5A9-BC73-8697-735107FFF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21" y="259180"/>
            <a:ext cx="10403840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vi-VN" sz="31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vi-VN" sz="31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1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GB" altLang="vi-VN" sz="318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50" name="Text Box 6">
            <a:extLst>
              <a:ext uri="{FF2B5EF4-FFF2-40B4-BE49-F238E27FC236}">
                <a16:creationId xmlns:a16="http://schemas.microsoft.com/office/drawing/2014/main" id="{E66D1B80-3919-ACF6-2537-B7BC2F4C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927" y="1351984"/>
            <a:ext cx="3180144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1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vi-VN" sz="31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1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18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18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8551" name="Text Box 7">
            <a:extLst>
              <a:ext uri="{FF2B5EF4-FFF2-40B4-BE49-F238E27FC236}">
                <a16:creationId xmlns:a16="http://schemas.microsoft.com/office/drawing/2014/main" id="{02BF36DB-DF1F-3306-EC48-6869B588F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1" y="1387181"/>
            <a:ext cx="8040433" cy="107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186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quai đê, nguyên nhân, chiến tranh, xói lở, tuyên truyền,…</a:t>
            </a:r>
            <a:endParaRPr lang="en-US" altLang="vi-VN" sz="318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52" name="Text Box 8">
            <a:extLst>
              <a:ext uri="{FF2B5EF4-FFF2-40B4-BE49-F238E27FC236}">
                <a16:creationId xmlns:a16="http://schemas.microsoft.com/office/drawing/2014/main" id="{5BBF1E69-968B-CF7F-9547-C6F108A0C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960" y="2274038"/>
            <a:ext cx="3728043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8553" name="Text Box 9">
            <a:extLst>
              <a:ext uri="{FF2B5EF4-FFF2-40B4-BE49-F238E27FC236}">
                <a16:creationId xmlns:a16="http://schemas.microsoft.com/office/drawing/2014/main" id="{E3609DDD-2B3B-FF7D-68AE-ABB2188E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927" y="2274037"/>
            <a:ext cx="4161536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18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18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18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18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8556" name="Text Box 12">
            <a:extLst>
              <a:ext uri="{FF2B5EF4-FFF2-40B4-BE49-F238E27FC236}">
                <a16:creationId xmlns:a16="http://schemas.microsoft.com/office/drawing/2014/main" id="{C402EA35-E28C-A815-A8CD-EEB5848ED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22" y="3028054"/>
            <a:ext cx="7301035" cy="5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18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18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18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en-US" sz="318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318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540" name="Text Box 4">
            <a:extLst>
              <a:ext uri="{FF2B5EF4-FFF2-40B4-BE49-F238E27FC236}">
                <a16:creationId xmlns:a16="http://schemas.microsoft.com/office/drawing/2014/main" id="{FC2F3837-F347-2F6E-5E39-997EA403B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480" y="606831"/>
            <a:ext cx="10403840" cy="65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vi-VN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vi-VN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4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364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541" name="Rectangle 36">
            <a:extLst>
              <a:ext uri="{FF2B5EF4-FFF2-40B4-BE49-F238E27FC236}">
                <a16:creationId xmlns:a16="http://schemas.microsoft.com/office/drawing/2014/main" id="{4469F3AF-2D12-DFF0-1F48-13ECF7830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291301"/>
            <a:ext cx="12527591" cy="6719099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48">
              <a:latin typeface="Times New Roman" panose="02020603050405020304" pitchFamily="18" charset="0"/>
            </a:endParaRPr>
          </a:p>
        </p:txBody>
      </p:sp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40" y="320057"/>
            <a:ext cx="693589" cy="28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8" y="344440"/>
            <a:ext cx="1387179" cy="13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  <p:bldP spid="108551" grpId="0"/>
      <p:bldP spid="108552" grpId="0"/>
      <p:bldP spid="108553" grpId="0"/>
      <p:bldP spid="1085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OMILLISECCONVERTED" val="1"/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Tập đọc : TRỒNG RỪNG NGẬP MẶN&amp;quot;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62&quot;/&gt;&lt;/object&gt;&lt;object type=&quot;3&quot; unique_id=&quot;10006&quot;&gt;&lt;property id=&quot;20148&quot; value=&quot;5&quot;/&gt;&lt;property id=&quot;20300&quot; value=&quot;Slide 3 - &amp;quot; Bài được chia làm mấy đoạn?&amp;quot;&quot;/&gt;&lt;property id=&quot;20307&quot; value=&quot;364&quot;/&gt;&lt;/object&gt;&lt;object type=&quot;3&quot; unique_id=&quot;10007&quot;&gt;&lt;property id=&quot;20148&quot; value=&quot;5&quot;/&gt;&lt;property id=&quot;20300&quot; value=&quot;Slide 4&quot;/&gt;&lt;property id=&quot;20307&quot; value=&quot;329&quot;/&gt;&lt;/object&gt;&lt;object type=&quot;3&quot; unique_id=&quot;10008&quot;&gt;&lt;property id=&quot;20148&quot; value=&quot;5&quot;/&gt;&lt;property id=&quot;20300&quot; value=&quot;Slide 5&quot;/&gt;&lt;property id=&quot;20307&quot; value=&quot;263&quot;/&gt;&lt;/object&gt;&lt;object type=&quot;3&quot; unique_id=&quot;10009&quot;&gt;&lt;property id=&quot;20148&quot; value=&quot;5&quot;/&gt;&lt;property id=&quot;20300&quot; value=&quot;Slide 6&quot;/&gt;&lt;property id=&quot;20307&quot; value=&quot;264&quot;/&gt;&lt;/object&gt;&lt;object type=&quot;3&quot; unique_id=&quot;10010&quot;&gt;&lt;property id=&quot;20148&quot; value=&quot;5&quot;/&gt;&lt;property id=&quot;20300&quot; value=&quot;Slide 7&quot;/&gt;&lt;property id=&quot;20307&quot; value=&quot;265&quot;/&gt;&lt;/object&gt;&lt;object type=&quot;3&quot; unique_id=&quot;10011&quot;&gt;&lt;property id=&quot;20148&quot; value=&quot;5&quot;/&gt;&lt;property id=&quot;20300&quot; value=&quot;Slide 8 - &amp;quot; Câu 1 : Nêu nguyên nhân và hậu quả  của việc phá rừng ngập mặn? &amp;quot;&quot;/&gt;&lt;property id=&quot;20307&quot; value=&quot;268&quot;/&gt;&lt;/object&gt;&lt;object type=&quot;3&quot; unique_id=&quot;10012&quot;&gt;&lt;property id=&quot;20148&quot; value=&quot;5&quot;/&gt;&lt;property id=&quot;20300&quot; value=&quot;Slide 9&quot;/&gt;&lt;property id=&quot;20307&quot; value=&quot;282&quot;/&gt;&lt;/object&gt;&lt;object type=&quot;3&quot; unique_id=&quot;10013&quot;&gt;&lt;property id=&quot;20148&quot; value=&quot;5&quot;/&gt;&lt;property id=&quot;20300&quot; value=&quot;Slide 10&quot;/&gt;&lt;property id=&quot;20307&quot; value=&quot;283&quot;/&gt;&lt;/object&gt;&lt;object type=&quot;3&quot; unique_id=&quot;10014&quot;&gt;&lt;property id=&quot;20148&quot; value=&quot;5&quot;/&gt;&lt;property id=&quot;20300&quot; value=&quot;Slide 11 - &amp;quot; Câu  2: Vì sao các tỉnh ven biển có phong  trào trồng rừng ngập mặn ?  &amp;quot;&quot;/&gt;&lt;property id=&quot;20307&quot; value=&quot;271&quot;/&gt;&lt;/object&gt;&lt;object type=&quot;3&quot; unique_id=&quot;10015&quot;&gt;&lt;property id=&quot;20148&quot; value=&quot;5&quot;/&gt;&lt;property id=&quot;20300&quot; value=&quot;Slide 12&quot;/&gt;&lt;property id=&quot;20307&quot; value=&quot;281&quot;/&gt;&lt;/object&gt;&lt;object type=&quot;3&quot; unique_id=&quot;10016&quot;&gt;&lt;property id=&quot;20148&quot; value=&quot;5&quot;/&gt;&lt;property id=&quot;20300&quot; value=&quot;Slide 13 - &amp;quot; Câu 3 :Rừng ngập mặn được phục hồi  có tác dụng gì ?  &amp;quot;&quot;/&gt;&lt;property id=&quot;20307&quot; value=&quot;273&quot;/&gt;&lt;/object&gt;&lt;object type=&quot;3&quot; unique_id=&quot;10017&quot;&gt;&lt;property id=&quot;20148&quot; value=&quot;5&quot;/&gt;&lt;property id=&quot;20300&quot; value=&quot;Slide 14 - &amp;quot;Tác dụng của rừng ngập mặn khi được phục hồi&amp;quot;&quot;/&gt;&lt;property id=&quot;20307&quot; value=&quot;342&quot;/&gt;&lt;/object&gt;&lt;object type=&quot;3&quot; unique_id=&quot;10018&quot;&gt;&lt;property id=&quot;20148&quot; value=&quot;5&quot;/&gt;&lt;property id=&quot;20300&quot; value=&quot;Slide 15 - &amp;quot;Tác dụng của rừng ngập mặn khi được phục hồi&amp;quot;&quot;/&gt;&lt;property id=&quot;20307&quot; value=&quot;358&quot;/&gt;&lt;/object&gt;&lt;object type=&quot;3&quot; unique_id=&quot;10019&quot;&gt;&lt;property id=&quot;20148&quot; value=&quot;5&quot;/&gt;&lt;property id=&quot;20300&quot; value=&quot;Slide 16 - &amp;quot;Tác dụng của rừng ngập mặn khi được phục hồi&amp;quot;&quot;/&gt;&lt;property id=&quot;20307&quot; value=&quot;360&quot;/&gt;&lt;/object&gt;&lt;object type=&quot;3&quot; unique_id=&quot;10020&quot;&gt;&lt;property id=&quot;20148&quot; value=&quot;5&quot;/&gt;&lt;property id=&quot;20300&quot; value=&quot;Slide 17 - &amp;quot;Tác dụng của rừng ngập mặn  khi được phục hồi&amp;quot;&quot;/&gt;&lt;property id=&quot;20307&quot; value=&quot;357&quot;/&gt;&lt;/object&gt;&lt;object type=&quot;3&quot; unique_id=&quot;10021&quot;&gt;&lt;property id=&quot;20148&quot; value=&quot;5&quot;/&gt;&lt;property id=&quot;20300&quot; value=&quot;Slide 18&quot;/&gt;&lt;property id=&quot;20307&quot; value=&quot;272&quot;/&gt;&lt;/object&gt;&lt;object type=&quot;3&quot; unique_id=&quot;10022&quot;&gt;&lt;property id=&quot;20148&quot; value=&quot;5&quot;/&gt;&lt;property id=&quot;20300&quot; value=&quot;Slide 19&quot;/&gt;&lt;property id=&quot;20307&quot; value=&quot;362&quot;/&gt;&lt;/object&gt;&lt;object type=&quot;3&quot; unique_id=&quot;10023&quot;&gt;&lt;property id=&quot;20148&quot; value=&quot;5&quot;/&gt;&lt;property id=&quot;20300&quot; value=&quot;Slide 20&quot;/&gt;&lt;property id=&quot;20307&quot; value=&quot;363&quot;/&gt;&lt;/object&gt;&lt;/object&gt;&lt;object type=&quot;8&quot; unique_id=&quot;10046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905</Words>
  <Application>Microsoft Office PowerPoint</Application>
  <PresentationFormat>Custom</PresentationFormat>
  <Paragraphs>93</Paragraphs>
  <Slides>23</Slides>
  <Notes>5</Notes>
  <HiddenSlides>1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Tác dụng của rừng ngập mặn  khi được phục hồi</vt:lpstr>
      <vt:lpstr>PowerPoint Presentation</vt:lpstr>
      <vt:lpstr>VẬN DỤNG, TRẢI NGHIỆM</vt:lpstr>
      <vt:lpstr>VẬN DỤNG, TRẢI NGHIỆM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84</cp:revision>
  <dcterms:created xsi:type="dcterms:W3CDTF">2020-11-25T12:09:02Z</dcterms:created>
  <dcterms:modified xsi:type="dcterms:W3CDTF">2024-04-10T13:39:09Z</dcterms:modified>
</cp:coreProperties>
</file>