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74" r:id="rId9"/>
    <p:sldId id="282" r:id="rId10"/>
    <p:sldId id="275" r:id="rId11"/>
    <p:sldId id="276" r:id="rId12"/>
    <p:sldId id="289" r:id="rId13"/>
    <p:sldId id="26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57" d="100"/>
          <a:sy n="57" d="100"/>
        </p:scale>
        <p:origin x="-672" y="-57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20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20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201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20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20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marR="0" lvl="0" indent="0" algn="l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59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xmlns="" id="{B22B1E67-3008-4521-AE81-657AB5E1176C}"/>
              </a:ext>
            </a:extLst>
          </p:cNvPr>
          <p:cNvSpPr/>
          <p:nvPr userDrawn="1"/>
        </p:nvSpPr>
        <p:spPr>
          <a:xfrm>
            <a:off x="141950" y="127591"/>
            <a:ext cx="15983279" cy="8846288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marL="0" marR="0" lvl="0" indent="0" algn="ctr" defTabSz="1220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9279" y="75156"/>
            <a:ext cx="6678085" cy="2066627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xmlns="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89182" y="1399728"/>
            <a:ext cx="10075635" cy="80954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2082" y="5447453"/>
            <a:ext cx="3233288" cy="3000587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xmlns="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48" y="545253"/>
            <a:ext cx="2176577" cy="1981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283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20.png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6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HỌCSỐ 1 PHƯỚC HIỆP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65777" y="4390331"/>
            <a:ext cx="13500099" cy="402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GV: Huỳnh Nguyên Huệ 		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Năm học: 2023-2024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578314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2566229" y="-122421"/>
            <a:ext cx="3185296" cy="42773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1069260" y="1724729"/>
            <a:ext cx="583836" cy="5830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300" b="1" dirty="0">
                <a:solidFill>
                  <a:prstClr val="white"/>
                </a:solidFill>
                <a:latin typeface="Arial"/>
              </a:rPr>
              <a:t>3</a:t>
            </a:r>
            <a:endParaRPr lang="vi-VN" sz="43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772" y="438417"/>
            <a:ext cx="2987500" cy="1151324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6113247" y="0"/>
            <a:ext cx="3980699" cy="42074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9962139" y="32831"/>
            <a:ext cx="3369350" cy="432701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F31D383-AE08-451A-8146-4C671122E57C}"/>
              </a:ext>
            </a:extLst>
          </p:cNvPr>
          <p:cNvSpPr txBox="1"/>
          <p:nvPr/>
        </p:nvSpPr>
        <p:spPr>
          <a:xfrm>
            <a:off x="750298" y="4037192"/>
            <a:ext cx="14706599" cy="1508204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marL="514350" indent="-514350" algn="just" defTabSz="1220175">
              <a:lnSpc>
                <a:spcPct val="150000"/>
              </a:lnSpc>
              <a:buAutoNum type="alphaLcParenR"/>
              <a:defRPr/>
            </a:pPr>
            <a:r>
              <a:rPr lang="vi-VN" sz="2800" dirty="0" smtClean="0">
                <a:solidFill>
                  <a:prstClr val="black"/>
                </a:solidFill>
                <a:latin typeface="Arial"/>
              </a:rPr>
              <a:t>Rô-bốt </a:t>
            </a:r>
            <a:r>
              <a:rPr lang="vi-VN" sz="2800" dirty="0">
                <a:solidFill>
                  <a:prstClr val="black"/>
                </a:solidFill>
                <a:latin typeface="Arial"/>
              </a:rPr>
              <a:t>có thân dạng khối lập phương ghi phép tính có kết quả bằng bao nhiêu</a:t>
            </a:r>
            <a:r>
              <a:rPr lang="vi-VN" sz="2800" dirty="0" smtClean="0">
                <a:solidFill>
                  <a:prstClr val="black"/>
                </a:solidFill>
                <a:latin typeface="Arial"/>
              </a:rPr>
              <a:t>?</a:t>
            </a:r>
            <a:endParaRPr lang="en-US" sz="2800" dirty="0" smtClean="0">
              <a:solidFill>
                <a:prstClr val="black"/>
              </a:solidFill>
              <a:latin typeface="Arial"/>
            </a:endParaRPr>
          </a:p>
          <a:p>
            <a:pPr algn="just" defTabSz="1220175">
              <a:lnSpc>
                <a:spcPct val="150000"/>
              </a:lnSpc>
              <a:defRPr/>
            </a:pPr>
            <a:r>
              <a:rPr lang="en-US" sz="3200" dirty="0" smtClean="0">
                <a:solidFill>
                  <a:prstClr val="black"/>
                </a:solidFill>
                <a:latin typeface="Arial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Rô-bốt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nào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ghi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phép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kết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quả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lớn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nhất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?</a:t>
            </a:r>
            <a:endParaRPr lang="vi-VN" sz="32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B052688-C957-43F7-AC8E-C5F4657FC268}"/>
              </a:ext>
            </a:extLst>
          </p:cNvPr>
          <p:cNvGrpSpPr/>
          <p:nvPr/>
        </p:nvGrpSpPr>
        <p:grpSpPr>
          <a:xfrm>
            <a:off x="3188291" y="3086227"/>
            <a:ext cx="1059876" cy="921256"/>
            <a:chOff x="1750173" y="2429463"/>
            <a:chExt cx="793899" cy="69094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FB7F38FC-0C17-4901-AAA3-4BEF72E4FD16}"/>
                </a:ext>
              </a:extLst>
            </p:cNvPr>
            <p:cNvSpPr/>
            <p:nvPr/>
          </p:nvSpPr>
          <p:spPr>
            <a:xfrm>
              <a:off x="1750173" y="2457577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75">
                <a:defRPr/>
              </a:pPr>
              <a:r>
                <a:rPr lang="en-US" sz="3200" dirty="0">
                  <a:solidFill>
                    <a:prstClr val="white"/>
                  </a:solidFill>
                  <a:latin typeface="Arial"/>
                </a:rPr>
                <a:t>26</a:t>
              </a:r>
              <a:endParaRPr lang="vi-VN" sz="3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1834517-2F15-456D-BB43-4ABC3E11D3D4}"/>
                </a:ext>
              </a:extLst>
            </p:cNvPr>
            <p:cNvSpPr txBox="1"/>
            <p:nvPr/>
          </p:nvSpPr>
          <p:spPr>
            <a:xfrm>
              <a:off x="1763424" y="2429463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75">
                <a:defRPr/>
              </a:pPr>
              <a:r>
                <a:rPr lang="en-US" sz="4300" b="1" dirty="0">
                  <a:solidFill>
                    <a:srgbClr val="FF0000"/>
                  </a:solidFill>
                  <a:latin typeface="Arial"/>
                </a:rPr>
                <a:t>18</a:t>
              </a:r>
              <a:endParaRPr lang="vi-VN" sz="43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C3CED07-5B56-4DDB-95DD-035FD1BE760B}"/>
              </a:ext>
            </a:extLst>
          </p:cNvPr>
          <p:cNvGrpSpPr/>
          <p:nvPr/>
        </p:nvGrpSpPr>
        <p:grpSpPr>
          <a:xfrm>
            <a:off x="7515099" y="2787262"/>
            <a:ext cx="1077568" cy="883771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75">
                <a:defRPr/>
              </a:pPr>
              <a:r>
                <a:rPr lang="en-US" sz="3200" dirty="0">
                  <a:solidFill>
                    <a:prstClr val="white"/>
                  </a:solidFill>
                  <a:latin typeface="Arial"/>
                </a:rPr>
                <a:t>26</a:t>
              </a:r>
              <a:endParaRPr lang="vi-VN" sz="3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75">
                <a:defRPr/>
              </a:pPr>
              <a:r>
                <a:rPr lang="en-US" sz="4300" b="1" dirty="0">
                  <a:solidFill>
                    <a:srgbClr val="FF0000"/>
                  </a:solidFill>
                  <a:latin typeface="Arial"/>
                </a:rPr>
                <a:t>36</a:t>
              </a:r>
              <a:endParaRPr lang="vi-VN" sz="43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A348FA4-0D81-43FA-A126-2BD693856481}"/>
              </a:ext>
            </a:extLst>
          </p:cNvPr>
          <p:cNvGrpSpPr/>
          <p:nvPr/>
        </p:nvGrpSpPr>
        <p:grpSpPr>
          <a:xfrm>
            <a:off x="11297244" y="3066054"/>
            <a:ext cx="1077568" cy="883771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75">
                <a:defRPr/>
              </a:pPr>
              <a:r>
                <a:rPr lang="en-US" sz="3200" dirty="0">
                  <a:solidFill>
                    <a:prstClr val="white"/>
                  </a:solidFill>
                  <a:latin typeface="Arial"/>
                </a:rPr>
                <a:t>26</a:t>
              </a:r>
              <a:endParaRPr lang="vi-VN" sz="3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75">
                <a:defRPr/>
              </a:pPr>
              <a:r>
                <a:rPr lang="en-US" sz="4300" b="1" dirty="0">
                  <a:solidFill>
                    <a:srgbClr val="FF0000"/>
                  </a:solidFill>
                  <a:latin typeface="Arial"/>
                </a:rPr>
                <a:t>37</a:t>
              </a:r>
              <a:endParaRPr lang="vi-VN" sz="43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C7A04F-0F63-4E88-9856-968467B67464}"/>
              </a:ext>
            </a:extLst>
          </p:cNvPr>
          <p:cNvSpPr txBox="1"/>
          <p:nvPr/>
        </p:nvSpPr>
        <p:spPr>
          <a:xfrm>
            <a:off x="995713" y="5600126"/>
            <a:ext cx="13137414" cy="240075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   46-28= 18                           50-14= 36                 52-15= 37</a:t>
            </a:r>
          </a:p>
          <a:p>
            <a:pPr defTabSz="1220175">
              <a:lnSpc>
                <a:spcPct val="150000"/>
              </a:lnSpc>
              <a:defRPr/>
            </a:pP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a, </a:t>
            </a:r>
            <a:r>
              <a:rPr lang="en-US" sz="3700" dirty="0" err="1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Rô-bốt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có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dạng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lập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phương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có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kết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quả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18.</a:t>
            </a:r>
            <a:r>
              <a:rPr lang="vi-VN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endParaRPr lang="en-US" sz="3700" dirty="0" smtClean="0">
              <a:solidFill>
                <a:srgbClr val="FF0000"/>
              </a:solidFill>
              <a:latin typeface="Arial"/>
              <a:sym typeface="Wingdings" panose="05000000000000000000" pitchFamily="2" charset="2"/>
            </a:endParaRPr>
          </a:p>
          <a:p>
            <a:pPr defTabSz="1220175">
              <a:lnSpc>
                <a:spcPct val="150000"/>
              </a:lnSpc>
              <a:defRPr/>
            </a:pPr>
            <a:r>
              <a:rPr lang="en-US" sz="37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b</a:t>
            </a:r>
            <a:r>
              <a:rPr lang="en-US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,</a:t>
            </a:r>
            <a:r>
              <a:rPr lang="vi-VN" sz="370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Rô-bốt </a:t>
            </a:r>
            <a:r>
              <a:rPr lang="vi-VN" sz="37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có dạng khối hộp chữ nhật có kết quả lớn nhất.</a:t>
            </a:r>
            <a:endParaRPr lang="vi-VN" sz="37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3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4113205" y="861349"/>
            <a:ext cx="583836" cy="5830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300" b="1" dirty="0">
                <a:solidFill>
                  <a:prstClr val="white"/>
                </a:solidFill>
                <a:latin typeface="Arial"/>
              </a:rPr>
              <a:t>4</a:t>
            </a:r>
            <a:endParaRPr lang="vi-VN" sz="43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4697041" y="861350"/>
            <a:ext cx="6617730" cy="61555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just" defTabSz="1220175">
              <a:defRPr/>
            </a:pPr>
            <a:r>
              <a:rPr lang="vi-VN" sz="3200" dirty="0">
                <a:solidFill>
                  <a:prstClr val="black"/>
                </a:solidFill>
                <a:latin typeface="Arial"/>
              </a:rPr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72" y="438417"/>
            <a:ext cx="2987500" cy="1151324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818" y="1752600"/>
            <a:ext cx="11840091" cy="6692911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587C048-6CA2-487E-A717-F2466A03D0D4}"/>
              </a:ext>
            </a:extLst>
          </p:cNvPr>
          <p:cNvSpPr/>
          <p:nvPr/>
        </p:nvSpPr>
        <p:spPr>
          <a:xfrm>
            <a:off x="3609167" y="4788453"/>
            <a:ext cx="4476075" cy="1130852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vi-VN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2B48AC9-4BBF-4FA2-BFA8-B07D2C899909}"/>
              </a:ext>
            </a:extLst>
          </p:cNvPr>
          <p:cNvSpPr/>
          <p:nvPr/>
        </p:nvSpPr>
        <p:spPr>
          <a:xfrm>
            <a:off x="7510252" y="4788452"/>
            <a:ext cx="4476075" cy="1431235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vi-VN" sz="24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4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80" y="1143001"/>
            <a:ext cx="12207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80" y="1123311"/>
            <a:ext cx="1220747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615286" y="1054101"/>
            <a:ext cx="11287679" cy="16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18" tIns="61009" rIns="122018" bIns="610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Thứ sáu ngày 25 tháng 3 năm 2004</a:t>
            </a:r>
          </a:p>
          <a:p>
            <a:pPr algn="ctr" eaLnBrk="1" hangingPunct="1"/>
            <a:r>
              <a:rPr lang="en-US" sz="3200" b="1" u="sng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: Toán</a:t>
            </a:r>
          </a:p>
          <a:p>
            <a:pPr algn="ctr" eaLnBrk="1" hangingPunct="1"/>
            <a:r>
              <a:rPr lang="en-US" sz="3200" b="1" u="sng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: Diện tích hình thang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8945795" y="3938590"/>
            <a:ext cx="246621" cy="3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80" y="2"/>
            <a:ext cx="12207479" cy="800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3"/>
          <p:cNvSpPr txBox="1">
            <a:spLocks noChangeArrowheads="1"/>
          </p:cNvSpPr>
          <p:nvPr/>
        </p:nvSpPr>
        <p:spPr bwMode="auto">
          <a:xfrm>
            <a:off x="2615285" y="429572"/>
            <a:ext cx="11287679" cy="242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18" tIns="61009" rIns="122018" bIns="610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0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0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0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50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50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50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50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0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eaLnBrk="1" hangingPunct="1"/>
            <a:r>
              <a:rPr lang="en-US" sz="50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0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sz="5000" b="1" u="sng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0" b="1" dirty="0">
              <a:solidFill>
                <a:srgbClr val="122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34"/>
          <p:cNvSpPr txBox="1">
            <a:spLocks noChangeArrowheads="1"/>
          </p:cNvSpPr>
          <p:nvPr/>
        </p:nvSpPr>
        <p:spPr bwMode="auto">
          <a:xfrm>
            <a:off x="8945795" y="3938590"/>
            <a:ext cx="246621" cy="3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2339769" y="1371602"/>
            <a:ext cx="86215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18" tIns="61009" rIns="122018" bIns="61009">
            <a:spAutoFit/>
          </a:bodyPr>
          <a:lstStyle/>
          <a:p>
            <a:endParaRPr lang="en-US" sz="3600">
              <a:latin typeface="VNI-Times" pitchFamily="2" charset="0"/>
            </a:endParaRP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10308541" y="6199190"/>
            <a:ext cx="2878083" cy="3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18" tIns="61009" rIns="122018" bIns="610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5131" name="Picture 4"/>
          <p:cNvSpPr>
            <a:spLocks noChangeAspect="1" noChangeArrowheads="1"/>
          </p:cNvSpPr>
          <p:nvPr/>
        </p:nvSpPr>
        <p:spPr bwMode="auto">
          <a:xfrm>
            <a:off x="11667046" y="6643690"/>
            <a:ext cx="1996431" cy="9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18" tIns="61009" rIns="122018" bIns="61009"/>
          <a:lstStyle/>
          <a:p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08030-87D5-90EF-9374-458F4F1033C0}"/>
              </a:ext>
            </a:extLst>
          </p:cNvPr>
          <p:cNvSpPr txBox="1"/>
          <p:nvPr/>
        </p:nvSpPr>
        <p:spPr>
          <a:xfrm>
            <a:off x="1971749" y="2082163"/>
            <a:ext cx="12108741" cy="889048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algn="ctr"/>
            <a:r>
              <a:rPr lang="en-US" sz="5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xmlns="" id="{8C4896BA-7151-A526-5CED-9BA6B76A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481" y="5118041"/>
            <a:ext cx="11287679" cy="2873116"/>
          </a:xfrm>
          <a:prstGeom prst="cloudCallout">
            <a:avLst>
              <a:gd name="adj1" fmla="val 45833"/>
              <a:gd name="adj2" fmla="val 58102"/>
            </a:avLst>
          </a:prstGeom>
          <a:solidFill>
            <a:srgbClr val="CCECFF">
              <a:alpha val="7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22018" tIns="61009" rIns="122018" bIns="61009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928131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29" y="4673600"/>
            <a:ext cx="16581825" cy="4436533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217394" y="-290608"/>
            <a:ext cx="16988741" cy="571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5294094" y="4629692"/>
            <a:ext cx="5993637" cy="479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55945" y="1049657"/>
            <a:ext cx="5876851" cy="1446562"/>
          </a:xfrm>
          <a:prstGeom prst="rect">
            <a:avLst/>
          </a:prstGeom>
          <a:noFill/>
        </p:spPr>
        <p:txBody>
          <a:bodyPr wrap="none" lIns="91401" tIns="45726" rIns="91401" bIns="4572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8481">
              <a:defRPr/>
            </a:pPr>
            <a:r>
              <a:rPr lang="en-US" sz="8800" b="1" dirty="0" err="1">
                <a:solidFill>
                  <a:srgbClr val="FFFF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8800" b="1" dirty="0">
                <a:solidFill>
                  <a:srgbClr val="FFFF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8800" b="1" dirty="0">
              <a:solidFill>
                <a:srgbClr val="FFFF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183948" y="16705"/>
            <a:ext cx="16887012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591562" y="203203"/>
            <a:ext cx="12222484" cy="1523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3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93 – 19 = ?</a:t>
            </a:r>
            <a:endParaRPr lang="en-US" sz="4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5915" y="2160305"/>
            <a:ext cx="5052872" cy="711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59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59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47</a:t>
            </a:r>
            <a:endParaRPr lang="en-US" sz="59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34283" y="2190749"/>
            <a:ext cx="4128523" cy="16724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53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C.74</a:t>
            </a:r>
            <a:endParaRPr lang="en-US" sz="53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7515" y="2157534"/>
            <a:ext cx="3619878" cy="16724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59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 </a:t>
            </a:r>
            <a:r>
              <a:rPr lang="en-US" sz="59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84</a:t>
            </a:r>
            <a:endParaRPr lang="en-US" sz="59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357057" y="152400"/>
            <a:ext cx="813832" cy="8128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102734" y="1981200"/>
            <a:ext cx="813832" cy="8128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853677" y="9347200"/>
            <a:ext cx="813832" cy="8128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828245" y="1649717"/>
            <a:ext cx="813832" cy="8128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612384" y="3759200"/>
            <a:ext cx="813832" cy="812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2"/>
            <a:ext cx="16276637" cy="3047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3153598" y="3149600"/>
            <a:ext cx="2443302" cy="331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3733413" y="3149602"/>
            <a:ext cx="7324487" cy="58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2"/>
            <a:ext cx="16276638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8413" y="4470400"/>
            <a:ext cx="2674966" cy="305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90431" y="876127"/>
            <a:ext cx="10534054" cy="1523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50 – 17 = ?</a:t>
            </a:r>
            <a:endParaRPr lang="en-US" sz="4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7211" y="2341867"/>
            <a:ext cx="3864759" cy="2133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37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7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</a:t>
            </a:r>
            <a:endParaRPr lang="en-US" sz="37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37857" y="2462518"/>
            <a:ext cx="4338781" cy="17805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33</a:t>
            </a:r>
            <a:endParaRPr lang="en-US" sz="4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8473" y="2719086"/>
            <a:ext cx="4498257" cy="1523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3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43</a:t>
            </a:r>
            <a:endParaRPr lang="en-US" sz="43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3733413" y="4978400"/>
            <a:ext cx="7324487" cy="403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357057" y="152400"/>
            <a:ext cx="813832" cy="8128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02734" y="1981200"/>
            <a:ext cx="813832" cy="8128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53677" y="9347200"/>
            <a:ext cx="813832" cy="8128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828245" y="1649717"/>
            <a:ext cx="813832" cy="8128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612384" y="3759200"/>
            <a:ext cx="813832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86463" y="114300"/>
            <a:ext cx="16276638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46683" y="50802"/>
            <a:ext cx="12202276" cy="1523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3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55 – 28 = ?</a:t>
            </a:r>
            <a:endParaRPr lang="en-US" sz="43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406" y="2214630"/>
            <a:ext cx="4892445" cy="134136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3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3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</a:t>
            </a:r>
            <a:endParaRPr lang="en-US" sz="43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1853" y="2068645"/>
            <a:ext cx="3525857" cy="15542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5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5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</a:t>
            </a:r>
            <a:endParaRPr lang="en-US" sz="45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87908" y="1971632"/>
            <a:ext cx="3182486" cy="1473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28</a:t>
            </a:r>
            <a:endParaRPr lang="en-US" sz="4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357057" y="152400"/>
            <a:ext cx="813832" cy="8128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102734" y="1981200"/>
            <a:ext cx="813832" cy="8128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853677" y="9347200"/>
            <a:ext cx="813832" cy="8128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828245" y="1649717"/>
            <a:ext cx="813832" cy="8128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612384" y="3759200"/>
            <a:ext cx="813832" cy="812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28" y="6299200"/>
            <a:ext cx="16378366" cy="28448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3458785" y="3556001"/>
            <a:ext cx="2253065" cy="211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3917363" y="3563139"/>
            <a:ext cx="7324487" cy="58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4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16276638" cy="4436533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53677" y="9347200"/>
            <a:ext cx="813832" cy="8128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28245" y="1649717"/>
            <a:ext cx="813832" cy="8128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203458" y="1085589"/>
            <a:ext cx="16683554" cy="607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6293385" y="3149601"/>
            <a:ext cx="7324487" cy="58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4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189482" y="4223657"/>
            <a:ext cx="6227417" cy="2042583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defTabSz="1220175">
              <a:defRPr/>
            </a:pPr>
            <a:r>
              <a:rPr lang="en-US" sz="48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93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1300871" y="1953329"/>
            <a:ext cx="583836" cy="5830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300" b="1" dirty="0">
                <a:solidFill>
                  <a:prstClr val="white"/>
                </a:solidFill>
                <a:latin typeface="Arial"/>
              </a:rPr>
              <a:t>1</a:t>
            </a:r>
            <a:endParaRPr lang="vi-VN" sz="43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884707" y="1953330"/>
            <a:ext cx="2324523" cy="615553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3200" dirty="0">
                <a:solidFill>
                  <a:prstClr val="black"/>
                </a:solidFill>
                <a:latin typeface="Arial"/>
              </a:rPr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72" y="438417"/>
            <a:ext cx="2987500" cy="1151324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4863471" y="1173289"/>
            <a:ext cx="9365828" cy="1015667"/>
            <a:chOff x="1824226" y="3918823"/>
            <a:chExt cx="7015465" cy="7617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634431" cy="761747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defTabSz="1220175">
                <a:lnSpc>
                  <a:spcPct val="150000"/>
                </a:lnSpc>
                <a:defRPr/>
              </a:pPr>
              <a:r>
                <a:rPr lang="vi-VN" sz="4000" dirty="0">
                  <a:solidFill>
                    <a:prstClr val="black"/>
                  </a:solidFill>
                  <a:latin typeface="Arial"/>
                </a:rPr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634431" cy="67619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defTabSz="1220175">
                <a:lnSpc>
                  <a:spcPct val="150000"/>
                </a:lnSpc>
                <a:defRPr/>
              </a:pPr>
              <a:r>
                <a:rPr lang="vi-VN" sz="4000" dirty="0">
                  <a:solidFill>
                    <a:prstClr val="black"/>
                  </a:solidFill>
                  <a:latin typeface="Arial"/>
                </a:rPr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634431" cy="67619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defTabSz="1220175">
                <a:lnSpc>
                  <a:spcPct val="150000"/>
                </a:lnSpc>
                <a:defRPr/>
              </a:pPr>
              <a:r>
                <a:rPr lang="vi-VN" sz="4000" dirty="0">
                  <a:solidFill>
                    <a:prstClr val="black"/>
                  </a:solidFill>
                  <a:latin typeface="Arial"/>
                </a:rPr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729863-2C80-43B4-8761-B7CC004E5B12}"/>
              </a:ext>
            </a:extLst>
          </p:cNvPr>
          <p:cNvCxnSpPr/>
          <p:nvPr/>
        </p:nvCxnSpPr>
        <p:spPr>
          <a:xfrm>
            <a:off x="5054905" y="1981059"/>
            <a:ext cx="390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53B498D-C783-47C2-890D-CAE558448C52}"/>
              </a:ext>
            </a:extLst>
          </p:cNvPr>
          <p:cNvCxnSpPr/>
          <p:nvPr/>
        </p:nvCxnSpPr>
        <p:spPr>
          <a:xfrm>
            <a:off x="6289372" y="1981059"/>
            <a:ext cx="322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12E1A-32A8-4C8F-A61C-7BCBAD56FA1E}"/>
              </a:ext>
            </a:extLst>
          </p:cNvPr>
          <p:cNvSpPr txBox="1"/>
          <p:nvPr/>
        </p:nvSpPr>
        <p:spPr>
          <a:xfrm>
            <a:off x="5457428" y="1915625"/>
            <a:ext cx="588941" cy="861775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4800" b="1" dirty="0">
                <a:solidFill>
                  <a:srgbClr val="FF0000"/>
                </a:solidFill>
                <a:latin typeface="Arial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7908E3F-BD71-424C-B07B-D05DB4A2170B}"/>
              </a:ext>
            </a:extLst>
          </p:cNvPr>
          <p:cNvSpPr txBox="1"/>
          <p:nvPr/>
        </p:nvSpPr>
        <p:spPr>
          <a:xfrm>
            <a:off x="5847903" y="1915624"/>
            <a:ext cx="588941" cy="861775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4800" b="1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F6B3EBDC-0466-4367-B4FE-8A1D24900D44}"/>
              </a:ext>
            </a:extLst>
          </p:cNvPr>
          <p:cNvCxnSpPr/>
          <p:nvPr/>
        </p:nvCxnSpPr>
        <p:spPr>
          <a:xfrm>
            <a:off x="8641463" y="1981059"/>
            <a:ext cx="390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43D523E-65E5-4F54-8831-7887688A5092}"/>
              </a:ext>
            </a:extLst>
          </p:cNvPr>
          <p:cNvCxnSpPr/>
          <p:nvPr/>
        </p:nvCxnSpPr>
        <p:spPr>
          <a:xfrm>
            <a:off x="9875930" y="1981059"/>
            <a:ext cx="322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248C0C1-0750-412A-968A-2CD8F717F20D}"/>
              </a:ext>
            </a:extLst>
          </p:cNvPr>
          <p:cNvSpPr txBox="1"/>
          <p:nvPr/>
        </p:nvSpPr>
        <p:spPr>
          <a:xfrm>
            <a:off x="9043986" y="1915625"/>
            <a:ext cx="588941" cy="861775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4800" b="1" dirty="0">
                <a:solidFill>
                  <a:srgbClr val="FF0000"/>
                </a:solidFill>
                <a:latin typeface="Arial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726DBF8-F709-41A0-B7AB-3E61865E3868}"/>
              </a:ext>
            </a:extLst>
          </p:cNvPr>
          <p:cNvSpPr txBox="1"/>
          <p:nvPr/>
        </p:nvSpPr>
        <p:spPr>
          <a:xfrm>
            <a:off x="9434461" y="1915625"/>
            <a:ext cx="588941" cy="861775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4800" b="1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91C536D-4EBD-4F5B-83DE-4F2F2075C9C5}"/>
              </a:ext>
            </a:extLst>
          </p:cNvPr>
          <p:cNvCxnSpPr/>
          <p:nvPr/>
        </p:nvCxnSpPr>
        <p:spPr>
          <a:xfrm>
            <a:off x="12238595" y="1981059"/>
            <a:ext cx="390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229D13A8-21E1-4553-BF30-AE6971BEA494}"/>
              </a:ext>
            </a:extLst>
          </p:cNvPr>
          <p:cNvCxnSpPr/>
          <p:nvPr/>
        </p:nvCxnSpPr>
        <p:spPr>
          <a:xfrm>
            <a:off x="13473062" y="1981059"/>
            <a:ext cx="322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9DD9464-1A8A-42F1-8377-CF0C76ECCD9F}"/>
              </a:ext>
            </a:extLst>
          </p:cNvPr>
          <p:cNvSpPr txBox="1"/>
          <p:nvPr/>
        </p:nvSpPr>
        <p:spPr>
          <a:xfrm>
            <a:off x="12641118" y="1915625"/>
            <a:ext cx="588941" cy="861775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4800" b="1" dirty="0">
                <a:solidFill>
                  <a:srgbClr val="FF0000"/>
                </a:solidFill>
                <a:latin typeface="Arial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42BB5E8-961F-4506-A961-7715E05B7CA9}"/>
              </a:ext>
            </a:extLst>
          </p:cNvPr>
          <p:cNvSpPr txBox="1"/>
          <p:nvPr/>
        </p:nvSpPr>
        <p:spPr>
          <a:xfrm>
            <a:off x="13031593" y="1915625"/>
            <a:ext cx="588941" cy="861775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4800" b="1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389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72" y="438417"/>
            <a:ext cx="2987500" cy="1151324"/>
          </a:xfrm>
          <a:prstGeom prst="rect">
            <a:avLst/>
          </a:prstGeom>
          <a:noFill/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9761DEC-BAC2-4692-A7B1-5420BE91C44C}"/>
              </a:ext>
            </a:extLst>
          </p:cNvPr>
          <p:cNvSpPr/>
          <p:nvPr/>
        </p:nvSpPr>
        <p:spPr>
          <a:xfrm>
            <a:off x="1335926" y="1905000"/>
            <a:ext cx="583836" cy="5830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r>
              <a:rPr lang="en-US" sz="4300" b="1" dirty="0">
                <a:solidFill>
                  <a:prstClr val="white"/>
                </a:solidFill>
                <a:latin typeface="Arial"/>
              </a:rPr>
              <a:t>2</a:t>
            </a:r>
            <a:endParaRPr lang="vi-VN" sz="43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55C4861-268D-4ADE-8E49-748EA3DC9D7C}"/>
              </a:ext>
            </a:extLst>
          </p:cNvPr>
          <p:cNvSpPr txBox="1"/>
          <p:nvPr/>
        </p:nvSpPr>
        <p:spPr>
          <a:xfrm>
            <a:off x="1982178" y="1905000"/>
            <a:ext cx="13091060" cy="110799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just" defTabSz="1220175">
              <a:defRPr/>
            </a:pPr>
            <a:r>
              <a:rPr lang="vi-VN" sz="3200" dirty="0">
                <a:solidFill>
                  <a:prstClr val="black"/>
                </a:solidFill>
                <a:latin typeface="Arial"/>
              </a:rPr>
              <a:t>Bình xăng của một ô tô có </a:t>
            </a:r>
            <a:r>
              <a:rPr lang="vi-VN" sz="3200" dirty="0" smtClean="0">
                <a:solidFill>
                  <a:prstClr val="black"/>
                </a:solidFill>
                <a:latin typeface="Arial"/>
              </a:rPr>
              <a:t>42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vi-VN" sz="3200" i="1" dirty="0" smtClean="0">
                <a:solidFill>
                  <a:prstClr val="black"/>
                </a:solidFill>
                <a:latin typeface="Arial"/>
              </a:rPr>
              <a:t>l </a:t>
            </a:r>
            <a:r>
              <a:rPr lang="vi-VN" sz="3200" dirty="0">
                <a:solidFill>
                  <a:prstClr val="black"/>
                </a:solidFill>
                <a:latin typeface="Arial"/>
              </a:rPr>
              <a:t>xăng. Ô tô đã đi một quãng đường hết </a:t>
            </a:r>
            <a:r>
              <a:rPr lang="vi-VN" sz="3200" dirty="0" smtClean="0">
                <a:solidFill>
                  <a:prstClr val="black"/>
                </a:solidFill>
                <a:latin typeface="Arial"/>
              </a:rPr>
              <a:t>15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vi-VN" sz="3200" i="1" dirty="0" smtClean="0">
                <a:solidFill>
                  <a:prstClr val="black"/>
                </a:solidFill>
                <a:latin typeface="Arial"/>
              </a:rPr>
              <a:t>l </a:t>
            </a:r>
            <a:r>
              <a:rPr lang="vi-VN" sz="3200" dirty="0">
                <a:solidFill>
                  <a:prstClr val="black"/>
                </a:solidFill>
                <a:latin typeface="Arial"/>
              </a:rPr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xmlns="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70" y="4248983"/>
            <a:ext cx="4745498" cy="419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3C29BC6-0000-4953-B4EB-52C06D77072A}"/>
              </a:ext>
            </a:extLst>
          </p:cNvPr>
          <p:cNvSpPr txBox="1"/>
          <p:nvPr/>
        </p:nvSpPr>
        <p:spPr>
          <a:xfrm>
            <a:off x="9173687" y="4539779"/>
            <a:ext cx="2071118" cy="69762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>
              <a:defRPr/>
            </a:pPr>
            <a:r>
              <a:rPr lang="vi-VN" sz="3700" i="1" dirty="0">
                <a:solidFill>
                  <a:prstClr val="black"/>
                </a:solidFill>
                <a:latin typeface="Arial"/>
              </a:rPr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C627C32-2475-4DFE-847A-951B7FEDC30B}"/>
              </a:ext>
            </a:extLst>
          </p:cNvPr>
          <p:cNvSpPr txBox="1"/>
          <p:nvPr/>
        </p:nvSpPr>
        <p:spPr>
          <a:xfrm>
            <a:off x="6046367" y="5237405"/>
            <a:ext cx="9133366" cy="69762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3700" dirty="0">
                <a:solidFill>
                  <a:srgbClr val="FF0000"/>
                </a:solidFill>
                <a:latin typeface="Arial"/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F5E535D2-F78C-4F53-946D-5ACC6219F72E}"/>
              </a:ext>
            </a:extLst>
          </p:cNvPr>
          <p:cNvSpPr txBox="1"/>
          <p:nvPr/>
        </p:nvSpPr>
        <p:spPr>
          <a:xfrm>
            <a:off x="6980409" y="6109439"/>
            <a:ext cx="6762555" cy="69762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>
              <a:defRPr/>
            </a:pPr>
            <a:r>
              <a:rPr lang="vi-VN" sz="3700" dirty="0">
                <a:solidFill>
                  <a:srgbClr val="FF0000"/>
                </a:solidFill>
                <a:latin typeface="Arial"/>
              </a:rPr>
              <a:t>42 – 15 = 27 (</a:t>
            </a:r>
            <a:r>
              <a:rPr lang="vi-VN" sz="3700" i="1" dirty="0">
                <a:solidFill>
                  <a:srgbClr val="FF0000"/>
                </a:solidFill>
                <a:latin typeface="Arial"/>
              </a:rPr>
              <a:t>l</a:t>
            </a:r>
            <a:r>
              <a:rPr lang="vi-VN" sz="3700" dirty="0">
                <a:solidFill>
                  <a:srgbClr val="FF0000"/>
                </a:solidFill>
                <a:latin typeface="Arial"/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922F34A-5E82-4B80-9119-B9A98B364F25}"/>
              </a:ext>
            </a:extLst>
          </p:cNvPr>
          <p:cNvSpPr txBox="1"/>
          <p:nvPr/>
        </p:nvSpPr>
        <p:spPr>
          <a:xfrm>
            <a:off x="9375695" y="6981472"/>
            <a:ext cx="4745498" cy="69762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r" defTabSz="1220175">
              <a:defRPr/>
            </a:pPr>
            <a:r>
              <a:rPr lang="vi-VN" sz="3700" dirty="0">
                <a:solidFill>
                  <a:srgbClr val="FF0000"/>
                </a:solidFill>
                <a:latin typeface="Arial"/>
              </a:rPr>
              <a:t>Đáp số</a:t>
            </a:r>
            <a:r>
              <a:rPr lang="vi-VN" sz="3700">
                <a:solidFill>
                  <a:srgbClr val="FF0000"/>
                </a:solidFill>
                <a:latin typeface="Arial"/>
              </a:rPr>
              <a:t>: 27</a:t>
            </a:r>
            <a:r>
              <a:rPr lang="vi-VN" sz="3700" i="1">
                <a:solidFill>
                  <a:srgbClr val="FF0000"/>
                </a:solidFill>
                <a:latin typeface="Arial"/>
              </a:rPr>
              <a:t>l </a:t>
            </a:r>
            <a:r>
              <a:rPr lang="vi-VN" sz="3700">
                <a:solidFill>
                  <a:srgbClr val="FF0000"/>
                </a:solidFill>
                <a:latin typeface="Arial"/>
              </a:rPr>
              <a:t>xăng.</a:t>
            </a:r>
            <a:endParaRPr lang="vi-VN" sz="37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0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278</Words>
  <Application>Microsoft Office PowerPoint</Application>
  <PresentationFormat>Custom</PresentationFormat>
  <Paragraphs>63</Paragraphs>
  <Slides>13</Slides>
  <Notes>1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190</cp:revision>
  <dcterms:created xsi:type="dcterms:W3CDTF">2022-07-10T01:37:20Z</dcterms:created>
  <dcterms:modified xsi:type="dcterms:W3CDTF">2024-11-11T07:52:21Z</dcterms:modified>
</cp:coreProperties>
</file>