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4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6" r:id="rId3"/>
    <p:sldId id="470" r:id="rId4"/>
    <p:sldId id="275" r:id="rId5"/>
    <p:sldId id="294" r:id="rId6"/>
    <p:sldId id="295" r:id="rId7"/>
    <p:sldId id="296" r:id="rId8"/>
    <p:sldId id="301" r:id="rId9"/>
    <p:sldId id="297" r:id="rId10"/>
    <p:sldId id="306" r:id="rId11"/>
    <p:sldId id="287" r:id="rId12"/>
    <p:sldId id="443" r:id="rId13"/>
    <p:sldId id="444" r:id="rId14"/>
    <p:sldId id="471" r:id="rId15"/>
    <p:sldId id="437" r:id="rId16"/>
    <p:sldId id="473" r:id="rId17"/>
    <p:sldId id="288" r:id="rId18"/>
    <p:sldId id="466" r:id="rId19"/>
    <p:sldId id="467" r:id="rId20"/>
    <p:sldId id="448" r:id="rId21"/>
    <p:sldId id="450" r:id="rId22"/>
    <p:sldId id="262" r:id="rId23"/>
    <p:sldId id="312" r:id="rId24"/>
    <p:sldId id="314" r:id="rId25"/>
    <p:sldId id="313" r:id="rId26"/>
    <p:sldId id="308" r:id="rId27"/>
    <p:sldId id="472" r:id="rId28"/>
    <p:sldId id="309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6E2"/>
    <a:srgbClr val="E608DB"/>
    <a:srgbClr val="FA62F3"/>
    <a:srgbClr val="F71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0395C-F2D1-43BC-A392-8FC6D60BEB62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CE5C7-547E-4640-B032-D0837204AB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09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9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A0BEB-79FD-9526-A178-4B6AAFAAE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7725A-A265-2813-2C87-5085B0F4D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2AC0-7FA2-FFA6-217A-D5F00E64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F5E0E-55E7-D558-BCC5-62E95DD6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4703D-9758-96BB-FB3F-FAAC5ABC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7E0B-4B41-FD9A-7802-52E4DF7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1A40D-55C8-248B-9683-FDCA4B1C0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0CA0B-7313-406D-6193-3E6192B9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11D1-1AB3-DE37-0480-97992273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43D2-5C05-5AB4-7664-2848620F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E8CE0-25EF-3518-2BF7-7B1B2C03F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0E71D-E3C0-34D1-BBE8-EC6820A84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0238-B5EC-0557-CC29-53A735016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C707-8F50-FB86-4998-AB7B5BA7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3B28-45C6-548E-8BE6-B9AB9AC6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595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717B-CBC4-48C1-8ADA-B842BBB6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064A-F9E8-4DF1-FF68-0171D1656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15F57-0252-D1FE-38B8-7E6FD3AF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D288B-F159-8FB5-BB11-57684B01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561E-D475-4E4B-3B57-A332AFBD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0DE1-5AF0-1AC9-2B7F-41418078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AC6ED-89F2-CE2A-D43C-80AFF710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FB19E-F59B-4B5D-CD60-9704DBA9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3D575-C85F-1495-6834-44D67310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5984C-64CF-9E7E-7CA0-DB2AE9C5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C17B-EB0F-182E-2320-5867B9F9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6DFE-B8B2-E55C-34F4-0946F0AB3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77535-8F8F-3F2C-1F32-EE81C5D79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B40F0-AC72-DD7A-5CA6-41D5905D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FCD71-2BEA-D8DD-3623-F0624E4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7FFEB-56E1-375C-7110-D733F384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1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5F51-8690-691A-8245-9187E047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F6175-5A6F-EF91-42D4-441DF410F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A1F3D-537E-C86F-66CB-14399F289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620C0C-3479-7E7C-6963-2062312FE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FEEAD-C7D2-69D6-894D-B837B8C57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9C9B4-43B6-FAEF-65B7-9B3C65D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6ED02-AB73-2F95-A6DF-78BC0D88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3F1A80-4B1F-6224-B3A1-604B392D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6890-1880-D31E-5A8D-DB30B2FF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BFF3C-DC5D-8FC3-B77A-85A53BC2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33E65-66CB-27AD-3F96-1464FAE7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3B25F-6D1C-2762-7128-0810387A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1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F822-2DD1-53C2-79A7-05AE4A85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B68188-4B37-9D38-28AB-B2D2D8A57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1ABC0-B190-E7C3-1C89-0E14F7F1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3A90-D3D6-3CFB-F4D0-029D13F1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44B41-819E-9887-A292-C40162897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2E340-7AE2-3F92-CDF6-6158DF89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03583-ECA5-66F1-9C8C-C17C8C28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B4F21-B0D7-6C0D-1643-61235F69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6D44-273B-ECEF-CAF7-CB487415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4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E7F1-CA66-45CD-0302-E7F31D5D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7C0E0-6C7C-4E3B-1056-5A2A594B5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DE05D-B47D-AE8A-DE09-650CBCFEF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251E4-76A2-48FF-516F-987678FF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3699-FBB2-F726-654C-6E32A8C6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C245D-B2B0-5B1A-B3F7-41DDAD03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9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60DAB-5976-5672-A440-25F31732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2A7B-6148-0D6D-34CA-01AB1E2B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5D7F-17A7-1CF2-DC4C-BC34DA0A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FF5B-9F71-4E57-9BE3-0033C1E4CE1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A927C-B4A3-924F-D827-D172B3347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2193-9E3F-2077-157D-4FC298059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54B97-AA1E-4F50-92D4-EDD4FDB2A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69" y="4284845"/>
            <a:ext cx="2287390" cy="257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>
                <a:solidFill>
                  <a:srgbClr val="00B050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 dirty="0">
                <a:solidFill>
                  <a:srgbClr val="00B050"/>
                </a:solidFill>
                <a:latin typeface="Times New Roman" pitchFamily="18" charset="0"/>
              </a:rPr>
              <a:t>HỌC SỐ 1 PHƯỚC HIỆP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116038" y="3237988"/>
            <a:ext cx="8186058" cy="33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Tiếng Việt</a:t>
            </a:r>
            <a:endParaRPr lang="en-US" sz="2996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443" indent="-342443" algn="ctr">
              <a:lnSpc>
                <a:spcPct val="12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</a:p>
          <a:p>
            <a:pPr marL="342443" indent="-342443" algn="ctr">
              <a:lnSpc>
                <a:spcPct val="120000"/>
              </a:lnSpc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PHAN THỊ THẠO</a:t>
            </a:r>
          </a:p>
          <a:p>
            <a:pPr marL="342443" indent="-342443" algn="ctr">
              <a:lnSpc>
                <a:spcPct val="120000"/>
              </a:lnSpc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DẠY: 3C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443" indent="-342443" algn="ctr">
              <a:lnSpc>
                <a:spcPct val="120000"/>
              </a:lnSpc>
            </a:pPr>
            <a:endParaRPr lang="en-US" sz="2397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SHCM THEO NCNDBH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906745"/>
            <a:ext cx="4206724" cy="17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7730" y="104162"/>
            <a:ext cx="2125467" cy="196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391D7EA8-2D09-3C8A-D63F-AB9EC0F76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87200" y="323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31">
        <p:split orient="vert"/>
      </p:transition>
    </mc:Choice>
    <mc:Fallback xmlns="">
      <p:transition spd="slow" advTm="423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97" y="4348"/>
            <a:ext cx="604351" cy="80580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9A67DB8-0623-A607-013E-9A5FECD5C468}"/>
              </a:ext>
            </a:extLst>
          </p:cNvPr>
          <p:cNvGrpSpPr/>
          <p:nvPr/>
        </p:nvGrpSpPr>
        <p:grpSpPr>
          <a:xfrm>
            <a:off x="3750698" y="132057"/>
            <a:ext cx="4868640" cy="766406"/>
            <a:chOff x="4539228" y="172432"/>
            <a:chExt cx="6390090" cy="102317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F70D44-3522-814F-4ED7-0E08E9F41DE7}"/>
                </a:ext>
              </a:extLst>
            </p:cNvPr>
            <p:cNvSpPr txBox="1"/>
            <p:nvPr/>
          </p:nvSpPr>
          <p:spPr>
            <a:xfrm>
              <a:off x="4539228" y="172432"/>
              <a:ext cx="6390090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97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397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97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397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97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397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397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397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2397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397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2023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9D094-4A90-29CC-2610-0E2B9746083A}"/>
                </a:ext>
              </a:extLst>
            </p:cNvPr>
            <p:cNvSpPr txBox="1"/>
            <p:nvPr/>
          </p:nvSpPr>
          <p:spPr>
            <a:xfrm>
              <a:off x="7022642" y="641502"/>
              <a:ext cx="1820330" cy="55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97" b="1" u="sng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2097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4">
            <a:extLst>
              <a:ext uri="{FF2B5EF4-FFF2-40B4-BE49-F238E27FC236}">
                <a16:creationId xmlns:a16="http://schemas.microsoft.com/office/drawing/2014/main" id="{B5DD9C77-A112-084B-9D33-75F2D8BB1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828618"/>
            <a:ext cx="9635489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mix_41s (audio-joiner.com) (1)">
            <a:hlinkClick r:id="" action="ppaction://media"/>
            <a:extLst>
              <a:ext uri="{FF2B5EF4-FFF2-40B4-BE49-F238E27FC236}">
                <a16:creationId xmlns:a16="http://schemas.microsoft.com/office/drawing/2014/main" id="{CE00CABD-0707-B94C-4239-777B443BA7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4864" y="5546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265531"/>
      </p:ext>
    </p:extLst>
  </p:cSld>
  <p:clrMapOvr>
    <a:masterClrMapping/>
  </p:clrMapOvr>
  <p:transition spd="slow" advTm="14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756429" y="3486078"/>
            <a:ext cx="4453727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992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992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tập</a:t>
            </a:r>
            <a:endParaRPr lang="en-US" sz="5992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5582303" y="2011669"/>
            <a:ext cx="7393098" cy="428081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87308AE0-BD78-165B-976F-2700911113AA}"/>
              </a:ext>
            </a:extLst>
          </p:cNvPr>
          <p:cNvGrpSpPr/>
          <p:nvPr/>
        </p:nvGrpSpPr>
        <p:grpSpPr>
          <a:xfrm>
            <a:off x="1187332" y="588031"/>
            <a:ext cx="10213065" cy="1483766"/>
            <a:chOff x="3715171" y="210532"/>
            <a:chExt cx="11756538" cy="1980868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FC8EBD1C-732B-810A-BBF1-4F257D80C867}"/>
                </a:ext>
              </a:extLst>
            </p:cNvPr>
            <p:cNvSpPr txBox="1"/>
            <p:nvPr/>
          </p:nvSpPr>
          <p:spPr>
            <a:xfrm>
              <a:off x="4539229" y="210532"/>
              <a:ext cx="7580699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696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Năm </a:t>
              </a: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2696" kern="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696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2023 </a:t>
              </a: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B23283A1-CFEA-FD6E-4FFD-4BF4924C9605}"/>
                </a:ext>
              </a:extLst>
            </p:cNvPr>
            <p:cNvSpPr txBox="1"/>
            <p:nvPr/>
          </p:nvSpPr>
          <p:spPr>
            <a:xfrm>
              <a:off x="3715171" y="856863"/>
              <a:ext cx="11756538" cy="133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9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</a:t>
              </a:r>
              <a:r>
                <a:rPr lang="en-US" sz="2696" b="1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696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endParaRPr lang="en-US" sz="2696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tập: Từ ngữ chỉ hoạt động, đặc điểm; Câu kể</a:t>
              </a:r>
              <a:endPara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0" name="Rectangle 95">
            <a:extLst>
              <a:ext uri="{FF2B5EF4-FFF2-40B4-BE49-F238E27FC236}">
                <a16:creationId xmlns:a16="http://schemas.microsoft.com/office/drawing/2014/main" id="{EE6D9B25-4E28-576D-659B-DED0B8CB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437" y="1532206"/>
            <a:ext cx="10213064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996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996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0254" y="1983377"/>
            <a:ext cx="10461432" cy="184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2846" b="1" dirty="0">
                <a:latin typeface="Times New Roman" pitchFamily="18" charset="0"/>
                <a:cs typeface="Times New Roman" pitchFamily="18" charset="0"/>
              </a:rPr>
              <a:t>Xếp các từ in đậm trong đoạn thơ dưới đây vào nhóm thích hợp.</a:t>
            </a:r>
          </a:p>
          <a:p>
            <a:pPr algn="just"/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 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endParaRPr lang="en-US" sz="2846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Từ chỉ đặc điểm </a:t>
            </a:r>
            <a:endParaRPr lang="en-US" sz="2846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11630" y="0"/>
            <a:ext cx="8446770" cy="1845471"/>
            <a:chOff x="4218067" y="149573"/>
            <a:chExt cx="8388207" cy="2463752"/>
          </a:xfrm>
        </p:grpSpPr>
        <p:sp>
          <p:nvSpPr>
            <p:cNvPr id="17" name="TextBox 16"/>
            <p:cNvSpPr txBox="1"/>
            <p:nvPr/>
          </p:nvSpPr>
          <p:spPr>
            <a:xfrm>
              <a:off x="5099749" y="149573"/>
              <a:ext cx="5463682" cy="1355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    Thứ Năm ngày 15 tháng 11 năm 2023</a:t>
              </a:r>
            </a:p>
            <a:p>
              <a:pPr algn="ctr"/>
              <a:r>
                <a:rPr lang="en-US" sz="2000" b="1" u="sng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  <a:p>
              <a:pPr algn="ctr"/>
              <a:endPara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95"/>
            <p:cNvSpPr>
              <a:spLocks noChangeArrowheads="1"/>
            </p:cNvSpPr>
            <p:nvPr/>
          </p:nvSpPr>
          <p:spPr bwMode="auto">
            <a:xfrm>
              <a:off x="4218067" y="1175211"/>
              <a:ext cx="8388207" cy="14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tập: Từ ngữ chỉ hoạt động, đặc điểm; Câu kể</a:t>
              </a:r>
              <a:endPara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02209" y="4023588"/>
            <a:ext cx="10461432" cy="228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cây tre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Đường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 sông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 ông vẫn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Ông vẫn luôn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về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chiếc cối </a:t>
            </a:r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xay                   Tay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 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ghê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Cối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như chong </a:t>
            </a:r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chóng           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 bao nhiêu việc.</a:t>
            </a:r>
          </a:p>
          <a:p>
            <a:pPr algn="just"/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 Hữu Thỉnh)</a:t>
            </a:r>
          </a:p>
        </p:txBody>
      </p:sp>
      <p:pic>
        <p:nvPicPr>
          <p:cNvPr id="2" name="mix_5m16s (audio-joiner.com)">
            <a:hlinkClick r:id="" action="ppaction://media"/>
            <a:extLst>
              <a:ext uri="{FF2B5EF4-FFF2-40B4-BE49-F238E27FC236}">
                <a16:creationId xmlns:a16="http://schemas.microsoft.com/office/drawing/2014/main" id="{FCF7BFC6-9395-B367-FB34-F016CEA98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0859" y="0"/>
            <a:ext cx="107721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09663"/>
      </p:ext>
    </p:extLst>
  </p:cSld>
  <p:clrMapOvr>
    <a:masterClrMapping/>
  </p:clrMapOvr>
  <p:transition spd="slow" advTm="245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7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5890" y="116386"/>
            <a:ext cx="9201150" cy="1408203"/>
            <a:chOff x="1648299" y="149573"/>
            <a:chExt cx="12283775" cy="1879988"/>
          </a:xfrm>
        </p:grpSpPr>
        <p:sp>
          <p:nvSpPr>
            <p:cNvPr id="17" name="TextBox 16"/>
            <p:cNvSpPr txBox="1"/>
            <p:nvPr/>
          </p:nvSpPr>
          <p:spPr>
            <a:xfrm>
              <a:off x="5099750" y="149573"/>
              <a:ext cx="5449169" cy="1355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Thứ Năm ngày 15 tháng 11 năm 2023</a:t>
              </a:r>
            </a:p>
            <a:p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2000" b="1" u="sng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  <a:p>
              <a:endPara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95"/>
            <p:cNvSpPr>
              <a:spLocks noChangeArrowheads="1"/>
            </p:cNvSpPr>
            <p:nvPr/>
          </p:nvSpPr>
          <p:spPr bwMode="auto">
            <a:xfrm>
              <a:off x="1648299" y="1248871"/>
              <a:ext cx="12283775" cy="78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tập: Từ ngữ chỉ hoạt động, đặc điểm; Câu kể</a:t>
              </a:r>
              <a:endPara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141789" y="2002062"/>
            <a:ext cx="10461432" cy="228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cây tre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Đường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 sông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Lưng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 ông vẫn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Ông vẫn luôn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về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chiếc cối xay                    Tay của ông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ghê</a:t>
            </a:r>
          </a:p>
          <a:p>
            <a:pPr algn="just"/>
            <a:r>
              <a:rPr lang="vi-VN" sz="2846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Cối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như chong chóng            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4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 bao nhiêu việc.</a:t>
            </a:r>
          </a:p>
          <a:p>
            <a:pPr algn="just"/>
            <a:r>
              <a:rPr lang="vi-VN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( Hữu Thỉnh)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41908" y="4399318"/>
          <a:ext cx="10376459" cy="2054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9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282">
                <a:tc>
                  <a:txBody>
                    <a:bodyPr/>
                    <a:lstStyle/>
                    <a:p>
                      <a:pPr algn="ctr"/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 chỉ hoạt động 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 chỉ đặc điểm</a:t>
                      </a: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508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68405" y="5356913"/>
            <a:ext cx="4965746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ác, đẩy, quay, đi về, làm</a:t>
            </a:r>
            <a:endParaRPr lang="en-US" sz="1348"/>
          </a:p>
        </p:txBody>
      </p:sp>
      <p:sp>
        <p:nvSpPr>
          <p:cNvPr id="3" name="Rectangle 2"/>
          <p:cNvSpPr/>
          <p:nvPr/>
        </p:nvSpPr>
        <p:spPr>
          <a:xfrm>
            <a:off x="6838008" y="5356913"/>
            <a:ext cx="4119690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ài, thẳng, </a:t>
            </a:r>
            <a:r>
              <a:rPr lang="en-US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dài, </a:t>
            </a:r>
            <a:r>
              <a:rPr lang="vi-VN" sz="284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rộng, khỏe</a:t>
            </a:r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35638787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0254" y="1764833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696" b="1" dirty="0">
                <a:latin typeface="Times New Roman" pitchFamily="18" charset="0"/>
                <a:cs typeface="Times New Roman" pitchFamily="18" charset="0"/>
              </a:rPr>
              <a:t>Tìm câu kể trong các câu dưới đây: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3593" y="2386175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Tháp Bà Pô-na-gô ở đâu?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6099" y="3641212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Ông ngoại 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en-US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ón 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 đi học mỗi khi bố mẹ bận rộn.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73176" y="3007517"/>
            <a:ext cx="10730578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Tháp Bà Pô-na-gô là một địa điểm du lịch nổi tiếng ở Nha Trang.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8350" y="4308217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Mỗi một ngày trôi qua, ông già đi, còn nó mạnh mẽ hơn.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3594" y="4999658"/>
            <a:ext cx="8940757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e. Ông ngoại ơi, cháu yêu ông nhiều lắm!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05740" y="116386"/>
            <a:ext cx="11349285" cy="1328900"/>
            <a:chOff x="46068" y="149573"/>
            <a:chExt cx="15151590" cy="1774117"/>
          </a:xfrm>
        </p:grpSpPr>
        <p:grpSp>
          <p:nvGrpSpPr>
            <p:cNvPr id="24" name="Group 23"/>
            <p:cNvGrpSpPr/>
            <p:nvPr/>
          </p:nvGrpSpPr>
          <p:grpSpPr>
            <a:xfrm>
              <a:off x="5099750" y="149573"/>
              <a:ext cx="6501902" cy="1025211"/>
              <a:chOff x="5013700" y="210532"/>
              <a:chExt cx="6392195" cy="102521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013700" y="210532"/>
                <a:ext cx="6392195" cy="1025211"/>
                <a:chOff x="5013700" y="210532"/>
                <a:chExt cx="6392195" cy="1025211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5013700" y="210532"/>
                  <a:ext cx="6392195" cy="6163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solidFill>
                        <a:srgbClr val="0070C0"/>
                      </a:solidFill>
                      <a:latin typeface="Times New Roman" pitchFamily="18" charset="0"/>
                      <a:cs typeface="Times New Roman" pitchFamily="18" charset="0"/>
                    </a:rPr>
                    <a:t>Thứ Năm ngày 15 tháng 11 năm 2023</a:t>
                  </a:r>
                  <a:endParaRPr lang="en-US" sz="2097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651116" y="743102"/>
                  <a:ext cx="2034931" cy="4926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98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6796270" y="1173479"/>
                <a:ext cx="1552503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95"/>
            <p:cNvSpPr>
              <a:spLocks noChangeArrowheads="1"/>
            </p:cNvSpPr>
            <p:nvPr/>
          </p:nvSpPr>
          <p:spPr bwMode="auto">
            <a:xfrm>
              <a:off x="46068" y="1143000"/>
              <a:ext cx="15151590" cy="78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tập: Từ ngữ chỉ hoạt động, đặc điểm; Câu kể</a:t>
              </a:r>
              <a:endPara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>
            <a:off x="5284413" y="2675576"/>
            <a:ext cx="571862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834728" y="2386175"/>
            <a:ext cx="1606293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vi-VN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155272" y="5323528"/>
            <a:ext cx="571862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751249" y="4999657"/>
            <a:ext cx="1606293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cảm</a:t>
            </a:r>
            <a:endParaRPr lang="vi-VN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ix_3m50s (audio-joiner.com)">
            <a:hlinkClick r:id="" action="ppaction://media"/>
            <a:extLst>
              <a:ext uri="{FF2B5EF4-FFF2-40B4-BE49-F238E27FC236}">
                <a16:creationId xmlns:a16="http://schemas.microsoft.com/office/drawing/2014/main" id="{CA3B1B16-310B-881A-9C66-CCF26675B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4890" y="2282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9949"/>
      </p:ext>
    </p:extLst>
  </p:cSld>
  <p:clrMapOvr>
    <a:masterClrMapping/>
  </p:clrMapOvr>
  <p:transition spd="slow" advTm="6894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0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20" grpId="0"/>
      <p:bldP spid="20" grpId="1"/>
      <p:bldP spid="21" grpId="0"/>
      <p:bldP spid="21" grpId="1"/>
      <p:bldP spid="22" grpId="0"/>
      <p:bldP spid="22" grpId="1"/>
      <p:bldP spid="2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0278" y="1801933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96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96" b="1">
                <a:latin typeface="Times New Roman" pitchFamily="18" charset="0"/>
                <a:cs typeface="Times New Roman" pitchFamily="18" charset="0"/>
              </a:rPr>
              <a:t>. Xếp các câu kể ở bài tập 2 vào nhóm thích hợp.</a:t>
            </a:r>
            <a:endParaRPr lang="en-US" sz="2696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16098" y="93526"/>
            <a:ext cx="9008011" cy="1821343"/>
            <a:chOff x="1127917" y="149573"/>
            <a:chExt cx="12025929" cy="2431542"/>
          </a:xfrm>
        </p:grpSpPr>
        <p:sp>
          <p:nvSpPr>
            <p:cNvPr id="24" name="TextBox 23"/>
            <p:cNvSpPr txBox="1"/>
            <p:nvPr/>
          </p:nvSpPr>
          <p:spPr>
            <a:xfrm>
              <a:off x="5099750" y="149573"/>
              <a:ext cx="5449169" cy="1355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Thứ Năm ngày 15 tháng 11 năm 2023</a:t>
              </a:r>
            </a:p>
            <a:p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</a:t>
              </a:r>
              <a:r>
                <a:rPr lang="en-US" sz="2000" b="1" u="sng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  <a:p>
              <a:endPara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95"/>
            <p:cNvSpPr>
              <a:spLocks noChangeArrowheads="1"/>
            </p:cNvSpPr>
            <p:nvPr/>
          </p:nvSpPr>
          <p:spPr bwMode="auto">
            <a:xfrm>
              <a:off x="1127917" y="1143000"/>
              <a:ext cx="12025929" cy="143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tập: Từ ngữ chỉ hoạt động, đặc điểm; </a:t>
              </a:r>
            </a:p>
            <a:p>
              <a:pPr algn="ctr" eaLnBrk="1" hangingPunct="1">
                <a:defRPr/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kể</a:t>
              </a:r>
              <a:endPara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016099" y="2858225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Ông ngoại 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en-US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ón 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 đi học mỗi khi bố mẹ bận rộn.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3176" y="2344527"/>
            <a:ext cx="10730578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Tháp Bà Pô-na-gô là một địa điểm du lịch nổi tiếng ở Nha Trang.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68350" y="3429000"/>
            <a:ext cx="104614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Mỗi một ngày trôi qua, ông già đi, còn nó mạnh mẽ hơn.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43949"/>
              </p:ext>
            </p:extLst>
          </p:nvPr>
        </p:nvGraphicFramePr>
        <p:xfrm>
          <a:off x="616516" y="4171008"/>
          <a:ext cx="11073084" cy="261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1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748"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7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thiệu sự vật</a:t>
                      </a:r>
                      <a:endParaRPr lang="en-US" sz="27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7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nêu hoạt động</a:t>
                      </a:r>
                      <a:endParaRPr lang="en-US" sz="27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7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nêu đặc điểm</a:t>
                      </a:r>
                      <a:endParaRPr lang="en-US" sz="27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714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724122" y="4958678"/>
            <a:ext cx="3522566" cy="175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Tháp Bà Pô-na-gô là một địa điểm du lịch nổi tiếng ở Nha Trang.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40752" y="4970094"/>
            <a:ext cx="3424652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Ông ngoại 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en-US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ón </a:t>
            </a:r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 đi học mỗi khi bố mẹ bận rộn.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080244" y="4980217"/>
            <a:ext cx="3426708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Mỗi một ngày trôi qua, ông già đi, còn nó mạnh mẽ hơn.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 advTm="6318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EFE0A61C-1C44-31D9-1470-301154B5B132}"/>
              </a:ext>
            </a:extLst>
          </p:cNvPr>
          <p:cNvSpPr/>
          <p:nvPr/>
        </p:nvSpPr>
        <p:spPr>
          <a:xfrm>
            <a:off x="1371600" y="1225264"/>
            <a:ext cx="8161020" cy="389537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endParaRPr lang="en-US" sz="28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  <a:t>Câu kể là câu dùng để giới thiệu sự vật, nêu hoạt động hoặc nêu đặc điểm của sự vật và được kết thúc </a:t>
            </a:r>
            <a:r>
              <a:rPr lang="vi-VN" sz="3200" b="0" i="0">
                <a:solidFill>
                  <a:srgbClr val="C00000"/>
                </a:solidFill>
                <a:effectLst/>
                <a:latin typeface="+mj-lt"/>
              </a:rPr>
              <a:t>bằng dấu</a:t>
            </a:r>
            <a:r>
              <a:rPr lang="en-US" sz="3200" b="0" i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vi-VN" sz="3200" b="0" i="0">
                <a:solidFill>
                  <a:srgbClr val="C00000"/>
                </a:solidFill>
                <a:effectLst/>
                <a:latin typeface="+mj-lt"/>
              </a:rPr>
              <a:t>chấm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  <a:t>.</a:t>
            </a:r>
            <a:b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</a:br>
            <a:b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EE418B-F93C-B851-9DE2-607E82A7400B}"/>
              </a:ext>
            </a:extLst>
          </p:cNvPr>
          <p:cNvSpPr/>
          <p:nvPr/>
        </p:nvSpPr>
        <p:spPr>
          <a:xfrm>
            <a:off x="2933700" y="915067"/>
            <a:ext cx="4200525" cy="31024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756429" y="3486078"/>
            <a:ext cx="5106085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5992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5992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6880829" y="1267085"/>
            <a:ext cx="4736344" cy="5586567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87308AE0-BD78-165B-976F-2700911113AA}"/>
              </a:ext>
            </a:extLst>
          </p:cNvPr>
          <p:cNvGrpSpPr/>
          <p:nvPr/>
        </p:nvGrpSpPr>
        <p:grpSpPr>
          <a:xfrm>
            <a:off x="3242124" y="594200"/>
            <a:ext cx="5546711" cy="1336904"/>
            <a:chOff x="4539228" y="210532"/>
            <a:chExt cx="6996915" cy="1622158"/>
          </a:xfrm>
        </p:grpSpPr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FC8EBD1C-732B-810A-BBF1-4F257D80C867}"/>
                </a:ext>
              </a:extLst>
            </p:cNvPr>
            <p:cNvSpPr txBox="1"/>
            <p:nvPr/>
          </p:nvSpPr>
          <p:spPr>
            <a:xfrm>
              <a:off x="4539228" y="210532"/>
              <a:ext cx="6996915" cy="1622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Năm </a:t>
              </a: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19 </a:t>
              </a:r>
              <a:r>
                <a:rPr lang="en-US" sz="2696" kern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696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2696" kern="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696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2023 </a:t>
              </a:r>
            </a:p>
            <a:p>
              <a:pPr algn="ctr">
                <a:defRPr/>
              </a:pPr>
              <a:r>
                <a:rPr lang="en-US" sz="2696" b="1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696" b="1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endParaRPr lang="en-US" sz="2696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684886">
                <a:defRPr/>
              </a:pPr>
              <a:endParaRPr lang="en-US" sz="2696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B23283A1-CFEA-FD6E-4FFD-4BF4924C9605}"/>
                </a:ext>
              </a:extLst>
            </p:cNvPr>
            <p:cNvSpPr txBox="1"/>
            <p:nvPr/>
          </p:nvSpPr>
          <p:spPr>
            <a:xfrm>
              <a:off x="7011399" y="790899"/>
              <a:ext cx="233029" cy="55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endParaRPr lang="en-US" sz="2397" b="1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5">
            <a:extLst>
              <a:ext uri="{FF2B5EF4-FFF2-40B4-BE49-F238E27FC236}">
                <a16:creationId xmlns:a16="http://schemas.microsoft.com/office/drawing/2014/main" id="{EE6D9B25-4E28-576D-659B-DED0B8CBB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624" y="1511036"/>
            <a:ext cx="10119549" cy="104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2996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6431FFB5-F7A1-1618-D1FB-2D6350789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8039" y="1262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58623"/>
      </p:ext>
    </p:extLst>
  </p:cSld>
  <p:clrMapOvr>
    <a:masterClrMapping/>
  </p:clrMapOvr>
  <p:transition advTm="73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04892" y="1439105"/>
            <a:ext cx="9817337" cy="49650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vi-VN" sz="179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1502988" y="1327851"/>
            <a:ext cx="1122548" cy="99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871757" y="2301888"/>
            <a:ext cx="9072423" cy="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923626" y="1491215"/>
            <a:ext cx="5508003" cy="608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158"/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Rung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chu«ng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vµng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5525224" y="2501484"/>
            <a:ext cx="1392054" cy="439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5382527" y="2572832"/>
            <a:ext cx="1534751" cy="3408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3158"/>
            <a:endParaRPr lang="en-US" sz="20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5382527" y="2548981"/>
            <a:ext cx="1602927" cy="89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1798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</a:t>
            </a:r>
          </a:p>
          <a:p>
            <a:pPr defTabSz="913158">
              <a:spcBef>
                <a:spcPct val="50000"/>
              </a:spcBef>
            </a:pPr>
            <a:endParaRPr lang="en-US" sz="2097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12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28688" y="1579827"/>
            <a:ext cx="532724" cy="5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76146" y="2833231"/>
            <a:ext cx="829048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1798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từ chỉ hoạt động trong 2 câu thơ dưới đây: </a:t>
            </a:r>
          </a:p>
          <a:p>
            <a:pPr algn="ctr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Đàn trâu ra đồng sớm </a:t>
            </a:r>
          </a:p>
          <a:p>
            <a:pPr algn="ctr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cả sương mà đi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869770" y="5293322"/>
            <a:ext cx="2085009" cy="58477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435" indent="-342435" defTabSz="913158">
              <a:spcBef>
                <a:spcPct val="50000"/>
              </a:spcBef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ra, đội, đi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9882144" y="6546068"/>
            <a:ext cx="761747" cy="307456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defTabSz="913158">
              <a:defRPr/>
            </a:pPr>
            <a:r>
              <a:rPr lang="en-US" sz="1398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6159" name="Action Button: Hom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237156" y="4348"/>
            <a:ext cx="608827" cy="532724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913158"/>
            <a:endParaRPr lang="en-US"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val 8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84" name="Oval 8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85" name="Oval 8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86" name="Oval 88"/>
          <p:cNvSpPr>
            <a:spLocks noChangeArrowheads="1"/>
          </p:cNvSpPr>
          <p:nvPr/>
        </p:nvSpPr>
        <p:spPr bwMode="auto">
          <a:xfrm>
            <a:off x="8079445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87" name="Oval 8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88" name="Oval 90"/>
          <p:cNvSpPr>
            <a:spLocks noChangeArrowheads="1"/>
          </p:cNvSpPr>
          <p:nvPr/>
        </p:nvSpPr>
        <p:spPr bwMode="auto">
          <a:xfrm>
            <a:off x="8098471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89" name="Oval 9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90" name="Oval 92"/>
          <p:cNvSpPr>
            <a:spLocks noChangeArrowheads="1"/>
          </p:cNvSpPr>
          <p:nvPr/>
        </p:nvSpPr>
        <p:spPr bwMode="auto">
          <a:xfrm>
            <a:off x="8079445" y="3790491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91" name="Oval 9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92" name="Oval 9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93" name="Oval 9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94" name="Oval 9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95" name="Oval 9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96" name="Oval 9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97" name="Oval 9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98" name="Oval 10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99" name="Oval 10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100" name="Oval 10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101" name="Oval 10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02" name="Oval 10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103" name="Oval 10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104" name="Oval 10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105" name="Oval 10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106" name="Oval 10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107" name="Oval 10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108" name="Oval 11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05</a:t>
            </a:r>
          </a:p>
        </p:txBody>
      </p:sp>
      <p:sp>
        <p:nvSpPr>
          <p:cNvPr id="109" name="Oval 11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04</a:t>
            </a:r>
          </a:p>
        </p:txBody>
      </p:sp>
      <p:sp>
        <p:nvSpPr>
          <p:cNvPr id="110" name="Oval 11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03</a:t>
            </a:r>
          </a:p>
        </p:txBody>
      </p:sp>
      <p:sp>
        <p:nvSpPr>
          <p:cNvPr id="111" name="Oval 11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02</a:t>
            </a:r>
          </a:p>
        </p:txBody>
      </p:sp>
      <p:sp>
        <p:nvSpPr>
          <p:cNvPr id="112" name="Oval 11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01</a:t>
            </a:r>
          </a:p>
        </p:txBody>
      </p:sp>
      <p:sp>
        <p:nvSpPr>
          <p:cNvPr id="113" name="Oval 11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00</a:t>
            </a:r>
          </a:p>
        </p:txBody>
      </p:sp>
      <p:sp>
        <p:nvSpPr>
          <p:cNvPr id="114" name="Oval 11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3196">
                <a:solidFill>
                  <a:srgbClr val="FF0066"/>
                </a:solidFill>
                <a:latin typeface="Calibri"/>
              </a:rPr>
              <a:t>Hết</a:t>
            </a:r>
          </a:p>
          <a:p>
            <a:pPr defTabSz="913158"/>
            <a:r>
              <a:rPr lang="en-US" sz="3196">
                <a:solidFill>
                  <a:srgbClr val="FF0066"/>
                </a:solidFill>
                <a:latin typeface="Calibri"/>
              </a:rPr>
              <a:t> giờ</a:t>
            </a: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>
            <a:off x="8612169" y="5712101"/>
            <a:ext cx="761034" cy="53272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1798">
                <a:solidFill>
                  <a:prstClr val="white"/>
                </a:solidFill>
                <a:latin typeface="Calibri"/>
              </a:rPr>
              <a:t>Start</a:t>
            </a:r>
          </a:p>
        </p:txBody>
      </p:sp>
      <p:pic>
        <p:nvPicPr>
          <p:cNvPr id="6193" name="Picture 119" descr="dongho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37093" y="3390948"/>
            <a:ext cx="2756389" cy="24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5FAC0AFA-4147-B0CC-47B2-CBDFCC084F82}"/>
              </a:ext>
            </a:extLst>
          </p:cNvPr>
          <p:cNvGrpSpPr/>
          <p:nvPr/>
        </p:nvGrpSpPr>
        <p:grpSpPr>
          <a:xfrm>
            <a:off x="3674865" y="-59211"/>
            <a:ext cx="5022529" cy="815117"/>
            <a:chOff x="4539228" y="-95363"/>
            <a:chExt cx="6592070" cy="1088202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CC31E23F-F354-5731-0B0B-98A5474BE65A}"/>
                </a:ext>
              </a:extLst>
            </p:cNvPr>
            <p:cNvSpPr txBox="1"/>
            <p:nvPr/>
          </p:nvSpPr>
          <p:spPr>
            <a:xfrm>
              <a:off x="4539228" y="-95363"/>
              <a:ext cx="6592070" cy="61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397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Năm ngày 15  tháng 11 năm 2023 </a:t>
              </a:r>
              <a:endParaRPr lang="en-US" sz="2397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D28532BB-F6D0-E8C0-3A75-78ED6791314E}"/>
                </a:ext>
              </a:extLst>
            </p:cNvPr>
            <p:cNvSpPr txBox="1"/>
            <p:nvPr/>
          </p:nvSpPr>
          <p:spPr>
            <a:xfrm>
              <a:off x="6443426" y="438737"/>
              <a:ext cx="1820330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97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097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97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endParaRPr lang="en-US" sz="2097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95">
            <a:extLst>
              <a:ext uri="{FF2B5EF4-FFF2-40B4-BE49-F238E27FC236}">
                <a16:creationId xmlns:a16="http://schemas.microsoft.com/office/drawing/2014/main" id="{858AEF12-C180-A95C-EFA5-3F7C5B9D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24" y="779505"/>
            <a:ext cx="10625956" cy="95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996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23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235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3330" grpId="0" animBg="1"/>
      <p:bldP spid="13330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85686" y="1429547"/>
            <a:ext cx="9817337" cy="496503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vi-VN" sz="179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5935" y="1280363"/>
            <a:ext cx="1122548" cy="9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645090" y="2363531"/>
            <a:ext cx="9474872" cy="8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493145" y="1574119"/>
            <a:ext cx="5585167" cy="608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158"/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Rung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chu«ng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vµng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5525224" y="2501484"/>
            <a:ext cx="1392054" cy="439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5382527" y="2572832"/>
            <a:ext cx="1534751" cy="3408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3158"/>
            <a:endParaRPr lang="en-US" sz="209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5296915" y="2548981"/>
            <a:ext cx="1688539" cy="89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1798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  <a:p>
            <a:pPr defTabSz="913158">
              <a:spcBef>
                <a:spcPct val="50000"/>
              </a:spcBef>
            </a:pPr>
            <a:endParaRPr lang="en-US" sz="2097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12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20676" y="1716662"/>
            <a:ext cx="532724" cy="5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76146" y="2833231"/>
            <a:ext cx="8290485" cy="293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97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là câu kể 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Em đã làm gì để giúp đỡ mẹ?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Chiếc cặp của bạn đẹp quá!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Em học môn Tiếng Việt.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Bố em là công nhân. </a:t>
            </a:r>
          </a:p>
          <a:p>
            <a:pPr defTabSz="913158">
              <a:spcBef>
                <a:spcPct val="50000"/>
              </a:spcBef>
            </a:pPr>
            <a:r>
              <a:rPr lang="en-US" sz="2996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96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731902" y="5289545"/>
            <a:ext cx="1086895" cy="52257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435" indent="-342435" defTabSz="913158">
              <a:spcBef>
                <a:spcPct val="50000"/>
              </a:spcBef>
            </a:pPr>
            <a:r>
              <a:rPr lang="en-US" sz="279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C, D</a:t>
            </a:r>
            <a:endParaRPr lang="en-US" sz="279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9882144" y="6546068"/>
            <a:ext cx="761747" cy="307456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defTabSz="913158">
              <a:defRPr/>
            </a:pPr>
            <a:r>
              <a:rPr lang="en-US" sz="1398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sp>
        <p:nvSpPr>
          <p:cNvPr id="6159" name="Action Button: Hom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53376" y="4348"/>
            <a:ext cx="608827" cy="532724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913158"/>
            <a:endParaRPr lang="en-US"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val 8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84" name="Oval 8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85" name="Oval 8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86" name="Oval 88"/>
          <p:cNvSpPr>
            <a:spLocks noChangeArrowheads="1"/>
          </p:cNvSpPr>
          <p:nvPr/>
        </p:nvSpPr>
        <p:spPr bwMode="auto">
          <a:xfrm>
            <a:off x="8079445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87" name="Oval 8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88" name="Oval 90"/>
          <p:cNvSpPr>
            <a:spLocks noChangeArrowheads="1"/>
          </p:cNvSpPr>
          <p:nvPr/>
        </p:nvSpPr>
        <p:spPr bwMode="auto">
          <a:xfrm>
            <a:off x="8098471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89" name="Oval 9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90" name="Oval 92"/>
          <p:cNvSpPr>
            <a:spLocks noChangeArrowheads="1"/>
          </p:cNvSpPr>
          <p:nvPr/>
        </p:nvSpPr>
        <p:spPr bwMode="auto">
          <a:xfrm>
            <a:off x="8079445" y="3790491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91" name="Oval 9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92" name="Oval 9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93" name="Oval 9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94" name="Oval 9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95" name="Oval 9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96" name="Oval 9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97" name="Oval 9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98" name="Oval 10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99" name="Oval 10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100" name="Oval 10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101" name="Oval 10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102" name="Oval 10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103" name="Oval 10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104" name="Oval 10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105" name="Oval 10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106" name="Oval 10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107" name="Oval 10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108" name="Oval 11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05</a:t>
            </a:r>
          </a:p>
        </p:txBody>
      </p:sp>
      <p:sp>
        <p:nvSpPr>
          <p:cNvPr id="109" name="Oval 11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04</a:t>
            </a:r>
          </a:p>
        </p:txBody>
      </p:sp>
      <p:sp>
        <p:nvSpPr>
          <p:cNvPr id="110" name="Oval 11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03</a:t>
            </a:r>
          </a:p>
        </p:txBody>
      </p:sp>
      <p:sp>
        <p:nvSpPr>
          <p:cNvPr id="111" name="Oval 11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02</a:t>
            </a:r>
          </a:p>
        </p:txBody>
      </p:sp>
      <p:sp>
        <p:nvSpPr>
          <p:cNvPr id="112" name="Oval 11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01</a:t>
            </a:r>
          </a:p>
        </p:txBody>
      </p:sp>
      <p:sp>
        <p:nvSpPr>
          <p:cNvPr id="113" name="Oval 11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Calibri"/>
              </a:rPr>
              <a:t>00</a:t>
            </a:r>
          </a:p>
        </p:txBody>
      </p:sp>
      <p:sp>
        <p:nvSpPr>
          <p:cNvPr id="114" name="Oval 11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3196">
                <a:solidFill>
                  <a:srgbClr val="FF0066"/>
                </a:solidFill>
                <a:latin typeface="Calibri"/>
              </a:rPr>
              <a:t>Hết</a:t>
            </a:r>
          </a:p>
          <a:p>
            <a:pPr defTabSz="913158"/>
            <a:r>
              <a:rPr lang="en-US" sz="3196">
                <a:solidFill>
                  <a:srgbClr val="FF0066"/>
                </a:solidFill>
                <a:latin typeface="Calibri"/>
              </a:rPr>
              <a:t> giờ</a:t>
            </a: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>
            <a:off x="8612169" y="5712101"/>
            <a:ext cx="761034" cy="53272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1798">
                <a:solidFill>
                  <a:prstClr val="white"/>
                </a:solidFill>
                <a:latin typeface="Calibri"/>
              </a:rPr>
              <a:t>Start</a:t>
            </a:r>
          </a:p>
        </p:txBody>
      </p:sp>
      <p:pic>
        <p:nvPicPr>
          <p:cNvPr id="6193" name="Picture 119" descr="dongho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37093" y="3390948"/>
            <a:ext cx="2756389" cy="24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5FAC0AFA-4147-B0CC-47B2-CBDFCC084F82}"/>
              </a:ext>
            </a:extLst>
          </p:cNvPr>
          <p:cNvGrpSpPr/>
          <p:nvPr/>
        </p:nvGrpSpPr>
        <p:grpSpPr>
          <a:xfrm>
            <a:off x="3735849" y="49400"/>
            <a:ext cx="5022529" cy="815117"/>
            <a:chOff x="4539228" y="-95363"/>
            <a:chExt cx="6592070" cy="1088202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CC31E23F-F354-5731-0B0B-98A5474BE65A}"/>
                </a:ext>
              </a:extLst>
            </p:cNvPr>
            <p:cNvSpPr txBox="1"/>
            <p:nvPr/>
          </p:nvSpPr>
          <p:spPr>
            <a:xfrm>
              <a:off x="4539228" y="-95363"/>
              <a:ext cx="6592070" cy="61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397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Năm ngày 15  tháng 11 năm 2023 </a:t>
              </a:r>
              <a:endParaRPr lang="en-US" sz="2397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D28532BB-F6D0-E8C0-3A75-78ED6791314E}"/>
                </a:ext>
              </a:extLst>
            </p:cNvPr>
            <p:cNvSpPr txBox="1"/>
            <p:nvPr/>
          </p:nvSpPr>
          <p:spPr>
            <a:xfrm>
              <a:off x="6443426" y="438737"/>
              <a:ext cx="1820330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97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097" b="1" u="sng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97" b="1" u="sng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endParaRPr lang="en-US" sz="2097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95">
            <a:extLst>
              <a:ext uri="{FF2B5EF4-FFF2-40B4-BE49-F238E27FC236}">
                <a16:creationId xmlns:a16="http://schemas.microsoft.com/office/drawing/2014/main" id="{858AEF12-C180-A95C-EFA5-3F7C5B9D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24" y="779505"/>
            <a:ext cx="10625956" cy="14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996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en-GB" sz="2996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3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9187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3330" grpId="0" animBg="1"/>
      <p:bldP spid="13330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id="{CE497047-3641-AF06-88B4-FD6153644ED1}"/>
              </a:ext>
            </a:extLst>
          </p:cNvPr>
          <p:cNvSpPr txBox="1"/>
          <p:nvPr/>
        </p:nvSpPr>
        <p:spPr>
          <a:xfrm>
            <a:off x="2662103" y="1427143"/>
            <a:ext cx="8511127" cy="880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8800" b="1" spc="-133">
                <a:solidFill>
                  <a:srgbClr val="F92D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8800" b="1" spc="-133" dirty="0">
              <a:solidFill>
                <a:srgbClr val="F92D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4345622" y="3961724"/>
            <a:ext cx="1978688" cy="52004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725699" y="1450312"/>
            <a:ext cx="8523579" cy="49794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vi-VN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 bwMode="auto">
          <a:xfrm>
            <a:off x="2314587" y="1359927"/>
            <a:ext cx="1060926" cy="8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8022" y="2282685"/>
            <a:ext cx="8447476" cy="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4811747" y="2490389"/>
            <a:ext cx="1674274" cy="439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4984577" y="2528665"/>
            <a:ext cx="1610855" cy="83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  <a:defRPr/>
            </a:pPr>
            <a:r>
              <a:rPr lang="en-US" sz="20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defTabSz="913158">
              <a:spcBef>
                <a:spcPct val="50000"/>
              </a:spcBef>
            </a:pPr>
            <a:endParaRPr lang="en-US" sz="179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4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20676" y="1645314"/>
            <a:ext cx="532724" cy="5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815155" y="3000917"/>
            <a:ext cx="6563947" cy="52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2796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sau đây là câu nêu hoạt động :</a:t>
            </a:r>
            <a:endParaRPr lang="en-US" sz="279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9796528" y="6515944"/>
            <a:ext cx="939681" cy="338234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3158">
              <a:defRPr/>
            </a:pPr>
            <a:r>
              <a:rPr lang="en-US" sz="159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2058592" y="4393336"/>
            <a:ext cx="5737794" cy="52004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2019310" y="3908493"/>
            <a:ext cx="6494929" cy="212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435" indent="-342435" defTabSz="913158">
              <a:spcBef>
                <a:spcPct val="50000"/>
              </a:spcBef>
            </a:pPr>
            <a:r>
              <a:rPr lang="en-US" sz="239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A.Lớp học của em rộng rãi và thoáng đãng.</a:t>
            </a:r>
          </a:p>
          <a:p>
            <a:pPr marL="342435" indent="-342435" defTabSz="913158">
              <a:spcBef>
                <a:spcPct val="50000"/>
              </a:spcBef>
            </a:pPr>
            <a:r>
              <a:rPr lang="en-US" sz="239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Bạn ấy chạy ra chạy vào để tìm quyển sách.</a:t>
            </a:r>
            <a:endParaRPr lang="en-US" sz="239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435" indent="-342435" defTabSz="913158">
              <a:spcBef>
                <a:spcPct val="50000"/>
              </a:spcBef>
            </a:pPr>
            <a:r>
              <a:rPr lang="en-US" sz="239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Cánh đồng rộng thênh thang.</a:t>
            </a:r>
          </a:p>
          <a:p>
            <a:pPr marL="342435" indent="-342435" defTabSz="913158">
              <a:spcBef>
                <a:spcPct val="50000"/>
              </a:spcBef>
            </a:pPr>
            <a:r>
              <a:rPr lang="en-US" sz="239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Vào mùa mưa, con đường lầy lội và trơn trượt.</a:t>
            </a:r>
          </a:p>
        </p:txBody>
      </p:sp>
      <p:sp>
        <p:nvSpPr>
          <p:cNvPr id="4113" name="Action Button: Home 5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53376" y="4348"/>
            <a:ext cx="608827" cy="532724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8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3" name="Oval 8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54" name="Oval 8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56" name="Oval 88"/>
          <p:cNvSpPr>
            <a:spLocks noChangeArrowheads="1"/>
          </p:cNvSpPr>
          <p:nvPr/>
        </p:nvSpPr>
        <p:spPr bwMode="auto">
          <a:xfrm>
            <a:off x="8079445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57" name="Oval 8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58" name="Oval 90"/>
          <p:cNvSpPr>
            <a:spLocks noChangeArrowheads="1"/>
          </p:cNvSpPr>
          <p:nvPr/>
        </p:nvSpPr>
        <p:spPr bwMode="auto">
          <a:xfrm>
            <a:off x="8098471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59" name="Oval 9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60" name="Oval 92"/>
          <p:cNvSpPr>
            <a:spLocks noChangeArrowheads="1"/>
          </p:cNvSpPr>
          <p:nvPr/>
        </p:nvSpPr>
        <p:spPr bwMode="auto">
          <a:xfrm>
            <a:off x="8079445" y="3790491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61" name="Oval 9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62" name="Oval 9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3" name="Oval 9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4" name="Oval 9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5" name="Oval 9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6" name="Oval 9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7" name="Oval 9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68" name="Oval 10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9" name="Oval 10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70" name="Oval 10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1" name="Oval 10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" name="Oval 10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73" name="Oval 10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4" name="Oval 10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75" name="Oval 10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76" name="Oval 10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77" name="Oval 10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78" name="Oval 11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79" name="Oval 11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80" name="Oval 11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81" name="Oval 11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82" name="Oval 11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83" name="Oval 11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84" name="Oval 11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3196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</a:p>
          <a:p>
            <a:pPr defTabSz="913158"/>
            <a:r>
              <a:rPr lang="en-US" sz="3196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</a:p>
        </p:txBody>
      </p:sp>
      <p:sp>
        <p:nvSpPr>
          <p:cNvPr id="85" name="Oval 117"/>
          <p:cNvSpPr>
            <a:spLocks noChangeArrowheads="1"/>
          </p:cNvSpPr>
          <p:nvPr/>
        </p:nvSpPr>
        <p:spPr bwMode="auto">
          <a:xfrm>
            <a:off x="8612169" y="5712101"/>
            <a:ext cx="761034" cy="53272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1798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3" name="Picture 119" descr="dongho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1986" y="3324346"/>
            <a:ext cx="2713507" cy="24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>
            <a:extLst>
              <a:ext uri="{FF2B5EF4-FFF2-40B4-BE49-F238E27FC236}">
                <a16:creationId xmlns:a16="http://schemas.microsoft.com/office/drawing/2014/main" id="{66117F00-E89C-BBAB-87CA-A565DC528F69}"/>
              </a:ext>
            </a:extLst>
          </p:cNvPr>
          <p:cNvGrpSpPr/>
          <p:nvPr/>
        </p:nvGrpSpPr>
        <p:grpSpPr>
          <a:xfrm>
            <a:off x="3627338" y="67440"/>
            <a:ext cx="5022529" cy="1081075"/>
            <a:chOff x="4539228" y="77391"/>
            <a:chExt cx="6592069" cy="1443262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585E191F-6029-2B5E-5775-E759A341F656}"/>
                </a:ext>
              </a:extLst>
            </p:cNvPr>
            <p:cNvSpPr txBox="1"/>
            <p:nvPr/>
          </p:nvSpPr>
          <p:spPr>
            <a:xfrm>
              <a:off x="4539228" y="77391"/>
              <a:ext cx="6592069" cy="61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397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Năm ngày 15  tháng 11 năm 2023 </a:t>
              </a:r>
              <a:endParaRPr lang="en-US" sz="2397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A8DCABDC-B9A6-5806-601F-AECC9E3857F2}"/>
                </a:ext>
              </a:extLst>
            </p:cNvPr>
            <p:cNvSpPr txBox="1"/>
            <p:nvPr/>
          </p:nvSpPr>
          <p:spPr>
            <a:xfrm>
              <a:off x="5234178" y="535717"/>
              <a:ext cx="4219490" cy="984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97" b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Tiếng</a:t>
              </a:r>
              <a:r>
                <a:rPr lang="en-US" sz="2097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097" b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Việt</a:t>
              </a:r>
              <a:endParaRPr lang="en-US" sz="2097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84886">
                <a:defRPr/>
              </a:pPr>
              <a:endParaRPr lang="en-US" sz="2097" b="1" u="sng" kern="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95">
            <a:extLst>
              <a:ext uri="{FF2B5EF4-FFF2-40B4-BE49-F238E27FC236}">
                <a16:creationId xmlns:a16="http://schemas.microsoft.com/office/drawing/2014/main" id="{71F95C5A-0A44-A359-990B-DD12C2FEF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815745"/>
            <a:ext cx="10136423" cy="150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996" b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endParaRPr lang="en-GB" sz="2996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996" b="1" dirty="0">
              <a:solidFill>
                <a:srgbClr val="7030A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WordArt 5">
            <a:extLst>
              <a:ext uri="{FF2B5EF4-FFF2-40B4-BE49-F238E27FC236}">
                <a16:creationId xmlns:a16="http://schemas.microsoft.com/office/drawing/2014/main" id="{98005866-6EF6-7128-23D2-4E0B69554F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4945" y="1490177"/>
            <a:ext cx="5508003" cy="608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158"/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Rung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chu«ng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vµng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394856" y="1397917"/>
            <a:ext cx="9912466" cy="52886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vi-VN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5935" y="1280363"/>
            <a:ext cx="1122548" cy="9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72" y="2274243"/>
            <a:ext cx="9912466" cy="8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570309" y="1574119"/>
            <a:ext cx="5508003" cy="608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3158"/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Rung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chu«ng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  <a:r>
              <a:rPr lang="en-US" sz="3595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vµng</a:t>
            </a:r>
            <a:r>
              <a:rPr lang="en-US" sz="359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Cooper" panose="020B7200000000000000" pitchFamily="34" charset="0"/>
              </a:rPr>
              <a:t> </a:t>
            </a:r>
          </a:p>
        </p:txBody>
      </p:sp>
      <p:sp>
        <p:nvSpPr>
          <p:cNvPr id="6150" name="AutoShape 9"/>
          <p:cNvSpPr>
            <a:spLocks noChangeArrowheads="1"/>
          </p:cNvSpPr>
          <p:nvPr/>
        </p:nvSpPr>
        <p:spPr bwMode="auto">
          <a:xfrm>
            <a:off x="4271976" y="2466125"/>
            <a:ext cx="1392054" cy="439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auto">
          <a:xfrm>
            <a:off x="4200627" y="2526854"/>
            <a:ext cx="1534751" cy="3408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3158"/>
            <a:endParaRPr lang="en-US" sz="2097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3869976" y="2521264"/>
            <a:ext cx="1794053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179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97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0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12" descr="star_tip_md_w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20676" y="1716662"/>
            <a:ext cx="532724" cy="5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29760" y="2735549"/>
            <a:ext cx="8326796" cy="413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158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 câu nào là câu kể nêu đặc điểm ?</a:t>
            </a:r>
            <a:br>
              <a:rPr lang="en-US" sz="3200"/>
            </a:br>
            <a:r>
              <a:rPr lang="en-US" sz="3200"/>
              <a:t>A</a:t>
            </a:r>
            <a:r>
              <a:rPr lang="en-US" sz="2800"/>
              <a:t>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trường mình rộng quá </a:t>
            </a:r>
            <a:r>
              <a:rPr lang="en-US" sz="2800"/>
              <a:t>!</a:t>
            </a:r>
            <a:br>
              <a:rPr lang="en-US" sz="2800"/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Kho sách của ông bà thật kì diệu.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Bố em uống trà mỗi buổi sáng.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D.Bạn Đăng là lớp trưởng của lớp 3C.</a:t>
            </a:r>
          </a:p>
          <a:p>
            <a:pPr defTabSz="913158">
              <a:spcBef>
                <a:spcPct val="50000"/>
              </a:spcBef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158">
              <a:spcBef>
                <a:spcPct val="50000"/>
              </a:spcBef>
            </a:pPr>
            <a:endParaRPr lang="en-US" sz="269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787791" y="5479008"/>
            <a:ext cx="5853040" cy="52257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435" indent="-342435" defTabSz="913158">
              <a:spcBef>
                <a:spcPct val="50000"/>
              </a:spcBef>
            </a:pPr>
            <a:r>
              <a:rPr lang="en-US" sz="2796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B. Kho sách của ông bà thật kì diệu.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9882145" y="6546068"/>
            <a:ext cx="898003" cy="322845"/>
          </a:xfrm>
          <a:prstGeom prst="rect">
            <a:avLst/>
          </a:prstGeom>
          <a:solidFill>
            <a:srgbClr val="FF9933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defTabSz="913158">
              <a:defRPr/>
            </a:pPr>
            <a:r>
              <a:rPr lang="en-US" sz="149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6159" name="Action Button: Home 4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053376" y="4348"/>
            <a:ext cx="608827" cy="532724"/>
          </a:xfrm>
          <a:prstGeom prst="actionButtonHome">
            <a:avLst/>
          </a:prstGeom>
          <a:solidFill>
            <a:srgbClr val="FF9900"/>
          </a:solidFill>
          <a:ln w="9525" algn="ctr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defTabSz="913158"/>
            <a:endParaRPr lang="en-US" sz="1798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8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4" name="Oval 8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85" name="Oval 8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86" name="Oval 88"/>
          <p:cNvSpPr>
            <a:spLocks noChangeArrowheads="1"/>
          </p:cNvSpPr>
          <p:nvPr/>
        </p:nvSpPr>
        <p:spPr bwMode="auto">
          <a:xfrm>
            <a:off x="8079445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87" name="Oval 8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88" name="Oval 90"/>
          <p:cNvSpPr>
            <a:spLocks noChangeArrowheads="1"/>
          </p:cNvSpPr>
          <p:nvPr/>
        </p:nvSpPr>
        <p:spPr bwMode="auto">
          <a:xfrm>
            <a:off x="8098471" y="3771465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9" name="Oval 9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90" name="Oval 92"/>
          <p:cNvSpPr>
            <a:spLocks noChangeArrowheads="1"/>
          </p:cNvSpPr>
          <p:nvPr/>
        </p:nvSpPr>
        <p:spPr bwMode="auto">
          <a:xfrm>
            <a:off x="8079445" y="3790491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91" name="Oval 9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92" name="Oval 9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3" name="Oval 9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4" name="Oval 9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5" name="Oval 9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6" name="Oval 9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7" name="Oval 9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8" name="Oval 10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Oval 10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0" name="Oval 10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1" name="Oval 10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2" name="Oval 10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3" name="Oval 10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4" name="Oval 10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05" name="Oval 107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06" name="Oval 108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07" name="Oval 109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08" name="Oval 110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09" name="Oval 111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10" name="Oval 112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11" name="Oval 113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2" name="Oval 114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13" name="Oval 115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5992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14" name="Oval 116"/>
          <p:cNvSpPr>
            <a:spLocks noChangeArrowheads="1"/>
          </p:cNvSpPr>
          <p:nvPr/>
        </p:nvSpPr>
        <p:spPr bwMode="auto">
          <a:xfrm>
            <a:off x="8079445" y="3809517"/>
            <a:ext cx="1902585" cy="159817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3196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</a:p>
          <a:p>
            <a:pPr defTabSz="913158"/>
            <a:r>
              <a:rPr lang="en-US" sz="3196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</a:p>
        </p:txBody>
      </p:sp>
      <p:sp>
        <p:nvSpPr>
          <p:cNvPr id="115" name="Oval 117"/>
          <p:cNvSpPr>
            <a:spLocks noChangeArrowheads="1"/>
          </p:cNvSpPr>
          <p:nvPr/>
        </p:nvSpPr>
        <p:spPr bwMode="auto">
          <a:xfrm>
            <a:off x="8612169" y="6093169"/>
            <a:ext cx="761034" cy="57175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3158"/>
            <a:r>
              <a:rPr lang="en-US" sz="1798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6193" name="Picture 119" descr="dongho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3960" y="3371923"/>
            <a:ext cx="2583830" cy="24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5FAC0AFA-4147-B0CC-47B2-CBDFCC084F82}"/>
              </a:ext>
            </a:extLst>
          </p:cNvPr>
          <p:cNvGrpSpPr/>
          <p:nvPr/>
        </p:nvGrpSpPr>
        <p:grpSpPr>
          <a:xfrm>
            <a:off x="3674865" y="-59211"/>
            <a:ext cx="5022529" cy="817473"/>
            <a:chOff x="4539228" y="-95363"/>
            <a:chExt cx="6592070" cy="1091347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CC31E23F-F354-5731-0B0B-98A5474BE65A}"/>
                </a:ext>
              </a:extLst>
            </p:cNvPr>
            <p:cNvSpPr txBox="1"/>
            <p:nvPr/>
          </p:nvSpPr>
          <p:spPr>
            <a:xfrm>
              <a:off x="4539228" y="-95363"/>
              <a:ext cx="6592070" cy="615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886">
                <a:defRPr/>
              </a:pPr>
              <a:r>
                <a:rPr lang="en-US" sz="2397" ker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Năm ngày 15  tháng 11 năm 2023 </a:t>
              </a:r>
              <a:endParaRPr lang="en-US" sz="2397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17">
              <a:extLst>
                <a:ext uri="{FF2B5EF4-FFF2-40B4-BE49-F238E27FC236}">
                  <a16:creationId xmlns:a16="http://schemas.microsoft.com/office/drawing/2014/main" id="{D28532BB-F6D0-E8C0-3A75-78ED6791314E}"/>
                </a:ext>
              </a:extLst>
            </p:cNvPr>
            <p:cNvSpPr txBox="1"/>
            <p:nvPr/>
          </p:nvSpPr>
          <p:spPr>
            <a:xfrm>
              <a:off x="6283390" y="441882"/>
              <a:ext cx="1820330" cy="55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97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Tiếng</a:t>
              </a:r>
              <a:r>
                <a:rPr lang="en-US" sz="2097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097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Việt</a:t>
              </a:r>
              <a:endParaRPr lang="en-US" sz="20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95">
            <a:extLst>
              <a:ext uri="{FF2B5EF4-FFF2-40B4-BE49-F238E27FC236}">
                <a16:creationId xmlns:a16="http://schemas.microsoft.com/office/drawing/2014/main" id="{858AEF12-C180-A95C-EFA5-3F7C5B9D5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90" y="874899"/>
            <a:ext cx="10502266" cy="95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điểm; Câu kể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239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5354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3330" grpId="0" animBg="1"/>
      <p:bldP spid="13330" grpId="1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E0BF33-579E-89E1-231F-23FAAADDAF29}"/>
              </a:ext>
            </a:extLst>
          </p:cNvPr>
          <p:cNvSpPr txBox="1"/>
          <p:nvPr/>
        </p:nvSpPr>
        <p:spPr>
          <a:xfrm>
            <a:off x="2299063" y="869950"/>
            <a:ext cx="8961120" cy="2173696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lnSpcReduction="10000"/>
          </a:bodyPr>
          <a:lstStyle/>
          <a:p>
            <a:pPr algn="ctr">
              <a:defRPr/>
            </a:pPr>
            <a:r>
              <a:rPr lang="en-US" sz="4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KHỎE .CHÚC CÁC EM CHĂM NGOAN HỌC GIỎI .</a:t>
            </a:r>
          </a:p>
        </p:txBody>
      </p:sp>
    </p:spTree>
    <p:extLst>
      <p:ext uri="{BB962C8B-B14F-4D97-AF65-F5344CB8AC3E}">
        <p14:creationId xmlns:p14="http://schemas.microsoft.com/office/powerpoint/2010/main" val="3837168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81B14D-200E-C994-FFAB-7FFE60B76340}"/>
              </a:ext>
            </a:extLst>
          </p:cNvPr>
          <p:cNvSpPr txBox="1"/>
          <p:nvPr/>
        </p:nvSpPr>
        <p:spPr>
          <a:xfrm>
            <a:off x="1065504" y="2078548"/>
            <a:ext cx="819279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D73E3D-C62C-2D5B-AEE2-B817E27AE7E3}"/>
              </a:ext>
            </a:extLst>
          </p:cNvPr>
          <p:cNvSpPr/>
          <p:nvPr/>
        </p:nvSpPr>
        <p:spPr>
          <a:xfrm>
            <a:off x="1065504" y="466902"/>
            <a:ext cx="9375776" cy="847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58682"/>
          </a:xfrm>
        </p:spPr>
        <p:txBody>
          <a:bodyPr>
            <a:noAutofit/>
          </a:bodyPr>
          <a:lstStyle/>
          <a:p>
            <a:pPr marL="457200" indent="-457200" algn="l">
              <a:buAutoNum type="alphaUcPeriod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áo đỏ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lphaU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thay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đỏ,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C1B372-7825-ACF8-5D94-0A97F0278BE7}"/>
              </a:ext>
            </a:extLst>
          </p:cNvPr>
          <p:cNvSpPr txBox="1"/>
          <p:nvPr/>
        </p:nvSpPr>
        <p:spPr>
          <a:xfrm>
            <a:off x="657878" y="1709609"/>
            <a:ext cx="10876244" cy="2554545"/>
          </a:xfrm>
          <a:prstGeom prst="rect">
            <a:avLst/>
          </a:prstGeom>
          <a:noFill/>
          <a:ln w="57150">
            <a:solidFill>
              <a:srgbClr val="F71DED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D6D73E3D-C62C-2D5B-AEE2-B817E27AE7E3}"/>
              </a:ext>
            </a:extLst>
          </p:cNvPr>
          <p:cNvSpPr/>
          <p:nvPr/>
        </p:nvSpPr>
        <p:spPr>
          <a:xfrm>
            <a:off x="1065504" y="466902"/>
            <a:ext cx="9375776" cy="847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F4072-8549-E1DC-8106-49AEC118817E}"/>
              </a:ext>
            </a:extLst>
          </p:cNvPr>
          <p:cNvSpPr txBox="1"/>
          <p:nvPr/>
        </p:nvSpPr>
        <p:spPr>
          <a:xfrm>
            <a:off x="657878" y="1709609"/>
            <a:ext cx="10876244" cy="1569660"/>
          </a:xfrm>
          <a:prstGeom prst="rect">
            <a:avLst/>
          </a:prstGeom>
          <a:noFill/>
          <a:ln w="57150"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E608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D6D73E3D-C62C-2D5B-AEE2-B817E27AE7E3}"/>
              </a:ext>
            </a:extLst>
          </p:cNvPr>
          <p:cNvSpPr/>
          <p:nvPr/>
        </p:nvSpPr>
        <p:spPr>
          <a:xfrm>
            <a:off x="1065504" y="466902"/>
            <a:ext cx="9375776" cy="847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616" y="3279269"/>
            <a:ext cx="9032383" cy="2799559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528354" y="5225249"/>
            <a:ext cx="5303520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Đỏ,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b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15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B6EAFB-6443-A569-55FE-5EB7778D3DE8}"/>
              </a:ext>
            </a:extLst>
          </p:cNvPr>
          <p:cNvSpPr/>
          <p:nvPr/>
        </p:nvSpPr>
        <p:spPr>
          <a:xfrm>
            <a:off x="482600" y="297707"/>
            <a:ext cx="9969500" cy="847548"/>
          </a:xfrm>
          <a:prstGeom prst="roundRect">
            <a:avLst/>
          </a:prstGeom>
          <a:solidFill>
            <a:srgbClr val="FD87B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câu kể trong những câu dưới đây:</a:t>
            </a:r>
            <a:br>
              <a:rPr lang="vi-VN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9C8AF128-EDCD-7742-7C16-CABFCCDB91E3}"/>
              </a:ext>
            </a:extLst>
          </p:cNvPr>
          <p:cNvSpPr/>
          <p:nvPr/>
        </p:nvSpPr>
        <p:spPr>
          <a:xfrm>
            <a:off x="482600" y="1350221"/>
            <a:ext cx="2522537" cy="2017000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93EEBDF8-EFA0-B19B-5652-7C41DA67FC78}"/>
              </a:ext>
            </a:extLst>
          </p:cNvPr>
          <p:cNvSpPr/>
          <p:nvPr/>
        </p:nvSpPr>
        <p:spPr>
          <a:xfrm>
            <a:off x="3282743" y="1245179"/>
            <a:ext cx="3041857" cy="2442619"/>
          </a:xfrm>
          <a:prstGeom prst="foldedCorner">
            <a:avLst/>
          </a:prstGeom>
          <a:solidFill>
            <a:srgbClr val="FA62F3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68F3A70-8509-C03D-B5C4-BD017DA1F0EC}"/>
              </a:ext>
            </a:extLst>
          </p:cNvPr>
          <p:cNvSpPr/>
          <p:nvPr/>
        </p:nvSpPr>
        <p:spPr>
          <a:xfrm>
            <a:off x="482635" y="3892764"/>
            <a:ext cx="2990436" cy="2233069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B3C6E341-C5AF-F931-161C-ACF45E0B79A6}"/>
              </a:ext>
            </a:extLst>
          </p:cNvPr>
          <p:cNvSpPr/>
          <p:nvPr/>
        </p:nvSpPr>
        <p:spPr>
          <a:xfrm>
            <a:off x="3807030" y="3948907"/>
            <a:ext cx="3276391" cy="212078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A2040447-5CD6-7A83-0501-63C8C85EAB3F}"/>
              </a:ext>
            </a:extLst>
          </p:cNvPr>
          <p:cNvSpPr/>
          <p:nvPr/>
        </p:nvSpPr>
        <p:spPr>
          <a:xfrm>
            <a:off x="7277689" y="4001415"/>
            <a:ext cx="2882484" cy="2015766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dirty="0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FE0A61C-1C44-31D9-1470-301154B5B132}"/>
              </a:ext>
            </a:extLst>
          </p:cNvPr>
          <p:cNvSpPr/>
          <p:nvPr/>
        </p:nvSpPr>
        <p:spPr>
          <a:xfrm>
            <a:off x="6677024" y="1145255"/>
            <a:ext cx="4892221" cy="280365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endParaRPr lang="en-US" sz="28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FF0000"/>
                </a:solidFill>
                <a:effectLst/>
                <a:latin typeface="+mj-lt"/>
              </a:rPr>
              <a:t>Câu kể là câu dùng để giới thiệu sự vật, nêu hoạt động hoặc nêu đặc điểm của sự vật và được kết thúc bằng dấu chấm.</a:t>
            </a:r>
            <a:br>
              <a:rPr lang="vi-VN" sz="2400" b="0" i="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EE418B-F93C-B851-9DE2-607E82A7400B}"/>
              </a:ext>
            </a:extLst>
          </p:cNvPr>
          <p:cNvSpPr/>
          <p:nvPr/>
        </p:nvSpPr>
        <p:spPr>
          <a:xfrm>
            <a:off x="2933700" y="846487"/>
            <a:ext cx="4200525" cy="31024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CF94AD-1D62-10DE-D786-2ECC4CC4BA6A}"/>
              </a:ext>
            </a:extLst>
          </p:cNvPr>
          <p:cNvSpPr/>
          <p:nvPr/>
        </p:nvSpPr>
        <p:spPr>
          <a:xfrm>
            <a:off x="3192839" y="846487"/>
            <a:ext cx="3484186" cy="2873158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0C8335-0F89-C2B3-C263-DA16C2DD033E}"/>
              </a:ext>
            </a:extLst>
          </p:cNvPr>
          <p:cNvSpPr/>
          <p:nvPr/>
        </p:nvSpPr>
        <p:spPr>
          <a:xfrm>
            <a:off x="384382" y="3498041"/>
            <a:ext cx="3276391" cy="2931334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6445F8-471A-E701-F92C-F0B8B4B80BB3}"/>
              </a:ext>
            </a:extLst>
          </p:cNvPr>
          <p:cNvSpPr/>
          <p:nvPr/>
        </p:nvSpPr>
        <p:spPr>
          <a:xfrm>
            <a:off x="3660773" y="3681155"/>
            <a:ext cx="3563356" cy="274822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19" grpId="1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EFE0A61C-1C44-31D9-1470-301154B5B132}"/>
              </a:ext>
            </a:extLst>
          </p:cNvPr>
          <p:cNvSpPr/>
          <p:nvPr/>
        </p:nvSpPr>
        <p:spPr>
          <a:xfrm>
            <a:off x="1371600" y="1225264"/>
            <a:ext cx="8161020" cy="389537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endParaRPr lang="en-US" sz="28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  <a:t>Câu kể là câu dùng để giới thiệu sự vật, nêu hoạt động hoặc nêu đặc điểm của sự vật và được kết thúc </a:t>
            </a:r>
            <a:r>
              <a:rPr lang="vi-VN" sz="3200" b="0" i="0">
                <a:solidFill>
                  <a:srgbClr val="C00000"/>
                </a:solidFill>
                <a:effectLst/>
                <a:latin typeface="+mj-lt"/>
              </a:rPr>
              <a:t>bằng dấu</a:t>
            </a:r>
            <a:r>
              <a:rPr lang="en-US" sz="3200" b="0" i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vi-VN" sz="3200" b="0" i="0">
                <a:solidFill>
                  <a:srgbClr val="C00000"/>
                </a:solidFill>
                <a:effectLst/>
                <a:latin typeface="+mj-lt"/>
              </a:rPr>
              <a:t>chấm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  <a:t>.</a:t>
            </a:r>
            <a:br>
              <a:rPr lang="vi-VN" sz="3200" b="0" i="0" dirty="0">
                <a:solidFill>
                  <a:srgbClr val="C00000"/>
                </a:solidFill>
                <a:effectLst/>
                <a:latin typeface="+mj-lt"/>
              </a:rPr>
            </a:br>
            <a:b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EE418B-F93C-B851-9DE2-607E82A7400B}"/>
              </a:ext>
            </a:extLst>
          </p:cNvPr>
          <p:cNvSpPr/>
          <p:nvPr/>
        </p:nvSpPr>
        <p:spPr>
          <a:xfrm>
            <a:off x="2933700" y="880777"/>
            <a:ext cx="4200525" cy="31024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4F8A-36B6-24B2-F7C2-8C2154992177}"/>
              </a:ext>
            </a:extLst>
          </p:cNvPr>
          <p:cNvSpPr/>
          <p:nvPr/>
        </p:nvSpPr>
        <p:spPr>
          <a:xfrm>
            <a:off x="482600" y="297707"/>
            <a:ext cx="7785100" cy="84754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3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b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F04BD-695A-8C65-8DF4-1113140908AD}"/>
              </a:ext>
            </a:extLst>
          </p:cNvPr>
          <p:cNvSpPr txBox="1"/>
          <p:nvPr/>
        </p:nvSpPr>
        <p:spPr>
          <a:xfrm>
            <a:off x="1019174" y="3429000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4AF0C-6B24-7A87-F587-24ECC15357E6}"/>
              </a:ext>
            </a:extLst>
          </p:cNvPr>
          <p:cNvSpPr txBox="1"/>
          <p:nvPr/>
        </p:nvSpPr>
        <p:spPr>
          <a:xfrm>
            <a:off x="4711590" y="4531865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E6D438-4CC9-81F8-B269-842611A64F6C}"/>
              </a:ext>
            </a:extLst>
          </p:cNvPr>
          <p:cNvSpPr/>
          <p:nvPr/>
        </p:nvSpPr>
        <p:spPr>
          <a:xfrm>
            <a:off x="296517" y="1308886"/>
            <a:ext cx="5294658" cy="580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chemeClr val="accent2">
                  <a:lumMod val="75000"/>
                </a:schemeClr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832056-985F-D218-759D-548325C0876E}"/>
              </a:ext>
            </a:extLst>
          </p:cNvPr>
          <p:cNvSpPr/>
          <p:nvPr/>
        </p:nvSpPr>
        <p:spPr>
          <a:xfrm>
            <a:off x="2353917" y="1919487"/>
            <a:ext cx="4989857" cy="4682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b.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D02FF-01A0-40C2-18EC-A768EA3C711F}"/>
              </a:ext>
            </a:extLst>
          </p:cNvPr>
          <p:cNvSpPr/>
          <p:nvPr/>
        </p:nvSpPr>
        <p:spPr>
          <a:xfrm>
            <a:off x="6096000" y="2430720"/>
            <a:ext cx="4989857" cy="4955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c.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586AE986-9A11-05D3-0A67-09F82BC2E05C}"/>
              </a:ext>
            </a:extLst>
          </p:cNvPr>
          <p:cNvSpPr/>
          <p:nvPr/>
        </p:nvSpPr>
        <p:spPr>
          <a:xfrm>
            <a:off x="482600" y="2926233"/>
            <a:ext cx="3041857" cy="2442619"/>
          </a:xfrm>
          <a:prstGeom prst="foldedCorner">
            <a:avLst/>
          </a:prstGeom>
          <a:solidFill>
            <a:srgbClr val="FA62F3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0335ED3A-5BA0-F268-122E-2E847AEF890F}"/>
              </a:ext>
            </a:extLst>
          </p:cNvPr>
          <p:cNvSpPr/>
          <p:nvPr/>
        </p:nvSpPr>
        <p:spPr>
          <a:xfrm>
            <a:off x="4186669" y="3081461"/>
            <a:ext cx="2990436" cy="2233069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BA0A8E06-3D1B-1360-C24D-B1E8A3A69AFC}"/>
              </a:ext>
            </a:extLst>
          </p:cNvPr>
          <p:cNvSpPr/>
          <p:nvPr/>
        </p:nvSpPr>
        <p:spPr>
          <a:xfrm>
            <a:off x="7839317" y="3189109"/>
            <a:ext cx="3276391" cy="2120782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EE02CE-659E-D9BF-C302-9D1096608FD1}"/>
              </a:ext>
            </a:extLst>
          </p:cNvPr>
          <p:cNvSpPr/>
          <p:nvPr/>
        </p:nvSpPr>
        <p:spPr>
          <a:xfrm>
            <a:off x="581024" y="5326563"/>
            <a:ext cx="2890286" cy="580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dirty="0">
              <a:solidFill>
                <a:schemeClr val="accent2">
                  <a:lumMod val="75000"/>
                </a:schemeClr>
              </a:solidFill>
              <a:effectLst/>
              <a:latin typeface="Nunito Black" pitchFamily="2" charset="0"/>
            </a:endParaRPr>
          </a:p>
          <a:p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35B2BF-2070-6024-8BFC-8D66789A1DFF}"/>
              </a:ext>
            </a:extLst>
          </p:cNvPr>
          <p:cNvSpPr/>
          <p:nvPr/>
        </p:nvSpPr>
        <p:spPr>
          <a:xfrm>
            <a:off x="3848100" y="5356079"/>
            <a:ext cx="3614426" cy="4682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FB3192-6641-C191-E340-88C920C41458}"/>
              </a:ext>
            </a:extLst>
          </p:cNvPr>
          <p:cNvSpPr/>
          <p:nvPr/>
        </p:nvSpPr>
        <p:spPr>
          <a:xfrm>
            <a:off x="7839316" y="5328858"/>
            <a:ext cx="3276392" cy="4955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51792428779275370">
            <a:hlinkClick r:id="" action="ppaction://media"/>
            <a:extLst>
              <a:ext uri="{FF2B5EF4-FFF2-40B4-BE49-F238E27FC236}">
                <a16:creationId xmlns:a16="http://schemas.microsoft.com/office/drawing/2014/main" id="{8497EFCB-953D-B589-71A5-3864A06005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05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F2AFA4-BE1C-3AFC-7E77-F2FBB994DB8B}"/>
              </a:ext>
            </a:extLst>
          </p:cNvPr>
          <p:cNvSpPr txBox="1"/>
          <p:nvPr/>
        </p:nvSpPr>
        <p:spPr>
          <a:xfrm>
            <a:off x="1127633" y="480418"/>
            <a:ext cx="9667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 </a:t>
            </a:r>
            <a:r>
              <a:rPr lang="en-US" sz="4800" b="1" i="0" dirty="0">
                <a:solidFill>
                  <a:srgbClr val="2888E1"/>
                </a:solidFill>
                <a:effectLst/>
                <a:latin typeface="Nunito Black" pitchFamily="2" charset="0"/>
              </a:rPr>
              <a:t>            </a:t>
            </a: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chơi Tôi cần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DD9DC-DE93-44CB-5CBA-7E408086545F}"/>
              </a:ext>
            </a:extLst>
          </p:cNvPr>
          <p:cNvSpPr txBox="1"/>
          <p:nvPr/>
        </p:nvSpPr>
        <p:spPr>
          <a:xfrm>
            <a:off x="851534" y="1570998"/>
            <a:ext cx="10945514" cy="2962513"/>
          </a:xfrm>
          <a:prstGeom prst="wedgeRoundRectCallout">
            <a:avLst>
              <a:gd name="adj1" fmla="val 50082"/>
              <a:gd name="adj2" fmla="val -391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Tìm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:</a:t>
            </a:r>
            <a:endParaRPr lang="en-US" sz="2800" b="1" dirty="0">
              <a:solidFill>
                <a:srgbClr val="F71DED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Tuy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Phước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nem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Ghé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Hưng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Thịnh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Tháp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Chàm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                                                   ( Ca </a:t>
            </a:r>
            <a:r>
              <a:rPr lang="en-US" sz="40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dao</a:t>
            </a:r>
            <a:r>
              <a: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465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ới thiệu đến quý phụ huynh và học sinh link đọc sách online của Hệ thống  thư viện công cộng. | Tiểu Học Đặng Thùy Trâm">
            <a:extLst>
              <a:ext uri="{FF2B5EF4-FFF2-40B4-BE49-F238E27FC236}">
                <a16:creationId xmlns:a16="http://schemas.microsoft.com/office/drawing/2014/main" id="{876789A1-86F1-130E-9618-FD2F2FB5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38" y="4355541"/>
            <a:ext cx="352399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E9DE171-8884-A9CA-1613-5BF49E256D5D}"/>
              </a:ext>
            </a:extLst>
          </p:cNvPr>
          <p:cNvSpPr/>
          <p:nvPr/>
        </p:nvSpPr>
        <p:spPr>
          <a:xfrm>
            <a:off x="3198885" y="766292"/>
            <a:ext cx="7159636" cy="3472334"/>
          </a:xfrm>
          <a:prstGeom prst="cloudCallout">
            <a:avLst>
              <a:gd name="adj1" fmla="val -49798"/>
              <a:gd name="adj2" fmla="val 59985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động</a:t>
            </a:r>
            <a:r>
              <a:rPr lang="en-US" sz="2800" b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ghé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qua,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6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6F87D3-66A2-051D-2AF1-98793D65D5A1}"/>
              </a:ext>
            </a:extLst>
          </p:cNvPr>
          <p:cNvSpPr txBox="1"/>
          <p:nvPr/>
        </p:nvSpPr>
        <p:spPr>
          <a:xfrm>
            <a:off x="1394460" y="2050133"/>
            <a:ext cx="73502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</a:b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phắc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450" y="1290525"/>
            <a:ext cx="9811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71DED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8A13C6-6E1C-1ED0-B9CF-1C6387EC0AF6}"/>
              </a:ext>
            </a:extLst>
          </p:cNvPr>
          <p:cNvSpPr txBox="1"/>
          <p:nvPr/>
        </p:nvSpPr>
        <p:spPr>
          <a:xfrm>
            <a:off x="2738018" y="214922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7C06857-59F0-0C20-373F-DEF7CFF289D2}"/>
              </a:ext>
            </a:extLst>
          </p:cNvPr>
          <p:cNvSpPr/>
          <p:nvPr/>
        </p:nvSpPr>
        <p:spPr>
          <a:xfrm>
            <a:off x="887767" y="1553592"/>
            <a:ext cx="6417907" cy="2290439"/>
          </a:xfrm>
          <a:prstGeom prst="wedgeRoundRectCallout">
            <a:avLst>
              <a:gd name="adj1" fmla="val 57854"/>
              <a:gd name="adj2" fmla="val 460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71DED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mài,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40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FA4AB-14C0-3799-036B-5E8E214DD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1" b="98592" l="0" r="89674">
                        <a14:foregroundMark x1="10326" y1="67136" x2="27717" y2="80282"/>
                        <a14:foregroundMark x1="20652" y1="58685" x2="27717" y2="62441"/>
                        <a14:foregroundMark x1="5682" y1="66396" x2="6522" y2="67606"/>
                        <a14:foregroundMark x1="4891" y1="65258" x2="5418" y2="66017"/>
                        <a14:foregroundMark x1="543" y1="63380" x2="543" y2="63380"/>
                        <a14:foregroundMark x1="45109" y1="89671" x2="74457" y2="98122"/>
                        <a14:foregroundMark x1="84783" y1="78873" x2="84239" y2="77465"/>
                        <a14:foregroundMark x1="59239" y1="10329" x2="66304" y2="29577"/>
                        <a14:foregroundMark x1="50543" y1="12207" x2="66304" y2="47887"/>
                        <a14:foregroundMark x1="37500" y1="97653" x2="39130" y2="98592"/>
                        <a14:foregroundMark x1="65761" y1="40845" x2="69565" y2="57277"/>
                        <a14:foregroundMark x1="72283" y1="42723" x2="79891" y2="52582"/>
                        <a14:foregroundMark x1="49457" y1="8451" x2="42935" y2="12207"/>
                        <a14:foregroundMark x1="39130" y1="21596" x2="40761" y2="24413"/>
                        <a14:foregroundMark x1="34239" y1="30516" x2="34239" y2="30516"/>
                        <a14:foregroundMark x1="40217" y1="23005" x2="40217" y2="23005"/>
                        <a14:backgroundMark x1="1630" y1="53052" x2="3804" y2="53521"/>
                        <a14:backgroundMark x1="9783" y1="60094" x2="10326" y2="60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418" y="2275050"/>
            <a:ext cx="2814075" cy="39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9AD993-C230-B23D-B931-5940D70F52F6}"/>
              </a:ext>
            </a:extLst>
          </p:cNvPr>
          <p:cNvSpPr txBox="1"/>
          <p:nvPr/>
        </p:nvSpPr>
        <p:spPr>
          <a:xfrm>
            <a:off x="2781837" y="167380"/>
            <a:ext cx="77917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7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880">
              <a:srgbClr val="C8D5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B3289327-E89E-16D6-DEA5-6B495CBFE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510" y="1446531"/>
            <a:ext cx="7664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Nunito Black" pitchFamily="2" charset="0"/>
              </a:rPr>
              <a:t>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3C.</a:t>
            </a:r>
            <a:endParaRPr kumimoji="0" lang="en-US" altLang="en-US" sz="4000" b="0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609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9|9.4|0.7|1.1|4.8|1.6|9.8|2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1754</Words>
  <Application>Microsoft Office PowerPoint</Application>
  <PresentationFormat>Màn hình rộng</PresentationFormat>
  <Paragraphs>339</Paragraphs>
  <Slides>29</Slides>
  <Notes>2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8" baseType="lpstr">
      <vt:lpstr>.VnArial</vt:lpstr>
      <vt:lpstr>.VnCooper</vt:lpstr>
      <vt:lpstr>Arial</vt:lpstr>
      <vt:lpstr>Calibri</vt:lpstr>
      <vt:lpstr>Calibri Light</vt:lpstr>
      <vt:lpstr>Nunito Black</vt:lpstr>
      <vt:lpstr>OpenSans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               A.Áo đỏ B. như son C.thay lá  D. Đỏ  , xanh non, mượt mà 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Ngô Phan Thanh Hằng</cp:lastModifiedBy>
  <cp:revision>104</cp:revision>
  <dcterms:created xsi:type="dcterms:W3CDTF">2022-08-11T14:51:20Z</dcterms:created>
  <dcterms:modified xsi:type="dcterms:W3CDTF">2024-01-11T14:11:11Z</dcterms:modified>
</cp:coreProperties>
</file>