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31" r:id="rId3"/>
    <p:sldMasterId id="2147483745" r:id="rId4"/>
    <p:sldMasterId id="2147483757" r:id="rId5"/>
  </p:sldMasterIdLst>
  <p:notesMasterIdLst>
    <p:notesMasterId r:id="rId21"/>
  </p:notesMasterIdLst>
  <p:sldIdLst>
    <p:sldId id="322" r:id="rId6"/>
    <p:sldId id="324" r:id="rId7"/>
    <p:sldId id="337" r:id="rId8"/>
    <p:sldId id="256" r:id="rId9"/>
    <p:sldId id="323" r:id="rId10"/>
    <p:sldId id="335" r:id="rId11"/>
    <p:sldId id="318" r:id="rId12"/>
    <p:sldId id="329" r:id="rId13"/>
    <p:sldId id="336" r:id="rId14"/>
    <p:sldId id="320" r:id="rId15"/>
    <p:sldId id="321" r:id="rId16"/>
    <p:sldId id="330" r:id="rId17"/>
    <p:sldId id="331" r:id="rId18"/>
    <p:sldId id="333" r:id="rId19"/>
    <p:sldId id="334" r:id="rId20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F7941E"/>
    <a:srgbClr val="8CC63F"/>
    <a:srgbClr val="ED008C"/>
    <a:srgbClr val="D34CD6"/>
    <a:srgbClr val="FFF0D1"/>
    <a:srgbClr val="E4EAD1"/>
    <a:srgbClr val="BFF88C"/>
    <a:srgbClr val="FFFAC2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83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pPr/>
              <a:t>20/06/2024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1536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4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46622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184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5"/>
            <a:ext cx="10363200" cy="136207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8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54670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4" y="1600205"/>
            <a:ext cx="5384800" cy="4525963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5"/>
            <a:ext cx="5384800" cy="4525963"/>
          </a:xfrm>
        </p:spPr>
        <p:txBody>
          <a:bodyPr/>
          <a:lstStyle>
            <a:lvl1pPr>
              <a:defRPr sz="40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37591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114" indent="0">
              <a:buNone/>
              <a:defRPr sz="2200" b="1"/>
            </a:lvl4pPr>
            <a:lvl5pPr marL="2437693" indent="0">
              <a:buNone/>
              <a:defRPr sz="2200" b="1"/>
            </a:lvl5pPr>
            <a:lvl6pPr marL="3047276" indent="0">
              <a:buNone/>
              <a:defRPr sz="2200" b="1"/>
            </a:lvl6pPr>
            <a:lvl7pPr marL="3656861" indent="0">
              <a:buNone/>
              <a:defRPr sz="2200" b="1"/>
            </a:lvl7pPr>
            <a:lvl8pPr marL="4265808" indent="0">
              <a:buNone/>
              <a:defRPr sz="2200" b="1"/>
            </a:lvl8pPr>
            <a:lvl9pPr marL="487539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114" indent="0">
              <a:buNone/>
              <a:defRPr sz="2200" b="1"/>
            </a:lvl4pPr>
            <a:lvl5pPr marL="2437693" indent="0">
              <a:buNone/>
              <a:defRPr sz="2200" b="1"/>
            </a:lvl5pPr>
            <a:lvl6pPr marL="3047276" indent="0">
              <a:buNone/>
              <a:defRPr sz="2200" b="1"/>
            </a:lvl6pPr>
            <a:lvl7pPr marL="3656861" indent="0">
              <a:buNone/>
              <a:defRPr sz="2200" b="1"/>
            </a:lvl7pPr>
            <a:lvl8pPr marL="4265808" indent="0">
              <a:buNone/>
              <a:defRPr sz="2200" b="1"/>
            </a:lvl8pPr>
            <a:lvl9pPr marL="487539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6375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7660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8" y="1031257"/>
            <a:ext cx="9912734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9" y="6451901"/>
            <a:ext cx="391890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2" y="6396228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20062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502227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61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40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11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400"/>
            </a:lvl3pPr>
            <a:lvl4pPr marL="1828114" indent="0">
              <a:buNone/>
              <a:defRPr sz="1300"/>
            </a:lvl4pPr>
            <a:lvl5pPr marL="2437693" indent="0">
              <a:buNone/>
              <a:defRPr sz="1300"/>
            </a:lvl5pPr>
            <a:lvl6pPr marL="3047276" indent="0">
              <a:buNone/>
              <a:defRPr sz="1300"/>
            </a:lvl6pPr>
            <a:lvl7pPr marL="3656861" indent="0">
              <a:buNone/>
              <a:defRPr sz="1300"/>
            </a:lvl7pPr>
            <a:lvl8pPr marL="4265808" indent="0">
              <a:buNone/>
              <a:defRPr sz="1300"/>
            </a:lvl8pPr>
            <a:lvl9pPr marL="487539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90925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4000"/>
            </a:lvl2pPr>
            <a:lvl3pPr marL="1219164" indent="0">
              <a:buNone/>
              <a:defRPr sz="3200"/>
            </a:lvl3pPr>
            <a:lvl4pPr marL="1828114" indent="0">
              <a:buNone/>
              <a:defRPr sz="2700"/>
            </a:lvl4pPr>
            <a:lvl5pPr marL="2437693" indent="0">
              <a:buNone/>
              <a:defRPr sz="2700"/>
            </a:lvl5pPr>
            <a:lvl6pPr marL="3047276" indent="0">
              <a:buNone/>
              <a:defRPr sz="2700"/>
            </a:lvl6pPr>
            <a:lvl7pPr marL="3656861" indent="0">
              <a:buNone/>
              <a:defRPr sz="2700"/>
            </a:lvl7pPr>
            <a:lvl8pPr marL="4265808" indent="0">
              <a:buNone/>
              <a:defRPr sz="2700"/>
            </a:lvl8pPr>
            <a:lvl9pPr marL="487539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400"/>
            </a:lvl3pPr>
            <a:lvl4pPr marL="1828114" indent="0">
              <a:buNone/>
              <a:defRPr sz="1300"/>
            </a:lvl4pPr>
            <a:lvl5pPr marL="2437693" indent="0">
              <a:buNone/>
              <a:defRPr sz="1300"/>
            </a:lvl5pPr>
            <a:lvl6pPr marL="3047276" indent="0">
              <a:buNone/>
              <a:defRPr sz="1300"/>
            </a:lvl6pPr>
            <a:lvl7pPr marL="3656861" indent="0">
              <a:buNone/>
              <a:defRPr sz="1300"/>
            </a:lvl7pPr>
            <a:lvl8pPr marL="4265808" indent="0">
              <a:buNone/>
              <a:defRPr sz="1300"/>
            </a:lvl8pPr>
            <a:lvl9pPr marL="487539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10622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0879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49202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26887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100"/>
            </a:lvl2pPr>
            <a:lvl3pPr marL="914394" indent="0" algn="ctr">
              <a:buNone/>
              <a:defRPr sz="1700"/>
            </a:lvl3pPr>
            <a:lvl4pPr marL="1371594" indent="0" algn="ctr">
              <a:buNone/>
              <a:defRPr sz="1600"/>
            </a:lvl4pPr>
            <a:lvl5pPr marL="1828793" indent="0" algn="ctr">
              <a:buNone/>
              <a:defRPr sz="1600"/>
            </a:lvl5pPr>
            <a:lvl6pPr marL="2285991" indent="0" algn="ctr">
              <a:buNone/>
              <a:defRPr sz="1600"/>
            </a:lvl6pPr>
            <a:lvl7pPr marL="2743188" indent="0" algn="ctr">
              <a:buNone/>
              <a:defRPr sz="1600"/>
            </a:lvl7pPr>
            <a:lvl8pPr marL="3200387" indent="0" algn="ctr">
              <a:buNone/>
              <a:defRPr sz="1600"/>
            </a:lvl8pPr>
            <a:lvl9pPr marL="365758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84777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471004"/>
            <a:ext cx="10515600" cy="757997"/>
          </a:xfrm>
        </p:spPr>
        <p:txBody>
          <a:bodyPr>
            <a:normAutofit/>
          </a:bodyPr>
          <a:lstStyle>
            <a:lvl1pPr algn="ctr">
              <a:defRPr sz="37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46687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1354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03077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5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5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100" b="1"/>
            </a:lvl2pPr>
            <a:lvl3pPr marL="914394" indent="0">
              <a:buNone/>
              <a:defRPr sz="1700" b="1"/>
            </a:lvl3pPr>
            <a:lvl4pPr marL="1371594" indent="0">
              <a:buNone/>
              <a:defRPr sz="1600" b="1"/>
            </a:lvl4pPr>
            <a:lvl5pPr marL="1828793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8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690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2568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44324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4" indent="0">
              <a:buNone/>
              <a:defRPr sz="13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02738"/>
      </p:ext>
    </p:extLst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4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900"/>
            </a:lvl2pPr>
            <a:lvl3pPr marL="914394" indent="0">
              <a:buNone/>
              <a:defRPr sz="2400"/>
            </a:lvl3pPr>
            <a:lvl4pPr marL="1371594" indent="0">
              <a:buNone/>
              <a:defRPr sz="2100"/>
            </a:lvl4pPr>
            <a:lvl5pPr marL="1828793" indent="0">
              <a:buNone/>
              <a:defRPr sz="2100"/>
            </a:lvl5pPr>
            <a:lvl6pPr marL="2285991" indent="0">
              <a:buNone/>
              <a:defRPr sz="2100"/>
            </a:lvl6pPr>
            <a:lvl7pPr marL="2743188" indent="0">
              <a:buNone/>
              <a:defRPr sz="2100"/>
            </a:lvl7pPr>
            <a:lvl8pPr marL="3200387" indent="0">
              <a:buNone/>
              <a:defRPr sz="2100"/>
            </a:lvl8pPr>
            <a:lvl9pPr marL="3657584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4" indent="0">
              <a:buNone/>
              <a:defRPr sz="1300"/>
            </a:lvl3pPr>
            <a:lvl4pPr marL="1371594" indent="0">
              <a:buNone/>
              <a:defRPr sz="1000"/>
            </a:lvl4pPr>
            <a:lvl5pPr marL="1828793" indent="0">
              <a:buNone/>
              <a:defRPr sz="1000"/>
            </a:lvl5pPr>
            <a:lvl6pPr marL="2285991" indent="0">
              <a:buNone/>
              <a:defRPr sz="1000"/>
            </a:lvl6pPr>
            <a:lvl7pPr marL="2743188" indent="0">
              <a:buNone/>
              <a:defRPr sz="1000"/>
            </a:lvl7pPr>
            <a:lvl8pPr marL="3200387" indent="0">
              <a:buNone/>
              <a:defRPr sz="1000"/>
            </a:lvl8pPr>
            <a:lvl9pPr marL="365758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4647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37495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9120"/>
      </p:ext>
    </p:extLst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39255"/>
      </p:ext>
    </p:extLst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94"/>
                <a:endParaRPr sz="1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94"/>
              <a:endParaRPr sz="17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0" y="9894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4" y="9475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9" y="16033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3" y="156140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8" y="22171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4" y="217528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7" y="28310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5" y="34449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5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4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0" y="40169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4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3" y="46727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9" y="46308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3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2" y="52865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5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1" y="59004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6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94"/>
            <a:endParaRPr sz="1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28896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5629"/>
      </p:ext>
    </p:extLst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703"/>
      </p:ext>
    </p:extLst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5073"/>
      </p:ext>
    </p:extLst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385"/>
      </p:ext>
    </p:extLst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2451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109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457"/>
      </p:ext>
    </p:extLst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2905"/>
      </p:ext>
    </p:extLst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3569"/>
      </p:ext>
    </p:extLst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569"/>
      </p:ext>
    </p:extLst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405"/>
      </p:ext>
    </p:extLst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1326"/>
      </p:ext>
    </p:extLst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088"/>
      </p:ext>
    </p:extLst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27739"/>
      </p:ext>
    </p:extLst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3345"/>
      </p:ext>
    </p:extLst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4441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970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9955"/>
      </p:ext>
    </p:extLst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0690"/>
      </p:ext>
    </p:extLst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6336"/>
      </p:ext>
    </p:extLst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58209"/>
      </p:ext>
    </p:extLst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1597"/>
      </p:ext>
    </p:extLst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2496"/>
      </p:ext>
    </p:extLst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132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ransition advClick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40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600205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6356356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4" y="6356356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6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7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ransition advClick="0"/>
  <p:hf hdr="0" ftr="0" dt="0"/>
  <p:txStyles>
    <p:titleStyle>
      <a:lvl1pPr algn="ctr" defTabSz="121916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7" indent="-457187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21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4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485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70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52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9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181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4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14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76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1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08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90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2"/>
            <a:ext cx="41148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94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9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 advClick="0"/>
  <p:txStyles>
    <p:titleStyle>
      <a:lvl1pPr algn="l" defTabSz="9143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4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2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7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3" indent="-228600" algn="l" defTabSz="9143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3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8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4" algn="l" defTabSz="9143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advClick="0"/>
  <p:txStyles>
    <p:titleStyle>
      <a:lvl1pPr algn="ctr" defTabSz="145142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84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97" indent="-362857" algn="l" defTabSz="14514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11" indent="-362857" algn="l" defTabSz="14514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ransition advClick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94543" y="3793899"/>
            <a:ext cx="10602914" cy="289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100" b="1" dirty="0" err="1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Xin</a:t>
            </a:r>
            <a:r>
              <a:rPr lang="en-US" altLang="zh-CN" sz="7100" b="1" dirty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 </a:t>
            </a:r>
            <a:r>
              <a:rPr lang="en-US" altLang="zh-CN" sz="7100" b="1" dirty="0" err="1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chào</a:t>
            </a:r>
            <a:r>
              <a:rPr lang="en-US" altLang="zh-CN" sz="7100" b="1" dirty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 </a:t>
            </a:r>
            <a:r>
              <a:rPr lang="en-US" altLang="zh-CN" sz="7100" b="1" dirty="0" err="1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tất</a:t>
            </a:r>
            <a:r>
              <a:rPr lang="en-US" altLang="zh-CN" sz="7100" b="1" dirty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 </a:t>
            </a:r>
            <a:r>
              <a:rPr lang="en-US" altLang="zh-CN" sz="7100" b="1" dirty="0" err="1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cả</a:t>
            </a:r>
            <a:r>
              <a:rPr lang="en-US" altLang="zh-CN" sz="7100" b="1" dirty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 </a:t>
            </a:r>
            <a:r>
              <a:rPr lang="en-US" altLang="zh-CN" sz="7100" b="1" dirty="0" err="1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các</a:t>
            </a:r>
            <a:r>
              <a:rPr lang="en-US" altLang="zh-CN" sz="7100" b="1" dirty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 </a:t>
            </a:r>
            <a:r>
              <a:rPr lang="en-US" altLang="zh-CN" sz="7100" b="1" dirty="0" err="1" smtClean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em</a:t>
            </a:r>
            <a:r>
              <a:rPr lang="en-US" altLang="zh-CN" sz="7100" b="1" dirty="0" smtClean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!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100" b="1" smtClean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TOÁN LỚP 2</a:t>
            </a:r>
            <a:endParaRPr lang="en-US" altLang="zh-CN" sz="7100" b="1" dirty="0" smtClean="0">
              <a:solidFill>
                <a:srgbClr val="000000"/>
              </a:solidFill>
              <a:latin typeface="Calibri Light"/>
              <a:ea typeface="字魂17号-萌趣果冻体"/>
              <a:cs typeface="Calibri Light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smtClean="0">
                <a:solidFill>
                  <a:srgbClr val="000000"/>
                </a:solidFill>
                <a:latin typeface="Calibri Light"/>
                <a:ea typeface="字魂17号-萌趣果冻体"/>
                <a:cs typeface="Calibri Light"/>
              </a:rPr>
              <a:t>GIÁO VIÊN :PHÙNG XUÂN KỲ</a:t>
            </a:r>
            <a:endParaRPr lang="zh-CN" altLang="en-US" sz="4000" b="1" dirty="0">
              <a:solidFill>
                <a:srgbClr val="000000"/>
              </a:solidFill>
              <a:latin typeface="Calibri Light"/>
              <a:ea typeface="字魂17号-萌趣果冻体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22604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9" y="618550"/>
            <a:ext cx="60917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8" y="1080211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35" y="1080211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8" y="1055870"/>
            <a:ext cx="1848427" cy="157558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5" y="1080213"/>
            <a:ext cx="1501214" cy="157558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6" y="2046675"/>
            <a:ext cx="627420" cy="609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34" y="123679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2" y="2022335"/>
            <a:ext cx="627420" cy="6091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72" y="121245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6224" y="3795796"/>
            <a:ext cx="9103348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9" y="2926890"/>
            <a:ext cx="4463077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7" y="4065563"/>
            <a:ext cx="1076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492758" y="5583312"/>
            <a:ext cx="529854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8037791" y="4956073"/>
            <a:ext cx="943868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547429" y="4704198"/>
            <a:ext cx="1897237" cy="1257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8" y="3398759"/>
            <a:ext cx="10091220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=""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3" y="4324883"/>
            <a:ext cx="1975374" cy="1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8596477" y="1226159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=""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5" y="47346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=""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26" y="375328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3888989" y="1241226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=""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99" y="5664993"/>
            <a:ext cx="317182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=""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675" y="4927104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=""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131" y="4103109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413" y="1640114"/>
            <a:ext cx="10490270" cy="426534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 smtClean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65" y="618549"/>
            <a:ext cx="7708219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 smtClean="0"/>
              <a:t>Quan </a:t>
            </a:r>
            <a:r>
              <a:rPr lang="vi-VN" sz="2400" dirty="0"/>
              <a:t>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=""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9" y="24124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9" y="3438923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3" y="3484942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3" y="3226892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4" y="2213143"/>
            <a:ext cx="1481796" cy="150073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65" y="2827698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25" y="418274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8" y="4217810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34" y="5182765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34" y="484612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1" y="5118042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298157" y="2066572"/>
            <a:ext cx="9140631" cy="2277227"/>
          </a:xfrm>
          <a:prstGeom prst="rect">
            <a:avLst/>
          </a:prstGeom>
          <a:noFill/>
          <a:ln w="57150">
            <a:noFill/>
          </a:ln>
        </p:spPr>
        <p:txBody>
          <a:bodyPr wrap="square" lIns="91124" tIns="45562" rIns="91124" bIns="45562" rtlCol="0">
            <a:spAutoFit/>
          </a:bodyPr>
          <a:lstStyle/>
          <a:p>
            <a:pPr algn="ctr" defTabSz="1218877">
              <a:spcBef>
                <a:spcPts val="598"/>
              </a:spcBef>
            </a:pPr>
            <a:r>
              <a:rPr lang="en-US" sz="7100" dirty="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/>
            </a:r>
            <a:br>
              <a:rPr lang="en-US" sz="7100" dirty="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</a:br>
            <a:r>
              <a:rPr lang="en-US" sz="7100" dirty="0" err="1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Vận</a:t>
            </a:r>
            <a:r>
              <a:rPr lang="en-US" sz="7100" dirty="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7100" dirty="0" err="1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dụng</a:t>
            </a:r>
            <a:endParaRPr lang="en-US" sz="7100" dirty="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0" y="127847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66" y="330201"/>
            <a:ext cx="178204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lower1_div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7" y="5248898"/>
            <a:ext cx="12029705" cy="125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8343" y="449943"/>
            <a:ext cx="6807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Thứ</a:t>
            </a:r>
            <a:r>
              <a:rPr lang="en-US" sz="3600" dirty="0" smtClean="0"/>
              <a:t> </a:t>
            </a:r>
            <a:r>
              <a:rPr lang="en-US" sz="3600" dirty="0" err="1" smtClean="0"/>
              <a:t>bảy</a:t>
            </a:r>
            <a:r>
              <a:rPr lang="en-US" sz="3600" dirty="0" smtClean="0"/>
              <a:t> </a:t>
            </a:r>
            <a:r>
              <a:rPr lang="en-US" sz="3600" dirty="0" err="1" smtClean="0"/>
              <a:t>ngày</a:t>
            </a:r>
            <a:r>
              <a:rPr lang="en-US" sz="3600" dirty="0" smtClean="0"/>
              <a:t> 18 </a:t>
            </a:r>
            <a:r>
              <a:rPr lang="en-US" sz="3600" dirty="0" err="1" smtClean="0"/>
              <a:t>tháng</a:t>
            </a:r>
            <a:r>
              <a:rPr lang="en-US" sz="3600" dirty="0" smtClean="0"/>
              <a:t> 2 </a:t>
            </a:r>
            <a:r>
              <a:rPr lang="en-US" sz="3600" dirty="0" err="1" smtClean="0"/>
              <a:t>năm</a:t>
            </a:r>
            <a:r>
              <a:rPr lang="en-US" sz="3600" dirty="0" smtClean="0"/>
              <a:t> 2024</a:t>
            </a:r>
            <a:br>
              <a:rPr lang="en-US" sz="3600" dirty="0" smtClean="0"/>
            </a:br>
            <a:r>
              <a:rPr lang="en-US" sz="3600" dirty="0" smtClean="0"/>
              <a:t>   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6686" y="1669143"/>
            <a:ext cx="6357257" cy="901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 TRỤ, KHỐI CẦU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112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8267" y="251998"/>
            <a:ext cx="1083733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610326"/>
            <a:ext cx="9120850" cy="29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1.Kể </a:t>
            </a:r>
            <a:r>
              <a:rPr lang="en-US" sz="3600" dirty="0" err="1" smtClean="0"/>
              <a:t>tên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dạng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trụ</a:t>
            </a:r>
            <a:r>
              <a:rPr lang="en-US" sz="3600" dirty="0" smtClean="0"/>
              <a:t>,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cầu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247505" y="4932745"/>
            <a:ext cx="11402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dạng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trụ</a:t>
            </a:r>
            <a:r>
              <a:rPr lang="en-US" sz="3600" dirty="0" smtClean="0"/>
              <a:t>: Lon </a:t>
            </a:r>
            <a:r>
              <a:rPr lang="en-US" sz="3600" dirty="0" err="1" smtClean="0"/>
              <a:t>sữa</a:t>
            </a:r>
            <a:r>
              <a:rPr lang="en-US" sz="3600" dirty="0" smtClean="0"/>
              <a:t>, </a:t>
            </a:r>
            <a:r>
              <a:rPr lang="en-US" sz="3600" dirty="0" err="1" smtClean="0"/>
              <a:t>lon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, </a:t>
            </a:r>
            <a:r>
              <a:rPr lang="en-US" sz="3600" dirty="0" err="1" smtClean="0"/>
              <a:t>bình</a:t>
            </a:r>
            <a:r>
              <a:rPr lang="en-US" sz="3600" dirty="0" smtClean="0"/>
              <a:t> </a:t>
            </a:r>
            <a:r>
              <a:rPr lang="en-US" sz="3600" dirty="0" err="1" smtClean="0"/>
              <a:t>cá</a:t>
            </a:r>
            <a:r>
              <a:rPr lang="en-US" sz="3600" dirty="0" smtClean="0"/>
              <a:t> </a:t>
            </a:r>
            <a:r>
              <a:rPr lang="en-US" sz="3600" dirty="0" err="1" smtClean="0"/>
              <a:t>cảnh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-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dạng</a:t>
            </a:r>
            <a:r>
              <a:rPr lang="en-US" sz="3600" dirty="0" smtClean="0"/>
              <a:t> </a:t>
            </a:r>
            <a:r>
              <a:rPr lang="en-US" sz="3600" dirty="0" err="1" smtClean="0"/>
              <a:t>khối</a:t>
            </a:r>
            <a:r>
              <a:rPr lang="en-US" sz="3600" dirty="0" smtClean="0"/>
              <a:t> </a:t>
            </a:r>
            <a:r>
              <a:rPr lang="en-US" sz="3600" dirty="0" err="1" smtClean="0"/>
              <a:t>cầu</a:t>
            </a:r>
            <a:r>
              <a:rPr lang="en-US" sz="3600" dirty="0" smtClean="0"/>
              <a:t>: </a:t>
            </a:r>
            <a:r>
              <a:rPr lang="en-US" sz="3600" dirty="0" err="1" smtClean="0"/>
              <a:t>Quả</a:t>
            </a:r>
            <a:r>
              <a:rPr lang="en-US" sz="3600" dirty="0" smtClean="0"/>
              <a:t> </a:t>
            </a:r>
            <a:r>
              <a:rPr lang="en-US" sz="3600" dirty="0" err="1" smtClean="0"/>
              <a:t>bóng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8525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8267" y="251998"/>
            <a:ext cx="1083733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2. </a:t>
            </a:r>
            <a:r>
              <a:rPr lang="en-US" sz="3600" dirty="0" err="1" smtClean="0">
                <a:solidFill>
                  <a:prstClr val="black"/>
                </a:solidFill>
              </a:rPr>
              <a:t>Mỗi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hình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có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bao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nhiêu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khối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trụ</a:t>
            </a:r>
            <a:r>
              <a:rPr lang="en-US" sz="3600" dirty="0" smtClean="0">
                <a:solidFill>
                  <a:prstClr val="black"/>
                </a:solidFill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</a:rPr>
              <a:t>khối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cầu</a:t>
            </a:r>
            <a:r>
              <a:rPr lang="en-US" sz="3600" dirty="0" smtClean="0">
                <a:solidFill>
                  <a:prstClr val="black"/>
                </a:solidFill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</a:rPr>
              <a:t>khối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lập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phương</a:t>
            </a:r>
            <a:r>
              <a:rPr lang="en-US" sz="3600" dirty="0" smtClean="0">
                <a:solidFill>
                  <a:prstClr val="black"/>
                </a:solidFill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</a:rPr>
              <a:t>khối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hộp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chữ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nhật</a:t>
            </a:r>
            <a:r>
              <a:rPr lang="en-US" sz="3600" dirty="0" smtClean="0">
                <a:solidFill>
                  <a:prstClr val="black"/>
                </a:solidFill>
              </a:rPr>
              <a:t>?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81023" y="4791917"/>
            <a:ext cx="12273023" cy="2185214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solidFill>
                  <a:prstClr val="black"/>
                </a:solidFill>
              </a:rPr>
              <a:t>Hình</a:t>
            </a:r>
            <a:r>
              <a:rPr lang="en-US" sz="3400" dirty="0" smtClean="0">
                <a:solidFill>
                  <a:prstClr val="black"/>
                </a:solidFill>
              </a:rPr>
              <a:t> 1: 2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trụ</a:t>
            </a:r>
            <a:r>
              <a:rPr lang="en-US" sz="3400" dirty="0" smtClean="0">
                <a:solidFill>
                  <a:prstClr val="black"/>
                </a:solidFill>
              </a:rPr>
              <a:t>, 1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cầu</a:t>
            </a:r>
            <a:r>
              <a:rPr lang="en-US" sz="3400" dirty="0" smtClean="0">
                <a:solidFill>
                  <a:prstClr val="black"/>
                </a:solidFill>
              </a:rPr>
              <a:t>, 1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lập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phương</a:t>
            </a:r>
            <a:r>
              <a:rPr lang="en-US" sz="3400" dirty="0" smtClean="0">
                <a:solidFill>
                  <a:prstClr val="black"/>
                </a:solidFill>
              </a:rPr>
              <a:t>, 1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hộp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chữ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nhật</a:t>
            </a:r>
            <a:r>
              <a:rPr lang="en-US" sz="34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3400" dirty="0" err="1" smtClean="0">
                <a:solidFill>
                  <a:prstClr val="black"/>
                </a:solidFill>
              </a:rPr>
              <a:t>Hình</a:t>
            </a:r>
            <a:r>
              <a:rPr lang="en-US" sz="3400" dirty="0" smtClean="0">
                <a:solidFill>
                  <a:prstClr val="black"/>
                </a:solidFill>
              </a:rPr>
              <a:t> 2: 7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trụ</a:t>
            </a:r>
            <a:r>
              <a:rPr lang="en-US" sz="3400" dirty="0" smtClean="0">
                <a:solidFill>
                  <a:prstClr val="black"/>
                </a:solidFill>
              </a:rPr>
              <a:t>, 4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cầu</a:t>
            </a:r>
            <a:r>
              <a:rPr lang="en-US" sz="3400" dirty="0" smtClean="0">
                <a:solidFill>
                  <a:prstClr val="black"/>
                </a:solidFill>
              </a:rPr>
              <a:t>, 1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lập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phương</a:t>
            </a:r>
            <a:r>
              <a:rPr lang="en-US" sz="3400" dirty="0" smtClean="0">
                <a:solidFill>
                  <a:prstClr val="black"/>
                </a:solidFill>
              </a:rPr>
              <a:t>, 1 </a:t>
            </a:r>
            <a:r>
              <a:rPr lang="en-US" sz="3400" dirty="0" err="1" smtClean="0">
                <a:solidFill>
                  <a:prstClr val="black"/>
                </a:solidFill>
              </a:rPr>
              <a:t>khối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hộp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chữ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 err="1" smtClean="0">
                <a:solidFill>
                  <a:prstClr val="black"/>
                </a:solidFill>
              </a:rPr>
              <a:t>nhật</a:t>
            </a:r>
            <a:endParaRPr lang="en-US" sz="3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27858"/>
            <a:ext cx="10321189" cy="317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5" y="3858977"/>
            <a:ext cx="157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</a:rPr>
              <a:t> 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6076" y="3943703"/>
            <a:ext cx="15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</a:rPr>
              <a:t> 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408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 animBg="1"/>
      <p:bldP spid="42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1" y="1475113"/>
            <a:ext cx="10799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85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7315" y="31734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         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bảy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18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2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2024</a:t>
            </a:r>
            <a:br>
              <a:rPr lang="en-US" sz="2000" dirty="0" smtClean="0"/>
            </a:br>
            <a:r>
              <a:rPr lang="en-US" sz="3600" dirty="0" smtClean="0"/>
              <a:t>                  TOÁN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3487" y="2264006"/>
            <a:ext cx="6836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KHỞI ĐỘNG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NHÌN HÌNH ĐOÁN CHỮ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789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bảy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năm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2024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7"/>
          <a:stretch>
            <a:fillRect/>
          </a:stretch>
        </p:blipFill>
        <p:spPr>
          <a:xfrm>
            <a:off x="307195" y="1596571"/>
            <a:ext cx="7182176" cy="419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2609" y="3547911"/>
            <a:ext cx="2222340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</a:t>
            </a:r>
            <a:r>
              <a:rPr lang="en-US" sz="3700" dirty="0" err="1"/>
              <a:t>tròn</a:t>
            </a:r>
            <a:endParaRPr lang="en-US" sz="3700" dirty="0"/>
          </a:p>
        </p:txBody>
      </p:sp>
      <p:sp>
        <p:nvSpPr>
          <p:cNvPr id="6" name="TextBox 5"/>
          <p:cNvSpPr txBox="1"/>
          <p:nvPr/>
        </p:nvSpPr>
        <p:spPr>
          <a:xfrm>
            <a:off x="3833755" y="3533398"/>
            <a:ext cx="3082725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</a:t>
            </a:r>
            <a:r>
              <a:rPr lang="en-US" sz="3700" dirty="0" err="1"/>
              <a:t>vuông</a:t>
            </a:r>
            <a:endParaRPr lang="en-US" sz="3700" dirty="0"/>
          </a:p>
        </p:txBody>
      </p:sp>
      <p:sp>
        <p:nvSpPr>
          <p:cNvPr id="7" name="TextBox 6"/>
          <p:cNvSpPr txBox="1"/>
          <p:nvPr/>
        </p:nvSpPr>
        <p:spPr>
          <a:xfrm>
            <a:off x="722679" y="5528621"/>
            <a:ext cx="3426701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tam </a:t>
            </a:r>
            <a:r>
              <a:rPr lang="en-US" sz="3700" dirty="0" err="1"/>
              <a:t>giác</a:t>
            </a:r>
            <a:endParaRPr lang="en-US" sz="3700" dirty="0"/>
          </a:p>
        </p:txBody>
      </p:sp>
      <p:sp>
        <p:nvSpPr>
          <p:cNvPr id="8" name="TextBox 7"/>
          <p:cNvSpPr txBox="1"/>
          <p:nvPr/>
        </p:nvSpPr>
        <p:spPr>
          <a:xfrm>
            <a:off x="4115998" y="5537810"/>
            <a:ext cx="3505204" cy="66172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/>
              <a:t>Hình</a:t>
            </a:r>
            <a:r>
              <a:rPr lang="en-US" sz="3700" dirty="0"/>
              <a:t> </a:t>
            </a:r>
            <a:r>
              <a:rPr lang="en-US" sz="3700" dirty="0" err="1"/>
              <a:t>chữ</a:t>
            </a:r>
            <a:r>
              <a:rPr lang="en-US" sz="3700" dirty="0"/>
              <a:t> </a:t>
            </a:r>
            <a:r>
              <a:rPr lang="en-US" sz="3700" dirty="0" err="1"/>
              <a:t>nhật</a:t>
            </a:r>
            <a:endParaRPr lang="en-US" sz="37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77859" y="2191645"/>
            <a:ext cx="9427128" cy="1282913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71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</a:t>
            </a:r>
            <a:r>
              <a:rPr lang="vi-VN" sz="71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TRỤ, KHỐI CẦU</a:t>
            </a:r>
          </a:p>
        </p:txBody>
      </p:sp>
      <p:sp>
        <p:nvSpPr>
          <p:cNvPr id="9" name="Rectangle 8"/>
          <p:cNvSpPr/>
          <p:nvPr/>
        </p:nvSpPr>
        <p:spPr>
          <a:xfrm>
            <a:off x="2772229" y="9559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bảy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18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2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  <a:br>
              <a:rPr lang="en-US" sz="2800" dirty="0" smtClean="0"/>
            </a:br>
            <a:r>
              <a:rPr lang="en-US" sz="3600" dirty="0" smtClean="0"/>
              <a:t>              TOÁN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0" y="2480"/>
            <a:ext cx="12187593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5" y="4216125"/>
            <a:ext cx="3188718" cy="26711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" y="1241"/>
            <a:ext cx="2100923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7" y="1496717"/>
            <a:ext cx="1694697" cy="21619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31886" y="783772"/>
            <a:ext cx="6212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2 </a:t>
            </a:r>
            <a:r>
              <a:rPr lang="en-US" sz="3200" dirty="0" err="1" smtClean="0"/>
              <a:t>năm</a:t>
            </a:r>
            <a:r>
              <a:rPr lang="en-US" sz="3200" dirty="0" smtClean="0"/>
              <a:t> 2024</a:t>
            </a:r>
            <a:br>
              <a:rPr lang="en-US" sz="3200" dirty="0" smtClean="0"/>
            </a:br>
            <a:r>
              <a:rPr lang="en-US" sz="3200" dirty="0" smtClean="0"/>
              <a:t>                        </a:t>
            </a:r>
            <a:r>
              <a:rPr lang="en-US" sz="2800" dirty="0" smtClean="0"/>
              <a:t>TOÁN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743200" y="2032001"/>
            <a:ext cx="6023429" cy="763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 TRỤ, KHỐI CẦU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208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5940" y="3198168"/>
            <a:ext cx="2906566" cy="766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41149" y="2420143"/>
            <a:ext cx="4725868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12858" y="2456665"/>
            <a:ext cx="4725868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9" y="3516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860494" y="1974796"/>
            <a:ext cx="3153077" cy="1461183"/>
            <a:chOff x="1753421" y="2282110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53421" y="2282110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85615" y="2858157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7160150" y="1563386"/>
            <a:ext cx="3518252" cy="1770403"/>
            <a:chOff x="6930725" y="515230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0725" y="515230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2" y="1373289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920751" y="3111899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377572" y="3467100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831719" y="3079888"/>
            <a:ext cx="2795801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386363" y="3079888"/>
            <a:ext cx="2424249" cy="37781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401" y="420914"/>
            <a:ext cx="619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bảy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18 </a:t>
            </a:r>
            <a:r>
              <a:rPr lang="en-US" sz="2800" dirty="0" err="1" smtClean="0"/>
              <a:t>tháng</a:t>
            </a:r>
            <a:r>
              <a:rPr lang="en-US" sz="2800" dirty="0" smtClean="0"/>
              <a:t> 2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2024</a:t>
            </a:r>
            <a:br>
              <a:rPr lang="en-US" sz="2800" dirty="0" smtClean="0"/>
            </a:br>
            <a:r>
              <a:rPr lang="en-US" sz="2800" dirty="0" smtClean="0"/>
              <a:t>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3830" y="1175657"/>
            <a:ext cx="55734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 TRỤ, KHỐI CẦU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051" y="2248251"/>
            <a:ext cx="8715737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Cách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nhận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biết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trụ</a:t>
            </a:r>
            <a:r>
              <a:rPr lang="en-US" sz="3700" dirty="0">
                <a:solidFill>
                  <a:srgbClr val="FF0000"/>
                </a:solidFill>
              </a:rPr>
              <a:t>,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cầu</a:t>
            </a:r>
            <a:endParaRPr lang="en-US" sz="37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84868"/>
              </p:ext>
            </p:extLst>
          </p:nvPr>
        </p:nvGraphicFramePr>
        <p:xfrm>
          <a:off x="358816" y="28854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/>
                <a:gridCol w="5386729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Khối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Khối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cầu</a:t>
                      </a:r>
                      <a:endParaRPr lang="en-US" sz="3600" dirty="0"/>
                    </a:p>
                  </a:txBody>
                  <a:tcPr/>
                </a:tc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 smtClean="0"/>
                        <a:t>Lăn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nhưng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chỉ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lăn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về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1 </a:t>
                      </a:r>
                      <a:r>
                        <a:rPr lang="en-US" sz="2800" baseline="0" dirty="0" err="1" smtClean="0"/>
                        <a:t>hướng</a:t>
                      </a:r>
                      <a:r>
                        <a:rPr lang="en-US" sz="2800" baseline="0" dirty="0" smtClean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dạng</a:t>
                      </a:r>
                      <a:r>
                        <a:rPr lang="en-US" sz="2800" baseline="0" dirty="0" smtClean="0"/>
                        <a:t>: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 2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phẳng</a:t>
                      </a:r>
                      <a:r>
                        <a:rPr lang="en-US" sz="2800" baseline="0" dirty="0" smtClean="0"/>
                        <a:t> 2 </a:t>
                      </a:r>
                      <a:r>
                        <a:rPr lang="en-US" sz="2800" baseline="0" dirty="0" err="1" smtClean="0"/>
                        <a:t>bên</a:t>
                      </a:r>
                      <a:r>
                        <a:rPr lang="en-US" sz="2800" baseline="0" dirty="0" smtClean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 smtClean="0"/>
                        <a:t>Khối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trụ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thể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xếp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chồng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nhau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2 </a:t>
                      </a:r>
                      <a:r>
                        <a:rPr lang="en-US" sz="2800" baseline="0" dirty="0" err="1" smtClean="0"/>
                        <a:t>đầu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2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phẳng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 smtClean="0"/>
                        <a:t>Lăn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về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nhiều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hướng</a:t>
                      </a:r>
                      <a:endParaRPr lang="en-US" sz="28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280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 smtClean="0"/>
                        <a:t>Hình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dạng</a:t>
                      </a:r>
                      <a:r>
                        <a:rPr lang="en-US" sz="2800" baseline="0" dirty="0" smtClean="0"/>
                        <a:t>: </a:t>
                      </a:r>
                      <a:r>
                        <a:rPr lang="en-US" sz="2800" baseline="0" dirty="0" err="1" smtClean="0"/>
                        <a:t>Xung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quanh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tròn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đều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góc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cạnh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có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phẳng</a:t>
                      </a:r>
                      <a:r>
                        <a:rPr lang="en-US" sz="2800" baseline="0" dirty="0" smtClean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 smtClean="0"/>
                        <a:t>Không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chồng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lên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nhau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được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vì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các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mặt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tiếp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xúc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đều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tròn</a:t>
                      </a:r>
                      <a:r>
                        <a:rPr lang="en-US" sz="2800" baseline="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149600" y="217714"/>
            <a:ext cx="599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bảy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18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2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2024</a:t>
            </a:r>
            <a:br>
              <a:rPr lang="en-US" sz="2000" dirty="0" smtClean="0"/>
            </a:br>
            <a:r>
              <a:rPr lang="en-US" sz="2000" dirty="0" smtClean="0"/>
              <a:t>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1657" y="943429"/>
            <a:ext cx="698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 TRỤ, KHỐI CẦU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74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5940" y="3198168"/>
            <a:ext cx="3208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  <a:endParaRPr lang="vi-VN" sz="4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408</Words>
  <Application>Microsoft Office PowerPoint</Application>
  <PresentationFormat>Custom</PresentationFormat>
  <Paragraphs>62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13_Office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251</cp:revision>
  <dcterms:created xsi:type="dcterms:W3CDTF">2021-06-02T01:34:28Z</dcterms:created>
  <dcterms:modified xsi:type="dcterms:W3CDTF">2024-06-20T09:42:47Z</dcterms:modified>
</cp:coreProperties>
</file>