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640" r:id="rId2"/>
    <p:sldId id="2633" r:id="rId3"/>
    <p:sldId id="2647" r:id="rId4"/>
    <p:sldId id="2648" r:id="rId5"/>
    <p:sldId id="2649" r:id="rId6"/>
    <p:sldId id="2641" r:id="rId7"/>
    <p:sldId id="442" r:id="rId8"/>
    <p:sldId id="457" r:id="rId9"/>
    <p:sldId id="2644" r:id="rId10"/>
    <p:sldId id="2645" r:id="rId11"/>
    <p:sldId id="2646" r:id="rId12"/>
    <p:sldId id="2634" r:id="rId13"/>
    <p:sldId id="455" r:id="rId14"/>
    <p:sldId id="2635" r:id="rId15"/>
    <p:sldId id="2642" r:id="rId16"/>
    <p:sldId id="2636" r:id="rId17"/>
    <p:sldId id="2637" r:id="rId18"/>
    <p:sldId id="2643" r:id="rId19"/>
    <p:sldId id="2639" r:id="rId20"/>
    <p:sldId id="45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DT" initials="N" lastIdx="1" clrIdx="0">
    <p:extLst>
      <p:ext uri="{19B8F6BF-5375-455C-9EA6-DF929625EA0E}">
        <p15:presenceInfo xmlns:p15="http://schemas.microsoft.com/office/powerpoint/2012/main" userId="ND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56" autoAdjust="0"/>
    <p:restoredTop sz="94434" autoAdjust="0"/>
  </p:normalViewPr>
  <p:slideViewPr>
    <p:cSldViewPr snapToGrid="0">
      <p:cViewPr varScale="1">
        <p:scale>
          <a:sx n="73" d="100"/>
          <a:sy n="73" d="100"/>
        </p:scale>
        <p:origin x="9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12AF7-EF3D-47D3-9DBD-2E5543592D80}" type="datetimeFigureOut">
              <a:rPr lang="en-US" smtClean="0"/>
              <a:t>4/9/2024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F63DCF-C434-4EE1-9EDF-978244BCC67F}" type="slidenum">
              <a:rPr lang="en-US" smtClean="0"/>
              <a:t>‹#›</a:t>
            </a:fld>
            <a:endParaRPr lang="en-US"/>
          </a:p>
        </p:txBody>
      </p:sp>
    </p:spTree>
    <p:extLst>
      <p:ext uri="{BB962C8B-B14F-4D97-AF65-F5344CB8AC3E}">
        <p14:creationId xmlns:p14="http://schemas.microsoft.com/office/powerpoint/2010/main" val="329144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37653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1430854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950802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592414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340236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181527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1106219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024886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911695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884779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4207942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1014455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64880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721804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584993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363180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5749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220720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068940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760959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9"/>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2024/4/9</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2024/4/9</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2024/4/9</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2024/4/9</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2024/4/9</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2024/4/9</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4"/>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2024/4/9</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2024/4/9</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2024/4/9</a:t>
            </a:fld>
            <a:endParaRPr lang="zh-CN" alt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2024/4/9</a:t>
            </a:fld>
            <a:endParaRPr lang="zh-CN" alt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2024/4/9</a:t>
            </a:fld>
            <a:endParaRPr lang="zh-CN" alt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2024/4/9</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s://vnexpress.net/35-nguoi-viet-vao-top-nha-khoa-hoc-anh-huong-nhat-the-gioi-2022-4522368.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jpeg"/><Relationship Id="rId7"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1" y="31588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675" rtl="0" eaLnBrk="1" fontAlgn="auto" latinLnBrk="0" hangingPunct="1">
              <a:lnSpc>
                <a:spcPct val="100000"/>
              </a:lnSpc>
              <a:spcBef>
                <a:spcPts val="0"/>
              </a:spcBef>
              <a:spcAft>
                <a:spcPts val="0"/>
              </a:spcAft>
              <a:buClrTx/>
              <a:buSzTx/>
              <a:buFontTx/>
              <a:buNone/>
              <a:defRPr/>
            </a:pPr>
            <a:endParaRPr kumimoji="0" lang="en-US" sz="1635" b="0" i="0" u="none" strike="noStrike" kern="1200" cap="none" spc="0" normalizeH="0" baseline="0" noProof="0">
              <a:ln>
                <a:noFill/>
              </a:ln>
              <a:solidFill>
                <a:prstClr val="white"/>
              </a:solidFill>
              <a:effectLst/>
              <a:uLnTx/>
              <a:uFillTx/>
              <a:latin typeface="Calibri" panose="020F0502020204030204"/>
              <a:ea typeface="Microsoft YaHei" panose="020B0503020204020204" charset="-122"/>
              <a:cs typeface="+mn-cs"/>
            </a:endParaRPr>
          </a:p>
        </p:txBody>
      </p:sp>
      <p:sp>
        <p:nvSpPr>
          <p:cNvPr id="6" name="TextBox 5"/>
          <p:cNvSpPr txBox="1"/>
          <p:nvPr/>
        </p:nvSpPr>
        <p:spPr>
          <a:xfrm>
            <a:off x="1143138" y="458544"/>
            <a:ext cx="10174940" cy="658642"/>
          </a:xfrm>
          <a:prstGeom prst="rect">
            <a:avLst/>
          </a:prstGeom>
          <a:noFill/>
        </p:spPr>
        <p:txBody>
          <a:bodyPr wrap="square">
            <a:spAutoFit/>
          </a:bodyPr>
          <a:lstStyle/>
          <a:p>
            <a:pPr lvl="0" algn="ctr" defTabSz="457200">
              <a:lnSpc>
                <a:spcPct val="115000"/>
              </a:lnSpc>
              <a:spcAft>
                <a:spcPts val="1000"/>
              </a:spcAft>
            </a:pPr>
            <a:r>
              <a:rPr lang="en-GB" sz="3200" b="1" noProof="0"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T</a:t>
            </a:r>
            <a:r>
              <a:rPr lang="en-GB" sz="3200" b="1" u="sng" noProof="0"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RƯỜNG TH SỐ 1 PHƯỚC HIỆ</a:t>
            </a:r>
            <a:r>
              <a:rPr lang="en-GB" sz="3200" b="1" noProof="0"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P</a:t>
            </a:r>
            <a:endParaRPr kumimoji="0" lang="en-US" sz="3200" b="1" i="0" u="none" strike="noStrike" kern="1200" cap="none" spc="0" normalizeH="0" baseline="0" noProof="0" dirty="0">
              <a:ln>
                <a:noFill/>
              </a:ln>
              <a:solidFill>
                <a:srgbClr val="00B0F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TextBox 14"/>
          <p:cNvSpPr txBox="1"/>
          <p:nvPr/>
        </p:nvSpPr>
        <p:spPr>
          <a:xfrm>
            <a:off x="1355340" y="3914778"/>
            <a:ext cx="10174940" cy="625428"/>
          </a:xfrm>
          <a:prstGeom prst="rect">
            <a:avLst/>
          </a:prstGeom>
          <a:noFill/>
        </p:spPr>
        <p:txBody>
          <a:bodyPr wrap="square">
            <a:spAutoFit/>
          </a:bodyPr>
          <a:lstStyle/>
          <a:p>
            <a:pPr lvl="0" defTabSz="457200">
              <a:lnSpc>
                <a:spcPct val="115000"/>
              </a:lnSpc>
              <a:spcAft>
                <a:spcPts val="1000"/>
              </a:spcAft>
            </a:pP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p:cNvSpPr txBox="1"/>
          <p:nvPr/>
        </p:nvSpPr>
        <p:spPr>
          <a:xfrm>
            <a:off x="1076819" y="1697651"/>
            <a:ext cx="10174940" cy="1353191"/>
          </a:xfrm>
          <a:prstGeom prst="rect">
            <a:avLst/>
          </a:prstGeom>
          <a:noFill/>
        </p:spPr>
        <p:txBody>
          <a:bodyPr wrap="square">
            <a:spAutoFit/>
          </a:bodyPr>
          <a:lstStyle/>
          <a:p>
            <a:pPr lvl="0" algn="ctr" defTabSz="457200">
              <a:lnSpc>
                <a:spcPct val="115000"/>
              </a:lnSpc>
              <a:spcAft>
                <a:spcPts val="1000"/>
              </a:spcAft>
            </a:pPr>
            <a:r>
              <a:rPr lang="en-GB" sz="32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CHÀO MỪNG QUÝ THẦY, CÔ </a:t>
            </a:r>
          </a:p>
          <a:p>
            <a:pPr lvl="0" algn="ctr" defTabSz="457200">
              <a:lnSpc>
                <a:spcPct val="115000"/>
              </a:lnSpc>
              <a:spcAft>
                <a:spcPts val="1000"/>
              </a:spcAft>
            </a:pPr>
            <a:r>
              <a:rPr lang="en-GB" sz="3200"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VỀ DỰ GIỜ, THĂM LỚP  - </a:t>
            </a:r>
            <a:r>
              <a:rPr kumimoji="0" lang="en-GB" sz="3200" b="1" i="0" u="none" strike="noStrike" kern="1200" cap="none" spc="0" normalizeH="0" baseline="0" noProof="0" dirty="0" smtClean="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LỚP</a:t>
            </a:r>
            <a:r>
              <a:rPr kumimoji="0" lang="en-GB" sz="3200" b="1" i="0" u="none" strike="noStrike" kern="1200" cap="none" spc="0" normalizeH="0" noProof="0" dirty="0" smtClean="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4Đ</a:t>
            </a:r>
          </a:p>
        </p:txBody>
      </p:sp>
      <p:sp>
        <p:nvSpPr>
          <p:cNvPr id="13" name="TextBox 12"/>
          <p:cNvSpPr txBox="1"/>
          <p:nvPr/>
        </p:nvSpPr>
        <p:spPr>
          <a:xfrm>
            <a:off x="1854926" y="3143638"/>
            <a:ext cx="8686799" cy="2742289"/>
          </a:xfrm>
          <a:prstGeom prst="rect">
            <a:avLst/>
          </a:prstGeom>
          <a:noFill/>
        </p:spPr>
        <p:txBody>
          <a:bodyPr wrap="square">
            <a:spAutoFit/>
          </a:bodyPr>
          <a:lstStyle/>
          <a:p>
            <a:pPr lvl="0" algn="ctr" defTabSz="457200">
              <a:lnSpc>
                <a:spcPct val="115000"/>
              </a:lnSpc>
              <a:spcAft>
                <a:spcPts val="1000"/>
              </a:spcAft>
            </a:pPr>
            <a:r>
              <a:rPr lang="en-GB" sz="3200" b="1" noProof="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Môn Tiếng Việt </a:t>
            </a:r>
          </a:p>
          <a:p>
            <a:pPr lvl="0" algn="ctr" defTabSz="457200">
              <a:lnSpc>
                <a:spcPct val="115000"/>
              </a:lnSpc>
              <a:spcAft>
                <a:spcPts val="1000"/>
              </a:spcAft>
            </a:pPr>
            <a:r>
              <a:rPr kumimoji="0" lang="en-GB" sz="3200" b="1" i="0" u="none" strike="noStrike" kern="1200" cap="none" spc="0" normalizeH="0" baseline="0" dirty="0" smtClean="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GB" sz="3200" b="1" i="0" u="none" strike="noStrike" kern="1200" cap="none" spc="0" normalizeH="0" dirty="0" smtClean="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 Người tìm đường lên các vì sao</a:t>
            </a:r>
          </a:p>
          <a:p>
            <a:pPr lvl="0" algn="ctr" defTabSz="457200">
              <a:lnSpc>
                <a:spcPct val="115000"/>
              </a:lnSpc>
              <a:spcAft>
                <a:spcPts val="1000"/>
              </a:spcAft>
            </a:pPr>
            <a:r>
              <a:rPr lang="en-GB" sz="3200" b="1" baseline="0" noProof="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Phần:</a:t>
            </a:r>
            <a:r>
              <a:rPr lang="en-GB" sz="3200" b="1" noProof="0"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Đọc mở rộng (Tiết 4)</a:t>
            </a:r>
          </a:p>
          <a:p>
            <a:pPr lvl="0" algn="ctr" defTabSz="457200">
              <a:lnSpc>
                <a:spcPct val="115000"/>
              </a:lnSpc>
              <a:spcAft>
                <a:spcPts val="1000"/>
              </a:spcAft>
            </a:pPr>
            <a:r>
              <a:rPr kumimoji="0" lang="en-GB" sz="3200" b="1" i="0" u="none" strike="noStrike" kern="1200" cap="none" spc="0" normalizeH="0" baseline="0" dirty="0" smtClean="0">
                <a:ln>
                  <a:noFill/>
                </a:ln>
                <a:solidFill>
                  <a:srgbClr val="92D050"/>
                </a:solidFill>
                <a:effectLst/>
                <a:uLnTx/>
                <a:uFillTx/>
                <a:latin typeface="Times New Roman" panose="02020603050405020304" pitchFamily="18" charset="0"/>
                <a:ea typeface="Calibri" panose="020F0502020204030204" pitchFamily="34" charset="0"/>
                <a:cs typeface="Times New Roman" panose="02020603050405020304" pitchFamily="18" charset="0"/>
              </a:rPr>
              <a:t>Giáo</a:t>
            </a:r>
            <a:r>
              <a:rPr kumimoji="0" lang="en-GB" sz="3200" b="1" i="0" u="none" strike="noStrike" kern="1200" cap="none" spc="0" normalizeH="0" dirty="0" smtClean="0">
                <a:ln>
                  <a:noFill/>
                </a:ln>
                <a:solidFill>
                  <a:srgbClr val="92D050"/>
                </a:solidFill>
                <a:effectLst/>
                <a:uLnTx/>
                <a:uFillTx/>
                <a:latin typeface="Times New Roman" panose="02020603050405020304" pitchFamily="18" charset="0"/>
                <a:ea typeface="Calibri" panose="020F0502020204030204" pitchFamily="34" charset="0"/>
                <a:cs typeface="Times New Roman" panose="02020603050405020304" pitchFamily="18" charset="0"/>
              </a:rPr>
              <a:t> viên: Nguyễn Đăng Tuấn </a:t>
            </a:r>
            <a:endParaRPr kumimoji="0" lang="en-US" sz="2400" b="1" i="0" u="none" strike="noStrike" kern="1200" cap="none" spc="0" normalizeH="0" baseline="0" noProof="0" dirty="0">
              <a:ln>
                <a:noFill/>
              </a:ln>
              <a:solidFill>
                <a:srgbClr val="92D05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389620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1" y="31588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675" rtl="0" eaLnBrk="1" fontAlgn="auto" latinLnBrk="0" hangingPunct="1">
              <a:lnSpc>
                <a:spcPct val="100000"/>
              </a:lnSpc>
              <a:spcBef>
                <a:spcPts val="0"/>
              </a:spcBef>
              <a:spcAft>
                <a:spcPts val="0"/>
              </a:spcAft>
              <a:buClrTx/>
              <a:buSzTx/>
              <a:buFontTx/>
              <a:buNone/>
              <a:defRPr/>
            </a:pPr>
            <a:endParaRPr kumimoji="0" lang="en-US" sz="1635" b="0" i="0" u="none" strike="noStrike" kern="1200" cap="none" spc="0" normalizeH="0" baseline="0" noProof="0">
              <a:ln>
                <a:noFill/>
              </a:ln>
              <a:solidFill>
                <a:prstClr val="white"/>
              </a:solidFill>
              <a:effectLst/>
              <a:uLnTx/>
              <a:uFillTx/>
              <a:latin typeface="Calibri" panose="020F0502020204030204"/>
              <a:ea typeface="Microsoft YaHei" panose="020B0503020204020204" charset="-122"/>
              <a:cs typeface="+mn-cs"/>
            </a:endParaRPr>
          </a:p>
        </p:txBody>
      </p:sp>
      <p:sp>
        <p:nvSpPr>
          <p:cNvPr id="6" name="TextBox 5"/>
          <p:cNvSpPr txBox="1"/>
          <p:nvPr/>
        </p:nvSpPr>
        <p:spPr>
          <a:xfrm>
            <a:off x="2560319" y="2146635"/>
            <a:ext cx="8307952" cy="3170099"/>
          </a:xfrm>
          <a:prstGeom prst="rect">
            <a:avLst/>
          </a:prstGeom>
          <a:noFill/>
        </p:spPr>
        <p:txBody>
          <a:bodyPr wrap="square">
            <a:spAutoFit/>
          </a:bodyPr>
          <a:lstStyle/>
          <a:p>
            <a:pPr algn="just"/>
            <a:r>
              <a:rPr lang="en-GB" dirty="0" smtClean="0"/>
              <a:t>     </a:t>
            </a:r>
            <a:r>
              <a:rPr lang="en-GB" sz="2000" dirty="0" smtClean="0">
                <a:solidFill>
                  <a:srgbClr val="0070C0"/>
                </a:solidFill>
              </a:rPr>
              <a:t>PGS.TS Lê Hoàng Sơn, Đại học Quốc gia Hà Nội, xếp hạng 190, được biết đến là nhà khoa học trẻ tài năng lĩnh vực khoa học máy tính với những công trình nghiên cứu ứng dụng cao, được các công ty công nghệ trong và ngoài nước đón nhận. Nhiều nghiên cứu ứng dụng thực tế như hệ thống 3D GIS trong thiết kế hạ tầng mạng viễn thông, xây dựng ứng dụng hiến máu trên Android, ứng dụng quản lí địa chính... Đặc biệt, có đến hơn nửa công trình nghiên cứu của ông được ứng dụng ở các nước đi đầu về khoa học công nghệ như Mỹ, Italy, Đức... PGS Sơn công bố hơn 180 công trình, bài báo trên các tạp chí nước ngoài trong danh mục ISI. Ông còn là gương mặt lọt vào top 10.000 nhà khoa học xuất sắc của thế giới trong 4 năm liên tiếp 2019, 2020, 2021, 2022.</a:t>
            </a:r>
            <a:endParaRPr lang="en-GB" sz="2000" dirty="0">
              <a:solidFill>
                <a:srgbClr val="0070C0"/>
              </a:solidFill>
            </a:endParaRPr>
          </a:p>
        </p:txBody>
      </p:sp>
      <p:pic>
        <p:nvPicPr>
          <p:cNvPr id="7" name="Picture 6" descr="PGS Trần Xuân Bách, PGS Lê Hoàng Sơn và TS Phùng Văn Phúc (từ trái sang phải) được"/>
          <p:cNvPicPr/>
          <p:nvPr/>
        </p:nvPicPr>
        <p:blipFill rotWithShape="1">
          <a:blip r:embed="rId4" cstate="print">
            <a:extLst>
              <a:ext uri="{28A0092B-C50C-407E-A947-70E740481C1C}">
                <a14:useLocalDpi xmlns:a14="http://schemas.microsoft.com/office/drawing/2010/main" val="0"/>
              </a:ext>
            </a:extLst>
          </a:blip>
          <a:srcRect l="33206" r="33376" b="-5782"/>
          <a:stretch/>
        </p:blipFill>
        <p:spPr bwMode="auto">
          <a:xfrm>
            <a:off x="867046" y="688537"/>
            <a:ext cx="1484267" cy="226896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90694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1" y="31588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675" rtl="0" eaLnBrk="1" fontAlgn="auto" latinLnBrk="0" hangingPunct="1">
              <a:lnSpc>
                <a:spcPct val="100000"/>
              </a:lnSpc>
              <a:spcBef>
                <a:spcPts val="0"/>
              </a:spcBef>
              <a:spcAft>
                <a:spcPts val="0"/>
              </a:spcAft>
              <a:buClrTx/>
              <a:buSzTx/>
              <a:buFontTx/>
              <a:buNone/>
              <a:defRPr/>
            </a:pPr>
            <a:endParaRPr kumimoji="0" lang="en-US" sz="1635" b="0" i="0" u="none" strike="noStrike" kern="1200" cap="none" spc="0" normalizeH="0" baseline="0" noProof="0">
              <a:ln>
                <a:noFill/>
              </a:ln>
              <a:solidFill>
                <a:prstClr val="white"/>
              </a:solidFill>
              <a:effectLst/>
              <a:uLnTx/>
              <a:uFillTx/>
              <a:latin typeface="Calibri" panose="020F0502020204030204"/>
              <a:ea typeface="Microsoft YaHei" panose="020B0503020204020204" charset="-122"/>
              <a:cs typeface="+mn-cs"/>
            </a:endParaRPr>
          </a:p>
        </p:txBody>
      </p:sp>
      <p:sp>
        <p:nvSpPr>
          <p:cNvPr id="6" name="TextBox 5"/>
          <p:cNvSpPr txBox="1"/>
          <p:nvPr/>
        </p:nvSpPr>
        <p:spPr>
          <a:xfrm>
            <a:off x="2560319" y="2682212"/>
            <a:ext cx="8307952" cy="2246769"/>
          </a:xfrm>
          <a:prstGeom prst="rect">
            <a:avLst/>
          </a:prstGeom>
          <a:noFill/>
        </p:spPr>
        <p:txBody>
          <a:bodyPr wrap="square">
            <a:spAutoFit/>
          </a:bodyPr>
          <a:lstStyle/>
          <a:p>
            <a:pPr algn="just"/>
            <a:r>
              <a:rPr lang="en-GB" dirty="0" smtClean="0"/>
              <a:t>    </a:t>
            </a:r>
            <a:r>
              <a:rPr lang="en-US" sz="2800" dirty="0">
                <a:solidFill>
                  <a:schemeClr val="accent6"/>
                </a:solidFill>
              </a:rPr>
              <a:t>TS Phùng Văn Phúc, Đại học Công nghệ TP HCM, xếp hạng 958, lĩnh vực Kỹ thuật cơ khí và Hàng không vũ trụ. PGS Phúc là nhà khoa học Việt quen thuộc trong các bảng xếp hạng thế giới, ông có 4 năm liền vào danh sách 100.000 nhà khoa học ảnh hưởng</a:t>
            </a:r>
            <a:r>
              <a:rPr lang="en-US" sz="2800" u="sng" dirty="0">
                <a:solidFill>
                  <a:schemeClr val="accent6"/>
                </a:solidFill>
                <a:hlinkClick r:id="rId4"/>
              </a:rPr>
              <a:t> </a:t>
            </a:r>
            <a:r>
              <a:rPr lang="en-US" sz="2800" dirty="0">
                <a:solidFill>
                  <a:schemeClr val="accent6"/>
                </a:solidFill>
              </a:rPr>
              <a:t>nhất thế giới</a:t>
            </a:r>
            <a:endParaRPr lang="en-GB" sz="2800" dirty="0">
              <a:solidFill>
                <a:schemeClr val="accent6"/>
              </a:solidFill>
            </a:endParaRPr>
          </a:p>
        </p:txBody>
      </p:sp>
      <p:pic>
        <p:nvPicPr>
          <p:cNvPr id="8" name="Picture 7" descr="PGS Trần Xuân Bách, PGS Lê Hoàng Sơn và TS Phùng Văn Phúc (từ trái sang phải) được"/>
          <p:cNvPicPr/>
          <p:nvPr/>
        </p:nvPicPr>
        <p:blipFill rotWithShape="1">
          <a:blip r:embed="rId5">
            <a:extLst>
              <a:ext uri="{28A0092B-C50C-407E-A947-70E740481C1C}">
                <a14:useLocalDpi xmlns:a14="http://schemas.microsoft.com/office/drawing/2010/main" val="0"/>
              </a:ext>
            </a:extLst>
          </a:blip>
          <a:srcRect l="66835" t="-1" b="-2369"/>
          <a:stretch/>
        </p:blipFill>
        <p:spPr bwMode="auto">
          <a:xfrm>
            <a:off x="1149530" y="566600"/>
            <a:ext cx="1567543" cy="226803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662519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50106" y="36640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675" rtl="0" eaLnBrk="1" fontAlgn="auto" latinLnBrk="0" hangingPunct="1">
              <a:lnSpc>
                <a:spcPct val="100000"/>
              </a:lnSpc>
              <a:spcBef>
                <a:spcPts val="0"/>
              </a:spcBef>
              <a:spcAft>
                <a:spcPts val="0"/>
              </a:spcAft>
              <a:buClrTx/>
              <a:buSzTx/>
              <a:buFontTx/>
              <a:buNone/>
              <a:defRPr/>
            </a:pPr>
            <a:endParaRPr kumimoji="0" lang="en-US" sz="1635" b="0" i="0" u="none" strike="noStrike" kern="1200" cap="none" spc="0" normalizeH="0" baseline="0" noProof="0">
              <a:ln>
                <a:noFill/>
              </a:ln>
              <a:solidFill>
                <a:prstClr val="white"/>
              </a:solidFill>
              <a:effectLst/>
              <a:uLnTx/>
              <a:uFillTx/>
              <a:latin typeface="Calibri" panose="020F0502020204030204"/>
              <a:ea typeface="Microsoft YaHei" panose="020B0503020204020204" charset="-122"/>
              <a:cs typeface="+mn-cs"/>
            </a:endParaRPr>
          </a:p>
        </p:txBody>
      </p:sp>
      <p:sp>
        <p:nvSpPr>
          <p:cNvPr id="3" name="TextBox 2"/>
          <p:cNvSpPr txBox="1"/>
          <p:nvPr/>
        </p:nvSpPr>
        <p:spPr>
          <a:xfrm>
            <a:off x="1081825" y="329609"/>
            <a:ext cx="10161432" cy="6186309"/>
          </a:xfrm>
          <a:prstGeom prst="rect">
            <a:avLst/>
          </a:prstGeom>
          <a:noFill/>
        </p:spPr>
        <p:txBody>
          <a:bodyPr wrap="square" rtlCol="0">
            <a:spAutoFit/>
          </a:bodyPr>
          <a:lstStyle/>
          <a:p>
            <a:r>
              <a:rPr lang="en-US" sz="2200" b="1" dirty="0">
                <a:solidFill>
                  <a:srgbClr val="C00000"/>
                </a:solidFill>
                <a:latin typeface="Times New Roman" panose="02020603050405020304" pitchFamily="18" charset="0"/>
                <a:cs typeface="Times New Roman" panose="02020603050405020304" pitchFamily="18" charset="0"/>
              </a:rPr>
              <a:t>Câu </a:t>
            </a:r>
            <a:r>
              <a:rPr lang="en-US" sz="2200" b="1" dirty="0" smtClean="0">
                <a:solidFill>
                  <a:srgbClr val="C00000"/>
                </a:solidFill>
                <a:latin typeface="Times New Roman" panose="02020603050405020304" pitchFamily="18" charset="0"/>
                <a:cs typeface="Times New Roman" panose="02020603050405020304" pitchFamily="18" charset="0"/>
              </a:rPr>
              <a:t>chuyện: </a:t>
            </a:r>
          </a:p>
          <a:p>
            <a:pPr algn="ctr"/>
            <a:r>
              <a:rPr lang="en-US" sz="2200" b="1" dirty="0" smtClean="0">
                <a:solidFill>
                  <a:srgbClr val="C00000"/>
                </a:solidFill>
                <a:latin typeface="Times New Roman" panose="02020603050405020304" pitchFamily="18" charset="0"/>
                <a:cs typeface="Times New Roman" panose="02020603050405020304" pitchFamily="18" charset="0"/>
              </a:rPr>
              <a:t>Nhà </a:t>
            </a:r>
            <a:r>
              <a:rPr lang="en-US" sz="2200" b="1" dirty="0">
                <a:solidFill>
                  <a:srgbClr val="C00000"/>
                </a:solidFill>
                <a:latin typeface="Times New Roman" panose="02020603050405020304" pitchFamily="18" charset="0"/>
                <a:cs typeface="Times New Roman" panose="02020603050405020304" pitchFamily="18" charset="0"/>
              </a:rPr>
              <a:t>khoa học nữ Marie curie, đạt giải Nobel </a:t>
            </a:r>
            <a:r>
              <a:rPr lang="en-GB" sz="2200" b="1" dirty="0" smtClean="0">
                <a:solidFill>
                  <a:srgbClr val="C00000"/>
                </a:solidFill>
                <a:latin typeface="Times New Roman" panose="02020603050405020304" pitchFamily="18" charset="0"/>
                <a:cs typeface="Times New Roman" panose="02020603050405020304" pitchFamily="18" charset="0"/>
              </a:rPr>
              <a:t>.</a:t>
            </a:r>
          </a:p>
          <a:p>
            <a:pPr algn="ctr"/>
            <a:endParaRPr lang="en-GB" sz="2200" dirty="0">
              <a:latin typeface="Times New Roman" panose="02020603050405020304" pitchFamily="18" charset="0"/>
              <a:cs typeface="Times New Roman" panose="02020603050405020304" pitchFamily="18" charset="0"/>
            </a:endParaRPr>
          </a:p>
          <a:p>
            <a:r>
              <a:rPr lang="en-GB" sz="2200" dirty="0" smtClean="0">
                <a:latin typeface="Times New Roman" panose="02020603050405020304" pitchFamily="18" charset="0"/>
                <a:cs typeface="Times New Roman" panose="02020603050405020304" pitchFamily="18" charset="0"/>
              </a:rPr>
              <a:t>	</a:t>
            </a:r>
            <a:r>
              <a:rPr lang="en-GB" sz="2200" dirty="0" smtClean="0">
                <a:solidFill>
                  <a:srgbClr val="002060"/>
                </a:solidFill>
                <a:latin typeface="Times New Roman" panose="02020603050405020304" pitchFamily="18" charset="0"/>
                <a:cs typeface="Times New Roman" panose="02020603050405020304" pitchFamily="18" charset="0"/>
              </a:rPr>
              <a:t>Marie </a:t>
            </a:r>
            <a:r>
              <a:rPr lang="en-GB" sz="2200" dirty="0">
                <a:solidFill>
                  <a:srgbClr val="002060"/>
                </a:solidFill>
                <a:latin typeface="Times New Roman" panose="02020603050405020304" pitchFamily="18" charset="0"/>
                <a:cs typeface="Times New Roman" panose="02020603050405020304" pitchFamily="18" charset="0"/>
              </a:rPr>
              <a:t>Curie là người phụ nữ duy nhất trong lịch sử đạt giải Nobel trong hai lĩnh vực: vật lý và hóa học. Câu chuyện cuộc đời và những nghiên cứu đột phá của bà được rất nhiều người quan tâm và muốn tìm hiểu.</a:t>
            </a:r>
          </a:p>
          <a:p>
            <a:r>
              <a:rPr lang="en-GB" sz="2200" dirty="0" smtClean="0">
                <a:solidFill>
                  <a:srgbClr val="002060"/>
                </a:solidFill>
                <a:latin typeface="Times New Roman" panose="02020603050405020304" pitchFamily="18" charset="0"/>
                <a:cs typeface="Times New Roman" panose="02020603050405020304" pitchFamily="18" charset="0"/>
              </a:rPr>
              <a:t>	Tác </a:t>
            </a:r>
            <a:r>
              <a:rPr lang="en-GB" sz="2200" dirty="0">
                <a:solidFill>
                  <a:srgbClr val="002060"/>
                </a:solidFill>
                <a:latin typeface="Times New Roman" panose="02020603050405020304" pitchFamily="18" charset="0"/>
                <a:cs typeface="Times New Roman" panose="02020603050405020304" pitchFamily="18" charset="0"/>
              </a:rPr>
              <a:t>phẩm là sự kết hợp xuất sắc của các dữ kiện cá nhân đầy chi tiết, những hình ảnh minh họa sắc nét và các thông tin chính thống khác. Gấp cuốn sách lại, độc giả sẽ cảm nhận được lòng dũng cảm của Marie Curie khi phải đối mặt với vô số thử thách: một mình sang Pháp để tiếp tục con đường học vấn, cuộc sống sinh viên thiếu thốn, những khó khăn, vất vả khi cùng Pierre Curie nghiên cứu để tìm ra radium và polonium, những vết thương lòng không thể nguôi ngoai sau khi chồng đột ngột qua đời...</a:t>
            </a:r>
          </a:p>
          <a:p>
            <a:r>
              <a:rPr lang="en-GB" sz="2200" dirty="0" smtClean="0">
                <a:solidFill>
                  <a:srgbClr val="002060"/>
                </a:solidFill>
                <a:latin typeface="Times New Roman" panose="02020603050405020304" pitchFamily="18" charset="0"/>
                <a:cs typeface="Times New Roman" panose="02020603050405020304" pitchFamily="18" charset="0"/>
              </a:rPr>
              <a:t>	Độc </a:t>
            </a:r>
            <a:r>
              <a:rPr lang="en-GB" sz="2200" dirty="0">
                <a:solidFill>
                  <a:srgbClr val="002060"/>
                </a:solidFill>
                <a:latin typeface="Times New Roman" panose="02020603050405020304" pitchFamily="18" charset="0"/>
                <a:cs typeface="Times New Roman" panose="02020603050405020304" pitchFamily="18" charset="0"/>
              </a:rPr>
              <a:t>giả cũng sẽ thấy cảm kích nhà nữ khoa học vì đã đưa tia X vào ứng dụng trong y học, tạo ra những chiếc xe chụp X-quang di động giúp cứu sống rất nhiều thương binh trong Chiến tranh Thế giới thứ nhất. Tấm gương của Marie Curie chắc chắn tiếp tục truyền cảm hứng các nhà nữ khoa học nói riêng, cũng như hàng triệu người trên khắp thế giới nói chung</a:t>
            </a:r>
            <a:r>
              <a:rPr lang="en-GB" sz="2200" dirty="0" smtClean="0">
                <a:solidFill>
                  <a:srgbClr val="002060"/>
                </a:solidFill>
                <a:latin typeface="Times New Roman" panose="02020603050405020304" pitchFamily="18" charset="0"/>
                <a:cs typeface="Times New Roman" panose="02020603050405020304" pitchFamily="18" charset="0"/>
              </a:rPr>
              <a:t>.</a:t>
            </a:r>
            <a:endParaRPr lang="en-GB" sz="2200" dirty="0">
              <a:solidFill>
                <a:srgbClr val="002060"/>
              </a:solidFill>
              <a:latin typeface="Times New Roman" panose="02020603050405020304" pitchFamily="18" charset="0"/>
              <a:cs typeface="Times New Roman" panose="02020603050405020304" pitchFamily="18" charset="0"/>
            </a:endParaRPr>
          </a:p>
          <a:p>
            <a:r>
              <a:rPr lang="en-GB" sz="2200" dirty="0">
                <a:solidFill>
                  <a:srgbClr val="002060"/>
                </a:solidFill>
                <a:latin typeface="Times New Roman" panose="02020603050405020304" pitchFamily="18" charset="0"/>
                <a:cs typeface="Times New Roman" panose="02020603050405020304" pitchFamily="18" charset="0"/>
              </a:rPr>
              <a:t>                               </a:t>
            </a:r>
            <a:r>
              <a:rPr lang="en-GB" sz="2200" dirty="0" smtClean="0">
                <a:solidFill>
                  <a:srgbClr val="002060"/>
                </a:solidFill>
                <a:latin typeface="Times New Roman" panose="02020603050405020304" pitchFamily="18" charset="0"/>
                <a:cs typeface="Times New Roman" panose="02020603050405020304" pitchFamily="18" charset="0"/>
              </a:rPr>
              <a:t>                                                   Tác </a:t>
            </a:r>
            <a:r>
              <a:rPr lang="en-GB" sz="2200" dirty="0">
                <a:solidFill>
                  <a:srgbClr val="002060"/>
                </a:solidFill>
                <a:latin typeface="Times New Roman" panose="02020603050405020304" pitchFamily="18" charset="0"/>
                <a:cs typeface="Times New Roman" panose="02020603050405020304" pitchFamily="18" charset="0"/>
              </a:rPr>
              <a:t>giả: TS.Richard Gunderman.</a:t>
            </a:r>
          </a:p>
        </p:txBody>
      </p:sp>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7089" y="-36123"/>
            <a:ext cx="9074313" cy="6487922"/>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5524" y="4734769"/>
            <a:ext cx="3536477" cy="2073504"/>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162" y="-25391"/>
            <a:ext cx="3655008" cy="1935512"/>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902" y="4187118"/>
            <a:ext cx="3026594" cy="2510027"/>
          </a:xfrm>
          <a:prstGeom prst="rect">
            <a:avLst/>
          </a:prstGeom>
        </p:spPr>
      </p:pic>
      <p:sp>
        <p:nvSpPr>
          <p:cNvPr id="10" name="文本框 5"/>
          <p:cNvSpPr txBox="1"/>
          <p:nvPr/>
        </p:nvSpPr>
        <p:spPr>
          <a:xfrm>
            <a:off x="2470665" y="1946476"/>
            <a:ext cx="6975256" cy="1323439"/>
          </a:xfrm>
          <a:prstGeom prst="rect">
            <a:avLst/>
          </a:prstGeom>
          <a:noFill/>
        </p:spPr>
        <p:txBody>
          <a:bodyPr wrap="square" rtlCol="0">
            <a:spAutoFit/>
            <a:scene3d>
              <a:camera prst="orthographicFront"/>
              <a:lightRig rig="threePt" dir="t"/>
            </a:scene3d>
            <a:sp3d contourW="12700"/>
          </a:bodyPr>
          <a:lstStyle/>
          <a:p>
            <a:pPr algn="ctr" defTabSz="828675">
              <a:defRPr/>
            </a:pPr>
            <a:r>
              <a:rPr lang="en-US" altLang="zh-CN" sz="4000" b="1" dirty="0">
                <a:solidFill>
                  <a:srgbClr val="7030A0"/>
                </a:solidFill>
                <a:effectLst>
                  <a:glow rad="139700">
                    <a:srgbClr val="70AD47">
                      <a:satMod val="175000"/>
                      <a:alpha val="40000"/>
                    </a:srgbClr>
                  </a:glow>
                </a:effectLst>
                <a:ea typeface="Microsoft YaHei" panose="020B0503020204020204" charset="-122"/>
                <a:cs typeface="Calibri" panose="020F0502020204030204" pitchFamily="34" charset="0"/>
                <a:sym typeface="+mn-lt"/>
              </a:rPr>
              <a:t>2. Viết vào phiếu đọc sách theo </a:t>
            </a:r>
            <a:r>
              <a:rPr lang="en-US" altLang="zh-CN" sz="4000" b="1" dirty="0" smtClean="0">
                <a:solidFill>
                  <a:srgbClr val="7030A0"/>
                </a:solidFill>
                <a:effectLst>
                  <a:glow rad="139700">
                    <a:srgbClr val="70AD47">
                      <a:satMod val="175000"/>
                      <a:alpha val="40000"/>
                    </a:srgbClr>
                  </a:glow>
                </a:effectLst>
                <a:ea typeface="Microsoft YaHei" panose="020B0503020204020204" charset="-122"/>
                <a:cs typeface="Calibri" panose="020F0502020204030204" pitchFamily="34" charset="0"/>
                <a:sym typeface="+mn-lt"/>
              </a:rPr>
              <a:t>mẫu.</a:t>
            </a:r>
            <a:endParaRPr lang="zh-CN" altLang="en-US" sz="4000" b="1" dirty="0">
              <a:solidFill>
                <a:srgbClr val="7030A0"/>
              </a:solidFill>
              <a:effectLst>
                <a:glow rad="139700">
                  <a:srgbClr val="70AD47">
                    <a:satMod val="175000"/>
                    <a:alpha val="40000"/>
                  </a:srgbClr>
                </a:glow>
              </a:effectLst>
              <a:ea typeface="Microsoft YaHei" panose="020B0503020204020204" charset="-122"/>
              <a:cs typeface="Calibri" panose="020F0502020204030204" pitchFamily="34" charset="0"/>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2756079" y="366401"/>
            <a:ext cx="618186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675" rtl="0" eaLnBrk="1" fontAlgn="auto" latinLnBrk="0" hangingPunct="1">
              <a:lnSpc>
                <a:spcPct val="100000"/>
              </a:lnSpc>
              <a:spcBef>
                <a:spcPts val="0"/>
              </a:spcBef>
              <a:spcAft>
                <a:spcPts val="0"/>
              </a:spcAft>
              <a:buClrTx/>
              <a:buSzTx/>
              <a:buFontTx/>
              <a:buNone/>
              <a:defRPr/>
            </a:pPr>
            <a:endParaRPr kumimoji="0" lang="en-US" sz="1635" b="0" i="0" u="none" strike="noStrike" kern="1200" cap="none" spc="0" normalizeH="0" baseline="0" noProof="0">
              <a:ln>
                <a:noFill/>
              </a:ln>
              <a:solidFill>
                <a:prstClr val="white"/>
              </a:solidFill>
              <a:effectLst/>
              <a:uLnTx/>
              <a:uFillTx/>
              <a:latin typeface="Calibri" panose="020F0502020204030204"/>
              <a:ea typeface="Microsoft YaHei" panose="020B0503020204020204" charset="-122"/>
              <a:cs typeface="+mn-cs"/>
            </a:endParaRPr>
          </a:p>
        </p:txBody>
      </p:sp>
      <p:pic>
        <p:nvPicPr>
          <p:cNvPr id="6" name="Picture 5"/>
          <p:cNvPicPr>
            <a:picLocks noChangeAspect="1"/>
          </p:cNvPicPr>
          <p:nvPr/>
        </p:nvPicPr>
        <p:blipFill>
          <a:blip r:embed="rId4"/>
          <a:stretch>
            <a:fillRect/>
          </a:stretch>
        </p:blipFill>
        <p:spPr>
          <a:xfrm>
            <a:off x="3554568" y="656823"/>
            <a:ext cx="4662153" cy="5718219"/>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0" y="36640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675" rtl="0" eaLnBrk="1" fontAlgn="auto" latinLnBrk="0" hangingPunct="1">
              <a:lnSpc>
                <a:spcPct val="100000"/>
              </a:lnSpc>
              <a:spcBef>
                <a:spcPts val="0"/>
              </a:spcBef>
              <a:spcAft>
                <a:spcPts val="0"/>
              </a:spcAft>
              <a:buClrTx/>
              <a:buSzTx/>
              <a:buFontTx/>
              <a:buNone/>
              <a:defRPr/>
            </a:pPr>
            <a:endParaRPr kumimoji="0" lang="en-US" sz="1635" b="0" i="0" u="none" strike="noStrike" kern="1200" cap="none" spc="0" normalizeH="0" baseline="0" noProof="0">
              <a:ln>
                <a:noFill/>
              </a:ln>
              <a:solidFill>
                <a:prstClr val="white"/>
              </a:solidFill>
              <a:effectLst/>
              <a:uLnTx/>
              <a:uFillTx/>
              <a:latin typeface="Calibri" panose="020F0502020204030204"/>
              <a:ea typeface="Microsoft YaHei" panose="020B0503020204020204" charset="-122"/>
              <a:cs typeface="+mn-cs"/>
            </a:endParaRPr>
          </a:p>
        </p:txBody>
      </p:sp>
      <p:sp>
        <p:nvSpPr>
          <p:cNvPr id="6" name="TextBox 5"/>
          <p:cNvSpPr txBox="1"/>
          <p:nvPr/>
        </p:nvSpPr>
        <p:spPr>
          <a:xfrm>
            <a:off x="1013720" y="3646448"/>
            <a:ext cx="5752840" cy="658642"/>
          </a:xfrm>
          <a:prstGeom prst="rect">
            <a:avLst/>
          </a:prstGeom>
          <a:noFill/>
        </p:spPr>
        <p:txBody>
          <a:bodyPr wrap="square">
            <a:spAutoFit/>
          </a:bodyPr>
          <a:lstStyle/>
          <a:p>
            <a:pPr lvl="0" defTabSz="457200">
              <a:lnSpc>
                <a:spcPct val="115000"/>
              </a:lnSpc>
              <a:spcAft>
                <a:spcPts val="1000"/>
              </a:spcAft>
            </a:pPr>
            <a:r>
              <a:rPr lang="en-GB" sz="3200" b="1" dirty="0" smtClean="0">
                <a:solidFill>
                  <a:srgbClr val="C00000"/>
                </a:solidFill>
                <a:latin typeface="Calibri" panose="020F0502020204030204" pitchFamily="34" charset="0"/>
                <a:ea typeface="Calibri" panose="020F0502020204030204" pitchFamily="34" charset="0"/>
                <a:cs typeface="Calibri" panose="020F0502020204030204" pitchFamily="34" charset="0"/>
              </a:rPr>
              <a:t>3. Luyện tập, thực hành.</a:t>
            </a:r>
            <a:endPar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TextBox 6"/>
          <p:cNvSpPr txBox="1"/>
          <p:nvPr/>
        </p:nvSpPr>
        <p:spPr>
          <a:xfrm>
            <a:off x="2604728" y="366401"/>
            <a:ext cx="6699556" cy="2459135"/>
          </a:xfrm>
          <a:prstGeom prst="rect">
            <a:avLst/>
          </a:prstGeom>
          <a:noFill/>
        </p:spPr>
        <p:txBody>
          <a:bodyPr wrap="square">
            <a:spAutoFit/>
          </a:bodyPr>
          <a:lstStyle/>
          <a:p>
            <a:pPr lvl="0" algn="ctr" defTabSz="457200">
              <a:lnSpc>
                <a:spcPct val="115000"/>
              </a:lnSpc>
              <a:spcAft>
                <a:spcPts val="1000"/>
              </a:spcAft>
            </a:pPr>
            <a:r>
              <a:rPr lang="en-US" sz="2800"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Thứ Sáu ngày 1 tháng 12 năm 2023</a:t>
            </a:r>
          </a:p>
          <a:p>
            <a:pPr lvl="0" algn="ctr" defTabSz="457200">
              <a:lnSpc>
                <a:spcPct val="115000"/>
              </a:lnSpc>
              <a:spcAft>
                <a:spcPts val="1000"/>
              </a:spcAft>
            </a:pPr>
            <a:r>
              <a:rPr kumimoji="0" lang="en-US" sz="2800" i="0" u="none" strike="noStrike" kern="1200" cap="none" spc="0" normalizeH="0" baseline="0" noProof="0" dirty="0" smtClean="0">
                <a:ln>
                  <a:noFill/>
                </a:ln>
                <a:solidFill>
                  <a:schemeClr val="accent2">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Tiếng</a:t>
            </a:r>
            <a:r>
              <a:rPr kumimoji="0" lang="en-US" sz="2800" i="0" u="none" strike="noStrike" kern="1200" cap="none" spc="0" normalizeH="0" noProof="0" dirty="0" smtClean="0">
                <a:ln>
                  <a:noFill/>
                </a:ln>
                <a:solidFill>
                  <a:schemeClr val="accent2">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V</a:t>
            </a:r>
            <a:r>
              <a:rPr kumimoji="0" lang="en-US" sz="2800" i="0" u="none" strike="noStrike" kern="1200" cap="none" spc="0" normalizeH="0" noProof="0" dirty="0" smtClean="0">
                <a:ln>
                  <a:noFill/>
                </a:ln>
                <a:solidFill>
                  <a:schemeClr val="accent2">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iệt:</a:t>
            </a:r>
          </a:p>
          <a:p>
            <a:pPr lvl="0" algn="ctr" defTabSz="457200">
              <a:lnSpc>
                <a:spcPct val="115000"/>
              </a:lnSpc>
              <a:spcAft>
                <a:spcPts val="1000"/>
              </a:spcAft>
            </a:pPr>
            <a:r>
              <a:rPr lang="en-US" sz="2800" b="1" dirty="0" smtClean="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Bài: Người tìm đường lên các vì sao</a:t>
            </a:r>
            <a:endParaRPr kumimoji="0" lang="en-US" sz="2800" b="1" i="0" u="none" strike="noStrike" kern="1200" cap="none" spc="0" normalizeH="0" noProof="0" dirty="0" smtClean="0">
              <a:ln>
                <a:noFill/>
              </a:ln>
              <a:solidFill>
                <a:schemeClr val="accent2">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lvl="0" algn="ctr" defTabSz="457200">
              <a:lnSpc>
                <a:spcPct val="115000"/>
              </a:lnSpc>
              <a:spcAft>
                <a:spcPts val="1000"/>
              </a:spcAft>
            </a:pPr>
            <a:r>
              <a:rPr lang="en-US" sz="2800" b="1" dirty="0" smtClean="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Phần: Đọc mở rộng (Tiết 4)</a:t>
            </a:r>
            <a:endParaRPr kumimoji="0" lang="en-US" sz="2800" b="1" i="0" u="none" strike="noStrike" kern="1200" cap="none" spc="0" normalizeH="0" baseline="0" noProof="0" dirty="0">
              <a:ln>
                <a:noFill/>
              </a:ln>
              <a:solidFill>
                <a:schemeClr val="accent2">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08611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7089" y="-36123"/>
            <a:ext cx="9074313" cy="6487922"/>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5524" y="4734769"/>
            <a:ext cx="3536477" cy="2073504"/>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162" y="-25391"/>
            <a:ext cx="3655008" cy="1935512"/>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902" y="4187118"/>
            <a:ext cx="3026594" cy="2510027"/>
          </a:xfrm>
          <a:prstGeom prst="rect">
            <a:avLst/>
          </a:prstGeom>
        </p:spPr>
      </p:pic>
      <p:sp>
        <p:nvSpPr>
          <p:cNvPr id="10" name="文本框 5"/>
          <p:cNvSpPr txBox="1"/>
          <p:nvPr/>
        </p:nvSpPr>
        <p:spPr>
          <a:xfrm>
            <a:off x="2566358" y="2074067"/>
            <a:ext cx="6975256" cy="2554545"/>
          </a:xfrm>
          <a:prstGeom prst="rect">
            <a:avLst/>
          </a:prstGeom>
          <a:noFill/>
        </p:spPr>
        <p:txBody>
          <a:bodyPr wrap="square" rtlCol="0">
            <a:spAutoFit/>
            <a:scene3d>
              <a:camera prst="orthographicFront"/>
              <a:lightRig rig="threePt" dir="t"/>
            </a:scene3d>
            <a:sp3d contourW="12700"/>
          </a:bodyPr>
          <a:lstStyle/>
          <a:p>
            <a:pPr lvl="0" algn="ctr" defTabSz="828675">
              <a:defRPr/>
            </a:pPr>
            <a:r>
              <a:rPr lang="en-US" altLang="zh-CN" sz="4000" b="1" dirty="0">
                <a:solidFill>
                  <a:srgbClr val="C00000"/>
                </a:solidFill>
                <a:effectLst>
                  <a:glow rad="139700">
                    <a:srgbClr val="70AD47">
                      <a:satMod val="175000"/>
                      <a:alpha val="40000"/>
                    </a:srgbClr>
                  </a:glow>
                </a:effectLst>
                <a:cs typeface="Calibri" panose="020F0502020204030204" pitchFamily="34" charset="0"/>
                <a:sym typeface="+mn-lt"/>
              </a:rPr>
              <a:t>3. </a:t>
            </a:r>
            <a:r>
              <a:rPr lang="en-US" altLang="zh-CN" sz="4000" b="1" dirty="0" err="1">
                <a:solidFill>
                  <a:srgbClr val="C00000"/>
                </a:solidFill>
                <a:effectLst>
                  <a:glow rad="139700">
                    <a:srgbClr val="70AD47">
                      <a:satMod val="175000"/>
                      <a:alpha val="40000"/>
                    </a:srgbClr>
                  </a:glow>
                </a:effectLst>
                <a:cs typeface="Calibri" panose="020F0502020204030204" pitchFamily="34" charset="0"/>
                <a:sym typeface="+mn-lt"/>
              </a:rPr>
              <a:t>Trao</a:t>
            </a:r>
            <a:r>
              <a:rPr lang="en-US" altLang="zh-CN" sz="4000" b="1" dirty="0">
                <a:solidFill>
                  <a:srgbClr val="C00000"/>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C00000"/>
                </a:solidFill>
                <a:effectLst>
                  <a:glow rad="139700">
                    <a:srgbClr val="70AD47">
                      <a:satMod val="175000"/>
                      <a:alpha val="40000"/>
                    </a:srgbClr>
                  </a:glow>
                </a:effectLst>
                <a:cs typeface="Calibri" panose="020F0502020204030204" pitchFamily="34" charset="0"/>
                <a:sym typeface="+mn-lt"/>
              </a:rPr>
              <a:t>đổi</a:t>
            </a:r>
            <a:r>
              <a:rPr lang="en-US" altLang="zh-CN" sz="4000" b="1" dirty="0">
                <a:solidFill>
                  <a:srgbClr val="C00000"/>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C00000"/>
                </a:solidFill>
                <a:effectLst>
                  <a:glow rad="139700">
                    <a:srgbClr val="70AD47">
                      <a:satMod val="175000"/>
                      <a:alpha val="40000"/>
                    </a:srgbClr>
                  </a:glow>
                </a:effectLst>
                <a:cs typeface="Calibri" panose="020F0502020204030204" pitchFamily="34" charset="0"/>
                <a:sym typeface="+mn-lt"/>
              </a:rPr>
              <a:t>với</a:t>
            </a:r>
            <a:r>
              <a:rPr lang="en-US" altLang="zh-CN" sz="4000" b="1" dirty="0">
                <a:solidFill>
                  <a:srgbClr val="C00000"/>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C00000"/>
                </a:solidFill>
                <a:effectLst>
                  <a:glow rad="139700">
                    <a:srgbClr val="70AD47">
                      <a:satMod val="175000"/>
                      <a:alpha val="40000"/>
                    </a:srgbClr>
                  </a:glow>
                </a:effectLst>
                <a:cs typeface="Calibri" panose="020F0502020204030204" pitchFamily="34" charset="0"/>
                <a:sym typeface="+mn-lt"/>
              </a:rPr>
              <a:t>bạn</a:t>
            </a:r>
            <a:r>
              <a:rPr lang="en-US" altLang="zh-CN" sz="4000" b="1" dirty="0">
                <a:solidFill>
                  <a:srgbClr val="C00000"/>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C00000"/>
                </a:solidFill>
                <a:effectLst>
                  <a:glow rad="139700">
                    <a:srgbClr val="70AD47">
                      <a:satMod val="175000"/>
                      <a:alpha val="40000"/>
                    </a:srgbClr>
                  </a:glow>
                </a:effectLst>
                <a:cs typeface="Calibri" panose="020F0502020204030204" pitchFamily="34" charset="0"/>
                <a:sym typeface="+mn-lt"/>
              </a:rPr>
              <a:t>những</a:t>
            </a:r>
            <a:r>
              <a:rPr lang="en-US" altLang="zh-CN" sz="4000" b="1" dirty="0">
                <a:solidFill>
                  <a:srgbClr val="C00000"/>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C00000"/>
                </a:solidFill>
                <a:effectLst>
                  <a:glow rad="139700">
                    <a:srgbClr val="70AD47">
                      <a:satMod val="175000"/>
                      <a:alpha val="40000"/>
                    </a:srgbClr>
                  </a:glow>
                </a:effectLst>
                <a:cs typeface="Calibri" panose="020F0502020204030204" pitchFamily="34" charset="0"/>
                <a:sym typeface="+mn-lt"/>
              </a:rPr>
              <a:t>thông</a:t>
            </a:r>
            <a:r>
              <a:rPr lang="en-US" altLang="zh-CN" sz="4000" b="1" dirty="0">
                <a:solidFill>
                  <a:srgbClr val="C00000"/>
                </a:solidFill>
                <a:effectLst>
                  <a:glow rad="139700">
                    <a:srgbClr val="70AD47">
                      <a:satMod val="175000"/>
                      <a:alpha val="40000"/>
                    </a:srgbClr>
                  </a:glow>
                </a:effectLst>
                <a:cs typeface="Calibri" panose="020F0502020204030204" pitchFamily="34" charset="0"/>
                <a:sym typeface="+mn-lt"/>
              </a:rPr>
              <a:t> tin </a:t>
            </a:r>
            <a:r>
              <a:rPr lang="en-US" altLang="zh-CN" sz="4000" b="1" dirty="0" err="1">
                <a:solidFill>
                  <a:srgbClr val="C00000"/>
                </a:solidFill>
                <a:effectLst>
                  <a:glow rad="139700">
                    <a:srgbClr val="70AD47">
                      <a:satMod val="175000"/>
                      <a:alpha val="40000"/>
                    </a:srgbClr>
                  </a:glow>
                </a:effectLst>
                <a:cs typeface="Calibri" panose="020F0502020204030204" pitchFamily="34" charset="0"/>
                <a:sym typeface="+mn-lt"/>
              </a:rPr>
              <a:t>về</a:t>
            </a:r>
            <a:r>
              <a:rPr lang="en-US" altLang="zh-CN" sz="4000" b="1" dirty="0">
                <a:solidFill>
                  <a:srgbClr val="C00000"/>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C00000"/>
                </a:solidFill>
                <a:effectLst>
                  <a:glow rad="139700">
                    <a:srgbClr val="70AD47">
                      <a:satMod val="175000"/>
                      <a:alpha val="40000"/>
                    </a:srgbClr>
                  </a:glow>
                </a:effectLst>
                <a:cs typeface="Calibri" panose="020F0502020204030204" pitchFamily="34" charset="0"/>
                <a:sym typeface="+mn-lt"/>
              </a:rPr>
              <a:t>một</a:t>
            </a:r>
            <a:r>
              <a:rPr lang="en-US" altLang="zh-CN" sz="4000" b="1" dirty="0">
                <a:solidFill>
                  <a:srgbClr val="C00000"/>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C00000"/>
                </a:solidFill>
                <a:effectLst>
                  <a:glow rad="139700">
                    <a:srgbClr val="70AD47">
                      <a:satMod val="175000"/>
                      <a:alpha val="40000"/>
                    </a:srgbClr>
                  </a:glow>
                </a:effectLst>
                <a:cs typeface="Calibri" panose="020F0502020204030204" pitchFamily="34" charset="0"/>
                <a:sym typeface="+mn-lt"/>
              </a:rPr>
              <a:t>nhà</a:t>
            </a:r>
            <a:r>
              <a:rPr lang="en-US" altLang="zh-CN" sz="4000" b="1" dirty="0">
                <a:solidFill>
                  <a:srgbClr val="C00000"/>
                </a:solidFill>
                <a:effectLst>
                  <a:glow rad="139700">
                    <a:srgbClr val="70AD47">
                      <a:satMod val="175000"/>
                      <a:alpha val="40000"/>
                    </a:srgbClr>
                  </a:glow>
                </a:effectLst>
                <a:cs typeface="Calibri" panose="020F0502020204030204" pitchFamily="34" charset="0"/>
                <a:sym typeface="+mn-lt"/>
              </a:rPr>
              <a:t> khoa </a:t>
            </a:r>
            <a:r>
              <a:rPr lang="en-US" altLang="zh-CN" sz="4000" b="1" dirty="0" err="1">
                <a:solidFill>
                  <a:srgbClr val="C00000"/>
                </a:solidFill>
                <a:effectLst>
                  <a:glow rad="139700">
                    <a:srgbClr val="70AD47">
                      <a:satMod val="175000"/>
                      <a:alpha val="40000"/>
                    </a:srgbClr>
                  </a:glow>
                </a:effectLst>
                <a:cs typeface="Calibri" panose="020F0502020204030204" pitchFamily="34" charset="0"/>
                <a:sym typeface="+mn-lt"/>
              </a:rPr>
              <a:t>học</a:t>
            </a:r>
            <a:r>
              <a:rPr lang="en-US" altLang="zh-CN" sz="4000" b="1" dirty="0">
                <a:solidFill>
                  <a:srgbClr val="C00000"/>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C00000"/>
                </a:solidFill>
                <a:effectLst>
                  <a:glow rad="139700">
                    <a:srgbClr val="70AD47">
                      <a:satMod val="175000"/>
                      <a:alpha val="40000"/>
                    </a:srgbClr>
                  </a:glow>
                </a:effectLst>
                <a:cs typeface="Calibri" panose="020F0502020204030204" pitchFamily="34" charset="0"/>
                <a:sym typeface="+mn-lt"/>
              </a:rPr>
              <a:t>hoặc</a:t>
            </a:r>
            <a:r>
              <a:rPr lang="en-US" altLang="zh-CN" sz="4000" b="1" dirty="0">
                <a:solidFill>
                  <a:srgbClr val="C00000"/>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C00000"/>
                </a:solidFill>
                <a:effectLst>
                  <a:glow rad="139700">
                    <a:srgbClr val="70AD47">
                      <a:satMod val="175000"/>
                      <a:alpha val="40000"/>
                    </a:srgbClr>
                  </a:glow>
                </a:effectLst>
                <a:cs typeface="Calibri" panose="020F0502020204030204" pitchFamily="34" charset="0"/>
                <a:sym typeface="+mn-lt"/>
              </a:rPr>
              <a:t>một</a:t>
            </a:r>
            <a:r>
              <a:rPr lang="en-US" altLang="zh-CN" sz="4000" b="1" dirty="0">
                <a:solidFill>
                  <a:srgbClr val="C00000"/>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C00000"/>
                </a:solidFill>
                <a:effectLst>
                  <a:glow rad="139700">
                    <a:srgbClr val="70AD47">
                      <a:satMod val="175000"/>
                      <a:alpha val="40000"/>
                    </a:srgbClr>
                  </a:glow>
                </a:effectLst>
                <a:cs typeface="Calibri" panose="020F0502020204030204" pitchFamily="34" charset="0"/>
                <a:sym typeface="+mn-lt"/>
              </a:rPr>
              <a:t>phát</a:t>
            </a:r>
            <a:r>
              <a:rPr lang="en-US" altLang="zh-CN" sz="4000" b="1" dirty="0">
                <a:solidFill>
                  <a:srgbClr val="C00000"/>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C00000"/>
                </a:solidFill>
                <a:effectLst>
                  <a:glow rad="139700">
                    <a:srgbClr val="70AD47">
                      <a:satMod val="175000"/>
                      <a:alpha val="40000"/>
                    </a:srgbClr>
                  </a:glow>
                </a:effectLst>
                <a:cs typeface="Calibri" panose="020F0502020204030204" pitchFamily="34" charset="0"/>
                <a:sym typeface="+mn-lt"/>
              </a:rPr>
              <a:t>minh</a:t>
            </a:r>
            <a:r>
              <a:rPr lang="en-US" altLang="zh-CN" sz="4000" b="1" dirty="0">
                <a:solidFill>
                  <a:srgbClr val="C00000"/>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C00000"/>
                </a:solidFill>
                <a:effectLst>
                  <a:glow rad="139700">
                    <a:srgbClr val="70AD47">
                      <a:satMod val="175000"/>
                      <a:alpha val="40000"/>
                    </a:srgbClr>
                  </a:glow>
                </a:effectLst>
                <a:cs typeface="Calibri" panose="020F0502020204030204" pitchFamily="34" charset="0"/>
                <a:sym typeface="+mn-lt"/>
              </a:rPr>
              <a:t>nêu</a:t>
            </a:r>
            <a:r>
              <a:rPr lang="en-US" altLang="zh-CN" sz="4000" b="1" dirty="0">
                <a:solidFill>
                  <a:srgbClr val="C00000"/>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C00000"/>
                </a:solidFill>
                <a:effectLst>
                  <a:glow rad="139700">
                    <a:srgbClr val="70AD47">
                      <a:satMod val="175000"/>
                      <a:alpha val="40000"/>
                    </a:srgbClr>
                  </a:glow>
                </a:effectLst>
                <a:cs typeface="Calibri" panose="020F0502020204030204" pitchFamily="34" charset="0"/>
                <a:sym typeface="+mn-lt"/>
              </a:rPr>
              <a:t>trong</a:t>
            </a:r>
            <a:r>
              <a:rPr lang="en-US" altLang="zh-CN" sz="4000" b="1" dirty="0">
                <a:solidFill>
                  <a:srgbClr val="C00000"/>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C00000"/>
                </a:solidFill>
                <a:effectLst>
                  <a:glow rad="139700">
                    <a:srgbClr val="70AD47">
                      <a:satMod val="175000"/>
                      <a:alpha val="40000"/>
                    </a:srgbClr>
                  </a:glow>
                </a:effectLst>
                <a:cs typeface="Calibri" panose="020F0502020204030204" pitchFamily="34" charset="0"/>
                <a:sym typeface="+mn-lt"/>
              </a:rPr>
              <a:t>câu</a:t>
            </a:r>
            <a:r>
              <a:rPr lang="en-US" altLang="zh-CN" sz="4000" b="1" dirty="0">
                <a:solidFill>
                  <a:srgbClr val="C00000"/>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C00000"/>
                </a:solidFill>
                <a:effectLst>
                  <a:glow rad="139700">
                    <a:srgbClr val="70AD47">
                      <a:satMod val="175000"/>
                      <a:alpha val="40000"/>
                    </a:srgbClr>
                  </a:glow>
                </a:effectLst>
                <a:cs typeface="Calibri" panose="020F0502020204030204" pitchFamily="34" charset="0"/>
                <a:sym typeface="+mn-lt"/>
              </a:rPr>
              <a:t>chuyện</a:t>
            </a:r>
            <a:r>
              <a:rPr lang="en-US" altLang="zh-CN" sz="4000" b="1" dirty="0">
                <a:solidFill>
                  <a:srgbClr val="C00000"/>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C00000"/>
                </a:solidFill>
                <a:effectLst>
                  <a:glow rad="139700">
                    <a:srgbClr val="70AD47">
                      <a:satMod val="175000"/>
                      <a:alpha val="40000"/>
                    </a:srgbClr>
                  </a:glow>
                </a:effectLst>
                <a:cs typeface="Calibri" panose="020F0502020204030204" pitchFamily="34" charset="0"/>
                <a:sym typeface="+mn-lt"/>
              </a:rPr>
              <a:t>mà</a:t>
            </a:r>
            <a:r>
              <a:rPr lang="en-US" altLang="zh-CN" sz="4000" b="1" dirty="0">
                <a:solidFill>
                  <a:srgbClr val="C00000"/>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C00000"/>
                </a:solidFill>
                <a:effectLst>
                  <a:glow rad="139700">
                    <a:srgbClr val="70AD47">
                      <a:satMod val="175000"/>
                      <a:alpha val="40000"/>
                    </a:srgbClr>
                  </a:glow>
                </a:effectLst>
                <a:cs typeface="Calibri" panose="020F0502020204030204" pitchFamily="34" charset="0"/>
                <a:sym typeface="+mn-lt"/>
              </a:rPr>
              <a:t>em</a:t>
            </a:r>
            <a:r>
              <a:rPr lang="en-US" altLang="zh-CN" sz="4000" b="1" dirty="0">
                <a:solidFill>
                  <a:srgbClr val="C00000"/>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C00000"/>
                </a:solidFill>
                <a:effectLst>
                  <a:glow rad="139700">
                    <a:srgbClr val="70AD47">
                      <a:satMod val="175000"/>
                      <a:alpha val="40000"/>
                    </a:srgbClr>
                  </a:glow>
                </a:effectLst>
                <a:cs typeface="Calibri" panose="020F0502020204030204" pitchFamily="34" charset="0"/>
                <a:sym typeface="+mn-lt"/>
              </a:rPr>
              <a:t>đã</a:t>
            </a:r>
            <a:r>
              <a:rPr lang="en-US" altLang="zh-CN" sz="4000" b="1" dirty="0">
                <a:solidFill>
                  <a:srgbClr val="C00000"/>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C00000"/>
                </a:solidFill>
                <a:effectLst>
                  <a:glow rad="139700">
                    <a:srgbClr val="70AD47">
                      <a:satMod val="175000"/>
                      <a:alpha val="40000"/>
                    </a:srgbClr>
                  </a:glow>
                </a:effectLst>
                <a:cs typeface="Calibri" panose="020F0502020204030204" pitchFamily="34" charset="0"/>
                <a:sym typeface="+mn-lt"/>
              </a:rPr>
              <a:t>đọc</a:t>
            </a:r>
            <a:r>
              <a:rPr lang="en-US" altLang="zh-CN" sz="4000" b="1" dirty="0">
                <a:solidFill>
                  <a:srgbClr val="C00000"/>
                </a:solidFill>
                <a:effectLst>
                  <a:glow rad="139700">
                    <a:srgbClr val="70AD47">
                      <a:satMod val="175000"/>
                      <a:alpha val="40000"/>
                    </a:srgbClr>
                  </a:glow>
                </a:effectLst>
                <a:cs typeface="Calibri" panose="020F0502020204030204" pitchFamily="34" charset="0"/>
                <a:sym typeface="+mn-lt"/>
              </a:rPr>
              <a:t>.</a:t>
            </a:r>
            <a:endParaRPr kumimoji="0" lang="zh-CN" altLang="en-US" sz="4000" b="1" i="0" u="none" strike="noStrike" kern="1200" cap="none" spc="0" normalizeH="0" baseline="0" noProof="0" dirty="0">
              <a:ln>
                <a:noFill/>
              </a:ln>
              <a:solidFill>
                <a:srgbClr val="C00000"/>
              </a:solidFill>
              <a:effectLst>
                <a:glow rad="139700">
                  <a:srgbClr val="70AD47">
                    <a:satMod val="175000"/>
                    <a:alpha val="40000"/>
                  </a:srgbClr>
                </a:glow>
              </a:effectLst>
              <a:uLnTx/>
              <a:uFillTx/>
              <a:latin typeface="Calibri" panose="020F0502020204030204"/>
              <a:ea typeface="Microsoft YaHei" panose="020B0503020204020204" charset="-122"/>
              <a:cs typeface="Calibri" panose="020F0502020204030204" pitchFamily="34" charset="0"/>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50106" y="36640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675" rtl="0" eaLnBrk="1" fontAlgn="auto" latinLnBrk="0" hangingPunct="1">
              <a:lnSpc>
                <a:spcPct val="100000"/>
              </a:lnSpc>
              <a:spcBef>
                <a:spcPts val="0"/>
              </a:spcBef>
              <a:spcAft>
                <a:spcPts val="0"/>
              </a:spcAft>
              <a:buClrTx/>
              <a:buSzTx/>
              <a:buFontTx/>
              <a:buNone/>
              <a:defRPr/>
            </a:pPr>
            <a:endParaRPr kumimoji="0" lang="en-US" sz="1635" b="0" i="0" u="none" strike="noStrike" kern="1200" cap="none" spc="0" normalizeH="0" baseline="0" noProof="0">
              <a:ln>
                <a:noFill/>
              </a:ln>
              <a:solidFill>
                <a:prstClr val="white"/>
              </a:solidFill>
              <a:effectLst/>
              <a:uLnTx/>
              <a:uFillTx/>
              <a:latin typeface="Calibri" panose="020F0502020204030204"/>
              <a:ea typeface="Microsoft YaHei" panose="020B0503020204020204" charset="-122"/>
              <a:cs typeface="+mn-cs"/>
            </a:endParaRPr>
          </a:p>
        </p:txBody>
      </p:sp>
      <p:grpSp>
        <p:nvGrpSpPr>
          <p:cNvPr id="3" name="Group 2"/>
          <p:cNvGrpSpPr/>
          <p:nvPr/>
        </p:nvGrpSpPr>
        <p:grpSpPr>
          <a:xfrm>
            <a:off x="0" y="3335281"/>
            <a:ext cx="5839699" cy="2863679"/>
            <a:chOff x="5875675" y="3267686"/>
            <a:chExt cx="6238626" cy="3133114"/>
          </a:xfrm>
        </p:grpSpPr>
        <p:pic>
          <p:nvPicPr>
            <p:cNvPr id="5" name="Picture 318"/>
            <p:cNvPicPr>
              <a:picLocks noChangeAspect="1"/>
            </p:cNvPicPr>
            <p:nvPr/>
          </p:nvPicPr>
          <p:blipFill>
            <a:blip r:embed="rId4"/>
            <a:stretch>
              <a:fillRect/>
            </a:stretch>
          </p:blipFill>
          <p:spPr>
            <a:xfrm>
              <a:off x="5875675" y="3566239"/>
              <a:ext cx="6238626" cy="2834561"/>
            </a:xfrm>
            <a:prstGeom prst="rect">
              <a:avLst/>
            </a:prstGeom>
          </p:spPr>
        </p:pic>
        <p:sp>
          <p:nvSpPr>
            <p:cNvPr id="7" name="TextBox 6"/>
            <p:cNvSpPr txBox="1"/>
            <p:nvPr/>
          </p:nvSpPr>
          <p:spPr>
            <a:xfrm>
              <a:off x="7262385" y="3267686"/>
              <a:ext cx="2989058" cy="5387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600" b="1"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Thảo luận </a:t>
              </a:r>
              <a:r>
                <a:rPr kumimoji="0" lang="en-US" sz="2600" b="1" i="0" u="none" strike="noStrike" kern="1200" cap="none" spc="0" normalizeH="0" baseline="0" noProof="0" dirty="0" smtClean="0">
                  <a:ln>
                    <a:noFill/>
                  </a:ln>
                  <a:solidFill>
                    <a:srgbClr val="00B0F0"/>
                  </a:solidFill>
                  <a:effectLst/>
                  <a:uLnTx/>
                  <a:uFillTx/>
                  <a:latin typeface="Calibri" panose="020F0502020204030204" pitchFamily="34" charset="0"/>
                  <a:ea typeface="+mn-ea"/>
                  <a:cs typeface="Calibri" panose="020F0502020204030204" pitchFamily="34" charset="0"/>
                </a:rPr>
                <a:t>nhóm 4</a:t>
              </a:r>
              <a:endParaRPr kumimoji="0" lang="en-US" sz="2600" b="1"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endParaRPr>
            </a:p>
          </p:txBody>
        </p:sp>
      </p:grpSp>
      <p:sp>
        <p:nvSpPr>
          <p:cNvPr id="8" name="Rectangle: Rounded Corners 7"/>
          <p:cNvSpPr/>
          <p:nvPr/>
        </p:nvSpPr>
        <p:spPr>
          <a:xfrm>
            <a:off x="2764464" y="780584"/>
            <a:ext cx="7215963" cy="97378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Cambria" panose="02040503050406030204" pitchFamily="18" charset="0"/>
                <a:ea typeface="Cambria" panose="02040503050406030204" pitchFamily="18" charset="0"/>
              </a:rPr>
              <a:t>Trao đổi với các bạn về nội dung câu chuyện đã </a:t>
            </a:r>
            <a:r>
              <a:rPr lang="en-US" sz="2800" b="1" dirty="0" smtClean="0">
                <a:solidFill>
                  <a:srgbClr val="002060"/>
                </a:solidFill>
                <a:latin typeface="Cambria" panose="02040503050406030204" pitchFamily="18" charset="0"/>
                <a:ea typeface="Cambria" panose="02040503050406030204" pitchFamily="18" charset="0"/>
              </a:rPr>
              <a:t>đọc.</a:t>
            </a:r>
            <a:endParaRPr lang="en-US" sz="2800" b="1" i="1" dirty="0">
              <a:solidFill>
                <a:srgbClr val="002060"/>
              </a:solidFill>
              <a:latin typeface="Cambria" panose="02040503050406030204" pitchFamily="18" charset="0"/>
              <a:ea typeface="Cambria" panose="02040503050406030204" pitchFamily="18" charset="0"/>
            </a:endParaRPr>
          </a:p>
        </p:txBody>
      </p:sp>
      <p:sp>
        <p:nvSpPr>
          <p:cNvPr id="9" name="Cloud 8"/>
          <p:cNvSpPr/>
          <p:nvPr/>
        </p:nvSpPr>
        <p:spPr>
          <a:xfrm>
            <a:off x="4231758" y="1967024"/>
            <a:ext cx="2583712" cy="1297172"/>
          </a:xfrm>
          <a:prstGeom prst="cloud">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b="1" dirty="0">
                <a:solidFill>
                  <a:srgbClr val="000000"/>
                </a:solidFill>
                <a:effectLst/>
                <a:latin typeface="Cambria" panose="02040503050406030204" pitchFamily="18" charset="0"/>
                <a:ea typeface="Cambria" panose="02040503050406030204" pitchFamily="18" charset="0"/>
              </a:rPr>
              <a:t>Tên </a:t>
            </a:r>
            <a:r>
              <a:rPr lang="en-GB" sz="2400" b="1" dirty="0" smtClean="0">
                <a:solidFill>
                  <a:srgbClr val="000000"/>
                </a:solidFill>
                <a:effectLst/>
                <a:latin typeface="Cambria" panose="02040503050406030204" pitchFamily="18" charset="0"/>
                <a:ea typeface="Cambria" panose="02040503050406030204" pitchFamily="18" charset="0"/>
              </a:rPr>
              <a:t>nhà khoa học.</a:t>
            </a:r>
            <a:endParaRPr lang="en-US" sz="2400" b="1" dirty="0">
              <a:latin typeface="Cambria" panose="02040503050406030204" pitchFamily="18" charset="0"/>
              <a:ea typeface="Cambria" panose="02040503050406030204" pitchFamily="18" charset="0"/>
            </a:endParaRPr>
          </a:p>
        </p:txBody>
      </p:sp>
      <p:sp>
        <p:nvSpPr>
          <p:cNvPr id="10" name="Cloud 9"/>
          <p:cNvSpPr/>
          <p:nvPr/>
        </p:nvSpPr>
        <p:spPr>
          <a:xfrm>
            <a:off x="7336463" y="1935125"/>
            <a:ext cx="4210495" cy="1828799"/>
          </a:xfrm>
          <a:prstGeom prst="cloud">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000000"/>
                </a:solidFill>
                <a:effectLst/>
                <a:latin typeface="Cambria" panose="02040503050406030204" pitchFamily="18" charset="0"/>
                <a:ea typeface="Cambria" panose="02040503050406030204" pitchFamily="18" charset="0"/>
              </a:rPr>
              <a:t>Phát</a:t>
            </a:r>
            <a:r>
              <a:rPr lang="en-US" sz="2400" b="1" dirty="0">
                <a:solidFill>
                  <a:srgbClr val="000000"/>
                </a:solidFill>
                <a:effectLst/>
                <a:latin typeface="Cambria" panose="02040503050406030204" pitchFamily="18" charset="0"/>
                <a:ea typeface="Cambria" panose="02040503050406030204" pitchFamily="18" charset="0"/>
              </a:rPr>
              <a:t> </a:t>
            </a:r>
            <a:r>
              <a:rPr lang="vi-VN" sz="2400" b="1" dirty="0">
                <a:solidFill>
                  <a:srgbClr val="000000"/>
                </a:solidFill>
                <a:latin typeface="Cambria" panose="02040503050406030204" pitchFamily="18" charset="0"/>
                <a:ea typeface="Cambria" panose="02040503050406030204" pitchFamily="18" charset="0"/>
              </a:rPr>
              <a:t>minh hoặc đóng góp của nhà khoa học</a:t>
            </a:r>
            <a:r>
              <a:rPr lang="vi-VN" sz="2400" b="1" dirty="0">
                <a:solidFill>
                  <a:srgbClr val="000000"/>
                </a:solidFill>
                <a:effectLst/>
                <a:latin typeface="Cambria" panose="02040503050406030204" pitchFamily="18" charset="0"/>
                <a:ea typeface="Cambria" panose="02040503050406030204" pitchFamily="18" charset="0"/>
              </a:rPr>
              <a:t> </a:t>
            </a:r>
            <a:r>
              <a:rPr lang="en-GB" sz="2400" b="1" dirty="0" smtClean="0">
                <a:solidFill>
                  <a:srgbClr val="000000"/>
                </a:solidFill>
                <a:latin typeface="Cambria" panose="02040503050406030204" pitchFamily="18" charset="0"/>
                <a:ea typeface="Cambria" panose="02040503050406030204" pitchFamily="18" charset="0"/>
              </a:rPr>
              <a:t>là gì.</a:t>
            </a:r>
            <a:r>
              <a:rPr lang="vi-VN" sz="2400" b="1" dirty="0" smtClean="0">
                <a:solidFill>
                  <a:srgbClr val="000000"/>
                </a:solidFill>
                <a:effectLst/>
                <a:latin typeface="Cambria" panose="02040503050406030204" pitchFamily="18" charset="0"/>
                <a:ea typeface="Cambria" panose="02040503050406030204" pitchFamily="18" charset="0"/>
              </a:rPr>
              <a:t> </a:t>
            </a:r>
            <a:endParaRPr lang="en-US" sz="2400" b="1" dirty="0">
              <a:latin typeface="Cambria" panose="02040503050406030204" pitchFamily="18" charset="0"/>
              <a:ea typeface="Cambria" panose="02040503050406030204" pitchFamily="18" charset="0"/>
            </a:endParaRPr>
          </a:p>
        </p:txBody>
      </p:sp>
      <p:sp>
        <p:nvSpPr>
          <p:cNvPr id="13" name="Cloud 12"/>
          <p:cNvSpPr/>
          <p:nvPr/>
        </p:nvSpPr>
        <p:spPr>
          <a:xfrm>
            <a:off x="5592725" y="3827723"/>
            <a:ext cx="5039833" cy="1297172"/>
          </a:xfrm>
          <a:prstGeom prst="cloud">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000000"/>
                </a:solidFill>
                <a:latin typeface="Cambria" panose="02040503050406030204" pitchFamily="18" charset="0"/>
                <a:ea typeface="Cambria" panose="02040503050406030204" pitchFamily="18" charset="0"/>
              </a:rPr>
              <a:t>Đ</a:t>
            </a:r>
            <a:r>
              <a:rPr lang="vi-VN" sz="2400" b="1" dirty="0">
                <a:solidFill>
                  <a:srgbClr val="000000"/>
                </a:solidFill>
                <a:latin typeface="Cambria" panose="02040503050406030204" pitchFamily="18" charset="0"/>
                <a:ea typeface="Cambria" panose="02040503050406030204" pitchFamily="18" charset="0"/>
              </a:rPr>
              <a:t>ặc điểm nổi bật của nhà khoa </a:t>
            </a:r>
            <a:r>
              <a:rPr lang="vi-VN" sz="2400" b="1" dirty="0" smtClean="0">
                <a:solidFill>
                  <a:srgbClr val="000000"/>
                </a:solidFill>
                <a:latin typeface="Cambria" panose="02040503050406030204" pitchFamily="18" charset="0"/>
                <a:ea typeface="Cambria" panose="02040503050406030204" pitchFamily="18" charset="0"/>
              </a:rPr>
              <a:t>học</a:t>
            </a:r>
            <a:r>
              <a:rPr lang="en-GB" sz="2400" b="1" dirty="0" smtClean="0">
                <a:solidFill>
                  <a:srgbClr val="000000"/>
                </a:solidFill>
                <a:latin typeface="Cambria" panose="02040503050406030204" pitchFamily="18" charset="0"/>
                <a:ea typeface="Cambria" panose="02040503050406030204" pitchFamily="18" charset="0"/>
              </a:rPr>
              <a:t>.</a:t>
            </a:r>
            <a:endParaRPr lang="en-US" sz="2400" b="1" dirty="0">
              <a:latin typeface="Cambria" panose="02040503050406030204" pitchFamily="18" charset="0"/>
              <a:ea typeface="Cambria" panose="02040503050406030204" pitchFamily="18" charset="0"/>
            </a:endParaRPr>
          </a:p>
        </p:txBody>
      </p:sp>
      <p:sp>
        <p:nvSpPr>
          <p:cNvPr id="14" name="Cloud 13"/>
          <p:cNvSpPr/>
          <p:nvPr/>
        </p:nvSpPr>
        <p:spPr>
          <a:xfrm>
            <a:off x="5358808" y="5411972"/>
            <a:ext cx="4543475" cy="1006551"/>
          </a:xfrm>
          <a:prstGeom prst="cloud">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000000"/>
                </a:solidFill>
                <a:latin typeface="Cambria" panose="02040503050406030204" pitchFamily="18" charset="0"/>
                <a:ea typeface="Cambria" panose="02040503050406030204" pitchFamily="18" charset="0"/>
              </a:rPr>
              <a:t>Suy nghĩ của em về nhà khoa </a:t>
            </a:r>
            <a:r>
              <a:rPr lang="en-US" sz="2400" b="1" dirty="0" smtClean="0">
                <a:solidFill>
                  <a:srgbClr val="000000"/>
                </a:solidFill>
                <a:latin typeface="Cambria" panose="02040503050406030204" pitchFamily="18" charset="0"/>
                <a:ea typeface="Cambria" panose="02040503050406030204" pitchFamily="18" charset="0"/>
              </a:rPr>
              <a:t>học.</a:t>
            </a:r>
            <a:endParaRPr lang="en-US" sz="2400" b="1" dirty="0">
              <a:latin typeface="Cambria" panose="02040503050406030204" pitchFamily="18" charset="0"/>
              <a:ea typeface="Cambria" panose="020405030504060302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50106" y="36640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675" rtl="0" eaLnBrk="1" fontAlgn="auto" latinLnBrk="0" hangingPunct="1">
              <a:lnSpc>
                <a:spcPct val="100000"/>
              </a:lnSpc>
              <a:spcBef>
                <a:spcPts val="0"/>
              </a:spcBef>
              <a:spcAft>
                <a:spcPts val="0"/>
              </a:spcAft>
              <a:buClrTx/>
              <a:buSzTx/>
              <a:buFontTx/>
              <a:buNone/>
              <a:defRPr/>
            </a:pPr>
            <a:endParaRPr kumimoji="0" lang="en-US" sz="1635" b="0" i="0" u="none" strike="noStrike" kern="1200" cap="none" spc="0" normalizeH="0" baseline="0" noProof="0">
              <a:ln>
                <a:noFill/>
              </a:ln>
              <a:solidFill>
                <a:prstClr val="white"/>
              </a:solidFill>
              <a:effectLst/>
              <a:uLnTx/>
              <a:uFillTx/>
              <a:latin typeface="Calibri" panose="020F0502020204030204"/>
              <a:ea typeface="Microsoft YaHei" panose="020B0503020204020204" charset="-122"/>
              <a:cs typeface="+mn-cs"/>
            </a:endParaRPr>
          </a:p>
        </p:txBody>
      </p:sp>
      <p:sp>
        <p:nvSpPr>
          <p:cNvPr id="6" name="TextBox 5"/>
          <p:cNvSpPr txBox="1"/>
          <p:nvPr/>
        </p:nvSpPr>
        <p:spPr>
          <a:xfrm>
            <a:off x="882172" y="2855772"/>
            <a:ext cx="6681222" cy="658642"/>
          </a:xfrm>
          <a:prstGeom prst="rect">
            <a:avLst/>
          </a:prstGeom>
          <a:noFill/>
        </p:spPr>
        <p:txBody>
          <a:bodyPr wrap="square">
            <a:spAutoFit/>
          </a:bodyPr>
          <a:lstStyle/>
          <a:p>
            <a:pPr lvl="0" defTabSz="457200">
              <a:lnSpc>
                <a:spcPct val="115000"/>
              </a:lnSpc>
              <a:spcAft>
                <a:spcPts val="1000"/>
              </a:spcAft>
            </a:pPr>
            <a:r>
              <a:rPr lang="en-GB" sz="3200" b="1" dirty="0">
                <a:solidFill>
                  <a:srgbClr val="C00000"/>
                </a:solidFill>
                <a:latin typeface="Calibri" panose="020F0502020204030204" pitchFamily="34" charset="0"/>
                <a:ea typeface="Calibri" panose="020F0502020204030204" pitchFamily="34" charset="0"/>
                <a:cs typeface="Calibri" panose="020F0502020204030204" pitchFamily="34" charset="0"/>
              </a:rPr>
              <a:t>4</a:t>
            </a:r>
            <a:r>
              <a:rPr lang="en-GB" sz="3200" b="1" dirty="0" smtClean="0">
                <a:solidFill>
                  <a:srgbClr val="C00000"/>
                </a:solidFill>
                <a:latin typeface="Calibri" panose="020F0502020204030204" pitchFamily="34" charset="0"/>
                <a:ea typeface="Calibri" panose="020F0502020204030204" pitchFamily="34" charset="0"/>
                <a:cs typeface="Calibri" panose="020F0502020204030204" pitchFamily="34" charset="0"/>
              </a:rPr>
              <a:t>. Vận dụng, trải nghiệm.</a:t>
            </a:r>
            <a:endPar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TextBox 4"/>
          <p:cNvSpPr txBox="1"/>
          <p:nvPr/>
        </p:nvSpPr>
        <p:spPr>
          <a:xfrm>
            <a:off x="1762433" y="3583926"/>
            <a:ext cx="8384146" cy="1791260"/>
          </a:xfrm>
          <a:prstGeom prst="rect">
            <a:avLst/>
          </a:prstGeom>
          <a:noFill/>
        </p:spPr>
        <p:txBody>
          <a:bodyPr wrap="square">
            <a:spAutoFit/>
          </a:bodyPr>
          <a:lstStyle/>
          <a:p>
            <a:pPr lvl="0" defTabSz="457200">
              <a:lnSpc>
                <a:spcPct val="115000"/>
              </a:lnSpc>
              <a:spcAft>
                <a:spcPts val="1000"/>
              </a:spcAft>
            </a:pPr>
            <a:r>
              <a:rPr lang="en-GB" sz="3200" b="1" dirty="0" smtClean="0">
                <a:solidFill>
                  <a:srgbClr val="00B05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Chia sẻ với người thân qua các câu chuyện đã học về các nhà khoa học hoặc các nhà phát minh mà em biết. </a:t>
            </a:r>
            <a:endParaRPr kumimoji="0" lang="en-US" sz="32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TextBox 6"/>
          <p:cNvSpPr txBox="1"/>
          <p:nvPr/>
        </p:nvSpPr>
        <p:spPr>
          <a:xfrm>
            <a:off x="1852412" y="5444698"/>
            <a:ext cx="8487177" cy="622286"/>
          </a:xfrm>
          <a:prstGeom prst="rect">
            <a:avLst/>
          </a:prstGeom>
          <a:noFill/>
        </p:spPr>
        <p:txBody>
          <a:bodyPr wrap="square">
            <a:spAutoFit/>
          </a:bodyPr>
          <a:lstStyle/>
          <a:p>
            <a:pPr lvl="0" defTabSz="457200">
              <a:lnSpc>
                <a:spcPct val="115000"/>
              </a:lnSpc>
              <a:spcAft>
                <a:spcPts val="1000"/>
              </a:spcAft>
            </a:pPr>
            <a:r>
              <a:rPr lang="en-GB" sz="3200" b="1" dirty="0" smtClean="0">
                <a:solidFill>
                  <a:srgbClr val="00B0F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Chia sẻ cảm xúc của bản thân qua bài học.</a:t>
            </a:r>
            <a:endParaRPr kumimoji="0" lang="en-US" sz="32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 name="TextBox 7"/>
          <p:cNvSpPr txBox="1"/>
          <p:nvPr/>
        </p:nvSpPr>
        <p:spPr>
          <a:xfrm>
            <a:off x="3192044" y="616720"/>
            <a:ext cx="6699556" cy="2459135"/>
          </a:xfrm>
          <a:prstGeom prst="rect">
            <a:avLst/>
          </a:prstGeom>
          <a:noFill/>
        </p:spPr>
        <p:txBody>
          <a:bodyPr wrap="square">
            <a:spAutoFit/>
          </a:bodyPr>
          <a:lstStyle/>
          <a:p>
            <a:pPr lvl="0" algn="ctr" defTabSz="457200">
              <a:lnSpc>
                <a:spcPct val="115000"/>
              </a:lnSpc>
              <a:spcAft>
                <a:spcPts val="1000"/>
              </a:spcAft>
            </a:pPr>
            <a:r>
              <a:rPr lang="en-US" sz="2800"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Thứ Sáu ngày 1 tháng 12 năm 2023</a:t>
            </a:r>
          </a:p>
          <a:p>
            <a:pPr lvl="0" algn="ctr" defTabSz="457200">
              <a:lnSpc>
                <a:spcPct val="115000"/>
              </a:lnSpc>
              <a:spcAft>
                <a:spcPts val="1000"/>
              </a:spcAft>
            </a:pPr>
            <a:r>
              <a:rPr kumimoji="0" lang="en-US" sz="2800" i="0" u="none" strike="noStrike" kern="1200" cap="none" spc="0" normalizeH="0" baseline="0" noProof="0" dirty="0" smtClean="0">
                <a:ln>
                  <a:noFill/>
                </a:ln>
                <a:solidFill>
                  <a:schemeClr val="accent2">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Tiếng</a:t>
            </a:r>
            <a:r>
              <a:rPr kumimoji="0" lang="en-US" sz="2800" i="0" u="none" strike="noStrike" kern="1200" cap="none" spc="0" normalizeH="0" noProof="0" dirty="0" smtClean="0">
                <a:ln>
                  <a:noFill/>
                </a:ln>
                <a:solidFill>
                  <a:schemeClr val="accent2">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V</a:t>
            </a:r>
            <a:r>
              <a:rPr kumimoji="0" lang="en-US" sz="2800" i="0" u="none" strike="noStrike" kern="1200" cap="none" spc="0" normalizeH="0" noProof="0" dirty="0" smtClean="0">
                <a:ln>
                  <a:noFill/>
                </a:ln>
                <a:solidFill>
                  <a:schemeClr val="accent2">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iệt:</a:t>
            </a:r>
          </a:p>
          <a:p>
            <a:pPr lvl="0" algn="ctr" defTabSz="457200">
              <a:lnSpc>
                <a:spcPct val="115000"/>
              </a:lnSpc>
              <a:spcAft>
                <a:spcPts val="1000"/>
              </a:spcAft>
            </a:pPr>
            <a:r>
              <a:rPr lang="en-US" sz="2800" b="1" dirty="0" smtClean="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Bài: Người tìm đường lên các vì sao</a:t>
            </a:r>
            <a:endParaRPr kumimoji="0" lang="en-US" sz="2800" b="1" i="0" u="none" strike="noStrike" kern="1200" cap="none" spc="0" normalizeH="0" noProof="0" dirty="0" smtClean="0">
              <a:ln>
                <a:noFill/>
              </a:ln>
              <a:solidFill>
                <a:schemeClr val="accent2">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lvl="0" algn="ctr" defTabSz="457200">
              <a:lnSpc>
                <a:spcPct val="115000"/>
              </a:lnSpc>
              <a:spcAft>
                <a:spcPts val="1000"/>
              </a:spcAft>
            </a:pPr>
            <a:r>
              <a:rPr lang="en-US" sz="2800" b="1" dirty="0" smtClean="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Phần: Đọc mở rộng (Tiết 4)</a:t>
            </a:r>
            <a:endParaRPr kumimoji="0" lang="en-US" sz="2800" b="1" i="0" u="none" strike="noStrike" kern="1200" cap="none" spc="0" normalizeH="0" baseline="0" noProof="0" dirty="0">
              <a:ln>
                <a:noFill/>
              </a:ln>
              <a:solidFill>
                <a:schemeClr val="accent2">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17777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50106" y="36640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675" rtl="0" eaLnBrk="1" fontAlgn="auto" latinLnBrk="0" hangingPunct="1">
              <a:lnSpc>
                <a:spcPct val="100000"/>
              </a:lnSpc>
              <a:spcBef>
                <a:spcPts val="0"/>
              </a:spcBef>
              <a:spcAft>
                <a:spcPts val="0"/>
              </a:spcAft>
              <a:buClrTx/>
              <a:buSzTx/>
              <a:buFontTx/>
              <a:buNone/>
              <a:defRPr/>
            </a:pPr>
            <a:endParaRPr kumimoji="0" lang="en-US" sz="1635" b="0" i="0" u="none" strike="noStrike" kern="1200" cap="none" spc="0" normalizeH="0" baseline="0" noProof="0">
              <a:ln>
                <a:noFill/>
              </a:ln>
              <a:solidFill>
                <a:prstClr val="white"/>
              </a:solidFill>
              <a:effectLst/>
              <a:uLnTx/>
              <a:uFillTx/>
              <a:latin typeface="Calibri" panose="020F0502020204030204"/>
              <a:ea typeface="Microsoft YaHei" panose="020B0503020204020204" charset="-122"/>
              <a:cs typeface="+mn-cs"/>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06056" y="2611603"/>
            <a:ext cx="3908261" cy="4161414"/>
          </a:xfrm>
          <a:prstGeom prst="rect">
            <a:avLst/>
          </a:prstGeom>
        </p:spPr>
      </p:pic>
      <p:sp>
        <p:nvSpPr>
          <p:cNvPr id="5" name="Speech Bubble: Rectangle with Corners Rounded 4"/>
          <p:cNvSpPr/>
          <p:nvPr/>
        </p:nvSpPr>
        <p:spPr>
          <a:xfrm>
            <a:off x="2914649" y="708338"/>
            <a:ext cx="8334597" cy="1691962"/>
          </a:xfrm>
          <a:prstGeom prst="wedgeRoundRectCallout">
            <a:avLst>
              <a:gd name="adj1" fmla="val -42218"/>
              <a:gd name="adj2" fmla="val 68822"/>
              <a:gd name="adj3" fmla="val 16667"/>
            </a:avLst>
          </a:prstGeom>
          <a:solidFill>
            <a:schemeClr val="accent4">
              <a:lumMod val="20000"/>
              <a:lumOff val="80000"/>
            </a:schemeClr>
          </a:solidFill>
          <a:ln w="76200">
            <a:solidFill>
              <a:srgbClr val="7030A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solidFill>
                  <a:srgbClr val="C00000"/>
                </a:solidFill>
              </a:rPr>
              <a:t>Về</a:t>
            </a:r>
            <a:r>
              <a:rPr lang="en-US" sz="3600" b="1" dirty="0">
                <a:solidFill>
                  <a:srgbClr val="C00000"/>
                </a:solidFill>
              </a:rPr>
              <a:t> </a:t>
            </a:r>
            <a:r>
              <a:rPr lang="en-US" sz="3600" b="1" dirty="0" err="1">
                <a:solidFill>
                  <a:srgbClr val="C00000"/>
                </a:solidFill>
              </a:rPr>
              <a:t>nhà</a:t>
            </a:r>
            <a:r>
              <a:rPr lang="en-US" sz="3600" b="1" dirty="0">
                <a:solidFill>
                  <a:srgbClr val="C00000"/>
                </a:solidFill>
              </a:rPr>
              <a:t>: </a:t>
            </a:r>
            <a:r>
              <a:rPr lang="vi-VN" sz="3200" b="1" dirty="0">
                <a:solidFill>
                  <a:srgbClr val="002060"/>
                </a:solidFill>
              </a:rPr>
              <a:t>Tìm đọc thêm một số cuốn sách, truyện viết về nhà khoa học </a:t>
            </a:r>
            <a:r>
              <a:rPr lang="en-GB" sz="3200" b="1" dirty="0" smtClean="0">
                <a:solidFill>
                  <a:srgbClr val="002060"/>
                </a:solidFill>
              </a:rPr>
              <a:t>để</a:t>
            </a:r>
            <a:r>
              <a:rPr lang="vi-VN" sz="3200" b="1" dirty="0" smtClean="0">
                <a:solidFill>
                  <a:srgbClr val="002060"/>
                </a:solidFill>
              </a:rPr>
              <a:t> </a:t>
            </a:r>
            <a:r>
              <a:rPr lang="vi-VN" sz="3200" b="1" dirty="0">
                <a:solidFill>
                  <a:srgbClr val="002060"/>
                </a:solidFill>
              </a:rPr>
              <a:t>chia sẻ những thông tin thú vị với người </a:t>
            </a:r>
            <a:r>
              <a:rPr lang="vi-VN" sz="3200" b="1" dirty="0" smtClean="0">
                <a:solidFill>
                  <a:srgbClr val="002060"/>
                </a:solidFill>
              </a:rPr>
              <a:t>thân</a:t>
            </a:r>
            <a:r>
              <a:rPr lang="en-GB" sz="3200" b="1" dirty="0" smtClean="0">
                <a:solidFill>
                  <a:srgbClr val="002060"/>
                </a:solidFill>
              </a:rPr>
              <a:t> nghe.</a:t>
            </a:r>
            <a:endParaRPr lang="en-US" sz="3200" b="1" dirty="0">
              <a:solidFill>
                <a:srgbClr val="00206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191601" y="31588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675" rtl="0" eaLnBrk="1" fontAlgn="auto" latinLnBrk="0" hangingPunct="1">
              <a:lnSpc>
                <a:spcPct val="100000"/>
              </a:lnSpc>
              <a:spcBef>
                <a:spcPts val="0"/>
              </a:spcBef>
              <a:spcAft>
                <a:spcPts val="0"/>
              </a:spcAft>
              <a:buClrTx/>
              <a:buSzTx/>
              <a:buFontTx/>
              <a:buNone/>
              <a:defRPr/>
            </a:pPr>
            <a:endParaRPr kumimoji="0" lang="en-US" sz="1635" b="0" i="0" u="none" strike="noStrike" kern="1200" cap="none" spc="0" normalizeH="0" baseline="0" noProof="0">
              <a:ln>
                <a:noFill/>
              </a:ln>
              <a:solidFill>
                <a:prstClr val="white"/>
              </a:solidFill>
              <a:effectLst/>
              <a:uLnTx/>
              <a:uFillTx/>
              <a:latin typeface="Calibri" panose="020F0502020204030204"/>
              <a:ea typeface="Microsoft YaHei" panose="020B0503020204020204" charset="-122"/>
              <a:cs typeface="+mn-cs"/>
            </a:endParaRPr>
          </a:p>
        </p:txBody>
      </p:sp>
      <p:sp>
        <p:nvSpPr>
          <p:cNvPr id="6" name="TextBox 5"/>
          <p:cNvSpPr txBox="1"/>
          <p:nvPr/>
        </p:nvSpPr>
        <p:spPr>
          <a:xfrm>
            <a:off x="880579" y="1641524"/>
            <a:ext cx="3003231" cy="625428"/>
          </a:xfrm>
          <a:prstGeom prst="rect">
            <a:avLst/>
          </a:prstGeom>
          <a:noFill/>
        </p:spPr>
        <p:txBody>
          <a:bodyPr wrap="square">
            <a:spAutoFit/>
          </a:bodyPr>
          <a:lstStyle/>
          <a:p>
            <a:pPr lvl="0" defTabSz="457200">
              <a:lnSpc>
                <a:spcPct val="115000"/>
              </a:lnSpc>
              <a:spcAft>
                <a:spcPts val="1000"/>
              </a:spcAft>
            </a:pPr>
            <a:r>
              <a:rPr lang="en-GB" sz="3200" b="1" dirty="0" smtClean="0">
                <a:solidFill>
                  <a:srgbClr val="C00000"/>
                </a:solidFill>
                <a:latin typeface="Calibri" panose="020F0502020204030204" pitchFamily="34" charset="0"/>
                <a:ea typeface="Calibri" panose="020F0502020204030204" pitchFamily="34" charset="0"/>
                <a:cs typeface="Calibri" panose="020F0502020204030204" pitchFamily="34" charset="0"/>
              </a:rPr>
              <a:t>1. Mở đầu.</a:t>
            </a:r>
            <a:endPar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p:cNvSpPr txBox="1"/>
          <p:nvPr/>
        </p:nvSpPr>
        <p:spPr>
          <a:xfrm>
            <a:off x="1652708" y="4284450"/>
            <a:ext cx="8484070" cy="625428"/>
          </a:xfrm>
          <a:prstGeom prst="rect">
            <a:avLst/>
          </a:prstGeom>
          <a:noFill/>
        </p:spPr>
        <p:txBody>
          <a:bodyPr wrap="square">
            <a:spAutoFit/>
          </a:bodyPr>
          <a:lstStyle/>
          <a:p>
            <a:pPr lvl="0" algn="ctr" defTabSz="457200">
              <a:lnSpc>
                <a:spcPct val="115000"/>
              </a:lnSpc>
              <a:spcAft>
                <a:spcPts val="1000"/>
              </a:spcAft>
            </a:pPr>
            <a:r>
              <a:rPr lang="en-US" sz="3200" b="1" dirty="0" smtClean="0">
                <a:solidFill>
                  <a:schemeClr val="accent5"/>
                </a:solidFill>
                <a:latin typeface="Calibri" panose="020F0502020204030204" pitchFamily="34" charset="0"/>
                <a:ea typeface="Calibri" panose="020F0502020204030204" pitchFamily="34" charset="0"/>
                <a:cs typeface="Calibri" panose="020F0502020204030204" pitchFamily="34" charset="0"/>
              </a:rPr>
              <a:t>Trò chơi: Nhìn hình ảnh đón tên nhà khoa học</a:t>
            </a:r>
            <a:endParaRPr kumimoji="0" lang="en-US" sz="3200" b="1" i="0" u="none" strike="noStrike" kern="1200" cap="none" spc="0" normalizeH="0" baseline="0" noProof="0" dirty="0">
              <a:ln>
                <a:noFill/>
              </a:ln>
              <a:solidFill>
                <a:schemeClr val="accent5"/>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3366" y="305867"/>
            <a:ext cx="7565040" cy="5877841"/>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7434" y="4871826"/>
            <a:ext cx="10852366" cy="2165035"/>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88483" y="3244787"/>
            <a:ext cx="1645296" cy="3180908"/>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8548" y="2114793"/>
            <a:ext cx="3461529" cy="4573546"/>
          </a:xfrm>
          <a:prstGeom prst="rect">
            <a:avLst/>
          </a:prstGeom>
        </p:spPr>
      </p:pic>
      <p:pic>
        <p:nvPicPr>
          <p:cNvPr id="10" name="图片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92679" y="127345"/>
            <a:ext cx="1803639" cy="1803639"/>
          </a:xfrm>
          <a:prstGeom prst="rect">
            <a:avLst/>
          </a:prstGeom>
        </p:spPr>
      </p:pic>
      <p:sp>
        <p:nvSpPr>
          <p:cNvPr id="11" name="TextBox 10"/>
          <p:cNvSpPr txBox="1"/>
          <p:nvPr/>
        </p:nvSpPr>
        <p:spPr>
          <a:xfrm>
            <a:off x="3116688" y="2185876"/>
            <a:ext cx="6246254" cy="658642"/>
          </a:xfrm>
          <a:prstGeom prst="rect">
            <a:avLst/>
          </a:prstGeom>
          <a:noFill/>
        </p:spPr>
        <p:txBody>
          <a:bodyPr wrap="square">
            <a:spAutoFit/>
          </a:bodyPr>
          <a:lstStyle/>
          <a:p>
            <a:pPr lvl="0" algn="ctr" defTabSz="457200">
              <a:lnSpc>
                <a:spcPct val="115000"/>
              </a:lnSpc>
              <a:spcAft>
                <a:spcPts val="1000"/>
              </a:spcAft>
            </a:pPr>
            <a:r>
              <a:rPr lang="en-GB" sz="3200" b="1" dirty="0" smtClean="0">
                <a:solidFill>
                  <a:srgbClr val="FFFF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KÍNH </a:t>
            </a:r>
            <a:r>
              <a:rPr lang="en-GB" sz="3200" b="1" noProof="0" dirty="0" smtClean="0">
                <a:solidFill>
                  <a:srgbClr val="FFFF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CHÀO QUÝ THẦY, CÔ GIÁO! </a:t>
            </a:r>
            <a:endParaRPr kumimoji="0" lang="en-US" sz="32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191601" y="31588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675" rtl="0" eaLnBrk="1" fontAlgn="auto" latinLnBrk="0" hangingPunct="1">
              <a:lnSpc>
                <a:spcPct val="100000"/>
              </a:lnSpc>
              <a:spcBef>
                <a:spcPts val="0"/>
              </a:spcBef>
              <a:spcAft>
                <a:spcPts val="0"/>
              </a:spcAft>
              <a:buClrTx/>
              <a:buSzTx/>
              <a:buFontTx/>
              <a:buNone/>
              <a:defRPr/>
            </a:pPr>
            <a:endParaRPr kumimoji="0" lang="en-US" sz="1635" b="0" i="0" u="none" strike="noStrike" kern="1200" cap="none" spc="0" normalizeH="0" baseline="0" noProof="0">
              <a:ln>
                <a:noFill/>
              </a:ln>
              <a:solidFill>
                <a:prstClr val="white"/>
              </a:solidFill>
              <a:effectLst/>
              <a:uLnTx/>
              <a:uFillTx/>
              <a:latin typeface="Calibri" panose="020F0502020204030204"/>
              <a:ea typeface="Microsoft YaHei" panose="020B0503020204020204" charset="-122"/>
              <a:cs typeface="+mn-cs"/>
            </a:endParaRPr>
          </a:p>
        </p:txBody>
      </p:sp>
      <p:sp>
        <p:nvSpPr>
          <p:cNvPr id="6" name="TextBox 5"/>
          <p:cNvSpPr txBox="1"/>
          <p:nvPr/>
        </p:nvSpPr>
        <p:spPr>
          <a:xfrm>
            <a:off x="2386065" y="5016768"/>
            <a:ext cx="8315673" cy="941796"/>
          </a:xfrm>
          <a:prstGeom prst="rect">
            <a:avLst/>
          </a:prstGeom>
          <a:noFill/>
        </p:spPr>
        <p:txBody>
          <a:bodyPr wrap="square">
            <a:spAutoFit/>
          </a:bodyPr>
          <a:lstStyle/>
          <a:p>
            <a:pPr lvl="0" defTabSz="457200">
              <a:lnSpc>
                <a:spcPct val="115000"/>
              </a:lnSpc>
              <a:spcAft>
                <a:spcPts val="1000"/>
              </a:spcAft>
            </a:pPr>
            <a:r>
              <a:rPr lang="en-GB" sz="2400" dirty="0" smtClean="0">
                <a:solidFill>
                  <a:srgbClr val="0070C0"/>
                </a:solidFill>
              </a:rPr>
              <a:t>Nhà khoa học vĩ đại </a:t>
            </a:r>
            <a:r>
              <a:rPr lang="vi-VN" sz="2400" dirty="0" smtClean="0">
                <a:solidFill>
                  <a:srgbClr val="0070C0"/>
                </a:solidFill>
              </a:rPr>
              <a:t>Newton</a:t>
            </a:r>
            <a:r>
              <a:rPr lang="en-GB" sz="2400" dirty="0" smtClean="0">
                <a:solidFill>
                  <a:srgbClr val="0070C0"/>
                </a:solidFill>
              </a:rPr>
              <a:t>: </a:t>
            </a:r>
            <a:r>
              <a:rPr lang="vi-VN" sz="2400" dirty="0" smtClean="0">
                <a:solidFill>
                  <a:srgbClr val="0070C0"/>
                </a:solidFill>
              </a:rPr>
              <a:t>thuyết </a:t>
            </a:r>
            <a:r>
              <a:rPr lang="vi-VN" sz="2400" dirty="0">
                <a:solidFill>
                  <a:srgbClr val="0070C0"/>
                </a:solidFill>
              </a:rPr>
              <a:t>vạn vật hấp </a:t>
            </a:r>
            <a:r>
              <a:rPr lang="vi-VN" sz="2400" dirty="0" smtClean="0">
                <a:solidFill>
                  <a:srgbClr val="0070C0"/>
                </a:solidFill>
              </a:rPr>
              <a:t>dẫn</a:t>
            </a:r>
            <a:r>
              <a:rPr lang="en-GB" sz="2400" dirty="0" smtClean="0">
                <a:solidFill>
                  <a:srgbClr val="0070C0"/>
                </a:solidFill>
              </a:rPr>
              <a:t> (</a:t>
            </a:r>
            <a:r>
              <a:rPr lang="vi-VN" sz="2400" dirty="0" smtClean="0">
                <a:solidFill>
                  <a:srgbClr val="0070C0"/>
                </a:solidFill>
              </a:rPr>
              <a:t>quả </a:t>
            </a:r>
            <a:r>
              <a:rPr lang="vi-VN" sz="2400" dirty="0">
                <a:solidFill>
                  <a:srgbClr val="0070C0"/>
                </a:solidFill>
              </a:rPr>
              <a:t>táo rơi trúng đầu của </a:t>
            </a:r>
            <a:r>
              <a:rPr lang="vi-VN" sz="2400" dirty="0" smtClean="0">
                <a:solidFill>
                  <a:srgbClr val="0070C0"/>
                </a:solidFill>
              </a:rPr>
              <a:t>ông</a:t>
            </a:r>
            <a:r>
              <a:rPr lang="en-GB" sz="2400" dirty="0" smtClean="0">
                <a:solidFill>
                  <a:srgbClr val="0070C0"/>
                </a:solidFill>
              </a:rPr>
              <a:t>)</a:t>
            </a:r>
            <a:r>
              <a:rPr lang="vi-VN" sz="1600" dirty="0" smtClean="0">
                <a:solidFill>
                  <a:srgbClr val="0070C0"/>
                </a:solidFill>
              </a:rPr>
              <a:t>.</a:t>
            </a:r>
            <a:endParaRPr kumimoji="0" lang="en-US" sz="16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3" name="Picture 12" descr="Hình ảnh quả táo đẹp"/>
          <p:cNvPicPr/>
          <p:nvPr/>
        </p:nvPicPr>
        <p:blipFill rotWithShape="1">
          <a:blip r:embed="rId4">
            <a:extLst>
              <a:ext uri="{28A0092B-C50C-407E-A947-70E740481C1C}">
                <a14:useLocalDpi xmlns:a14="http://schemas.microsoft.com/office/drawing/2010/main" val="0"/>
              </a:ext>
            </a:extLst>
          </a:blip>
          <a:srcRect r="9944" b="796"/>
          <a:stretch/>
        </p:blipFill>
        <p:spPr bwMode="auto">
          <a:xfrm>
            <a:off x="3709851" y="1018282"/>
            <a:ext cx="4585063" cy="3479905"/>
          </a:xfrm>
          <a:prstGeom prst="rect">
            <a:avLst/>
          </a:prstGeom>
          <a:noFill/>
          <a:ln>
            <a:noFill/>
          </a:ln>
        </p:spPr>
      </p:pic>
    </p:spTree>
    <p:extLst>
      <p:ext uri="{BB962C8B-B14F-4D97-AF65-F5344CB8AC3E}">
        <p14:creationId xmlns:p14="http://schemas.microsoft.com/office/powerpoint/2010/main" val="12645573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191601" y="31588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675" rtl="0" eaLnBrk="1" fontAlgn="auto" latinLnBrk="0" hangingPunct="1">
              <a:lnSpc>
                <a:spcPct val="100000"/>
              </a:lnSpc>
              <a:spcBef>
                <a:spcPts val="0"/>
              </a:spcBef>
              <a:spcAft>
                <a:spcPts val="0"/>
              </a:spcAft>
              <a:buClrTx/>
              <a:buSzTx/>
              <a:buFontTx/>
              <a:buNone/>
              <a:defRPr/>
            </a:pPr>
            <a:endParaRPr kumimoji="0" lang="en-US" sz="1635" b="0" i="0" u="none" strike="noStrike" kern="1200" cap="none" spc="0" normalizeH="0" baseline="0" noProof="0">
              <a:ln>
                <a:noFill/>
              </a:ln>
              <a:solidFill>
                <a:prstClr val="white"/>
              </a:solidFill>
              <a:effectLst/>
              <a:uLnTx/>
              <a:uFillTx/>
              <a:latin typeface="Calibri" panose="020F0502020204030204"/>
              <a:ea typeface="Microsoft YaHei" panose="020B0503020204020204" charset="-122"/>
              <a:cs typeface="+mn-cs"/>
            </a:endParaRPr>
          </a:p>
        </p:txBody>
      </p:sp>
      <p:sp>
        <p:nvSpPr>
          <p:cNvPr id="6" name="TextBox 5"/>
          <p:cNvSpPr txBox="1"/>
          <p:nvPr/>
        </p:nvSpPr>
        <p:spPr>
          <a:xfrm>
            <a:off x="1606731" y="5016768"/>
            <a:ext cx="9095007" cy="941796"/>
          </a:xfrm>
          <a:prstGeom prst="rect">
            <a:avLst/>
          </a:prstGeom>
          <a:noFill/>
        </p:spPr>
        <p:txBody>
          <a:bodyPr wrap="square">
            <a:spAutoFit/>
          </a:bodyPr>
          <a:lstStyle/>
          <a:p>
            <a:pPr lvl="0" algn="ctr" defTabSz="457200">
              <a:lnSpc>
                <a:spcPct val="115000"/>
              </a:lnSpc>
              <a:spcAft>
                <a:spcPts val="1000"/>
              </a:spcAft>
            </a:pPr>
            <a:r>
              <a:rPr lang="en-US" sz="2400" dirty="0" smtClean="0">
                <a:solidFill>
                  <a:schemeClr val="accent6"/>
                </a:solidFill>
              </a:rPr>
              <a:t>Nhà </a:t>
            </a:r>
            <a:r>
              <a:rPr lang="en-US" sz="2400" dirty="0">
                <a:solidFill>
                  <a:schemeClr val="accent6"/>
                </a:solidFill>
              </a:rPr>
              <a:t>vật lý học và hóa học người Ba </a:t>
            </a:r>
            <a:r>
              <a:rPr lang="en-US" sz="2400" dirty="0" smtClean="0">
                <a:solidFill>
                  <a:schemeClr val="accent6"/>
                </a:solidFill>
              </a:rPr>
              <a:t>Lan Marie Curie về công trình nghiên cứu phóng xạ phát hiện ra 2 nguyên tố hóa học mới.</a:t>
            </a:r>
            <a:endParaRPr kumimoji="0" lang="en-US" sz="1600" b="1" i="0" u="none" strike="noStrike" kern="1200" cap="none" spc="0" normalizeH="0" baseline="0" noProof="0" dirty="0">
              <a:ln>
                <a:noFill/>
              </a:ln>
              <a:solidFill>
                <a:schemeClr val="accent6"/>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descr="undefined"/>
          <p:cNvPicPr/>
          <p:nvPr/>
        </p:nvPicPr>
        <p:blipFill>
          <a:blip r:embed="rId4">
            <a:extLst>
              <a:ext uri="{28A0092B-C50C-407E-A947-70E740481C1C}">
                <a14:useLocalDpi xmlns:a14="http://schemas.microsoft.com/office/drawing/2010/main" val="0"/>
              </a:ext>
            </a:extLst>
          </a:blip>
          <a:srcRect/>
          <a:stretch>
            <a:fillRect/>
          </a:stretch>
        </p:blipFill>
        <p:spPr bwMode="auto">
          <a:xfrm>
            <a:off x="3670664" y="1528354"/>
            <a:ext cx="5172890" cy="2829333"/>
          </a:xfrm>
          <a:prstGeom prst="rect">
            <a:avLst/>
          </a:prstGeom>
          <a:noFill/>
          <a:ln>
            <a:noFill/>
          </a:ln>
        </p:spPr>
      </p:pic>
    </p:spTree>
    <p:extLst>
      <p:ext uri="{BB962C8B-B14F-4D97-AF65-F5344CB8AC3E}">
        <p14:creationId xmlns:p14="http://schemas.microsoft.com/office/powerpoint/2010/main" val="37558875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191601" y="31588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675" rtl="0" eaLnBrk="1" fontAlgn="auto" latinLnBrk="0" hangingPunct="1">
              <a:lnSpc>
                <a:spcPct val="100000"/>
              </a:lnSpc>
              <a:spcBef>
                <a:spcPts val="0"/>
              </a:spcBef>
              <a:spcAft>
                <a:spcPts val="0"/>
              </a:spcAft>
              <a:buClrTx/>
              <a:buSzTx/>
              <a:buFontTx/>
              <a:buNone/>
              <a:defRPr/>
            </a:pPr>
            <a:endParaRPr kumimoji="0" lang="en-US" sz="1635" b="0" i="0" u="none" strike="noStrike" kern="1200" cap="none" spc="0" normalizeH="0" baseline="0" noProof="0">
              <a:ln>
                <a:noFill/>
              </a:ln>
              <a:solidFill>
                <a:prstClr val="white"/>
              </a:solidFill>
              <a:effectLst/>
              <a:uLnTx/>
              <a:uFillTx/>
              <a:latin typeface="Calibri" panose="020F0502020204030204"/>
              <a:ea typeface="Microsoft YaHei" panose="020B0503020204020204" charset="-122"/>
              <a:cs typeface="+mn-cs"/>
            </a:endParaRPr>
          </a:p>
        </p:txBody>
      </p:sp>
      <p:pic>
        <p:nvPicPr>
          <p:cNvPr id="8" name="Picture 7" descr="Liên minh châu Âu chính thức cấm lưu hành bóng đèn halogen"/>
          <p:cNvPicPr/>
          <p:nvPr/>
        </p:nvPicPr>
        <p:blipFill>
          <a:blip r:embed="rId4">
            <a:extLst>
              <a:ext uri="{28A0092B-C50C-407E-A947-70E740481C1C}">
                <a14:useLocalDpi xmlns:a14="http://schemas.microsoft.com/office/drawing/2010/main" val="0"/>
              </a:ext>
            </a:extLst>
          </a:blip>
          <a:srcRect/>
          <a:stretch>
            <a:fillRect/>
          </a:stretch>
        </p:blipFill>
        <p:spPr bwMode="auto">
          <a:xfrm>
            <a:off x="3474720" y="992777"/>
            <a:ext cx="5421086" cy="3801292"/>
          </a:xfrm>
          <a:prstGeom prst="rect">
            <a:avLst/>
          </a:prstGeom>
          <a:noFill/>
          <a:ln>
            <a:noFill/>
          </a:ln>
        </p:spPr>
      </p:pic>
      <p:sp>
        <p:nvSpPr>
          <p:cNvPr id="9" name="TextBox 8"/>
          <p:cNvSpPr txBox="1"/>
          <p:nvPr/>
        </p:nvSpPr>
        <p:spPr>
          <a:xfrm>
            <a:off x="1606731" y="5016768"/>
            <a:ext cx="9095007" cy="941796"/>
          </a:xfrm>
          <a:prstGeom prst="rect">
            <a:avLst/>
          </a:prstGeom>
          <a:noFill/>
        </p:spPr>
        <p:txBody>
          <a:bodyPr wrap="square">
            <a:spAutoFit/>
          </a:bodyPr>
          <a:lstStyle/>
          <a:p>
            <a:pPr lvl="0" algn="ctr" defTabSz="457200">
              <a:lnSpc>
                <a:spcPct val="115000"/>
              </a:lnSpc>
              <a:spcAft>
                <a:spcPts val="1000"/>
              </a:spcAft>
            </a:pPr>
            <a:r>
              <a:rPr lang="en-GB" sz="2400" dirty="0">
                <a:solidFill>
                  <a:schemeClr val="accent2"/>
                </a:solidFill>
              </a:rPr>
              <a:t>Nhà phát minh người Mỹ: </a:t>
            </a:r>
            <a:r>
              <a:rPr lang="en-GB" sz="2400" dirty="0" smtClean="0">
                <a:solidFill>
                  <a:schemeClr val="accent2"/>
                </a:solidFill>
              </a:rPr>
              <a:t>Thomas Edison, được biết đến với công trình phát minh ra bóng đèn điện. </a:t>
            </a:r>
            <a:endParaRPr kumimoji="0" lang="en-US" sz="1600" b="1" i="0" u="sng" strike="noStrike" kern="1200" cap="none" spc="0" normalizeH="0" baseline="0" noProof="0" dirty="0">
              <a:ln>
                <a:noFill/>
              </a:ln>
              <a:solidFill>
                <a:schemeClr val="accent2"/>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00294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50106" y="36640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675" rtl="0" eaLnBrk="1" fontAlgn="auto" latinLnBrk="0" hangingPunct="1">
              <a:lnSpc>
                <a:spcPct val="100000"/>
              </a:lnSpc>
              <a:spcBef>
                <a:spcPts val="0"/>
              </a:spcBef>
              <a:spcAft>
                <a:spcPts val="0"/>
              </a:spcAft>
              <a:buClrTx/>
              <a:buSzTx/>
              <a:buFontTx/>
              <a:buNone/>
              <a:defRPr/>
            </a:pPr>
            <a:endParaRPr kumimoji="0" lang="en-US" sz="1635" b="0" i="0" u="none" strike="noStrike" kern="1200" cap="none" spc="0" normalizeH="0" baseline="0" noProof="0">
              <a:ln>
                <a:noFill/>
              </a:ln>
              <a:solidFill>
                <a:prstClr val="white"/>
              </a:solidFill>
              <a:effectLst/>
              <a:uLnTx/>
              <a:uFillTx/>
              <a:latin typeface="Calibri" panose="020F0502020204030204"/>
              <a:ea typeface="Microsoft YaHei" panose="020B0503020204020204" charset="-122"/>
              <a:cs typeface="+mn-cs"/>
            </a:endParaRPr>
          </a:p>
        </p:txBody>
      </p:sp>
      <p:sp>
        <p:nvSpPr>
          <p:cNvPr id="6" name="TextBox 5"/>
          <p:cNvSpPr txBox="1"/>
          <p:nvPr/>
        </p:nvSpPr>
        <p:spPr>
          <a:xfrm>
            <a:off x="807658" y="3099536"/>
            <a:ext cx="5135942" cy="658642"/>
          </a:xfrm>
          <a:prstGeom prst="rect">
            <a:avLst/>
          </a:prstGeom>
          <a:noFill/>
        </p:spPr>
        <p:txBody>
          <a:bodyPr wrap="square">
            <a:spAutoFit/>
          </a:bodyPr>
          <a:lstStyle/>
          <a:p>
            <a:pPr lvl="0" defTabSz="457200">
              <a:lnSpc>
                <a:spcPct val="115000"/>
              </a:lnSpc>
              <a:spcAft>
                <a:spcPts val="1000"/>
              </a:spcAft>
            </a:pPr>
            <a:r>
              <a:rPr lang="en-GB" sz="3200" b="1" dirty="0" smtClean="0">
                <a:solidFill>
                  <a:srgbClr val="C00000"/>
                </a:solidFill>
                <a:latin typeface="Calibri" panose="020F0502020204030204" pitchFamily="34" charset="0"/>
                <a:ea typeface="Calibri" panose="020F0502020204030204" pitchFamily="34" charset="0"/>
                <a:cs typeface="Calibri" panose="020F0502020204030204" pitchFamily="34" charset="0"/>
              </a:rPr>
              <a:t>2. Hình thành kiến thức.</a:t>
            </a:r>
            <a:endPar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TextBox 4"/>
          <p:cNvSpPr txBox="1"/>
          <p:nvPr/>
        </p:nvSpPr>
        <p:spPr>
          <a:xfrm>
            <a:off x="3024307" y="530884"/>
            <a:ext cx="6699556" cy="2459135"/>
          </a:xfrm>
          <a:prstGeom prst="rect">
            <a:avLst/>
          </a:prstGeom>
          <a:noFill/>
        </p:spPr>
        <p:txBody>
          <a:bodyPr wrap="square">
            <a:spAutoFit/>
          </a:bodyPr>
          <a:lstStyle/>
          <a:p>
            <a:pPr lvl="0" algn="ctr" defTabSz="457200">
              <a:lnSpc>
                <a:spcPct val="115000"/>
              </a:lnSpc>
              <a:spcAft>
                <a:spcPts val="1000"/>
              </a:spcAft>
            </a:pPr>
            <a:r>
              <a:rPr lang="en-US" sz="2800"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Thứ Sáu ngày 1 tháng 12 năm 2023</a:t>
            </a:r>
          </a:p>
          <a:p>
            <a:pPr lvl="0" algn="ctr" defTabSz="457200">
              <a:lnSpc>
                <a:spcPct val="115000"/>
              </a:lnSpc>
              <a:spcAft>
                <a:spcPts val="1000"/>
              </a:spcAft>
            </a:pPr>
            <a:r>
              <a:rPr kumimoji="0" lang="en-US" sz="2800" i="0" u="none" strike="noStrike" kern="1200" cap="none" spc="0" normalizeH="0" baseline="0" noProof="0" dirty="0" smtClean="0">
                <a:ln>
                  <a:noFill/>
                </a:ln>
                <a:solidFill>
                  <a:schemeClr val="accent2">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Tiếng</a:t>
            </a:r>
            <a:r>
              <a:rPr kumimoji="0" lang="en-US" sz="2800" i="0" u="none" strike="noStrike" kern="1200" cap="none" spc="0" normalizeH="0" noProof="0" dirty="0" smtClean="0">
                <a:ln>
                  <a:noFill/>
                </a:ln>
                <a:solidFill>
                  <a:schemeClr val="accent2">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V</a:t>
            </a:r>
            <a:r>
              <a:rPr kumimoji="0" lang="en-US" sz="2800" i="0" u="none" strike="noStrike" kern="1200" cap="none" spc="0" normalizeH="0" noProof="0" dirty="0" smtClean="0">
                <a:ln>
                  <a:noFill/>
                </a:ln>
                <a:solidFill>
                  <a:schemeClr val="accent2">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iệt:</a:t>
            </a:r>
          </a:p>
          <a:p>
            <a:pPr lvl="0" algn="ctr" defTabSz="457200">
              <a:lnSpc>
                <a:spcPct val="115000"/>
              </a:lnSpc>
              <a:spcAft>
                <a:spcPts val="1000"/>
              </a:spcAft>
            </a:pPr>
            <a:r>
              <a:rPr lang="en-US" sz="2800" b="1" dirty="0" smtClean="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Bài: Người tìm đường lên các vì sao</a:t>
            </a:r>
            <a:endParaRPr kumimoji="0" lang="en-US" sz="2800" b="1" i="0" u="none" strike="noStrike" kern="1200" cap="none" spc="0" normalizeH="0" noProof="0" dirty="0" smtClean="0">
              <a:ln>
                <a:noFill/>
              </a:ln>
              <a:solidFill>
                <a:schemeClr val="accent2">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lvl="0" algn="ctr" defTabSz="457200">
              <a:lnSpc>
                <a:spcPct val="115000"/>
              </a:lnSpc>
              <a:spcAft>
                <a:spcPts val="1000"/>
              </a:spcAft>
            </a:pPr>
            <a:r>
              <a:rPr lang="en-US" sz="2800" b="1" dirty="0" smtClean="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Phần: Đọc mở rộng (Tiết 4) </a:t>
            </a:r>
            <a:endParaRPr kumimoji="0" lang="en-US" sz="2800" b="1" i="0" u="none" strike="noStrike" kern="1200" cap="none" spc="0" normalizeH="0" baseline="0" noProof="0" dirty="0">
              <a:ln>
                <a:noFill/>
              </a:ln>
              <a:solidFill>
                <a:schemeClr val="accent2">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00614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7089" y="-36123"/>
            <a:ext cx="9074313" cy="6487922"/>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5524" y="4734769"/>
            <a:ext cx="3536477" cy="2073504"/>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162" y="-25391"/>
            <a:ext cx="3655008" cy="1935512"/>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902" y="4187118"/>
            <a:ext cx="3026594" cy="2510027"/>
          </a:xfrm>
          <a:prstGeom prst="rect">
            <a:avLst/>
          </a:prstGeom>
        </p:spPr>
      </p:pic>
      <p:sp>
        <p:nvSpPr>
          <p:cNvPr id="10" name="文本框 5"/>
          <p:cNvSpPr txBox="1"/>
          <p:nvPr/>
        </p:nvSpPr>
        <p:spPr>
          <a:xfrm>
            <a:off x="2655985" y="2011636"/>
            <a:ext cx="6975256" cy="1323439"/>
          </a:xfrm>
          <a:prstGeom prst="rect">
            <a:avLst/>
          </a:prstGeom>
          <a:noFill/>
        </p:spPr>
        <p:txBody>
          <a:bodyPr wrap="square" rtlCol="0">
            <a:spAutoFit/>
            <a:scene3d>
              <a:camera prst="orthographicFront"/>
              <a:lightRig rig="threePt" dir="t"/>
            </a:scene3d>
            <a:sp3d contourW="12700"/>
          </a:bodyPr>
          <a:lstStyle/>
          <a:p>
            <a:pPr algn="ctr" defTabSz="828675">
              <a:defRPr/>
            </a:pPr>
            <a:r>
              <a:rPr lang="en-US" altLang="zh-CN" sz="4000" b="1" dirty="0">
                <a:solidFill>
                  <a:srgbClr val="7030A0"/>
                </a:solidFill>
                <a:effectLst>
                  <a:glow rad="139700">
                    <a:srgbClr val="70AD47">
                      <a:satMod val="175000"/>
                      <a:alpha val="40000"/>
                    </a:srgbClr>
                  </a:glow>
                </a:effectLst>
                <a:latin typeface="+mj-lt"/>
                <a:cs typeface="Calibri" panose="020F0502020204030204" pitchFamily="34" charset="0"/>
                <a:sym typeface="+mn-lt"/>
              </a:rPr>
              <a:t>1. Đọc một câu chuyện về nhà khoa </a:t>
            </a:r>
            <a:r>
              <a:rPr lang="en-US" altLang="zh-CN" sz="4000" b="1" dirty="0" smtClean="0">
                <a:solidFill>
                  <a:srgbClr val="7030A0"/>
                </a:solidFill>
                <a:effectLst>
                  <a:glow rad="139700">
                    <a:srgbClr val="70AD47">
                      <a:satMod val="175000"/>
                      <a:alpha val="40000"/>
                    </a:srgbClr>
                  </a:glow>
                </a:effectLst>
                <a:latin typeface="+mj-lt"/>
                <a:cs typeface="Calibri" panose="020F0502020204030204" pitchFamily="34" charset="0"/>
                <a:sym typeface="+mn-lt"/>
              </a:rPr>
              <a:t>học.</a:t>
            </a:r>
            <a:endParaRPr lang="zh-CN" altLang="en-US" sz="4000" b="1" dirty="0">
              <a:solidFill>
                <a:srgbClr val="7030A0"/>
              </a:solidFill>
              <a:effectLst>
                <a:glow rad="139700">
                  <a:srgbClr val="70AD47">
                    <a:satMod val="175000"/>
                    <a:alpha val="40000"/>
                  </a:srgbClr>
                </a:glow>
              </a:effectLst>
              <a:latin typeface="+mj-lt"/>
              <a:ea typeface="Microsoft YaHei" panose="020B0503020204020204" charset="-122"/>
              <a:cs typeface="Calibri" panose="020F0502020204030204" pitchFamily="34" charset="0"/>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50106" y="36640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8675"/>
            <a:endParaRPr lang="en-US" sz="1635">
              <a:solidFill>
                <a:prstClr val="white"/>
              </a:solidFill>
              <a:latin typeface="Calibri" panose="020F0502020204030204"/>
              <a:ea typeface="Microsoft YaHei" panose="020B0503020204020204" charset="-122"/>
            </a:endParaRPr>
          </a:p>
        </p:txBody>
      </p:sp>
      <p:pic>
        <p:nvPicPr>
          <p:cNvPr id="5" name="Picture 4"/>
          <p:cNvPicPr>
            <a:picLocks noChangeAspect="1"/>
          </p:cNvPicPr>
          <p:nvPr/>
        </p:nvPicPr>
        <p:blipFill>
          <a:blip r:embed="rId4"/>
          <a:stretch>
            <a:fillRect/>
          </a:stretch>
        </p:blipFill>
        <p:spPr>
          <a:xfrm>
            <a:off x="2024055" y="3239713"/>
            <a:ext cx="8143892" cy="2938462"/>
          </a:xfrm>
          <a:prstGeom prst="rect">
            <a:avLst/>
          </a:prstGeom>
        </p:spPr>
      </p:pic>
      <p:sp>
        <p:nvSpPr>
          <p:cNvPr id="7" name="TextBox 6"/>
          <p:cNvSpPr txBox="1"/>
          <p:nvPr/>
        </p:nvSpPr>
        <p:spPr>
          <a:xfrm>
            <a:off x="2604728" y="366401"/>
            <a:ext cx="6699556" cy="2459135"/>
          </a:xfrm>
          <a:prstGeom prst="rect">
            <a:avLst/>
          </a:prstGeom>
          <a:noFill/>
        </p:spPr>
        <p:txBody>
          <a:bodyPr wrap="square">
            <a:spAutoFit/>
          </a:bodyPr>
          <a:lstStyle/>
          <a:p>
            <a:pPr lvl="0" algn="ctr" defTabSz="457200">
              <a:lnSpc>
                <a:spcPct val="115000"/>
              </a:lnSpc>
              <a:spcAft>
                <a:spcPts val="1000"/>
              </a:spcAft>
            </a:pPr>
            <a:r>
              <a:rPr lang="en-US" sz="2800"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Thứ Sáu ngày 1 tháng 12 năm 2023</a:t>
            </a:r>
          </a:p>
          <a:p>
            <a:pPr lvl="0" algn="ctr" defTabSz="457200">
              <a:lnSpc>
                <a:spcPct val="115000"/>
              </a:lnSpc>
              <a:spcAft>
                <a:spcPts val="1000"/>
              </a:spcAft>
            </a:pPr>
            <a:r>
              <a:rPr kumimoji="0" lang="en-US" sz="2800" i="0" u="none" strike="noStrike" kern="1200" cap="none" spc="0" normalizeH="0" baseline="0" noProof="0" dirty="0" smtClean="0">
                <a:ln>
                  <a:noFill/>
                </a:ln>
                <a:solidFill>
                  <a:schemeClr val="accent2">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Tiếng</a:t>
            </a:r>
            <a:r>
              <a:rPr kumimoji="0" lang="en-US" sz="2800" i="0" u="none" strike="noStrike" kern="1200" cap="none" spc="0" normalizeH="0" noProof="0" dirty="0" smtClean="0">
                <a:ln>
                  <a:noFill/>
                </a:ln>
                <a:solidFill>
                  <a:schemeClr val="accent2">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V</a:t>
            </a:r>
            <a:r>
              <a:rPr kumimoji="0" lang="en-US" sz="2800" i="0" u="none" strike="noStrike" kern="1200" cap="none" spc="0" normalizeH="0" noProof="0" dirty="0" smtClean="0">
                <a:ln>
                  <a:noFill/>
                </a:ln>
                <a:solidFill>
                  <a:schemeClr val="accent2">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iệt:</a:t>
            </a:r>
          </a:p>
          <a:p>
            <a:pPr lvl="0" algn="ctr" defTabSz="457200">
              <a:lnSpc>
                <a:spcPct val="115000"/>
              </a:lnSpc>
              <a:spcAft>
                <a:spcPts val="1000"/>
              </a:spcAft>
            </a:pPr>
            <a:r>
              <a:rPr lang="en-US" sz="2800" b="1" dirty="0" smtClean="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Bài: Người tìm đường lên các vì sao</a:t>
            </a:r>
            <a:endParaRPr kumimoji="0" lang="en-US" sz="2800" b="1" i="0" u="none" strike="noStrike" kern="1200" cap="none" spc="0" normalizeH="0" noProof="0" dirty="0" smtClean="0">
              <a:ln>
                <a:noFill/>
              </a:ln>
              <a:solidFill>
                <a:schemeClr val="accent2">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lvl="0" algn="ctr" defTabSz="457200">
              <a:lnSpc>
                <a:spcPct val="115000"/>
              </a:lnSpc>
              <a:spcAft>
                <a:spcPts val="1000"/>
              </a:spcAft>
            </a:pPr>
            <a:r>
              <a:rPr lang="en-US" sz="2800" b="1" dirty="0" smtClean="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Phần: Đọc mở rộng (Tiết 4)</a:t>
            </a:r>
            <a:endParaRPr kumimoji="0" lang="en-US" sz="2800" b="1" i="0" u="none" strike="noStrike" kern="1200" cap="none" spc="0" normalizeH="0" baseline="0" noProof="0" dirty="0">
              <a:ln>
                <a:noFill/>
              </a:ln>
              <a:solidFill>
                <a:schemeClr val="accent2">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50106" y="36640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675" rtl="0" eaLnBrk="1" fontAlgn="auto" latinLnBrk="0" hangingPunct="1">
              <a:lnSpc>
                <a:spcPct val="100000"/>
              </a:lnSpc>
              <a:spcBef>
                <a:spcPts val="0"/>
              </a:spcBef>
              <a:spcAft>
                <a:spcPts val="0"/>
              </a:spcAft>
              <a:buClrTx/>
              <a:buSzTx/>
              <a:buFontTx/>
              <a:buNone/>
              <a:defRPr/>
            </a:pPr>
            <a:endParaRPr kumimoji="0" lang="en-US" sz="1635" b="0" i="0" u="none" strike="noStrike" kern="1200" cap="none" spc="0" normalizeH="0" baseline="0" noProof="0">
              <a:ln>
                <a:noFill/>
              </a:ln>
              <a:solidFill>
                <a:prstClr val="white"/>
              </a:solidFill>
              <a:effectLst/>
              <a:uLnTx/>
              <a:uFillTx/>
              <a:latin typeface="Calibri" panose="020F0502020204030204"/>
              <a:ea typeface="Microsoft YaHei" panose="020B0503020204020204" charset="-122"/>
              <a:cs typeface="+mn-cs"/>
            </a:endParaRPr>
          </a:p>
        </p:txBody>
      </p:sp>
      <p:sp>
        <p:nvSpPr>
          <p:cNvPr id="6" name="TextBox 5"/>
          <p:cNvSpPr txBox="1"/>
          <p:nvPr/>
        </p:nvSpPr>
        <p:spPr>
          <a:xfrm>
            <a:off x="2403565" y="3262502"/>
            <a:ext cx="8307952" cy="2308324"/>
          </a:xfrm>
          <a:prstGeom prst="rect">
            <a:avLst/>
          </a:prstGeom>
          <a:noFill/>
        </p:spPr>
        <p:txBody>
          <a:bodyPr wrap="square">
            <a:spAutoFit/>
          </a:bodyPr>
          <a:lstStyle/>
          <a:p>
            <a:pPr algn="just"/>
            <a:r>
              <a:rPr lang="en-GB" sz="2400" dirty="0" smtClean="0"/>
              <a:t>       </a:t>
            </a:r>
            <a:r>
              <a:rPr lang="en-GB" sz="2400" dirty="0" smtClean="0">
                <a:solidFill>
                  <a:srgbClr val="0070C0"/>
                </a:solidFill>
              </a:rPr>
              <a:t>PGS </a:t>
            </a:r>
            <a:r>
              <a:rPr lang="en-GB" sz="2400" dirty="0">
                <a:solidFill>
                  <a:srgbClr val="0070C0"/>
                </a:solidFill>
              </a:rPr>
              <a:t>Trần Xuân Bách, Đại học Y Hà Nội, là nhà khoa học của Việt Nam duy nhất có mặt trong top 10 nhà khoa học đầu bảng (xếp hạng 3), lĩnh vực Y học cộng đồng. Trần Xuân Bách trở thành Phó giáo sư trẻ nhất Việt Nam ở tuổi 32 năm 2016. Ông có hơn 300 bài báo trên các tạp chí quốc tế được đánh giá cao về khoa học sức khỏe toàn cầu.</a:t>
            </a:r>
          </a:p>
        </p:txBody>
      </p:sp>
      <p:sp>
        <p:nvSpPr>
          <p:cNvPr id="5" name="TextBox 4"/>
          <p:cNvSpPr txBox="1"/>
          <p:nvPr/>
        </p:nvSpPr>
        <p:spPr>
          <a:xfrm>
            <a:off x="807658" y="530884"/>
            <a:ext cx="10766033" cy="523220"/>
          </a:xfrm>
          <a:prstGeom prst="rect">
            <a:avLst/>
          </a:prstGeom>
          <a:noFill/>
        </p:spPr>
        <p:txBody>
          <a:bodyPr wrap="square">
            <a:spAutoFit/>
          </a:bodyPr>
          <a:lstStyle/>
          <a:p>
            <a:pPr algn="ctr"/>
            <a:r>
              <a:rPr lang="en-GB" sz="2800" b="1" dirty="0">
                <a:solidFill>
                  <a:srgbClr val="C00000"/>
                </a:solidFill>
              </a:rPr>
              <a:t>Những nhà khoa học Việt được vinh danh trên thế </a:t>
            </a:r>
            <a:r>
              <a:rPr lang="en-GB" sz="2800" b="1" dirty="0" smtClean="0">
                <a:solidFill>
                  <a:srgbClr val="C00000"/>
                </a:solidFill>
              </a:rPr>
              <a:t>giới</a:t>
            </a:r>
            <a:r>
              <a:rPr lang="en-GB" sz="2800" dirty="0">
                <a:solidFill>
                  <a:srgbClr val="C00000"/>
                </a:solidFill>
              </a:rPr>
              <a:t> </a:t>
            </a:r>
            <a:r>
              <a:rPr lang="en-GB" sz="2800" b="1" dirty="0" smtClean="0">
                <a:solidFill>
                  <a:srgbClr val="C00000"/>
                </a:solidFill>
              </a:rPr>
              <a:t>năm 2022</a:t>
            </a:r>
            <a:r>
              <a:rPr lang="en-GB" sz="2800" b="1" dirty="0" smtClean="0"/>
              <a:t>.</a:t>
            </a:r>
            <a:endParaRPr lang="en-GB" sz="2800" dirty="0"/>
          </a:p>
        </p:txBody>
      </p:sp>
      <p:pic>
        <p:nvPicPr>
          <p:cNvPr id="13" name="Picture 12" descr="PGS Trần Xuân Bách, PGS Lê Hoàng Sơn và TS Phùng Văn Phúc (từ trái sang phải) được"/>
          <p:cNvPicPr/>
          <p:nvPr/>
        </p:nvPicPr>
        <p:blipFill rotWithShape="1">
          <a:blip r:embed="rId4">
            <a:extLst>
              <a:ext uri="{28A0092B-C50C-407E-A947-70E740481C1C}">
                <a14:useLocalDpi xmlns:a14="http://schemas.microsoft.com/office/drawing/2010/main" val="0"/>
              </a:ext>
            </a:extLst>
          </a:blip>
          <a:srcRect r="66371" b="2939"/>
          <a:stretch/>
        </p:blipFill>
        <p:spPr bwMode="auto">
          <a:xfrm>
            <a:off x="997674" y="1386464"/>
            <a:ext cx="1641023" cy="202294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560145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TotalTime>
  <Words>824</Words>
  <Application>Microsoft Office PowerPoint</Application>
  <PresentationFormat>Widescreen</PresentationFormat>
  <Paragraphs>75</Paragraphs>
  <Slides>20</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Microsoft YaHei</vt:lpstr>
      <vt:lpstr>Microsoft YaHei</vt:lpstr>
      <vt:lpstr>SimSun</vt:lpstr>
      <vt:lpstr>Arial</vt:lpstr>
      <vt:lpstr>Calibri</vt:lpstr>
      <vt:lpstr>Cambria</vt:lpstr>
      <vt:lpstr>等线</vt:lpstr>
      <vt:lpstr>Times New Roman</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NDT</cp:lastModifiedBy>
  <cp:revision>47</cp:revision>
  <dcterms:created xsi:type="dcterms:W3CDTF">2023-09-26T03:29:00Z</dcterms:created>
  <dcterms:modified xsi:type="dcterms:W3CDTF">2024-04-09T11:53:35Z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99B7783BEAA647DC828A8FAEA2471D3A_12</vt:lpwstr>
  </property>
  <property fmtid="{D5CDD505-2E9C-101B-9397-08002B2CF9AE}" pid="3" name="KSOProductBuildVer">
    <vt:lpwstr>1033-12.2.0.13306</vt:lpwstr>
  </property>
</Properties>
</file>