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  <p:sldMasterId id="2147483831" r:id="rId2"/>
  </p:sldMasterIdLst>
  <p:notesMasterIdLst>
    <p:notesMasterId r:id="rId29"/>
  </p:notesMasterIdLst>
  <p:handoutMasterIdLst>
    <p:handoutMasterId r:id="rId30"/>
  </p:handoutMasterIdLst>
  <p:sldIdLst>
    <p:sldId id="334" r:id="rId3"/>
    <p:sldId id="326" r:id="rId4"/>
    <p:sldId id="346" r:id="rId5"/>
    <p:sldId id="347" r:id="rId6"/>
    <p:sldId id="348" r:id="rId7"/>
    <p:sldId id="303" r:id="rId8"/>
    <p:sldId id="345" r:id="rId9"/>
    <p:sldId id="351" r:id="rId10"/>
    <p:sldId id="336" r:id="rId11"/>
    <p:sldId id="340" r:id="rId12"/>
    <p:sldId id="338" r:id="rId13"/>
    <p:sldId id="339" r:id="rId14"/>
    <p:sldId id="343" r:id="rId15"/>
    <p:sldId id="342" r:id="rId16"/>
    <p:sldId id="341" r:id="rId17"/>
    <p:sldId id="344" r:id="rId18"/>
    <p:sldId id="354" r:id="rId19"/>
    <p:sldId id="352" r:id="rId20"/>
    <p:sldId id="335" r:id="rId21"/>
    <p:sldId id="356" r:id="rId22"/>
    <p:sldId id="357" r:id="rId23"/>
    <p:sldId id="358" r:id="rId24"/>
    <p:sldId id="359" r:id="rId25"/>
    <p:sldId id="331" r:id="rId26"/>
    <p:sldId id="332" r:id="rId27"/>
    <p:sldId id="27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00C0"/>
    <a:srgbClr val="800000"/>
    <a:srgbClr val="3515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25904-7F7C-4963-BB96-B9EA49911415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23026-CDF3-4BAB-B90E-DA7DA2BC5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1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DDB6-C8FD-4832-A15D-669932543650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9277F-8A7F-4040-897D-9158C8906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25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0001F60-24A6-4478-846A-6F1348738E10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420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0001F60-24A6-4478-846A-6F1348738E10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399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0001F60-24A6-4478-846A-6F1348738E10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079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EC28-83DF-4E49-A35F-ED516367F946}" type="datetime1">
              <a:rPr lang="en-US" smtClean="0"/>
              <a:t>2/21/2023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DE13-7675-4A43-A97C-1E46924246BE}" type="datetime1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3BA4-050B-4679-8D41-58A0A9F5A0A1}" type="datetime1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C456B-1519-44B3-A6E5-29DC1C649691}" type="datetime1">
              <a:rPr lang="en-US" smtClean="0"/>
              <a:t>2/21/2023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FDFAE-DDA1-4748-9C85-76C91A92A9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021916E-B9E6-43D7-870E-35F310B690E9}" type="datetimeFigureOut">
              <a:rPr lang="en-US"/>
              <a:pPr>
                <a:defRPr/>
              </a:pPr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71AF71A-E4BD-4B65-9A2E-56DC7A10C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20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E2BCA88-22AD-4F47-B7B5-2406906B9227}" type="datetimeFigureOut">
              <a:rPr lang="en-US"/>
              <a:pPr>
                <a:defRPr/>
              </a:pPr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38FD12D-7D73-4FAD-9BCD-AFBCEAA65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90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78BF3D3-EF28-48EA-99A6-AF0A4BAFC33C}" type="datetimeFigureOut">
              <a:rPr lang="en-US"/>
              <a:pPr>
                <a:defRPr/>
              </a:pPr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63C86FF-9942-4334-8C37-BFC93BF0B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044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838E19E-299A-4C8B-8656-14B2CB09CEAB}" type="datetimeFigureOut">
              <a:rPr lang="en-US"/>
              <a:pPr>
                <a:defRPr/>
              </a:pPr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D43E518-069F-4FC8-BC83-165D8CABF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05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C4233BE-4B62-4D38-97D2-7D55C6D3BE60}" type="datetimeFigureOut">
              <a:rPr lang="en-US"/>
              <a:pPr>
                <a:defRPr/>
              </a:pPr>
              <a:t>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4982398-7DC2-44C7-8ECB-FD3934449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901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39D735C-AB3A-40EC-AD72-EE882A78E89F}" type="datetimeFigureOut">
              <a:rPr lang="en-US"/>
              <a:pPr>
                <a:defRPr/>
              </a:pPr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2ED4E88-7C44-4D59-A6D6-B340723CD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966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950E0F4-49DE-4762-8FF6-2AC93E77B5F2}" type="datetimeFigureOut">
              <a:rPr lang="en-US"/>
              <a:pPr>
                <a:defRPr/>
              </a:pPr>
              <a:t>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A3986F0-79BC-4ED8-91FA-3D4C06024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4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128-69C2-498D-A7AC-EED03F046473}" type="datetime1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BB45512-E25D-480A-A51B-6D900C69FB32}" type="datetimeFigureOut">
              <a:rPr lang="en-US"/>
              <a:pPr>
                <a:defRPr/>
              </a:pPr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39C9164-5AD2-478F-B146-3242CA6A2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787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F685C4B-AB9B-4353-9D9D-50AEC7C5B353}" type="datetimeFigureOut">
              <a:rPr lang="en-US"/>
              <a:pPr>
                <a:defRPr/>
              </a:pPr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C92A2D7-DAD4-44D3-8548-80B39E122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227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8935FC8-3520-4F83-9ECE-A13A380B345E}" type="datetimeFigureOut">
              <a:rPr lang="en-US"/>
              <a:pPr>
                <a:defRPr/>
              </a:pPr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B0624ED-043F-4F29-83C3-BFC36B9BD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179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656A8A9-EBDD-4C0D-8E43-BAA6FA4FFD3E}" type="datetimeFigureOut">
              <a:rPr lang="en-US"/>
              <a:pPr>
                <a:defRPr/>
              </a:pPr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89EF527-40E2-4360-9440-92FB71FC8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5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C150-26C4-4687-B09A-3BD13D46156D}" type="datetime1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965C-DE78-47A4-BE9F-229C03367FD4}" type="datetime1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B30E-57C9-4BB7-8CAF-FD6D2F5E8A6E}" type="datetime1">
              <a:rPr lang="en-US" smtClean="0"/>
              <a:t>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FAB7-77CF-49C2-BB20-64B2AF049591}" type="datetime1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FC4C-84C4-4143-8B0C-9BFC6CB59440}" type="datetime1">
              <a:rPr lang="en-US" smtClean="0"/>
              <a:t>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ADAD-8D17-4FE2-850B-FD1A10A33372}" type="datetime1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D164-3759-4670-BCEF-1071B28958EC}" type="datetime1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1021DB-78C2-4760-AFDF-2546674B1B96}" type="datetime1">
              <a:rPr lang="en-US" smtClean="0"/>
              <a:t>2/21/2023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54B5504A-3A38-4A90-AE69-E2EE3C79367F}" type="datetimeFigureOut">
              <a:rPr lang="en-US">
                <a:cs typeface="Arial" panose="020B0604020202020204" pitchFamily="34" charset="0"/>
              </a:rPr>
              <a:pPr>
                <a:defRPr/>
              </a:pPr>
              <a:t>2/21/2023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93EC9ECB-1022-46B7-8A06-27B8D00781C8}" type="slidenum">
              <a:rPr lang="en-US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26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fif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fi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fif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4.gif"/><Relationship Id="rId4" Type="http://schemas.openxmlformats.org/officeDocument/2006/relationships/image" Target="../media/image2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2271681" y="3136896"/>
            <a:ext cx="4321175" cy="1549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Môn</a:t>
            </a:r>
          </a:p>
          <a:p>
            <a:pPr algn="ctr"/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Tin Học</a:t>
            </a:r>
          </a:p>
        </p:txBody>
      </p:sp>
      <p:pic>
        <p:nvPicPr>
          <p:cNvPr id="2052" name="Picture 13" descr="b3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0363" y="4833938"/>
            <a:ext cx="2692401" cy="22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13" descr="b3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985000" y="4673600"/>
            <a:ext cx="2305050" cy="231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TextBox 11"/>
          <p:cNvSpPr txBox="1">
            <a:spLocks noChangeArrowheads="1"/>
          </p:cNvSpPr>
          <p:nvPr/>
        </p:nvSpPr>
        <p:spPr bwMode="auto">
          <a:xfrm>
            <a:off x="2090738" y="5949950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 eaLnBrk="0" hangingPunct="0"/>
            <a:r>
              <a:rPr lang="en-US" sz="28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2023</a:t>
            </a:r>
            <a:endParaRPr lang="en-US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12"/>
          <p:cNvSpPr>
            <a:spLocks noChangeArrowheads="1"/>
          </p:cNvSpPr>
          <p:nvPr/>
        </p:nvSpPr>
        <p:spPr bwMode="auto">
          <a:xfrm>
            <a:off x="1259632" y="636799"/>
            <a:ext cx="6665168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Tiểu </a:t>
            </a:r>
            <a:r>
              <a:rPr lang="en-US" sz="2800" b="1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Phước</a:t>
            </a:r>
            <a:r>
              <a:rPr 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Hiệp</a:t>
            </a:r>
            <a:endParaRPr lang="en-US" sz="28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51241" y="5229200"/>
            <a:ext cx="43422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i="1" smtClean="0">
                <a:solidFill>
                  <a:srgbClr val="C00000"/>
                </a:solidFill>
              </a:rPr>
              <a:t>Giáo Viên: Nguyễn </a:t>
            </a:r>
            <a:r>
              <a:rPr lang="en-US" sz="2400" i="1" err="1" smtClean="0">
                <a:solidFill>
                  <a:srgbClr val="C00000"/>
                </a:solidFill>
              </a:rPr>
              <a:t>Thị</a:t>
            </a:r>
            <a:r>
              <a:rPr lang="en-US" sz="2400" i="1" smtClean="0">
                <a:solidFill>
                  <a:srgbClr val="C00000"/>
                </a:solidFill>
              </a:rPr>
              <a:t> Kim </a:t>
            </a:r>
            <a:r>
              <a:rPr lang="en-US" sz="2400" i="1" err="1" smtClean="0">
                <a:solidFill>
                  <a:srgbClr val="C00000"/>
                </a:solidFill>
              </a:rPr>
              <a:t>Huệ</a:t>
            </a:r>
            <a:endParaRPr lang="en-US" sz="2400" i="1">
              <a:solidFill>
                <a:srgbClr val="C00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282108" y="1200119"/>
            <a:ext cx="2300319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WordArt 215"/>
          <p:cNvSpPr>
            <a:spLocks noChangeArrowheads="1" noChangeShapeType="1" noTextEdit="1"/>
          </p:cNvSpPr>
          <p:nvPr/>
        </p:nvSpPr>
        <p:spPr bwMode="auto">
          <a:xfrm>
            <a:off x="990600" y="1924050"/>
            <a:ext cx="7162800" cy="552138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vi-VN" sz="6600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"/>
                <a:cs typeface="Arial"/>
              </a:rPr>
              <a:t>Chào mừng Quý thầy, cô về dự giờ thăm lớp </a:t>
            </a:r>
            <a:r>
              <a:rPr lang="en-US" sz="6600" kern="1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"/>
                <a:cs typeface="Arial"/>
              </a:rPr>
              <a:t>5</a:t>
            </a:r>
            <a:endParaRPr lang="en-US" sz="6600" kern="10" baseline="3000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FF00FF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2" name="Picture 13" descr="b3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077992">
            <a:off x="-290791" y="-185094"/>
            <a:ext cx="2009992" cy="1643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b3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351177">
            <a:off x="7411079" y="-53363"/>
            <a:ext cx="2009992" cy="1643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6854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36942" y="1488906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457200" y="1772816"/>
            <a:ext cx="8305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Đọc và tìm hiểu sách giáo khoa từ trang 90 – 92 và lần lượt trả lời các câu hỏi:</a:t>
            </a:r>
            <a:endParaRPr lang="en-US" altLang="vi-VN" b="1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3419872" y="2850034"/>
            <a:ext cx="557172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 algn="just" eaLnBrk="1" hangingPunct="1">
              <a:spcBef>
                <a:spcPct val="0"/>
              </a:spcBef>
              <a:buFontTx/>
              <a:buChar char="-"/>
            </a:pPr>
            <a:r>
              <a:rPr lang="en-US" altLang="vi-VN" sz="3600" smtClean="0">
                <a:latin typeface="Times New Roman" pitchFamily="18" charset="0"/>
                <a:cs typeface="Times New Roman" pitchFamily="18" charset="0"/>
              </a:rPr>
              <a:t>Để bắt đầu viết thủ tục(mở cửa sổ soạn thảo) , em gõ lệnh gì trong ngăn gõ lệnh?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Char char="-"/>
            </a:pPr>
            <a:r>
              <a:rPr lang="en-US" altLang="vi-VN" sz="3600" smtClean="0">
                <a:latin typeface="Times New Roman" pitchFamily="18" charset="0"/>
                <a:cs typeface="Times New Roman" pitchFamily="18" charset="0"/>
              </a:rPr>
              <a:t>Nêu các bước viết thủ tục hình tam giác?</a:t>
            </a:r>
            <a:endParaRPr lang="en-US" altLang="vi-VN" sz="36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11" y="3490169"/>
            <a:ext cx="2561509" cy="259596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40722" y="20528"/>
            <a:ext cx="84816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vi-VN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95871" y="559174"/>
            <a:ext cx="1771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14128" y="843141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45+46.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THỦ TỤC TRONG LOGO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73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12431" y="1621453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aptu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654718"/>
            <a:ext cx="5684838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7544" y="2083118"/>
            <a:ext cx="8534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1" hangingPunct="1"/>
            <a:r>
              <a:rPr lang="pt-BR" altLang="vi-VN" sz="2800">
                <a:latin typeface="Times New Roman" pitchFamily="18" charset="0"/>
                <a:cs typeface="Times New Roman" pitchFamily="18" charset="0"/>
              </a:rPr>
              <a:t>Trong Logo, để viết thủ tục </a:t>
            </a:r>
            <a:r>
              <a:rPr lang="pt-BR" altLang="vi-VN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Tamgiac</a:t>
            </a:r>
            <a:r>
              <a:rPr lang="pt-BR" altLang="vi-VN" sz="2800">
                <a:latin typeface="Times New Roman" pitchFamily="18" charset="0"/>
                <a:cs typeface="Times New Roman" pitchFamily="18" charset="0"/>
              </a:rPr>
              <a:t> ta làm theo các bước sau: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3528" y="3014490"/>
            <a:ext cx="84969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742950" indent="-742950" eaLnBrk="1" hangingPunct="1"/>
            <a:r>
              <a:rPr lang="en-US" altLang="vi-VN" sz="28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Để mở cửa sổ soạn thảo: Nháy 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chuột trong ngăn gõ lệnh.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62000" y="6301676"/>
            <a:ext cx="79144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742950" indent="-74295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 1. Gõ lệnh 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edit “Tamgiac 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rồi nhấn phím Enter.</a:t>
            </a:r>
            <a:endParaRPr lang="en-US" altLang="vi-VN" sz="2800">
              <a:latin typeface=".VnArial" pitchFamily="34" charset="0"/>
              <a:sym typeface="Wingdings" pitchFamily="2" charset="2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1295400" y="4035718"/>
            <a:ext cx="2362200" cy="12954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2286000" y="5940718"/>
            <a:ext cx="762000" cy="4064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40722" y="20528"/>
            <a:ext cx="84816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vi-VN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95871" y="559174"/>
            <a:ext cx="1771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2744" y="824278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45+46.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THỦ TỤC TRONG LOGO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21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541983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09600" y="2204864"/>
            <a:ext cx="5410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742950" indent="-742950" eaLnBrk="1" hangingPunct="1"/>
            <a:r>
              <a:rPr lang="en-US" altLang="vi-VN" sz="32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Xuất hiện cửa sổ soạn thảo</a:t>
            </a:r>
          </a:p>
        </p:txBody>
      </p:sp>
      <p:pic>
        <p:nvPicPr>
          <p:cNvPr id="5" name="Picture 4" descr="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06" y="2918284"/>
            <a:ext cx="3775578" cy="231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5638800" y="3200400"/>
            <a:ext cx="3352800" cy="1524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>
                <a:solidFill>
                  <a:schemeClr val="tx1"/>
                </a:solidFill>
              </a:rPr>
              <a:t>Các lệnh có sẵn:</a:t>
            </a:r>
          </a:p>
          <a:p>
            <a:pPr algn="ctr" eaLnBrk="1" hangingPunct="1">
              <a:defRPr/>
            </a:pPr>
            <a:r>
              <a:rPr lang="en-US" sz="3200">
                <a:solidFill>
                  <a:srgbClr val="002060"/>
                </a:solidFill>
              </a:rPr>
              <a:t>To tamgiac</a:t>
            </a:r>
          </a:p>
          <a:p>
            <a:pPr algn="ctr" eaLnBrk="1" hangingPunct="1">
              <a:defRPr/>
            </a:pPr>
            <a:r>
              <a:rPr lang="en-US" sz="3200">
                <a:solidFill>
                  <a:srgbClr val="002060"/>
                </a:solidFill>
              </a:rPr>
              <a:t>end</a:t>
            </a:r>
          </a:p>
        </p:txBody>
      </p:sp>
      <p:cxnSp>
        <p:nvCxnSpPr>
          <p:cNvPr id="7" name="Elbow Connector 6"/>
          <p:cNvCxnSpPr>
            <a:stCxn id="6" idx="1"/>
          </p:cNvCxnSpPr>
          <p:nvPr/>
        </p:nvCxnSpPr>
        <p:spPr>
          <a:xfrm rot="10800000" flipV="1">
            <a:off x="1905000" y="3962400"/>
            <a:ext cx="3733800" cy="76200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Brace 7"/>
          <p:cNvSpPr/>
          <p:nvPr/>
        </p:nvSpPr>
        <p:spPr>
          <a:xfrm>
            <a:off x="1782761" y="3695700"/>
            <a:ext cx="122238" cy="381000"/>
          </a:xfrm>
          <a:prstGeom prst="righ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40722" y="20528"/>
            <a:ext cx="84816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vi-VN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95871" y="559174"/>
            <a:ext cx="1771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2744" y="824278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45+46.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THỦ TỤC TRONG LOGO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98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831480" y="1758007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714348" y="2779693"/>
            <a:ext cx="7772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742950" indent="-742950" eaLnBrk="1" hangingPunct="1"/>
            <a:r>
              <a:rPr lang="en-US" altLang="vi-VN" sz="280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2: </a:t>
            </a:r>
            <a:r>
              <a:rPr lang="en-US" altLang="vi-VN" sz="280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Gõ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vi-VN" sz="280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các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vi-VN" sz="280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lệnh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vi-VN" sz="280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vẽ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vi-VN" sz="280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hình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tam </a:t>
            </a:r>
            <a:r>
              <a:rPr lang="en-US" altLang="vi-VN" sz="280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giác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vi-VN" sz="280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trong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vi-VN" sz="280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cửa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vi-VN" sz="280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sổ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vi-VN" sz="280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soạn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vi-VN" sz="280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thảo</a:t>
            </a:r>
            <a:endParaRPr lang="en-US" altLang="vi-VN" sz="280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pic>
        <p:nvPicPr>
          <p:cNvPr id="5" name="Picture 4" descr="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48" y="3978677"/>
            <a:ext cx="3657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5667348" y="4435877"/>
            <a:ext cx="3124200" cy="13716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chemeClr val="tx1"/>
                </a:solidFill>
              </a:rPr>
              <a:t>Gõ chèn vào các lệnh vẽ hình tam giác</a:t>
            </a:r>
          </a:p>
        </p:txBody>
      </p:sp>
      <p:cxnSp>
        <p:nvCxnSpPr>
          <p:cNvPr id="7" name="Elbow Connector 6"/>
          <p:cNvCxnSpPr>
            <a:stCxn id="6" idx="1"/>
          </p:cNvCxnSpPr>
          <p:nvPr/>
        </p:nvCxnSpPr>
        <p:spPr>
          <a:xfrm rot="10800000">
            <a:off x="3076548" y="4893077"/>
            <a:ext cx="2590800" cy="228600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Brace 7"/>
          <p:cNvSpPr/>
          <p:nvPr/>
        </p:nvSpPr>
        <p:spPr>
          <a:xfrm>
            <a:off x="2924148" y="4740677"/>
            <a:ext cx="122238" cy="381000"/>
          </a:xfrm>
          <a:prstGeom prst="righ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714348" y="5045477"/>
            <a:ext cx="1981200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40722" y="20528"/>
            <a:ext cx="84816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vi-VN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95871" y="559174"/>
            <a:ext cx="1771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5748" y="1048415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45+46.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THỦ TỤC TRONG LOGO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44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1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71050" y="1844824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08647" y="2548607"/>
            <a:ext cx="7772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742950" indent="-742950" eaLnBrk="1" hangingPunct="1"/>
            <a:r>
              <a:rPr lang="en-US" altLang="vi-VN" sz="32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 3: Ghi vào bộ nhớ và đóng cửa sổ soạn thảo</a:t>
            </a:r>
          </a:p>
        </p:txBody>
      </p:sp>
      <p:pic>
        <p:nvPicPr>
          <p:cNvPr id="5" name="Picture 4" descr="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47" y="3932113"/>
            <a:ext cx="4267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5714047" y="4694113"/>
            <a:ext cx="3048000" cy="1143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chemeClr val="tx1"/>
                </a:solidFill>
              </a:rPr>
              <a:t>Nháy vào File rồi chọn Save and Exit</a:t>
            </a:r>
          </a:p>
        </p:txBody>
      </p:sp>
      <p:cxnSp>
        <p:nvCxnSpPr>
          <p:cNvPr id="7" name="Elbow Connector 6"/>
          <p:cNvCxnSpPr>
            <a:stCxn id="6" idx="1"/>
          </p:cNvCxnSpPr>
          <p:nvPr/>
        </p:nvCxnSpPr>
        <p:spPr>
          <a:xfrm rot="10800000">
            <a:off x="2361247" y="4922713"/>
            <a:ext cx="3352800" cy="342900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40722" y="20528"/>
            <a:ext cx="84816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vi-VN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0722" y="20528"/>
            <a:ext cx="84816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vi-VN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95871" y="559174"/>
            <a:ext cx="1771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5748" y="1048415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45+46.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THỦ TỤC TRONG LOGO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87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85800" y="2706722"/>
            <a:ext cx="785083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742950" indent="-742950" eaLnBrk="1" hangingPunct="1"/>
            <a:r>
              <a:rPr lang="en-US" altLang="vi-VN" sz="280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4: </a:t>
            </a:r>
            <a:r>
              <a:rPr lang="en-US" altLang="vi-VN" sz="280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Gõ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vi-VN" sz="280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lệnh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vi-VN" sz="2800" b="1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tamgiac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vi-VN" sz="280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vào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vi-VN" sz="280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ngăn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vi-VN" sz="280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gõ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vi-VN" sz="280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lệnh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vi-VN" sz="280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rồi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vi-VN" sz="280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nhấn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vi-VN" sz="280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phím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Enter. </a:t>
            </a:r>
            <a:r>
              <a:rPr lang="en-US" altLang="vi-VN" sz="280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Quan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vi-VN" sz="280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sát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vi-VN" sz="280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kết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vi-VN" sz="280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quả</a:t>
            </a:r>
            <a:endParaRPr lang="en-US" altLang="vi-VN" sz="280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981200" y="3454860"/>
            <a:ext cx="4267200" cy="3114675"/>
            <a:chOff x="1905000" y="3505200"/>
            <a:chExt cx="4267200" cy="3114675"/>
          </a:xfrm>
        </p:grpSpPr>
        <p:pic>
          <p:nvPicPr>
            <p:cNvPr id="5" name="Picture 4" descr="7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0" y="3733800"/>
              <a:ext cx="4267200" cy="2886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" name="Straight Arrow Connector 5"/>
            <p:cNvCxnSpPr/>
            <p:nvPr/>
          </p:nvCxnSpPr>
          <p:spPr>
            <a:xfrm rot="5400000">
              <a:off x="2209800" y="4267200"/>
              <a:ext cx="2971800" cy="1447800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rot="16200000" flipH="1">
              <a:off x="4000500" y="3924300"/>
              <a:ext cx="1219200" cy="381000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24"/>
          <p:cNvSpPr txBox="1">
            <a:spLocks noChangeArrowheads="1"/>
          </p:cNvSpPr>
          <p:nvPr/>
        </p:nvSpPr>
        <p:spPr bwMode="auto">
          <a:xfrm>
            <a:off x="685800" y="2210961"/>
            <a:ext cx="601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vi-VN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 hiện thủ tục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0722" y="20528"/>
            <a:ext cx="84816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vi-VN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7211" y="1694746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95871" y="559174"/>
            <a:ext cx="1771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5748" y="1048415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45+46.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THỦ TỤC TRONG LOGO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85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4786406" y="3750009"/>
            <a:ext cx="4283968" cy="310854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Từ cấu trúc của thủ tục tamgiac, em hãy nêu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1. Cấu trúc chung của thủ tục. 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2. Các thành phần của  thủ tục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vi-VN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118402" y="3799557"/>
            <a:ext cx="4163948" cy="26776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vi-VN" sz="28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alt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trúc</a:t>
            </a:r>
            <a:r>
              <a:rPr lang="en-US" alt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vi-VN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alt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altLang="vi-VN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altLang="vi-VN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vi-VN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altLang="vi-VN" sz="280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altLang="vi-VN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vi-VN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err="1" smtClean="0">
                <a:latin typeface="Times New Roman" pitchFamily="18" charset="0"/>
                <a:cs typeface="Times New Roman" pitchFamily="18" charset="0"/>
              </a:rPr>
              <a:t>Tamgiac</a:t>
            </a:r>
            <a:endParaRPr lang="en-US" altLang="vi-VN" sz="28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vi-VN" sz="2800" b="1" smtClean="0">
                <a:latin typeface="Times New Roman" pitchFamily="18" charset="0"/>
                <a:cs typeface="Times New Roman" pitchFamily="18" charset="0"/>
              </a:rPr>
              <a:t>Repeat 3[</a:t>
            </a:r>
            <a:r>
              <a:rPr lang="en-US" altLang="vi-VN" sz="2800" b="1" err="1" smtClean="0"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altLang="vi-VN" sz="2800" b="1" smtClean="0"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en-US" altLang="vi-VN" sz="2800" b="1" err="1" smtClean="0"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altLang="vi-VN" sz="2800" b="1" smtClean="0">
                <a:latin typeface="Times New Roman" pitchFamily="18" charset="0"/>
                <a:cs typeface="Times New Roman" pitchFamily="18" charset="0"/>
              </a:rPr>
              <a:t> 120]</a:t>
            </a:r>
            <a:endParaRPr lang="en-US" altLang="vi-VN" sz="28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end</a:t>
            </a:r>
          </a:p>
          <a:p>
            <a:pPr eaLnBrk="1" hangingPunct="1"/>
            <a:endParaRPr lang="en-US" altLang="vi-VN" sz="28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Arrow Connector 2"/>
          <p:cNvCxnSpPr>
            <a:stCxn id="10" idx="3"/>
          </p:cNvCxnSpPr>
          <p:nvPr/>
        </p:nvCxnSpPr>
        <p:spPr>
          <a:xfrm>
            <a:off x="4282350" y="5138385"/>
            <a:ext cx="64807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2510" y="2293079"/>
            <a:ext cx="2030338" cy="12382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40722" y="20528"/>
            <a:ext cx="84816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vi-VN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7211" y="1694746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95871" y="559174"/>
            <a:ext cx="1771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5748" y="1048415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45+46.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THỦ TỤC TRONG LOGO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60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4860032" y="2480697"/>
            <a:ext cx="4163948" cy="267765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vi-VN" sz="28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alt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trúc</a:t>
            </a:r>
            <a:r>
              <a:rPr lang="en-US" alt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alt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alt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altLang="vi-VN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vi-VN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en-US" altLang="vi-VN" sz="2800" b="1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err="1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altLang="vi-VN" sz="2800" b="1" smtClean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n-US" altLang="vi-VN" sz="2800" b="1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end</a:t>
            </a:r>
          </a:p>
          <a:p>
            <a:pPr eaLnBrk="1" hangingPunct="1"/>
            <a:endParaRPr lang="en-US" altLang="vi-VN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192028" y="2530245"/>
            <a:ext cx="4163948" cy="26776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vi-VN" sz="28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alt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trúc</a:t>
            </a:r>
            <a:r>
              <a:rPr lang="en-US" alt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vi-VN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alt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altLang="vi-VN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altLang="vi-VN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vi-VN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altLang="vi-VN" sz="280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altLang="vi-VN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vi-VN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err="1" smtClean="0">
                <a:latin typeface="Times New Roman" pitchFamily="18" charset="0"/>
                <a:cs typeface="Times New Roman" pitchFamily="18" charset="0"/>
              </a:rPr>
              <a:t>Tamgiac</a:t>
            </a:r>
            <a:endParaRPr lang="en-US" altLang="vi-VN" sz="28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vi-VN" sz="2800" b="1" smtClean="0">
                <a:latin typeface="Times New Roman" pitchFamily="18" charset="0"/>
                <a:cs typeface="Times New Roman" pitchFamily="18" charset="0"/>
              </a:rPr>
              <a:t>Repeat 3[</a:t>
            </a:r>
            <a:r>
              <a:rPr lang="en-US" altLang="vi-VN" sz="2800" b="1" err="1" smtClean="0"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altLang="vi-VN" sz="2800" b="1" smtClean="0"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en-US" altLang="vi-VN" sz="2800" b="1" err="1" smtClean="0"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altLang="vi-VN" sz="2800" b="1" smtClean="0">
                <a:latin typeface="Times New Roman" pitchFamily="18" charset="0"/>
                <a:cs typeface="Times New Roman" pitchFamily="18" charset="0"/>
              </a:rPr>
              <a:t> 120]</a:t>
            </a:r>
            <a:endParaRPr lang="en-US" altLang="vi-VN" sz="28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end</a:t>
            </a:r>
          </a:p>
          <a:p>
            <a:pPr eaLnBrk="1" hangingPunct="1"/>
            <a:endParaRPr lang="en-US" altLang="vi-VN" sz="28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Arrow Connector 2"/>
          <p:cNvCxnSpPr>
            <a:stCxn id="10" idx="3"/>
            <a:endCxn id="9" idx="1"/>
          </p:cNvCxnSpPr>
          <p:nvPr/>
        </p:nvCxnSpPr>
        <p:spPr>
          <a:xfrm flipV="1">
            <a:off x="4355976" y="3819525"/>
            <a:ext cx="504056" cy="495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40722" y="20528"/>
            <a:ext cx="84816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vi-VN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211" y="1694746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95871" y="559174"/>
            <a:ext cx="1771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5748" y="1048415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45+46.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THỦ TỤC TRONG LOGO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23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4197660" y="2739978"/>
            <a:ext cx="4848024" cy="2246769"/>
          </a:xfrm>
          <a:prstGeom prst="rect">
            <a:avLst/>
          </a:prstGeom>
          <a:noFill/>
          <a:ln w="38100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vi-VN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 thủ tục gồm có ba phần</a:t>
            </a:r>
            <a:endParaRPr lang="en-US" altLang="vi-VN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vi-VN" sz="280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altLang="vi-VN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altLang="vi-VN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altLang="vi-VN" sz="280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altLang="vi-VN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 </a:t>
            </a:r>
            <a:r>
              <a:rPr lang="en-US" altLang="vi-VN" sz="2800" b="1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altLang="vi-VN" sz="2800" b="1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altLang="vi-VN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altLang="vi-VN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altLang="vi-VN" sz="2800" b="1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en-US" altLang="vi-VN" sz="280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altLang="vi-VN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altLang="vi-VN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altLang="vi-VN" sz="280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vi-VN" sz="2800" b="1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vi-VN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vi-VN" sz="2800" b="1" smtClean="0">
                <a:latin typeface="Times New Roman" pitchFamily="18" charset="0"/>
                <a:cs typeface="Times New Roman" pitchFamily="18" charset="0"/>
              </a:rPr>
              <a:t> lệnh trong thân thủ tục</a:t>
            </a:r>
          </a:p>
          <a:p>
            <a:r>
              <a:rPr lang="en-US" altLang="vi-VN" sz="280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altLang="vi-VN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err="1" smtClean="0"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altLang="vi-VN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altLang="vi-VN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altLang="vi-VN" sz="2800" b="1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altLang="vi-VN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end </a:t>
            </a:r>
            <a:endParaRPr lang="en-US" altLang="vi-VN" sz="28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192028" y="2530245"/>
            <a:ext cx="3299852" cy="224676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vi-VN" sz="28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alt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trúc</a:t>
            </a:r>
            <a:r>
              <a:rPr lang="en-US" alt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alt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alt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alt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altLang="vi-VN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vi-VN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n-US" altLang="vi-VN" sz="2800" b="1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err="1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vi-VN" sz="2800" b="1" smtClean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n-US" altLang="vi-VN" sz="2800" b="1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smtClean="0"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altLang="vi-VN" sz="2800" b="1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en-US" altLang="vi-VN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end</a:t>
            </a:r>
            <a:endParaRPr lang="en-US" altLang="vi-VN" sz="28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491880" y="3647919"/>
            <a:ext cx="684076" cy="571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40722" y="20528"/>
            <a:ext cx="84816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vi-VN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211" y="1694746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95871" y="559174"/>
            <a:ext cx="1771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5748" y="1048415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45+46.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THỦ TỤC TRONG LOGO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80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00862" y="1534198"/>
            <a:ext cx="8574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Chú ý:</a:t>
            </a:r>
            <a:endParaRPr lang="en-US" sz="3600" u="sng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1857364"/>
            <a:ext cx="90135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vi-VN" sz="48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vi-VN" sz="36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Dùng chữ Việt không dấu để đặt tên cho thủ tục.</a:t>
            </a:r>
          </a:p>
          <a:p>
            <a:pPr>
              <a:spcBef>
                <a:spcPct val="0"/>
              </a:spcBef>
            </a:pPr>
            <a:r>
              <a:rPr lang="en-US" altLang="vi-VN" sz="36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- Trong tên thủ tục không được có dấu cách phải có ít nhất một chữ cái.</a:t>
            </a:r>
          </a:p>
          <a:p>
            <a:pPr>
              <a:spcBef>
                <a:spcPct val="0"/>
              </a:spcBef>
            </a:pPr>
            <a:r>
              <a:rPr lang="en-US" altLang="vi-VN" sz="36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+Ví dụ các tên đúng: Tamgiac; tamgiac1</a:t>
            </a:r>
          </a:p>
          <a:p>
            <a:pPr>
              <a:spcBef>
                <a:spcPct val="0"/>
              </a:spcBef>
            </a:pPr>
            <a:r>
              <a:rPr lang="en-US" altLang="vi-VN" sz="36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+Ví dụ các tên sai: Tam giác; Tamgiac 1; </a:t>
            </a:r>
          </a:p>
          <a:p>
            <a:pPr>
              <a:spcBef>
                <a:spcPct val="0"/>
              </a:spcBef>
            </a:pPr>
            <a:r>
              <a:rPr lang="en-US" altLang="vi-VN" sz="36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- Em nên đặt tên thủ tục sao cho gợi mở và dễ nhớ.</a:t>
            </a:r>
          </a:p>
        </p:txBody>
      </p:sp>
      <p:sp>
        <p:nvSpPr>
          <p:cNvPr id="5" name="Rectangle 4"/>
          <p:cNvSpPr/>
          <p:nvPr/>
        </p:nvSpPr>
        <p:spPr>
          <a:xfrm>
            <a:off x="610612" y="1054696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cap="all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ĐỘNG C</a:t>
            </a:r>
            <a:r>
              <a:rPr lang="vi-VN" sz="28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8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8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19</a:t>
            </a:fld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3347864" y="2564904"/>
            <a:ext cx="20882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691680" y="3717032"/>
            <a:ext cx="68407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40722" y="20528"/>
            <a:ext cx="84816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vi-VN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51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-21580" y="2132856"/>
            <a:ext cx="9144000" cy="1785104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400" b="1" cap="all">
                <a:ln w="0"/>
                <a:gradFill flip="none">
                  <a:gsLst>
                    <a:gs pos="0">
                      <a:srgbClr val="FE8637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FE8637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FE8637">
                        <a:shade val="65000"/>
                        <a:satMod val="130000"/>
                      </a:srgbClr>
                    </a:gs>
                    <a:gs pos="92000">
                      <a:srgbClr val="FE8637">
                        <a:shade val="50000"/>
                        <a:satMod val="120000"/>
                      </a:srgbClr>
                    </a:gs>
                    <a:gs pos="100000">
                      <a:srgbClr val="FE8637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</a:rPr>
              <a:t>Khởi </a:t>
            </a:r>
            <a:r>
              <a:rPr lang="en-US" sz="4400" b="1" cap="all" smtClean="0">
                <a:ln w="0"/>
                <a:gradFill flip="none">
                  <a:gsLst>
                    <a:gs pos="0">
                      <a:srgbClr val="FE8637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FE8637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FE8637">
                        <a:shade val="65000"/>
                        <a:satMod val="130000"/>
                      </a:srgbClr>
                    </a:gs>
                    <a:gs pos="92000">
                      <a:srgbClr val="FE8637">
                        <a:shade val="50000"/>
                        <a:satMod val="120000"/>
                      </a:srgbClr>
                    </a:gs>
                    <a:gs pos="100000">
                      <a:srgbClr val="FE8637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</a:rPr>
              <a:t>động ĐẦU GIỜ</a:t>
            </a:r>
          </a:p>
          <a:p>
            <a:pPr algn="ctr">
              <a:spcBef>
                <a:spcPct val="50000"/>
              </a:spcBef>
            </a:pPr>
            <a:r>
              <a:rPr lang="en-US" sz="4400" b="1" cap="all" smtClean="0">
                <a:ln w="0"/>
                <a:gradFill flip="none">
                  <a:gsLst>
                    <a:gs pos="0">
                      <a:srgbClr val="FE8637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FE8637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FE8637">
                        <a:shade val="65000"/>
                        <a:satMod val="130000"/>
                      </a:srgbClr>
                    </a:gs>
                    <a:gs pos="92000">
                      <a:srgbClr val="FE8637">
                        <a:shade val="50000"/>
                        <a:satMod val="120000"/>
                      </a:srgbClr>
                    </a:gs>
                    <a:gs pos="100000">
                      <a:srgbClr val="FE8637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</a:rPr>
              <a:t>TRÒ CHƠI: </a:t>
            </a:r>
            <a:r>
              <a:rPr lang="en-US" sz="4400" b="1" cap="all" smtClean="0">
                <a:ln w="0"/>
                <a:gradFill flip="none">
                  <a:gsLst>
                    <a:gs pos="0">
                      <a:srgbClr val="FE8637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FE8637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FE8637">
                        <a:shade val="65000"/>
                        <a:satMod val="130000"/>
                      </a:srgbClr>
                    </a:gs>
                    <a:gs pos="92000">
                      <a:srgbClr val="FE8637">
                        <a:shade val="50000"/>
                        <a:satMod val="120000"/>
                      </a:srgbClr>
                    </a:gs>
                    <a:gs pos="100000">
                      <a:srgbClr val="FE8637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</a:rPr>
              <a:t>Chuyền bông</a:t>
            </a:r>
            <a:endParaRPr lang="en-US" sz="440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0722" y="20528"/>
            <a:ext cx="84816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vi-VN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320711" y="2635716"/>
            <a:ext cx="8305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vi-VN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Điền các câu lệnh thích hợp vào chỗ chấm để hoàn thành thủ tục Hinhvuong để vẽ hình vuông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3236232" y="3672751"/>
            <a:ext cx="5571728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vi-VN" sz="36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 ………………………</a:t>
            </a:r>
          </a:p>
          <a:p>
            <a:pPr>
              <a:spcBef>
                <a:spcPct val="0"/>
              </a:spcBef>
              <a:buNone/>
            </a:pPr>
            <a:endParaRPr lang="en-US" altLang="vi-VN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vi-VN" sz="36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……………………...</a:t>
            </a:r>
          </a:p>
          <a:p>
            <a:pPr>
              <a:spcBef>
                <a:spcPct val="0"/>
              </a:spcBef>
              <a:buNone/>
            </a:pPr>
            <a:endParaRPr lang="en-US" altLang="vi-VN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vi-VN" sz="36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…………………………</a:t>
            </a:r>
            <a:endParaRPr lang="en-US" altLang="vi-VN" sz="360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68" y="4459148"/>
            <a:ext cx="2247900" cy="201622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40722" y="20528"/>
            <a:ext cx="84816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vi-VN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711" y="1662773"/>
            <a:ext cx="44455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B. HoẠT ĐỘNG THỰC HÀNH</a:t>
            </a:r>
            <a:endParaRPr lang="en-US" sz="2400" b="1" cap="all" spc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95871" y="559174"/>
            <a:ext cx="1771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9018" y="1016442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45+46.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THỦ TỤC TRONG LOGO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00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214243" y="2065204"/>
            <a:ext cx="8305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vi-VN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Điền các câu lệnh thích hợp vào chỗ chấm để hoàn thành thủ tục Hinhvuong để vẽ hình vuông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3413154" y="3634864"/>
            <a:ext cx="5571728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vi-VN" sz="36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 ………………………</a:t>
            </a:r>
          </a:p>
          <a:p>
            <a:pPr>
              <a:spcBef>
                <a:spcPct val="0"/>
              </a:spcBef>
              <a:buNone/>
            </a:pPr>
            <a:r>
              <a:rPr lang="en-US" altLang="vi-VN" sz="36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</a:t>
            </a:r>
          </a:p>
          <a:p>
            <a:pPr>
              <a:spcBef>
                <a:spcPct val="0"/>
              </a:spcBef>
              <a:buNone/>
            </a:pPr>
            <a:r>
              <a:rPr lang="en-US" altLang="vi-VN" sz="36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……………………...</a:t>
            </a:r>
            <a:endParaRPr lang="en-US" altLang="vi-VN" sz="360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spcBef>
                <a:spcPct val="0"/>
              </a:spcBef>
              <a:buNone/>
            </a:pPr>
            <a:endParaRPr lang="en-US" altLang="vi-VN" sz="200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vi-VN" sz="36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…………………………</a:t>
            </a:r>
            <a:endParaRPr lang="en-US" altLang="vi-VN" sz="360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934" y="4491121"/>
            <a:ext cx="2247900" cy="20162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36851" y="3493086"/>
            <a:ext cx="3096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vi-VN" sz="4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hinhvuong</a:t>
            </a:r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56618" y="4558193"/>
            <a:ext cx="5580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vi-VN" sz="4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Repeat 4 [fd 100 rt 90</a:t>
            </a:r>
            <a:r>
              <a:rPr lang="en-US" altLang="vi-VN" sz="4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]</a:t>
            </a:r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94889" y="5481524"/>
            <a:ext cx="1584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vi-VN" sz="4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end</a:t>
            </a:r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0722" y="20528"/>
            <a:ext cx="84816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vi-VN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6406" y="1703357"/>
            <a:ext cx="44455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B. HoẠT ĐỘNG THỰC HÀNH</a:t>
            </a:r>
            <a:endParaRPr lang="en-US" sz="2400" b="1" cap="all" spc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95871" y="559174"/>
            <a:ext cx="1771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9018" y="1016442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45+46.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THỦ TỤC TRONG LOGO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17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214243" y="2190171"/>
            <a:ext cx="8305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vi-VN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Thực hiện các bước viết thủ tục Hìnhvuong để vẽ </a:t>
            </a:r>
            <a:r>
              <a:rPr lang="en-US" altLang="vi-VN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hình </a:t>
            </a:r>
            <a:r>
              <a:rPr lang="en-US" altLang="vi-VN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vuông trên máy tính</a:t>
            </a:r>
            <a:endParaRPr lang="en-US" altLang="vi-VN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0722" y="20528"/>
            <a:ext cx="84816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vi-VN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6406" y="1703357"/>
            <a:ext cx="44455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B. HoẠT ĐỘNG THỰC HÀNH</a:t>
            </a:r>
            <a:endParaRPr lang="en-US" sz="2400" b="1" cap="all" spc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95871" y="559174"/>
            <a:ext cx="1771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9018" y="1016442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45+46.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THỦ TỤC TRONG LOGO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522" b="12782"/>
          <a:stretch/>
        </p:blipFill>
        <p:spPr>
          <a:xfrm>
            <a:off x="2412979" y="3501931"/>
            <a:ext cx="4104456" cy="234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0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214243" y="2190171"/>
            <a:ext cx="8305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en-US" altLang="vi-VN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altLang="vi-VN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Sử dụng câu lệnh lặp viết thủ thục Hinhchunhat để vẽ hình chữ nhật.</a:t>
            </a:r>
          </a:p>
          <a:p>
            <a:pPr algn="just">
              <a:spcBef>
                <a:spcPct val="0"/>
              </a:spcBef>
              <a:buNone/>
            </a:pPr>
            <a:r>
              <a:rPr lang="en-US" altLang="vi-VN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2. Thực hiện thủ tục Hinhchunhat.</a:t>
            </a:r>
            <a:endParaRPr lang="en-US" altLang="vi-VN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0722" y="20528"/>
            <a:ext cx="84816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vi-VN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0850" y="1681320"/>
            <a:ext cx="589539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. HoẠT ĐỘNG ứng dụng, mở rộng</a:t>
            </a:r>
            <a:endParaRPr lang="en-US" sz="2400" b="1" cap="all" spc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95871" y="559174"/>
            <a:ext cx="1771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9018" y="1016442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45+46.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THỦ TỤC TRONG LOGO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53"/>
          <a:stretch/>
        </p:blipFill>
        <p:spPr>
          <a:xfrm>
            <a:off x="3005788" y="3933056"/>
            <a:ext cx="3151518" cy="2176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13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482" y="338137"/>
            <a:ext cx="9144000" cy="769441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4400" b="1">
                <a:latin typeface="Times New Roman" pitchFamily="18" charset="0"/>
                <a:cs typeface="Times New Roman" pitchFamily="18" charset="0"/>
              </a:rPr>
              <a:t>Vận dụng, trải nghiệm</a:t>
            </a:r>
            <a:endParaRPr lang="en-US" sz="440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0" y="1085671"/>
            <a:ext cx="915548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1:Để mở cửa sổ soạn thảo thủ tục, ta dùng câu lệnh: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5146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A. Edix “&lt;Tên thủ tục&gt;”</a:t>
            </a:r>
            <a:endParaRPr lang="en-US" sz="3600">
              <a:solidFill>
                <a:srgbClr val="3515A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68682" y="33528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B. Exit “&lt;Tên thủ tục&gt;</a:t>
            </a:r>
            <a:endParaRPr lang="en-US" sz="3600">
              <a:solidFill>
                <a:srgbClr val="3515A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68682" y="42672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6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Edit </a:t>
            </a: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“&lt;Tên thủ tục&gt;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468682" y="51816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D. Save </a:t>
            </a: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“&lt;Tên thủ tục&gt;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534724"/>
            <a:ext cx="870978" cy="59779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389300"/>
            <a:ext cx="870978" cy="59779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5149403"/>
            <a:ext cx="870978" cy="59779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872" y="4168663"/>
            <a:ext cx="730473" cy="730473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640722" y="20528"/>
            <a:ext cx="84816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vi-VN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52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482" y="338137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4400" b="1">
                <a:latin typeface="Times New Roman" pitchFamily="18" charset="0"/>
                <a:cs typeface="Times New Roman" pitchFamily="18" charset="0"/>
              </a:rPr>
              <a:t>Vận dụng, trải nghiệm</a:t>
            </a:r>
            <a:endParaRPr lang="en-US" sz="440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0" y="1265872"/>
            <a:ext cx="915548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2: Điền từ  </a:t>
            </a:r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 thủ tục , End , Thân 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thủ tục 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vào chỗ chấm sao cho đúng: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24800" y="6381328"/>
            <a:ext cx="762000" cy="365125"/>
          </a:xfrm>
        </p:spPr>
        <p:txBody>
          <a:bodyPr/>
          <a:lstStyle/>
          <a:p>
            <a:fld id="{082FDFAE-DDA1-4748-9C85-76C91A92A92F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916970"/>
              </p:ext>
            </p:extLst>
          </p:nvPr>
        </p:nvGraphicFramePr>
        <p:xfrm>
          <a:off x="1043608" y="3520901"/>
          <a:ext cx="7776864" cy="2820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365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16090">
                <a:tc>
                  <a:txBody>
                    <a:bodyPr/>
                    <a:lstStyle/>
                    <a:p>
                      <a:r>
                        <a:rPr lang="en-US" sz="36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&lt;...........................&gt;</a:t>
                      </a:r>
                      <a:endParaRPr lang="vi-VN" sz="3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36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thủ tục</a:t>
                      </a:r>
                      <a:endParaRPr lang="vi-VN" sz="3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6090">
                <a:tc>
                  <a:txBody>
                    <a:bodyPr/>
                    <a:lstStyle/>
                    <a:p>
                      <a:r>
                        <a:rPr lang="en-US" sz="36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&lt;Các</a:t>
                      </a:r>
                      <a:r>
                        <a:rPr lang="en-US" sz="36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câu lệnh trong thân thủ tục&gt;</a:t>
                      </a:r>
                      <a:endParaRPr lang="vi-VN" sz="3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</a:t>
                      </a:r>
                      <a:endParaRPr lang="vi-VN" sz="3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16090">
                <a:tc>
                  <a:txBody>
                    <a:bodyPr/>
                    <a:lstStyle/>
                    <a:p>
                      <a:r>
                        <a:rPr lang="en-US" sz="36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......................................</a:t>
                      </a:r>
                      <a:endParaRPr lang="vi-VN" sz="3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36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thúc thủ tục</a:t>
                      </a:r>
                      <a:endParaRPr lang="vi-VN" sz="3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95736" y="3448893"/>
            <a:ext cx="2287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 thủ tục</a:t>
            </a:r>
            <a:endParaRPr lang="vi-VN" sz="36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96136" y="4240981"/>
            <a:ext cx="2518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 thủ tục</a:t>
            </a:r>
            <a:endParaRPr lang="vi-VN" sz="36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5616" y="5466858"/>
            <a:ext cx="928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endParaRPr lang="vi-VN" sz="36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Left Brace 6"/>
          <p:cNvSpPr/>
          <p:nvPr/>
        </p:nvSpPr>
        <p:spPr>
          <a:xfrm>
            <a:off x="755576" y="3448893"/>
            <a:ext cx="216024" cy="2952328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TextBox 7"/>
          <p:cNvSpPr txBox="1"/>
          <p:nvPr/>
        </p:nvSpPr>
        <p:spPr>
          <a:xfrm>
            <a:off x="-108520" y="4457005"/>
            <a:ext cx="10951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>
                <a:solidFill>
                  <a:srgbClr val="32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3 </a:t>
            </a:r>
          </a:p>
          <a:p>
            <a:r>
              <a:rPr lang="en-US" sz="3200" b="1" smtClean="0">
                <a:solidFill>
                  <a:srgbClr val="32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endParaRPr lang="vi-VN" sz="3200" b="1">
              <a:solidFill>
                <a:srgbClr val="32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1587" y="2864118"/>
            <a:ext cx="47740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>
                <a:solidFill>
                  <a:srgbClr val="32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thủ tục gồm ba phần:</a:t>
            </a:r>
            <a:endParaRPr lang="vi-VN" sz="3200" b="1">
              <a:solidFill>
                <a:srgbClr val="32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0722" y="20528"/>
            <a:ext cx="84816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vi-VN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04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balonne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9" y="-304800"/>
            <a:ext cx="2941638" cy="4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45745" y="3505200"/>
            <a:ext cx="554614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KÍNH CHÀO QUÝ THẦY CÔ</a:t>
            </a:r>
            <a:endParaRPr lang="en-US" sz="5400" b="1" cap="all" spc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Picture 6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0" y="4187016"/>
            <a:ext cx="28194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146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3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-38100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3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0942" y="5448712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0722" y="20528"/>
            <a:ext cx="84816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vi-VN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19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07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Box 1"/>
          <p:cNvSpPr txBox="1">
            <a:spLocks noChangeArrowheads="1"/>
          </p:cNvSpPr>
          <p:nvPr/>
        </p:nvSpPr>
        <p:spPr bwMode="auto">
          <a:xfrm>
            <a:off x="476250" y="684163"/>
            <a:ext cx="8458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Repeat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ùa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30725" name="TextBox 3"/>
          <p:cNvSpPr txBox="1">
            <a:spLocks noChangeArrowheads="1"/>
          </p:cNvSpPr>
          <p:nvPr/>
        </p:nvSpPr>
        <p:spPr bwMode="auto">
          <a:xfrm>
            <a:off x="711746" y="1652796"/>
            <a:ext cx="62582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Repeat 3[fd 100 rt 120</a:t>
            </a:r>
            <a:r>
              <a:rPr lang="vi-V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US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6" name="TextBox 9"/>
          <p:cNvSpPr txBox="1">
            <a:spLocks noChangeArrowheads="1"/>
          </p:cNvSpPr>
          <p:nvPr/>
        </p:nvSpPr>
        <p:spPr bwMode="auto">
          <a:xfrm>
            <a:off x="762000" y="2286000"/>
            <a:ext cx="5029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Repeat 3[fd 100 rt </a:t>
            </a:r>
            <a:r>
              <a:rPr lang="vi-V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vi-V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7" name="TextBox 10"/>
          <p:cNvSpPr txBox="1">
            <a:spLocks noChangeArrowheads="1"/>
          </p:cNvSpPr>
          <p:nvPr/>
        </p:nvSpPr>
        <p:spPr bwMode="auto">
          <a:xfrm>
            <a:off x="742950" y="3016250"/>
            <a:ext cx="52692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Repeat 3[fd 100 rt </a:t>
            </a: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vi-V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8" name="TextBox 11"/>
          <p:cNvSpPr txBox="1">
            <a:spLocks noChangeArrowheads="1"/>
          </p:cNvSpPr>
          <p:nvPr/>
        </p:nvSpPr>
        <p:spPr bwMode="auto">
          <a:xfrm>
            <a:off x="747713" y="3725863"/>
            <a:ext cx="4724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Repeat 3[fd 100 rt </a:t>
            </a:r>
            <a:r>
              <a:rPr lang="vi-V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vi-V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763" y="5668963"/>
            <a:ext cx="960437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963" y="5683250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5638800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Oval 35"/>
          <p:cNvSpPr>
            <a:spLocks noChangeArrowheads="1"/>
          </p:cNvSpPr>
          <p:nvPr/>
        </p:nvSpPr>
        <p:spPr bwMode="auto">
          <a:xfrm>
            <a:off x="4105275" y="5576888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0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1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2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3757613" y="5543550"/>
            <a:ext cx="1285875" cy="300038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13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813" b="1">
              <a:solidFill>
                <a:srgbClr val="FF33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1143000" y="4414838"/>
            <a:ext cx="2981325" cy="614362"/>
            <a:chOff x="142" y="1449"/>
            <a:chExt cx="4860" cy="1332"/>
          </a:xfrm>
        </p:grpSpPr>
        <p:sp>
          <p:nvSpPr>
            <p:cNvPr id="67608" name="Rectangle 27"/>
            <p:cNvSpPr>
              <a:spLocks noChangeArrowheads="1"/>
            </p:cNvSpPr>
            <p:nvPr/>
          </p:nvSpPr>
          <p:spPr bwMode="auto">
            <a:xfrm>
              <a:off x="4513" y="1783"/>
              <a:ext cx="489" cy="654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endParaRPr lang="vi-VN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0" name="AutoShape 28"/>
            <p:cNvSpPr>
              <a:spLocks noChangeArrowheads="1"/>
            </p:cNvSpPr>
            <p:nvPr/>
          </p:nvSpPr>
          <p:spPr bwMode="auto">
            <a:xfrm>
              <a:off x="142" y="1449"/>
              <a:ext cx="4756" cy="1332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200" b="1">
                  <a:solidFill>
                    <a:srgbClr val="FF0000"/>
                  </a:solidFill>
                  <a:cs typeface="Times New Roman" panose="02020603050405020304" pitchFamily="18" charset="0"/>
                </a:rPr>
                <a:t>Đáp án: A</a:t>
              </a:r>
            </a:p>
          </p:txBody>
        </p:sp>
      </p:grpSp>
      <p:sp>
        <p:nvSpPr>
          <p:cNvPr id="29" name="Rectangle 28"/>
          <p:cNvSpPr/>
          <p:nvPr/>
        </p:nvSpPr>
        <p:spPr>
          <a:xfrm>
            <a:off x="640722" y="20528"/>
            <a:ext cx="84816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vi-VN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50268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  <p:bldP spid="30726" grpId="0"/>
      <p:bldP spid="30727" grpId="0"/>
      <p:bldP spid="30728" grpId="0"/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7" grpId="0" bldLvl="0" animBg="1"/>
      <p:bldP spid="26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Box 1"/>
          <p:cNvSpPr txBox="1">
            <a:spLocks noChangeArrowheads="1"/>
          </p:cNvSpPr>
          <p:nvPr/>
        </p:nvSpPr>
        <p:spPr bwMode="auto">
          <a:xfrm>
            <a:off x="485775" y="685165"/>
            <a:ext cx="8458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ùa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5" name="TextBox 3"/>
          <p:cNvSpPr txBox="1">
            <a:spLocks noChangeArrowheads="1"/>
          </p:cNvSpPr>
          <p:nvPr/>
        </p:nvSpPr>
        <p:spPr bwMode="auto">
          <a:xfrm>
            <a:off x="711746" y="1652796"/>
            <a:ext cx="62582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Repeat </a:t>
            </a: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[fd 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100 rt 120</a:t>
            </a:r>
            <a:r>
              <a:rPr lang="vi-V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US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6" name="TextBox 9"/>
          <p:cNvSpPr txBox="1">
            <a:spLocks noChangeArrowheads="1"/>
          </p:cNvSpPr>
          <p:nvPr/>
        </p:nvSpPr>
        <p:spPr bwMode="auto">
          <a:xfrm>
            <a:off x="762000" y="2286000"/>
            <a:ext cx="5029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Repeat </a:t>
            </a: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[fd 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100 rt </a:t>
            </a:r>
            <a:r>
              <a:rPr lang="vi-V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vi-V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7" name="TextBox 10"/>
          <p:cNvSpPr txBox="1">
            <a:spLocks noChangeArrowheads="1"/>
          </p:cNvSpPr>
          <p:nvPr/>
        </p:nvSpPr>
        <p:spPr bwMode="auto">
          <a:xfrm>
            <a:off x="742950" y="3016250"/>
            <a:ext cx="52692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Repeat </a:t>
            </a: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[fd 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vi-V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rt </a:t>
            </a: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vi-V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8" name="TextBox 11"/>
          <p:cNvSpPr txBox="1">
            <a:spLocks noChangeArrowheads="1"/>
          </p:cNvSpPr>
          <p:nvPr/>
        </p:nvSpPr>
        <p:spPr bwMode="auto">
          <a:xfrm>
            <a:off x="747713" y="3725863"/>
            <a:ext cx="4724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Repeat </a:t>
            </a: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[fd 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100 rt </a:t>
            </a:r>
            <a:r>
              <a:rPr lang="vi-V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vi-V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763" y="5668963"/>
            <a:ext cx="960437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963" y="5683250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5638800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Oval 35"/>
          <p:cNvSpPr>
            <a:spLocks noChangeArrowheads="1"/>
          </p:cNvSpPr>
          <p:nvPr/>
        </p:nvSpPr>
        <p:spPr bwMode="auto">
          <a:xfrm>
            <a:off x="4105275" y="5576888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0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1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2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3757613" y="5543550"/>
            <a:ext cx="1285875" cy="300038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13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813" b="1">
              <a:solidFill>
                <a:srgbClr val="FF33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1143000" y="4398695"/>
            <a:ext cx="2981325" cy="647110"/>
            <a:chOff x="142" y="1414"/>
            <a:chExt cx="4860" cy="1403"/>
          </a:xfrm>
        </p:grpSpPr>
        <p:sp>
          <p:nvSpPr>
            <p:cNvPr id="67608" name="Rectangle 27"/>
            <p:cNvSpPr>
              <a:spLocks noChangeArrowheads="1"/>
            </p:cNvSpPr>
            <p:nvPr/>
          </p:nvSpPr>
          <p:spPr bwMode="auto">
            <a:xfrm>
              <a:off x="4513" y="1783"/>
              <a:ext cx="489" cy="654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endParaRPr lang="vi-VN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0" name="AutoShape 28"/>
            <p:cNvSpPr>
              <a:spLocks noChangeArrowheads="1"/>
            </p:cNvSpPr>
            <p:nvPr/>
          </p:nvSpPr>
          <p:spPr bwMode="auto">
            <a:xfrm>
              <a:off x="142" y="1414"/>
              <a:ext cx="4756" cy="140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200" b="1">
                  <a:solidFill>
                    <a:srgbClr val="FF0000"/>
                  </a:solidFill>
                  <a:cs typeface="Times New Roman" panose="02020603050405020304" pitchFamily="18" charset="0"/>
                </a:rPr>
                <a:t>Đáp án: </a:t>
              </a:r>
              <a:r>
                <a:rPr lang="en-US" sz="3200" b="1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C</a:t>
              </a:r>
              <a:endParaRPr lang="en-US" sz="3200" b="1">
                <a:solidFill>
                  <a:srgbClr val="FF0000"/>
                </a:solidFill>
                <a:cs typeface="Times New Roman" panose="02020603050405020304" pitchFamily="18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640722" y="20528"/>
            <a:ext cx="84816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vi-VN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60011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  <p:bldP spid="30726" grpId="0"/>
      <p:bldP spid="30727" grpId="0"/>
      <p:bldP spid="30728" grpId="0"/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7" grpId="0" bldLvl="0" animBg="1"/>
      <p:bldP spid="2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Box 1"/>
          <p:cNvSpPr txBox="1">
            <a:spLocks noChangeArrowheads="1"/>
          </p:cNvSpPr>
          <p:nvPr/>
        </p:nvSpPr>
        <p:spPr bwMode="auto">
          <a:xfrm>
            <a:off x="383484" y="446211"/>
            <a:ext cx="8458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b="1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lồng</a:t>
            </a: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="1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ùa</a:t>
            </a: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b="1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5" name="TextBox 3"/>
          <p:cNvSpPr txBox="1">
            <a:spLocks noChangeArrowheads="1"/>
          </p:cNvSpPr>
          <p:nvPr/>
        </p:nvSpPr>
        <p:spPr bwMode="auto">
          <a:xfrm>
            <a:off x="165836" y="2018345"/>
            <a:ext cx="89644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nl-NL" sz="240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REPEAT 5 [REPEAT 6[FD 5 0 RT </a:t>
            </a:r>
            <a:r>
              <a:rPr lang="nl-NL" sz="240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90</a:t>
            </a:r>
            <a:r>
              <a:rPr lang="nl-NL" sz="240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]  RT </a:t>
            </a:r>
            <a:r>
              <a:rPr lang="nl-NL" sz="240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90]</a:t>
            </a:r>
            <a:endParaRPr lang="nl-NL" sz="2400">
              <a:latin typeface="Arial" panose="020B0604020202020204" pitchFamily="34" charset="0"/>
            </a:endParaRPr>
          </a:p>
        </p:txBody>
      </p:sp>
      <p:pic>
        <p:nvPicPr>
          <p:cNvPr id="14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763" y="5668963"/>
            <a:ext cx="960437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963" y="5683250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5638800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Oval 35"/>
          <p:cNvSpPr>
            <a:spLocks noChangeArrowheads="1"/>
          </p:cNvSpPr>
          <p:nvPr/>
        </p:nvSpPr>
        <p:spPr bwMode="auto">
          <a:xfrm>
            <a:off x="4105275" y="5576888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0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1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2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3757613" y="5543550"/>
            <a:ext cx="1285875" cy="300038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13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813" b="1">
              <a:solidFill>
                <a:srgbClr val="FF33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1129324" y="4673841"/>
            <a:ext cx="2981325" cy="647110"/>
            <a:chOff x="142" y="1414"/>
            <a:chExt cx="4860" cy="1403"/>
          </a:xfrm>
        </p:grpSpPr>
        <p:sp>
          <p:nvSpPr>
            <p:cNvPr id="67608" name="Rectangle 27"/>
            <p:cNvSpPr>
              <a:spLocks noChangeArrowheads="1"/>
            </p:cNvSpPr>
            <p:nvPr/>
          </p:nvSpPr>
          <p:spPr bwMode="auto">
            <a:xfrm>
              <a:off x="4513" y="1783"/>
              <a:ext cx="489" cy="654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endParaRPr lang="vi-VN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0" name="AutoShape 28"/>
            <p:cNvSpPr>
              <a:spLocks noChangeArrowheads="1"/>
            </p:cNvSpPr>
            <p:nvPr/>
          </p:nvSpPr>
          <p:spPr bwMode="auto">
            <a:xfrm>
              <a:off x="142" y="1414"/>
              <a:ext cx="4756" cy="140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200" b="1" err="1">
                  <a:solidFill>
                    <a:srgbClr val="FF0000"/>
                  </a:solidFill>
                  <a:cs typeface="Times New Roman" panose="02020603050405020304" pitchFamily="18" charset="0"/>
                </a:rPr>
                <a:t>Đáp</a:t>
              </a:r>
              <a:r>
                <a:rPr lang="en-US" sz="3200" b="1">
                  <a:solidFill>
                    <a:srgbClr val="FF000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sz="3200" b="1" err="1">
                  <a:solidFill>
                    <a:srgbClr val="FF0000"/>
                  </a:solidFill>
                  <a:cs typeface="Times New Roman" panose="02020603050405020304" pitchFamily="18" charset="0"/>
                </a:rPr>
                <a:t>án</a:t>
              </a:r>
              <a:r>
                <a:rPr lang="en-US" sz="3200" b="1">
                  <a:solidFill>
                    <a:srgbClr val="FF0000"/>
                  </a:solidFill>
                  <a:cs typeface="Times New Roman" panose="02020603050405020304" pitchFamily="18" charset="0"/>
                </a:rPr>
                <a:t>: </a:t>
              </a:r>
              <a:r>
                <a:rPr lang="en-US" sz="3200" b="1" smtClean="0">
                  <a:solidFill>
                    <a:srgbClr val="FF0000"/>
                  </a:solidFill>
                  <a:cs typeface="Times New Roman" panose="02020603050405020304" pitchFamily="18" charset="0"/>
                </a:rPr>
                <a:t>B</a:t>
              </a:r>
              <a:endParaRPr lang="en-US" sz="3200" b="1">
                <a:solidFill>
                  <a:srgbClr val="FF0000"/>
                </a:solidFill>
                <a:cs typeface="Times New Roman" panose="02020603050405020304" pitchFamily="18" charset="0"/>
              </a:endParaRPr>
            </a:p>
          </p:txBody>
        </p:sp>
      </p:grpSp>
      <p:sp>
        <p:nvSpPr>
          <p:cNvPr id="29" name="TextBox 3"/>
          <p:cNvSpPr txBox="1">
            <a:spLocks noChangeArrowheads="1"/>
          </p:cNvSpPr>
          <p:nvPr/>
        </p:nvSpPr>
        <p:spPr bwMode="auto">
          <a:xfrm>
            <a:off x="165836" y="2666417"/>
            <a:ext cx="89644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nl-NL" sz="240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REPEAT 5 [REPEAT 6[FD 50 RT 60]  RT 72]</a:t>
            </a:r>
            <a:endParaRPr lang="nl-NL" sz="2400">
              <a:latin typeface="Arial" panose="020B0604020202020204" pitchFamily="34" charset="0"/>
            </a:endParaRPr>
          </a:p>
        </p:txBody>
      </p:sp>
      <p:sp>
        <p:nvSpPr>
          <p:cNvPr id="31" name="TextBox 3"/>
          <p:cNvSpPr txBox="1">
            <a:spLocks noChangeArrowheads="1"/>
          </p:cNvSpPr>
          <p:nvPr/>
        </p:nvSpPr>
        <p:spPr bwMode="auto">
          <a:xfrm>
            <a:off x="165836" y="3344106"/>
            <a:ext cx="89644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nl-NL" sz="24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REPEAT 12[FD 50 REPEAT </a:t>
            </a:r>
            <a:r>
              <a:rPr lang="nl-NL" sz="24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8[FD </a:t>
            </a:r>
            <a:r>
              <a:rPr lang="nl-NL" sz="24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10 BK 10 RT 60] BK 50 RT </a:t>
            </a:r>
            <a:r>
              <a:rPr lang="nl-NL" sz="24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45]</a:t>
            </a:r>
            <a:endParaRPr lang="nl-NL" sz="2400" dirty="0">
              <a:latin typeface="Arial" panose="020B0604020202020204" pitchFamily="34" charset="0"/>
            </a:endParaRPr>
          </a:p>
        </p:txBody>
      </p:sp>
      <p:sp>
        <p:nvSpPr>
          <p:cNvPr id="32" name="TextBox 3"/>
          <p:cNvSpPr txBox="1">
            <a:spLocks noChangeArrowheads="1"/>
          </p:cNvSpPr>
          <p:nvPr/>
        </p:nvSpPr>
        <p:spPr bwMode="auto">
          <a:xfrm>
            <a:off x="130340" y="3962561"/>
            <a:ext cx="89644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nl-NL" sz="24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REPEAT </a:t>
            </a:r>
            <a:r>
              <a:rPr lang="nl-NL" sz="24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8[FD </a:t>
            </a:r>
            <a:r>
              <a:rPr lang="nl-NL" sz="24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50 REPEAT 6[FD 10 BK 10 RT 60] BK 50 RT 30]</a:t>
            </a:r>
            <a:endParaRPr lang="nl-NL" sz="2400" dirty="0">
              <a:latin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40722" y="20528"/>
            <a:ext cx="84816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vi-VN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1278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7" grpId="0" bldLvl="0" animBg="1"/>
      <p:bldP spid="26" grpId="0" bldLvl="0" animBg="1"/>
      <p:bldP spid="29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575" y="1081905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45+46.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THỦ TỤC TRONG LOGO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64745" y="669483"/>
            <a:ext cx="1771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73"/>
          <p:cNvGrpSpPr>
            <a:grpSpLocks/>
          </p:cNvGrpSpPr>
          <p:nvPr/>
        </p:nvGrpSpPr>
        <p:grpSpPr bwMode="auto">
          <a:xfrm>
            <a:off x="68652" y="2398780"/>
            <a:ext cx="3637063" cy="792088"/>
            <a:chOff x="629" y="108"/>
            <a:chExt cx="4752" cy="505"/>
          </a:xfrm>
          <a:solidFill>
            <a:schemeClr val="bg1"/>
          </a:solidFill>
        </p:grpSpPr>
        <p:sp>
          <p:nvSpPr>
            <p:cNvPr id="6" name="AutoShape 23" descr="White marble"/>
            <p:cNvSpPr>
              <a:spLocks noChangeArrowheads="1"/>
            </p:cNvSpPr>
            <p:nvPr/>
          </p:nvSpPr>
          <p:spPr bwMode="gray">
            <a:xfrm>
              <a:off x="629" y="108"/>
              <a:ext cx="4752" cy="505"/>
            </a:xfrm>
            <a:prstGeom prst="roundRect">
              <a:avLst>
                <a:gd name="adj" fmla="val 50000"/>
              </a:avLst>
            </a:prstGeom>
            <a:grpFill/>
            <a:ln w="38100" algn="ctr">
              <a:solidFill>
                <a:srgbClr val="CC3300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 eaLnBrk="1" hangingPunct="1">
                <a:defRPr/>
              </a:pPr>
              <a:endPara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26" descr="White marble"/>
            <p:cNvSpPr txBox="1">
              <a:spLocks noChangeArrowheads="1"/>
            </p:cNvSpPr>
            <p:nvPr/>
          </p:nvSpPr>
          <p:spPr bwMode="gray">
            <a:xfrm>
              <a:off x="827" y="164"/>
              <a:ext cx="4371" cy="365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sz="2600" b="1" u="sng" dirty="0">
                  <a:solidFill>
                    <a:srgbClr val="0033CC"/>
                  </a:solidFill>
                </a:rPr>
                <a:t>MỤC TIÊU BÀI HỌC</a:t>
              </a:r>
            </a:p>
          </p:txBody>
        </p:sp>
      </p:grpSp>
      <p:sp>
        <p:nvSpPr>
          <p:cNvPr id="8" name="Flowchart: Terminator 7"/>
          <p:cNvSpPr/>
          <p:nvPr/>
        </p:nvSpPr>
        <p:spPr>
          <a:xfrm>
            <a:off x="1792362" y="3394745"/>
            <a:ext cx="6757988" cy="973138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 được khái niệm, cách </a:t>
            </a:r>
            <a:r>
              <a:rPr lang="en-US" sz="2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và cách </a:t>
            </a:r>
            <a:r>
              <a:rPr lang="en-US" sz="2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 lại thủ tục trong Logo.</a:t>
            </a:r>
          </a:p>
        </p:txBody>
      </p:sp>
      <p:sp>
        <p:nvSpPr>
          <p:cNvPr id="9" name="Flowchart: Terminator 8"/>
          <p:cNvSpPr/>
          <p:nvPr/>
        </p:nvSpPr>
        <p:spPr>
          <a:xfrm>
            <a:off x="1891946" y="4913367"/>
            <a:ext cx="6759575" cy="974725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Logo.</a:t>
            </a:r>
          </a:p>
        </p:txBody>
      </p: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33021" y="3640840"/>
            <a:ext cx="1554163" cy="2094852"/>
            <a:chOff x="350838" y="1876799"/>
            <a:chExt cx="1554162" cy="2746001"/>
          </a:xfrm>
        </p:grpSpPr>
        <p:grpSp>
          <p:nvGrpSpPr>
            <p:cNvPr id="11" name="Group 7"/>
            <p:cNvGrpSpPr>
              <a:grpSpLocks/>
            </p:cNvGrpSpPr>
            <p:nvPr/>
          </p:nvGrpSpPr>
          <p:grpSpPr bwMode="auto">
            <a:xfrm>
              <a:off x="914400" y="2133600"/>
              <a:ext cx="914400" cy="152400"/>
              <a:chOff x="0" y="1896"/>
              <a:chExt cx="5760" cy="120"/>
            </a:xfrm>
          </p:grpSpPr>
          <p:sp>
            <p:nvSpPr>
              <p:cNvPr id="28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9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3" name="Group 40"/>
            <p:cNvGrpSpPr>
              <a:grpSpLocks/>
            </p:cNvGrpSpPr>
            <p:nvPr/>
          </p:nvGrpSpPr>
          <p:grpSpPr bwMode="auto">
            <a:xfrm rot="5400000">
              <a:off x="-243681" y="3185319"/>
              <a:ext cx="1858962" cy="304800"/>
              <a:chOff x="0" y="1896"/>
              <a:chExt cx="5760" cy="120"/>
            </a:xfrm>
          </p:grpSpPr>
          <p:sp>
            <p:nvSpPr>
              <p:cNvPr id="26" name="Rectangle 41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7" name="Rectangle 42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4" name="Group 14"/>
            <p:cNvGrpSpPr>
              <a:grpSpLocks/>
            </p:cNvGrpSpPr>
            <p:nvPr/>
          </p:nvGrpSpPr>
          <p:grpSpPr bwMode="auto">
            <a:xfrm rot="5400000">
              <a:off x="317343" y="1917435"/>
              <a:ext cx="717865" cy="636587"/>
              <a:chOff x="2078" y="1824"/>
              <a:chExt cx="1783" cy="1615"/>
            </a:xfrm>
          </p:grpSpPr>
          <p:sp>
            <p:nvSpPr>
              <p:cNvPr id="21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2" name="Oval 1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3" name="Oval 1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4" name="Oval 22"/>
              <p:cNvSpPr>
                <a:spLocks noChangeArrowheads="1"/>
              </p:cNvSpPr>
              <p:nvPr/>
            </p:nvSpPr>
            <p:spPr bwMode="gray">
              <a:xfrm>
                <a:off x="2169" y="2124"/>
                <a:ext cx="1412" cy="1075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>
                <a:noFill/>
              </a:ln>
              <a:extLst/>
            </p:spPr>
            <p:txBody>
              <a:bodyPr rot="10800000" vert="eaVert" anchor="ctr">
                <a:spAutoFit/>
              </a:bodyPr>
              <a:lstStyle/>
              <a:p>
                <a:pPr eaLnBrk="1" hangingPunct="1">
                  <a:defRPr/>
                </a:pPr>
                <a:endParaRPr lang="en-US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25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2178" y="2085"/>
                <a:ext cx="1417" cy="1095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5" name="Group 7"/>
            <p:cNvGrpSpPr>
              <a:grpSpLocks/>
            </p:cNvGrpSpPr>
            <p:nvPr/>
          </p:nvGrpSpPr>
          <p:grpSpPr bwMode="auto">
            <a:xfrm>
              <a:off x="990600" y="4191000"/>
              <a:ext cx="914400" cy="152400"/>
              <a:chOff x="0" y="1896"/>
              <a:chExt cx="5760" cy="120"/>
            </a:xfrm>
          </p:grpSpPr>
          <p:sp>
            <p:nvSpPr>
              <p:cNvPr id="19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0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 rot="5400000">
              <a:off x="345281" y="3977482"/>
              <a:ext cx="650875" cy="639762"/>
              <a:chOff x="4142" y="1832"/>
              <a:chExt cx="1621" cy="1610"/>
            </a:xfrm>
          </p:grpSpPr>
          <p:sp>
            <p:nvSpPr>
              <p:cNvPr id="17" name="Oval 18"/>
              <p:cNvSpPr>
                <a:spLocks noChangeArrowheads="1"/>
              </p:cNvSpPr>
              <p:nvPr/>
            </p:nvSpPr>
            <p:spPr bwMode="gray">
              <a:xfrm>
                <a:off x="4142" y="1832"/>
                <a:ext cx="1621" cy="1610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18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4245" y="2090"/>
                <a:ext cx="1422" cy="1091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</p:grpSp>
      </p:grpSp>
      <p:sp>
        <p:nvSpPr>
          <p:cNvPr id="30" name="Rectangle 29"/>
          <p:cNvSpPr/>
          <p:nvPr/>
        </p:nvSpPr>
        <p:spPr>
          <a:xfrm>
            <a:off x="640722" y="20528"/>
            <a:ext cx="84816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vi-VN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563248" y="1553498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b="1" cap="all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ĐỘNG C</a:t>
            </a:r>
            <a:r>
              <a:rPr lang="vi-VN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6"/>
          <p:cNvSpPr txBox="1">
            <a:spLocks noChangeArrowheads="1"/>
          </p:cNvSpPr>
          <p:nvPr/>
        </p:nvSpPr>
        <p:spPr bwMode="auto">
          <a:xfrm>
            <a:off x="321257" y="2157648"/>
            <a:ext cx="373995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alt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altLang="vi-VN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altLang="vi-V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5436096" y="4338852"/>
            <a:ext cx="3024336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vi-VN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altLang="vi-VN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vi-VN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dậy</a:t>
            </a:r>
            <a:r>
              <a:rPr lang="en-US" altLang="vi-VN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vi-VN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vi-VN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altLang="vi-VN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altLang="vi-VN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vi-VN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altLang="vi-VN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altLang="vi-VN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altLang="vi-VN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214465"/>
            <a:ext cx="3463800" cy="231087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892" y="4581128"/>
            <a:ext cx="761308" cy="125845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40722" y="20528"/>
            <a:ext cx="84816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vi-VN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327992" y="2761224"/>
            <a:ext cx="8305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alt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dirty="0" err="1" smtClean="0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alt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dirty="0" err="1" smtClean="0"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alt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alt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alt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alt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alt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alt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alt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alt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alt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alt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vi-VN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altLang="vi-V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548" y="978658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45+46.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THỦ TỤC TRONG LOGO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695871" y="559174"/>
            <a:ext cx="1771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93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40722" y="1413995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b="1" cap="all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ĐỘNG C</a:t>
            </a:r>
            <a:r>
              <a:rPr lang="vi-VN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051205"/>
              </p:ext>
            </p:extLst>
          </p:nvPr>
        </p:nvGraphicFramePr>
        <p:xfrm>
          <a:off x="714348" y="2564904"/>
          <a:ext cx="7698432" cy="32925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781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292597">
                <a:tc>
                  <a:txBody>
                    <a:bodyPr/>
                    <a:lstStyle/>
                    <a:p>
                      <a:endParaRPr lang="en-US" sz="32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3200" smtClean="0">
                          <a:latin typeface="Times New Roman" pitchFamily="18" charset="0"/>
                          <a:cs typeface="Times New Roman" pitchFamily="18" charset="0"/>
                        </a:rPr>
                        <a:t>REPEAT</a:t>
                      </a:r>
                      <a:r>
                        <a:rPr lang="en-US" sz="3200" baseline="0" smtClean="0">
                          <a:latin typeface="Times New Roman" pitchFamily="18" charset="0"/>
                          <a:cs typeface="Times New Roman" pitchFamily="18" charset="0"/>
                        </a:rPr>
                        <a:t> 3 [ FD 100 RT 120]</a:t>
                      </a:r>
                    </a:p>
                    <a:p>
                      <a:r>
                        <a:rPr lang="en-US" sz="3200" baseline="0" err="1" smtClean="0">
                          <a:latin typeface="Times New Roman" pitchFamily="18" charset="0"/>
                          <a:cs typeface="Times New Roman" pitchFamily="18" charset="0"/>
                        </a:rPr>
                        <a:t>Hoặc</a:t>
                      </a:r>
                      <a:endParaRPr lang="en-US" sz="3200" baseline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en-US" sz="3600" kern="120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FD 50 RT 120</a:t>
                      </a:r>
                    </a:p>
                    <a:p>
                      <a:pPr algn="ctr"/>
                      <a:r>
                        <a:rPr kumimoji="0" lang="en-US" sz="3600" kern="120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FD 50 RT 120</a:t>
                      </a:r>
                    </a:p>
                    <a:p>
                      <a:pPr algn="ctr"/>
                      <a:r>
                        <a:rPr kumimoji="0" lang="en-US" sz="3600" kern="120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FD 50 RT 120</a:t>
                      </a:r>
                    </a:p>
                  </a:txBody>
                  <a:tcPr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4" name="TextBox 6"/>
          <p:cNvSpPr txBox="1">
            <a:spLocks noChangeArrowheads="1"/>
          </p:cNvSpPr>
          <p:nvPr/>
        </p:nvSpPr>
        <p:spPr bwMode="auto">
          <a:xfrm>
            <a:off x="714348" y="1847418"/>
            <a:ext cx="851209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vi-VN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dirty="0" err="1"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altLang="vi-VN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endParaRPr lang="en-US" altLang="vi-V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140968"/>
            <a:ext cx="1857375" cy="15430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40722" y="20528"/>
            <a:ext cx="84816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vi-VN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95871" y="559174"/>
            <a:ext cx="1771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" y="865786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45+46.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THỦ TỤC TRONG LOGO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79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31747" y="1373366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b="1" cap="all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ĐỘNG C</a:t>
            </a:r>
            <a:r>
              <a:rPr lang="vi-VN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965693"/>
              </p:ext>
            </p:extLst>
          </p:nvPr>
        </p:nvGraphicFramePr>
        <p:xfrm>
          <a:off x="762000" y="3138066"/>
          <a:ext cx="7698432" cy="20191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781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019126">
                <a:tc>
                  <a:txBody>
                    <a:bodyPr/>
                    <a:lstStyle/>
                    <a:p>
                      <a:r>
                        <a:rPr lang="en-US" sz="32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</a:t>
                      </a:r>
                      <a:r>
                        <a:rPr lang="en-US" sz="3200" b="1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Tamgiac</a:t>
                      </a:r>
                    </a:p>
                    <a:p>
                      <a:r>
                        <a:rPr lang="en-US" sz="3200" smtClean="0">
                          <a:latin typeface="Times New Roman" pitchFamily="18" charset="0"/>
                          <a:cs typeface="Times New Roman" pitchFamily="18" charset="0"/>
                        </a:rPr>
                        <a:t>REPEAT</a:t>
                      </a:r>
                      <a:r>
                        <a:rPr lang="en-US" sz="3200" baseline="0" smtClean="0">
                          <a:latin typeface="Times New Roman" pitchFamily="18" charset="0"/>
                          <a:cs typeface="Times New Roman" pitchFamily="18" charset="0"/>
                        </a:rPr>
                        <a:t> 3 [ FD 100 RT 120]</a:t>
                      </a:r>
                    </a:p>
                    <a:p>
                      <a:r>
                        <a:rPr lang="en-US" sz="3200" b="1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End</a:t>
                      </a:r>
                    </a:p>
                  </a:txBody>
                  <a:tcPr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4" name="TextBox 6"/>
          <p:cNvSpPr txBox="1">
            <a:spLocks noChangeArrowheads="1"/>
          </p:cNvSpPr>
          <p:nvPr/>
        </p:nvSpPr>
        <p:spPr bwMode="auto">
          <a:xfrm>
            <a:off x="479504" y="2060848"/>
            <a:ext cx="851209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vi-VN" u="sng" smtClean="0">
                <a:latin typeface="Times New Roman" pitchFamily="18" charset="0"/>
                <a:cs typeface="Times New Roman" pitchFamily="18" charset="0"/>
              </a:rPr>
              <a:t>Ví dụ: </a:t>
            </a:r>
            <a:r>
              <a:rPr lang="en-US" altLang="vi-VN">
                <a:latin typeface="Times New Roman" pitchFamily="18" charset="0"/>
                <a:cs typeface="Times New Roman" pitchFamily="18" charset="0"/>
              </a:rPr>
              <a:t>Thủ tục Tamgiac được viết bằng lệnh </a:t>
            </a:r>
            <a:r>
              <a:rPr lang="en-US" altLang="vi-VN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vi-VN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mtClean="0">
                <a:latin typeface="Times New Roman" pitchFamily="18" charset="0"/>
                <a:cs typeface="Times New Roman" pitchFamily="18" charset="0"/>
              </a:rPr>
              <a:t>Logo</a:t>
            </a:r>
            <a:endParaRPr lang="en-US" altLang="vi-VN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429000"/>
            <a:ext cx="1857375" cy="15430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40722" y="20528"/>
            <a:ext cx="84816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vi-VN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14128" y="843141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45+46.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THỦ TỤC TRONG LOGO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95871" y="559174"/>
            <a:ext cx="1771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09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4471</TotalTime>
  <Words>1447</Words>
  <Application>Microsoft Office PowerPoint</Application>
  <PresentationFormat>On-screen Show (4:3)</PresentationFormat>
  <Paragraphs>247</Paragraphs>
  <Slides>26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Flow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NGOẠI KHÓA NGÀY BÁC HỒ GỬI THƯ LẦN CUỐI CHO NGÀNH GIÁO DỤC</dc:title>
  <dc:creator>VINH TIN</dc:creator>
  <cp:lastModifiedBy>Welcome</cp:lastModifiedBy>
  <cp:revision>425</cp:revision>
  <cp:lastPrinted>2019-01-13T14:31:43Z</cp:lastPrinted>
  <dcterms:created xsi:type="dcterms:W3CDTF">2014-10-11T13:38:36Z</dcterms:created>
  <dcterms:modified xsi:type="dcterms:W3CDTF">2023-02-21T04:54:49Z</dcterms:modified>
</cp:coreProperties>
</file>