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07" r:id="rId3"/>
    <p:sldId id="427" r:id="rId4"/>
    <p:sldId id="440" r:id="rId5"/>
    <p:sldId id="441" r:id="rId6"/>
    <p:sldId id="442" r:id="rId7"/>
    <p:sldId id="443" r:id="rId8"/>
    <p:sldId id="444"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7" d="100"/>
          <a:sy n="67" d="100"/>
        </p:scale>
        <p:origin x="-114" y="-42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jp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a:solidFill>
                  <a:srgbClr val="FF0066"/>
                </a:solidFill>
                <a:latin typeface="Times New Roman" pitchFamily="18" charset="0"/>
              </a:rPr>
              <a:t>SỐ </a:t>
            </a:r>
            <a:r>
              <a:rPr lang="en-US" altLang="en-US" sz="3500" b="1" smtClean="0">
                <a:solidFill>
                  <a:srgbClr val="FF0066"/>
                </a:solidFill>
                <a:latin typeface="Times New Roman" pitchFamily="18" charset="0"/>
              </a:rPr>
              <a:t>1 PHƯỚC </a:t>
            </a:r>
            <a:r>
              <a:rPr lang="en-US" altLang="en-US" sz="3500" b="1" dirty="0">
                <a:solidFill>
                  <a:srgbClr val="FF0066"/>
                </a:solidFill>
                <a:latin typeface="Times New Roman" pitchFamily="18" charset="0"/>
              </a:rPr>
              <a:t>HIỆP</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VIẾT: </a:t>
            </a:r>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 YÊU EM TÔI </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Lê </a:t>
            </a:r>
            <a:r>
              <a:rPr lang="en-US" altLang="en-US" sz="2400" b="1" i="1" dirty="0" err="1">
                <a:solidFill>
                  <a:srgbClr val="FF0066"/>
                </a:solidFill>
                <a:latin typeface="Times New Roman" pitchFamily="18" charset="0"/>
              </a:rPr>
              <a:t>Thị</a:t>
            </a:r>
            <a:r>
              <a:rPr lang="en-US" altLang="en-US" sz="2400" b="1" i="1" dirty="0">
                <a:solidFill>
                  <a:srgbClr val="FF0066"/>
                </a:solidFill>
                <a:latin typeface="Times New Roman" pitchFamily="18" charset="0"/>
              </a:rPr>
              <a:t> Xuân </a:t>
            </a:r>
            <a:r>
              <a:rPr lang="en-US" altLang="en-US" sz="2400" b="1" i="1" dirty="0" err="1">
                <a:solidFill>
                  <a:srgbClr val="FF0066"/>
                </a:solidFill>
                <a:latin typeface="Times New Roman" pitchFamily="18" charset="0"/>
              </a:rPr>
              <a:t>Mỹ</a:t>
            </a:r>
            <a:r>
              <a:rPr lang="en-US" altLang="en-US" sz="2400" b="1" i="1" dirty="0">
                <a:solidFill>
                  <a:srgbClr val="FF0066"/>
                </a:solidFill>
                <a:latin typeface="Times New Roman" pitchFamily="18" charset="0"/>
              </a:rPr>
              <a:t> </a:t>
            </a: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3B</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617134" y="149573"/>
            <a:ext cx="6712287" cy="1117345"/>
            <a:chOff x="4539228" y="210532"/>
            <a:chExt cx="6599031" cy="1117345"/>
          </a:xfrm>
        </p:grpSpPr>
        <p:grpSp>
          <p:nvGrpSpPr>
            <p:cNvPr id="20" name="Group 19"/>
            <p:cNvGrpSpPr/>
            <p:nvPr/>
          </p:nvGrpSpPr>
          <p:grpSpPr>
            <a:xfrm>
              <a:off x="4539228" y="210532"/>
              <a:ext cx="6599031" cy="1117345"/>
              <a:chOff x="4539228" y="210532"/>
              <a:chExt cx="6599031" cy="1117345"/>
            </a:xfrm>
          </p:grpSpPr>
          <p:sp>
            <p:nvSpPr>
              <p:cNvPr id="22" name="TextBox 21"/>
              <p:cNvSpPr txBox="1"/>
              <p:nvPr/>
            </p:nvSpPr>
            <p:spPr>
              <a:xfrm>
                <a:off x="4539228" y="210532"/>
                <a:ext cx="6599031"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Tư</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29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11năm 2023</a:t>
                </a:r>
              </a:p>
            </p:txBody>
          </p:sp>
          <p:sp>
            <p:nvSpPr>
              <p:cNvPr id="23" name="TextBox 22"/>
              <p:cNvSpPr txBox="1"/>
              <p:nvPr/>
            </p:nvSpPr>
            <p:spPr>
              <a:xfrm>
                <a:off x="6651116" y="743102"/>
                <a:ext cx="2564962"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gr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7" name="Rounded Rectangle 36"/>
          <p:cNvSpPr/>
          <p:nvPr/>
        </p:nvSpPr>
        <p:spPr>
          <a:xfrm>
            <a:off x="814131" y="2635546"/>
            <a:ext cx="3133188" cy="8037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3600" b="1">
                <a:solidFill>
                  <a:srgbClr val="0000CC"/>
                </a:solidFill>
              </a:rPr>
              <a:t>Điền r hay d:</a:t>
            </a:r>
          </a:p>
          <a:p>
            <a:pPr algn="ctr">
              <a:spcBef>
                <a:spcPts val="600"/>
              </a:spcBef>
            </a:pPr>
            <a:r>
              <a:rPr lang="en-US" sz="3600">
                <a:solidFill>
                  <a:srgbClr val="0000CC"/>
                </a:solidFill>
              </a:rPr>
              <a:t>….</a:t>
            </a:r>
            <a:r>
              <a:rPr lang="en-US" sz="3600" b="1">
                <a:solidFill>
                  <a:srgbClr val="0000CC"/>
                </a:solidFill>
              </a:rPr>
              <a:t>úc </a:t>
            </a:r>
            <a:r>
              <a:rPr lang="en-US" sz="3600">
                <a:solidFill>
                  <a:srgbClr val="0000CC"/>
                </a:solidFill>
              </a:rPr>
              <a:t>….</a:t>
            </a:r>
            <a:r>
              <a:rPr lang="en-US" sz="3600" b="1">
                <a:solidFill>
                  <a:srgbClr val="0000CC"/>
                </a:solidFill>
              </a:rPr>
              <a:t>ích</a:t>
            </a:r>
          </a:p>
        </p:txBody>
      </p:sp>
      <p:sp>
        <p:nvSpPr>
          <p:cNvPr id="38" name="Rounded Rectangle 37"/>
          <p:cNvSpPr/>
          <p:nvPr/>
        </p:nvSpPr>
        <p:spPr>
          <a:xfrm>
            <a:off x="1179937" y="2930011"/>
            <a:ext cx="2066685" cy="8037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r        r</a:t>
            </a:r>
          </a:p>
        </p:txBody>
      </p:sp>
      <p:sp>
        <p:nvSpPr>
          <p:cNvPr id="57" name="Rectangle 56"/>
          <p:cNvSpPr/>
          <p:nvPr/>
        </p:nvSpPr>
        <p:spPr>
          <a:xfrm>
            <a:off x="11236060" y="7303251"/>
            <a:ext cx="3490422" cy="9332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QUAY ĐỂ TÌM PHƯƠNG TIỆN</a:t>
            </a:r>
          </a:p>
        </p:txBody>
      </p:sp>
      <p:grpSp>
        <p:nvGrpSpPr>
          <p:cNvPr id="58" name="Group 57"/>
          <p:cNvGrpSpPr/>
          <p:nvPr/>
        </p:nvGrpSpPr>
        <p:grpSpPr>
          <a:xfrm>
            <a:off x="10821053" y="2656598"/>
            <a:ext cx="4323680" cy="4250725"/>
            <a:chOff x="11279143" y="2244626"/>
            <a:chExt cx="4250726" cy="4250725"/>
          </a:xfrm>
        </p:grpSpPr>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76608">
              <a:off x="12107054" y="5106342"/>
              <a:ext cx="1069322" cy="860386"/>
            </a:xfrm>
            <a:prstGeom prst="rect">
              <a:avLst/>
            </a:prstGeom>
          </p:spPr>
        </p:pic>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01292">
              <a:off x="13585775" y="5176012"/>
              <a:ext cx="1131290" cy="735646"/>
            </a:xfrm>
            <a:prstGeom prst="rect">
              <a:avLst/>
            </a:prstGeom>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96633">
              <a:off x="13515939" y="2832699"/>
              <a:ext cx="1270960" cy="754950"/>
            </a:xfrm>
            <a:prstGeom prst="rect">
              <a:avLst/>
            </a:prstGeom>
          </p:spPr>
        </p:pic>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36634">
              <a:off x="12118500" y="2672598"/>
              <a:ext cx="1287374" cy="802342"/>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9143" y="3828366"/>
              <a:ext cx="1483044" cy="953594"/>
            </a:xfrm>
            <a:prstGeom prst="rect">
              <a:avLst/>
            </a:prstGeom>
          </p:spPr>
        </p:pic>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4173200" y="4046173"/>
              <a:ext cx="1295262" cy="647631"/>
            </a:xfrm>
            <a:prstGeom prst="rect">
              <a:avLst/>
            </a:prstGeom>
          </p:spPr>
        </p:pic>
        <p:sp>
          <p:nvSpPr>
            <p:cNvPr id="77" name="Oval 76"/>
            <p:cNvSpPr/>
            <p:nvPr/>
          </p:nvSpPr>
          <p:spPr>
            <a:xfrm>
              <a:off x="11279144" y="2244626"/>
              <a:ext cx="4250725" cy="425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11578282" y="3300224"/>
              <a:ext cx="3657600" cy="20892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1565925" y="3291223"/>
              <a:ext cx="3655920" cy="21106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3394725" y="2275792"/>
              <a:ext cx="19565" cy="41883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11037168" y="4717135"/>
            <a:ext cx="3869843" cy="3519323"/>
            <a:chOff x="11024286" y="5326290"/>
            <a:chExt cx="3804547" cy="3519323"/>
          </a:xfrm>
        </p:grpSpPr>
        <p:cxnSp>
          <p:nvCxnSpPr>
            <p:cNvPr id="82" name="Straight Connector 81"/>
            <p:cNvCxnSpPr/>
            <p:nvPr/>
          </p:nvCxnSpPr>
          <p:spPr>
            <a:xfrm>
              <a:off x="12954000" y="5326290"/>
              <a:ext cx="0" cy="2446074"/>
            </a:xfrm>
            <a:prstGeom prst="line">
              <a:avLst/>
            </a:prstGeom>
            <a:ln w="127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11024286" y="7776878"/>
              <a:ext cx="3804547"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1088130"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14768386"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11353800" y="5326290"/>
              <a:ext cx="1589904" cy="7713"/>
            </a:xfrm>
            <a:prstGeom prst="line">
              <a:avLst/>
            </a:prstGeom>
            <a:ln w="127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pic>
        <p:nvPicPr>
          <p:cNvPr id="87" name="Picture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4131" y="1857958"/>
            <a:ext cx="3486212" cy="1927907"/>
          </a:xfrm>
          <a:prstGeom prst="rect">
            <a:avLst/>
          </a:prstGeom>
        </p:spPr>
      </p:pic>
      <p:sp>
        <p:nvSpPr>
          <p:cNvPr id="93" name="Rounded Rectangle 92"/>
          <p:cNvSpPr/>
          <p:nvPr/>
        </p:nvSpPr>
        <p:spPr>
          <a:xfrm>
            <a:off x="5919531" y="2635546"/>
            <a:ext cx="3437988" cy="8037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3600" b="1" dirty="0" err="1">
                <a:solidFill>
                  <a:srgbClr val="0000CC"/>
                </a:solidFill>
              </a:rPr>
              <a:t>Điền</a:t>
            </a:r>
            <a:r>
              <a:rPr lang="en-US" sz="3600" b="1" dirty="0">
                <a:solidFill>
                  <a:srgbClr val="0000CC"/>
                </a:solidFill>
              </a:rPr>
              <a:t> s hay x:</a:t>
            </a:r>
          </a:p>
          <a:p>
            <a:pPr algn="ctr">
              <a:spcBef>
                <a:spcPts val="600"/>
              </a:spcBef>
            </a:pPr>
            <a:r>
              <a:rPr lang="en-US" sz="3600" dirty="0">
                <a:solidFill>
                  <a:srgbClr val="0000CC"/>
                </a:solidFill>
              </a:rPr>
              <a:t>….</a:t>
            </a:r>
            <a:r>
              <a:rPr lang="en-US" sz="3600" b="1" dirty="0" err="1">
                <a:solidFill>
                  <a:srgbClr val="0000CC"/>
                </a:solidFill>
              </a:rPr>
              <a:t>inh</a:t>
            </a:r>
            <a:r>
              <a:rPr lang="en-US" sz="3600" b="1" dirty="0">
                <a:solidFill>
                  <a:srgbClr val="0000CC"/>
                </a:solidFill>
              </a:rPr>
              <a:t> </a:t>
            </a:r>
            <a:r>
              <a:rPr lang="en-US" sz="3600" b="1" dirty="0" err="1">
                <a:solidFill>
                  <a:srgbClr val="0000CC"/>
                </a:solidFill>
              </a:rPr>
              <a:t>nhật</a:t>
            </a:r>
            <a:endParaRPr lang="en-US" sz="3600" b="1" dirty="0">
              <a:solidFill>
                <a:srgbClr val="0000CC"/>
              </a:solidFill>
            </a:endParaRPr>
          </a:p>
        </p:txBody>
      </p:sp>
      <p:sp>
        <p:nvSpPr>
          <p:cNvPr id="94" name="Rounded Rectangle 93"/>
          <p:cNvSpPr/>
          <p:nvPr/>
        </p:nvSpPr>
        <p:spPr>
          <a:xfrm>
            <a:off x="6507639" y="2954127"/>
            <a:ext cx="701542" cy="8037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s</a:t>
            </a:r>
          </a:p>
        </p:txBody>
      </p:sp>
      <p:sp>
        <p:nvSpPr>
          <p:cNvPr id="95" name="Rounded Rectangle 94"/>
          <p:cNvSpPr/>
          <p:nvPr/>
        </p:nvSpPr>
        <p:spPr>
          <a:xfrm>
            <a:off x="603506" y="4845346"/>
            <a:ext cx="4258213" cy="8037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3600" b="1">
                <a:solidFill>
                  <a:srgbClr val="0000CC"/>
                </a:solidFill>
              </a:rPr>
              <a:t>Điền ươu hay ưu:</a:t>
            </a:r>
          </a:p>
          <a:p>
            <a:pPr algn="ctr">
              <a:spcBef>
                <a:spcPts val="600"/>
              </a:spcBef>
            </a:pPr>
            <a:r>
              <a:rPr lang="en-US" sz="3600" b="1">
                <a:solidFill>
                  <a:srgbClr val="0000CC"/>
                </a:solidFill>
              </a:rPr>
              <a:t>Kh</a:t>
            </a:r>
            <a:r>
              <a:rPr lang="en-US" sz="3600">
                <a:solidFill>
                  <a:srgbClr val="0000CC"/>
                </a:solidFill>
              </a:rPr>
              <a:t>….….</a:t>
            </a:r>
            <a:r>
              <a:rPr lang="en-US" sz="3600" b="1">
                <a:solidFill>
                  <a:srgbClr val="0000CC"/>
                </a:solidFill>
              </a:rPr>
              <a:t> hót</a:t>
            </a:r>
          </a:p>
        </p:txBody>
      </p:sp>
      <p:sp>
        <p:nvSpPr>
          <p:cNvPr id="96" name="Rounded Rectangle 95"/>
          <p:cNvSpPr/>
          <p:nvPr/>
        </p:nvSpPr>
        <p:spPr>
          <a:xfrm>
            <a:off x="1899261" y="5166360"/>
            <a:ext cx="1274537" cy="8037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ướu</a:t>
            </a:r>
          </a:p>
        </p:txBody>
      </p:sp>
      <p:sp>
        <p:nvSpPr>
          <p:cNvPr id="97" name="Rounded Rectangle 96"/>
          <p:cNvSpPr/>
          <p:nvPr/>
        </p:nvSpPr>
        <p:spPr>
          <a:xfrm>
            <a:off x="746919" y="6978946"/>
            <a:ext cx="3133188" cy="8037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3600" b="1" dirty="0" err="1">
                <a:solidFill>
                  <a:srgbClr val="0000CC"/>
                </a:solidFill>
              </a:rPr>
              <a:t>Điền</a:t>
            </a:r>
            <a:r>
              <a:rPr lang="en-US" sz="3600" b="1" dirty="0">
                <a:solidFill>
                  <a:srgbClr val="0000CC"/>
                </a:solidFill>
              </a:rPr>
              <a:t> r hay d:</a:t>
            </a:r>
          </a:p>
          <a:p>
            <a:pPr algn="ctr">
              <a:spcBef>
                <a:spcPts val="600"/>
              </a:spcBef>
            </a:pPr>
            <a:r>
              <a:rPr lang="en-US" sz="3600" b="1" dirty="0" err="1">
                <a:solidFill>
                  <a:srgbClr val="0000CC"/>
                </a:solidFill>
              </a:rPr>
              <a:t>vườn</a:t>
            </a:r>
            <a:r>
              <a:rPr lang="en-US" sz="3600" dirty="0">
                <a:solidFill>
                  <a:srgbClr val="0000CC"/>
                </a:solidFill>
              </a:rPr>
              <a:t> .…</a:t>
            </a:r>
            <a:r>
              <a:rPr lang="en-US" sz="3600" b="1" dirty="0">
                <a:solidFill>
                  <a:srgbClr val="0000CC"/>
                </a:solidFill>
              </a:rPr>
              <a:t>au</a:t>
            </a:r>
          </a:p>
        </p:txBody>
      </p:sp>
      <p:sp>
        <p:nvSpPr>
          <p:cNvPr id="98" name="Rounded Rectangle 97"/>
          <p:cNvSpPr/>
          <p:nvPr/>
        </p:nvSpPr>
        <p:spPr>
          <a:xfrm>
            <a:off x="2505269" y="7303251"/>
            <a:ext cx="619090" cy="8037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r</a:t>
            </a:r>
          </a:p>
        </p:txBody>
      </p:sp>
      <p:sp>
        <p:nvSpPr>
          <p:cNvPr id="99" name="Rounded Rectangle 98"/>
          <p:cNvSpPr/>
          <p:nvPr/>
        </p:nvSpPr>
        <p:spPr>
          <a:xfrm>
            <a:off x="5919531" y="4845346"/>
            <a:ext cx="3609114" cy="8037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3600" b="1">
                <a:solidFill>
                  <a:srgbClr val="0000CC"/>
                </a:solidFill>
              </a:rPr>
              <a:t>Điền tr hay ch:</a:t>
            </a:r>
          </a:p>
          <a:p>
            <a:pPr algn="ctr">
              <a:spcBef>
                <a:spcPts val="600"/>
              </a:spcBef>
            </a:pPr>
            <a:r>
              <a:rPr lang="en-US" sz="3600">
                <a:solidFill>
                  <a:srgbClr val="0000CC"/>
                </a:solidFill>
              </a:rPr>
              <a:t>….</a:t>
            </a:r>
            <a:r>
              <a:rPr lang="en-US" sz="3600" b="1">
                <a:solidFill>
                  <a:srgbClr val="0000CC"/>
                </a:solidFill>
              </a:rPr>
              <a:t>ong veo</a:t>
            </a:r>
          </a:p>
        </p:txBody>
      </p:sp>
      <p:sp>
        <p:nvSpPr>
          <p:cNvPr id="100" name="Rounded Rectangle 99"/>
          <p:cNvSpPr/>
          <p:nvPr/>
        </p:nvSpPr>
        <p:spPr>
          <a:xfrm>
            <a:off x="6583998" y="5152617"/>
            <a:ext cx="762000" cy="8037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tr</a:t>
            </a:r>
          </a:p>
        </p:txBody>
      </p:sp>
      <p:sp>
        <p:nvSpPr>
          <p:cNvPr id="101" name="Rounded Rectangle 100"/>
          <p:cNvSpPr/>
          <p:nvPr/>
        </p:nvSpPr>
        <p:spPr>
          <a:xfrm>
            <a:off x="5623720" y="6978946"/>
            <a:ext cx="3750532" cy="8037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3600" b="1">
                <a:solidFill>
                  <a:srgbClr val="0000CC"/>
                </a:solidFill>
              </a:rPr>
              <a:t>Điền ăt hay ăc:</a:t>
            </a:r>
          </a:p>
          <a:p>
            <a:pPr algn="ctr">
              <a:spcBef>
                <a:spcPts val="600"/>
              </a:spcBef>
            </a:pPr>
            <a:r>
              <a:rPr lang="en-US" sz="3600" b="1">
                <a:solidFill>
                  <a:srgbClr val="0000CC"/>
                </a:solidFill>
              </a:rPr>
              <a:t>ôm ch</a:t>
            </a:r>
            <a:r>
              <a:rPr lang="en-US" sz="3600">
                <a:solidFill>
                  <a:srgbClr val="0000CC"/>
                </a:solidFill>
              </a:rPr>
              <a:t>…...</a:t>
            </a:r>
            <a:endParaRPr lang="en-US" sz="3600" b="1">
              <a:solidFill>
                <a:srgbClr val="0000CC"/>
              </a:solidFill>
            </a:endParaRPr>
          </a:p>
        </p:txBody>
      </p:sp>
      <p:sp>
        <p:nvSpPr>
          <p:cNvPr id="102" name="Rounded Rectangle 101"/>
          <p:cNvSpPr/>
          <p:nvPr/>
        </p:nvSpPr>
        <p:spPr>
          <a:xfrm>
            <a:off x="7586563" y="7275697"/>
            <a:ext cx="851563" cy="8037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ặt</a:t>
            </a:r>
          </a:p>
        </p:txBody>
      </p:sp>
      <p:pic>
        <p:nvPicPr>
          <p:cNvPr id="92" name="Picture 9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1319" y="6263940"/>
            <a:ext cx="3998791" cy="1965660"/>
          </a:xfrm>
          <a:prstGeom prst="rect">
            <a:avLst/>
          </a:prstGeom>
        </p:spPr>
      </p:pic>
      <p:pic>
        <p:nvPicPr>
          <p:cNvPr id="89" name="Picture 8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5609" y="4130040"/>
            <a:ext cx="3198662" cy="1867945"/>
          </a:xfrm>
          <a:prstGeom prst="rect">
            <a:avLst/>
          </a:prstGeom>
        </p:spPr>
      </p:pic>
      <p:pic>
        <p:nvPicPr>
          <p:cNvPr id="90" name="Picture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5507" y="1531846"/>
            <a:ext cx="3593715" cy="2201954"/>
          </a:xfrm>
          <a:prstGeom prst="rect">
            <a:avLst/>
          </a:prstGeom>
        </p:spPr>
      </p:pic>
      <p:pic>
        <p:nvPicPr>
          <p:cNvPr id="91" name="Picture 9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182" y="4114800"/>
            <a:ext cx="3845952" cy="1953714"/>
          </a:xfrm>
          <a:prstGeom prst="rect">
            <a:avLst/>
          </a:prstGeom>
        </p:spPr>
      </p:pic>
      <p:pic>
        <p:nvPicPr>
          <p:cNvPr id="88" name="Picture 8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7987" y="6469837"/>
            <a:ext cx="3379813" cy="1553865"/>
          </a:xfrm>
          <a:prstGeom prst="rect">
            <a:avLst/>
          </a:prstGeom>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nextCondLst>
                <p:cond evt="onClick" delay="0">
                  <p:tgtEl>
                    <p:spTgt spid="37"/>
                  </p:tgtEl>
                </p:cond>
              </p:nextCondLst>
            </p:seq>
            <p:seq concurrent="1" nextAc="seek">
              <p:cTn id="8" restart="whenNotActive" fill="hold" evtFilter="cancelBubble" nodeType="interactiveSeq">
                <p:stCondLst>
                  <p:cond evt="onClick" delay="0">
                    <p:tgtEl>
                      <p:spTgt spid="57"/>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58"/>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4900000">
                                      <p:cBhvr>
                                        <p:cTn id="16" dur="2000" fill="hold"/>
                                        <p:tgtEl>
                                          <p:spTgt spid="5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6400000">
                                      <p:cBhvr>
                                        <p:cTn id="20" dur="2000" fill="hold"/>
                                        <p:tgtEl>
                                          <p:spTgt spid="58"/>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7900000">
                                      <p:cBhvr>
                                        <p:cTn id="24" dur="2000" fill="hold"/>
                                        <p:tgtEl>
                                          <p:spTgt spid="5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40200000">
                                      <p:cBhvr>
                                        <p:cTn id="28" dur="2000" fill="hold"/>
                                        <p:tgtEl>
                                          <p:spTgt spid="5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49200000">
                                      <p:cBhvr>
                                        <p:cTn id="32" dur="2000" fill="hold"/>
                                        <p:tgtEl>
                                          <p:spTgt spid="58"/>
                                        </p:tgtEl>
                                        <p:attrNameLst>
                                          <p:attrName>r</p:attrName>
                                        </p:attrNameLst>
                                      </p:cBhvr>
                                    </p:animRot>
                                  </p:childTnLst>
                                </p:cTn>
                              </p:par>
                            </p:childTnLst>
                          </p:cTn>
                        </p:par>
                      </p:childTnLst>
                    </p:cTn>
                  </p:par>
                </p:childTnLst>
              </p:cTn>
              <p:nextCondLst>
                <p:cond evt="onClick" delay="0">
                  <p:tgtEl>
                    <p:spTgt spid="57"/>
                  </p:tgtEl>
                </p:cond>
              </p:nextCondLst>
            </p:seq>
            <p:seq concurrent="1" nextAc="seek">
              <p:cTn id="33" restart="whenNotActive" fill="hold" evtFilter="cancelBubble" nodeType="interactiveSeq">
                <p:stCondLst>
                  <p:cond evt="onClick" delay="0">
                    <p:tgtEl>
                      <p:spTgt spid="92"/>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92"/>
                                        </p:tgtEl>
                                      </p:cBhvr>
                                    </p:animEffect>
                                    <p:set>
                                      <p:cBhvr>
                                        <p:cTn id="38"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39" restart="whenNotActive" fill="hold" evtFilter="cancelBubble" nodeType="interactiveSeq">
                <p:stCondLst>
                  <p:cond evt="onClick" delay="0">
                    <p:tgtEl>
                      <p:spTgt spid="8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88"/>
                                        </p:tgtEl>
                                      </p:cBhvr>
                                    </p:animEffect>
                                    <p:set>
                                      <p:cBhvr>
                                        <p:cTn id="44"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45" restart="whenNotActive" fill="hold" evtFilter="cancelBubble" nodeType="interactiveSeq">
                <p:stCondLst>
                  <p:cond evt="onClick" delay="0">
                    <p:tgtEl>
                      <p:spTgt spid="9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91"/>
                                        </p:tgtEl>
                                      </p:cBhvr>
                                    </p:animEffect>
                                    <p:set>
                                      <p:cBhvr>
                                        <p:cTn id="50"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51" restart="whenNotActive" fill="hold" evtFilter="cancelBubble" nodeType="interactiveSeq">
                <p:stCondLst>
                  <p:cond evt="onClick" delay="0">
                    <p:tgtEl>
                      <p:spTgt spid="87"/>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87"/>
                                        </p:tgtEl>
                                      </p:cBhvr>
                                    </p:animEffect>
                                    <p:set>
                                      <p:cBhvr>
                                        <p:cTn id="56"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57" restart="whenNotActive" fill="hold" evtFilter="cancelBubble" nodeType="interactiveSeq">
                <p:stCondLst>
                  <p:cond evt="onClick" delay="0">
                    <p:tgtEl>
                      <p:spTgt spid="90"/>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90"/>
                                        </p:tgtEl>
                                      </p:cBhvr>
                                    </p:animEffect>
                                    <p:set>
                                      <p:cBhvr>
                                        <p:cTn id="62"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63" restart="whenNotActive" fill="hold" evtFilter="cancelBubble" nodeType="interactiveSeq">
                <p:stCondLst>
                  <p:cond evt="onClick" delay="0">
                    <p:tgtEl>
                      <p:spTgt spid="89"/>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89"/>
                                        </p:tgtEl>
                                      </p:cBhvr>
                                    </p:animEffect>
                                    <p:set>
                                      <p:cBhvr>
                                        <p:cTn id="68"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69" restart="whenNotActive" fill="hold" evtFilter="cancelBubble" nodeType="interactiveSeq">
                <p:stCondLst>
                  <p:cond evt="onClick" delay="0">
                    <p:tgtEl>
                      <p:spTgt spid="93"/>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fade">
                                      <p:cBhvr>
                                        <p:cTn id="74" dur="500"/>
                                        <p:tgtEl>
                                          <p:spTgt spid="94"/>
                                        </p:tgtEl>
                                      </p:cBhvr>
                                    </p:animEffect>
                                  </p:childTnLst>
                                </p:cTn>
                              </p:par>
                            </p:childTnLst>
                          </p:cTn>
                        </p:par>
                      </p:childTnLst>
                    </p:cTn>
                  </p:par>
                </p:childTnLst>
              </p:cTn>
              <p:nextCondLst>
                <p:cond evt="onClick" delay="0">
                  <p:tgtEl>
                    <p:spTgt spid="93"/>
                  </p:tgtEl>
                </p:cond>
              </p:nextCondLst>
            </p:seq>
            <p:seq concurrent="1" nextAc="seek">
              <p:cTn id="75" restart="whenNotActive" fill="hold" evtFilter="cancelBubble" nodeType="interactiveSeq">
                <p:stCondLst>
                  <p:cond evt="onClick" delay="0">
                    <p:tgtEl>
                      <p:spTgt spid="95"/>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fade">
                                      <p:cBhvr>
                                        <p:cTn id="80" dur="500"/>
                                        <p:tgtEl>
                                          <p:spTgt spid="96"/>
                                        </p:tgtEl>
                                      </p:cBhvr>
                                    </p:animEffect>
                                  </p:childTnLst>
                                </p:cTn>
                              </p:par>
                            </p:childTnLst>
                          </p:cTn>
                        </p:par>
                      </p:childTnLst>
                    </p:cTn>
                  </p:par>
                </p:childTnLst>
              </p:cTn>
              <p:nextCondLst>
                <p:cond evt="onClick" delay="0">
                  <p:tgtEl>
                    <p:spTgt spid="95"/>
                  </p:tgtEl>
                </p:cond>
              </p:nextCondLst>
            </p:seq>
            <p:seq concurrent="1" nextAc="seek">
              <p:cTn id="81" restart="whenNotActive" fill="hold" evtFilter="cancelBubble" nodeType="interactiveSeq">
                <p:stCondLst>
                  <p:cond evt="onClick" delay="0">
                    <p:tgtEl>
                      <p:spTgt spid="9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98"/>
                                        </p:tgtEl>
                                        <p:attrNameLst>
                                          <p:attrName>style.visibility</p:attrName>
                                        </p:attrNameLst>
                                      </p:cBhvr>
                                      <p:to>
                                        <p:strVal val="visible"/>
                                      </p:to>
                                    </p:set>
                                    <p:animEffect transition="in" filter="fade">
                                      <p:cBhvr>
                                        <p:cTn id="86" dur="500"/>
                                        <p:tgtEl>
                                          <p:spTgt spid="98"/>
                                        </p:tgtEl>
                                      </p:cBhvr>
                                    </p:animEffect>
                                  </p:childTnLst>
                                </p:cTn>
                              </p:par>
                            </p:childTnLst>
                          </p:cTn>
                        </p:par>
                      </p:childTnLst>
                    </p:cTn>
                  </p:par>
                </p:childTnLst>
              </p:cTn>
              <p:nextCondLst>
                <p:cond evt="onClick" delay="0">
                  <p:tgtEl>
                    <p:spTgt spid="97"/>
                  </p:tgtEl>
                </p:cond>
              </p:nextCondLst>
            </p:seq>
            <p:seq concurrent="1" nextAc="seek">
              <p:cTn id="87" restart="whenNotActive" fill="hold" evtFilter="cancelBubble" nodeType="interactiveSeq">
                <p:stCondLst>
                  <p:cond evt="onClick" delay="0">
                    <p:tgtEl>
                      <p:spTgt spid="99"/>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0"/>
                                        </p:tgtEl>
                                        <p:attrNameLst>
                                          <p:attrName>style.visibility</p:attrName>
                                        </p:attrNameLst>
                                      </p:cBhvr>
                                      <p:to>
                                        <p:strVal val="visible"/>
                                      </p:to>
                                    </p:set>
                                    <p:animEffect transition="in" filter="fade">
                                      <p:cBhvr>
                                        <p:cTn id="92" dur="500"/>
                                        <p:tgtEl>
                                          <p:spTgt spid="100"/>
                                        </p:tgtEl>
                                      </p:cBhvr>
                                    </p:animEffect>
                                  </p:childTnLst>
                                </p:cTn>
                              </p:par>
                            </p:childTnLst>
                          </p:cTn>
                        </p:par>
                      </p:childTnLst>
                    </p:cTn>
                  </p:par>
                </p:childTnLst>
              </p:cTn>
              <p:nextCondLst>
                <p:cond evt="onClick" delay="0">
                  <p:tgtEl>
                    <p:spTgt spid="99"/>
                  </p:tgtEl>
                </p:cond>
              </p:nextCondLst>
            </p:seq>
            <p:seq concurrent="1" nextAc="seek">
              <p:cTn id="93" restart="whenNotActive" fill="hold" evtFilter="cancelBubble" nodeType="interactiveSeq">
                <p:stCondLst>
                  <p:cond evt="onClick" delay="0">
                    <p:tgtEl>
                      <p:spTgt spid="101"/>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02"/>
                                        </p:tgtEl>
                                        <p:attrNameLst>
                                          <p:attrName>style.visibility</p:attrName>
                                        </p:attrNameLst>
                                      </p:cBhvr>
                                      <p:to>
                                        <p:strVal val="visible"/>
                                      </p:to>
                                    </p:set>
                                    <p:animEffect transition="in" filter="fade">
                                      <p:cBhvr>
                                        <p:cTn id="98" dur="500"/>
                                        <p:tgtEl>
                                          <p:spTgt spid="102"/>
                                        </p:tgtEl>
                                      </p:cBhvr>
                                    </p:animEffect>
                                  </p:childTnLst>
                                </p:cTn>
                              </p:par>
                            </p:childTnLst>
                          </p:cTn>
                        </p:par>
                      </p:childTnLst>
                    </p:cTn>
                  </p:par>
                </p:childTnLst>
              </p:cTn>
              <p:nextCondLst>
                <p:cond evt="onClick" delay="0">
                  <p:tgtEl>
                    <p:spTgt spid="101"/>
                  </p:tgtEl>
                </p:cond>
              </p:nextCondLst>
            </p:seq>
          </p:childTnLst>
        </p:cTn>
      </p:par>
    </p:tnLst>
    <p:bldLst>
      <p:bldP spid="38" grpId="0"/>
      <p:bldP spid="94" grpId="0"/>
      <p:bldP spid="96" grpId="0"/>
      <p:bldP spid="98" grpId="0"/>
      <p:bldP spid="100" grpId="0"/>
      <p:bldP spid="1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827703" cy="1117345"/>
            <a:chOff x="4539228" y="210532"/>
            <a:chExt cx="6712500" cy="1117345"/>
          </a:xfrm>
        </p:grpSpPr>
        <p:grpSp>
          <p:nvGrpSpPr>
            <p:cNvPr id="15" name="Group 14"/>
            <p:cNvGrpSpPr/>
            <p:nvPr/>
          </p:nvGrpSpPr>
          <p:grpSpPr>
            <a:xfrm>
              <a:off x="4539228" y="210532"/>
              <a:ext cx="6712500" cy="1117345"/>
              <a:chOff x="4539228" y="210532"/>
              <a:chExt cx="6712500" cy="1117345"/>
            </a:xfrm>
          </p:grpSpPr>
          <p:sp>
            <p:nvSpPr>
              <p:cNvPr id="17" name="TextBox 16"/>
              <p:cNvSpPr txBox="1"/>
              <p:nvPr/>
            </p:nvSpPr>
            <p:spPr>
              <a:xfrm>
                <a:off x="4539228" y="210532"/>
                <a:ext cx="6712500"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Tư</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29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11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2023</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dirty="0">
                    <a:solidFill>
                      <a:srgbClr val="0000CC"/>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175919" y="1266918"/>
            <a:ext cx="8610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 YÊU EM TÔI </a:t>
            </a:r>
            <a:endParaRPr lang="en-US" sz="3200" b="1" dirty="0">
              <a:solidFill>
                <a:srgbClr val="FF0000"/>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868235" y="2828092"/>
            <a:ext cx="5584284" cy="5632311"/>
          </a:xfrm>
          <a:prstGeom prst="rect">
            <a:avLst/>
          </a:prstGeom>
        </p:spPr>
        <p:txBody>
          <a:bodyPr wrap="square">
            <a:spAutoFit/>
          </a:bodyPr>
          <a:lstStyle/>
          <a:p>
            <a:pPr lvl="0" algn="just"/>
            <a:r>
              <a:rPr lang="vi-VN" sz="4000" b="1" dirty="0">
                <a:solidFill>
                  <a:srgbClr val="0000CC"/>
                </a:solidFill>
                <a:latin typeface="Times New Roman" pitchFamily="18" charset="0"/>
                <a:cs typeface="Times New Roman" pitchFamily="18" charset="0"/>
              </a:rPr>
              <a:t>Tôi yêu em tôi</a:t>
            </a:r>
          </a:p>
          <a:p>
            <a:pPr lvl="0" algn="just"/>
            <a:r>
              <a:rPr lang="vi-VN" sz="4000" b="1" dirty="0">
                <a:solidFill>
                  <a:srgbClr val="0000CC"/>
                </a:solidFill>
                <a:latin typeface="Times New Roman" pitchFamily="18" charset="0"/>
                <a:cs typeface="Times New Roman" pitchFamily="18" charset="0"/>
              </a:rPr>
              <a:t>Nó cười rúc rích</a:t>
            </a:r>
          </a:p>
          <a:p>
            <a:pPr lvl="0" algn="just"/>
            <a:r>
              <a:rPr lang="vi-VN" sz="4000" b="1" dirty="0">
                <a:solidFill>
                  <a:srgbClr val="0000CC"/>
                </a:solidFill>
                <a:latin typeface="Times New Roman" pitchFamily="18" charset="0"/>
                <a:cs typeface="Times New Roman" pitchFamily="18" charset="0"/>
              </a:rPr>
              <a:t>Mỗi khi tôi đùa</a:t>
            </a:r>
          </a:p>
          <a:p>
            <a:pPr lvl="0" algn="just"/>
            <a:r>
              <a:rPr lang="vi-VN" sz="4000" b="1" dirty="0">
                <a:solidFill>
                  <a:srgbClr val="0000CC"/>
                </a:solidFill>
                <a:latin typeface="Times New Roman" pitchFamily="18" charset="0"/>
                <a:cs typeface="Times New Roman" pitchFamily="18" charset="0"/>
              </a:rPr>
              <a:t>Nó vui, nó thích.</a:t>
            </a:r>
          </a:p>
          <a:p>
            <a:endParaRPr lang="en-US" sz="4000" b="1" dirty="0">
              <a:solidFill>
                <a:srgbClr val="0000CC"/>
              </a:solidFill>
              <a:latin typeface="Times New Roman" pitchFamily="18" charset="0"/>
              <a:cs typeface="Times New Roman" pitchFamily="18" charset="0"/>
            </a:endParaRPr>
          </a:p>
          <a:p>
            <a:pPr lvl="0"/>
            <a:r>
              <a:rPr lang="vi-VN" sz="4000" b="1" dirty="0">
                <a:solidFill>
                  <a:srgbClr val="0000CC"/>
                </a:solidFill>
                <a:latin typeface="Times New Roman" pitchFamily="18" charset="0"/>
                <a:cs typeface="Times New Roman" pitchFamily="18" charset="0"/>
              </a:rPr>
              <a:t>Mắt nó đen ngời</a:t>
            </a:r>
          </a:p>
          <a:p>
            <a:pPr lvl="0"/>
            <a:r>
              <a:rPr lang="vi-VN" sz="4000" b="1" dirty="0">
                <a:solidFill>
                  <a:srgbClr val="0000CC"/>
                </a:solidFill>
                <a:latin typeface="Times New Roman" pitchFamily="18" charset="0"/>
                <a:cs typeface="Times New Roman" pitchFamily="18" charset="0"/>
              </a:rPr>
              <a:t>Trong veo như nước</a:t>
            </a:r>
          </a:p>
          <a:p>
            <a:pPr lvl="0"/>
            <a:r>
              <a:rPr lang="vi-VN" sz="4000" b="1" dirty="0">
                <a:solidFill>
                  <a:srgbClr val="0000CC"/>
                </a:solidFill>
                <a:latin typeface="Times New Roman" pitchFamily="18" charset="0"/>
                <a:cs typeface="Times New Roman" pitchFamily="18" charset="0"/>
              </a:rPr>
              <a:t>Miệng nó tươi hồng</a:t>
            </a:r>
          </a:p>
          <a:p>
            <a:pPr lvl="0"/>
            <a:r>
              <a:rPr lang="vi-VN" sz="4000" b="1" dirty="0">
                <a:solidFill>
                  <a:srgbClr val="0000CC"/>
                </a:solidFill>
                <a:latin typeface="Times New Roman" pitchFamily="18" charset="0"/>
                <a:cs typeface="Times New Roman" pitchFamily="18" charset="0"/>
              </a:rPr>
              <a:t>Nói như khướu hót.</a:t>
            </a:r>
          </a:p>
        </p:txBody>
      </p:sp>
      <p:sp>
        <p:nvSpPr>
          <p:cNvPr id="20" name="Rectangle 19"/>
          <p:cNvSpPr/>
          <p:nvPr/>
        </p:nvSpPr>
        <p:spPr>
          <a:xfrm>
            <a:off x="1508919" y="1981200"/>
            <a:ext cx="4191000"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sp>
        <p:nvSpPr>
          <p:cNvPr id="25" name="Rectangle 24"/>
          <p:cNvSpPr/>
          <p:nvPr/>
        </p:nvSpPr>
        <p:spPr>
          <a:xfrm>
            <a:off x="8650035" y="2825889"/>
            <a:ext cx="5431884" cy="6186309"/>
          </a:xfrm>
          <a:prstGeom prst="rect">
            <a:avLst/>
          </a:prstGeom>
        </p:spPr>
        <p:txBody>
          <a:bodyPr wrap="square">
            <a:spAutoFit/>
          </a:bodyPr>
          <a:lstStyle/>
          <a:p>
            <a:pPr lvl="0">
              <a:spcAft>
                <a:spcPts val="0"/>
              </a:spcAft>
            </a:pPr>
            <a:r>
              <a:rPr lang="vi-VN" sz="4000" b="1" dirty="0">
                <a:solidFill>
                  <a:srgbClr val="0000CC"/>
                </a:solidFill>
                <a:latin typeface="Times New Roman" pitchFamily="18" charset="0"/>
                <a:ea typeface="Times New Roman"/>
                <a:cs typeface="Times New Roman" pitchFamily="18" charset="0"/>
              </a:rPr>
              <a:t>Hoa lan, hoa lí</a:t>
            </a:r>
          </a:p>
          <a:p>
            <a:pPr lvl="0">
              <a:spcAft>
                <a:spcPts val="0"/>
              </a:spcAft>
            </a:pPr>
            <a:r>
              <a:rPr lang="vi-VN" sz="4000" b="1" dirty="0">
                <a:solidFill>
                  <a:srgbClr val="0000CC"/>
                </a:solidFill>
                <a:latin typeface="Times New Roman" pitchFamily="18" charset="0"/>
                <a:ea typeface="Times New Roman"/>
                <a:cs typeface="Times New Roman" pitchFamily="18" charset="0"/>
              </a:rPr>
              <a:t>Nó nhặt cài đầu</a:t>
            </a:r>
          </a:p>
          <a:p>
            <a:pPr lvl="0">
              <a:spcAft>
                <a:spcPts val="0"/>
              </a:spcAft>
            </a:pPr>
            <a:r>
              <a:rPr lang="vi-VN" sz="4000" b="1" dirty="0">
                <a:solidFill>
                  <a:srgbClr val="0000CC"/>
                </a:solidFill>
                <a:latin typeface="Times New Roman" pitchFamily="18" charset="0"/>
                <a:ea typeface="Times New Roman"/>
                <a:cs typeface="Times New Roman" pitchFamily="18" charset="0"/>
              </a:rPr>
              <a:t>Hương thơm theo nó</a:t>
            </a:r>
          </a:p>
          <a:p>
            <a:pPr lvl="0">
              <a:spcAft>
                <a:spcPts val="0"/>
              </a:spcAft>
            </a:pPr>
            <a:r>
              <a:rPr lang="vi-VN" sz="4000" b="1" dirty="0">
                <a:solidFill>
                  <a:srgbClr val="0000CC"/>
                </a:solidFill>
                <a:latin typeface="Times New Roman" pitchFamily="18" charset="0"/>
                <a:ea typeface="Times New Roman"/>
                <a:cs typeface="Times New Roman" pitchFamily="18" charset="0"/>
              </a:rPr>
              <a:t>Sân trước vườn sau.</a:t>
            </a:r>
          </a:p>
          <a:p>
            <a:endParaRPr lang="en-US" sz="4000" b="1" dirty="0">
              <a:solidFill>
                <a:srgbClr val="0000CC"/>
              </a:solidFill>
              <a:latin typeface="Times New Roman" pitchFamily="18" charset="0"/>
              <a:cs typeface="Times New Roman" pitchFamily="18" charset="0"/>
            </a:endParaRPr>
          </a:p>
          <a:p>
            <a:pPr lvl="0"/>
            <a:r>
              <a:rPr lang="vi-VN" sz="4000" b="1" dirty="0">
                <a:solidFill>
                  <a:srgbClr val="0000CC"/>
                </a:solidFill>
                <a:latin typeface="Times New Roman" pitchFamily="18" charset="0"/>
                <a:cs typeface="Times New Roman" pitchFamily="18" charset="0"/>
              </a:rPr>
              <a:t>Tôi đi đâu lâu</a:t>
            </a:r>
          </a:p>
          <a:p>
            <a:pPr lvl="0"/>
            <a:r>
              <a:rPr lang="vi-VN" sz="4000" b="1" dirty="0">
                <a:solidFill>
                  <a:srgbClr val="0000CC"/>
                </a:solidFill>
                <a:latin typeface="Times New Roman" pitchFamily="18" charset="0"/>
                <a:cs typeface="Times New Roman" pitchFamily="18" charset="0"/>
              </a:rPr>
              <a:t>Nó mong, nó nhắc</a:t>
            </a:r>
          </a:p>
          <a:p>
            <a:pPr lvl="0"/>
            <a:r>
              <a:rPr lang="vi-VN" sz="4000" b="1" dirty="0">
                <a:solidFill>
                  <a:srgbClr val="0000CC"/>
                </a:solidFill>
                <a:latin typeface="Times New Roman" pitchFamily="18" charset="0"/>
                <a:cs typeface="Times New Roman" pitchFamily="18" charset="0"/>
              </a:rPr>
              <a:t>Nó nấp sau cây</a:t>
            </a:r>
          </a:p>
          <a:p>
            <a:pPr lvl="0"/>
            <a:r>
              <a:rPr lang="vi-VN" sz="4000" b="1" dirty="0">
                <a:solidFill>
                  <a:srgbClr val="0000CC"/>
                </a:solidFill>
                <a:latin typeface="Times New Roman" pitchFamily="18" charset="0"/>
                <a:cs typeface="Times New Roman" pitchFamily="18" charset="0"/>
              </a:rPr>
              <a:t>Òa ra ôm chặt.</a:t>
            </a:r>
            <a:endParaRPr lang="en-US" sz="4000" b="1" dirty="0">
              <a:solidFill>
                <a:srgbClr val="0000CC"/>
              </a:solidFill>
              <a:latin typeface="Times New Roman" pitchFamily="18" charset="0"/>
              <a:cs typeface="Times New Roman" pitchFamily="18" charset="0"/>
            </a:endParaRPr>
          </a:p>
          <a:p>
            <a:pPr marL="450215" lvl="0">
              <a:spcAft>
                <a:spcPts val="0"/>
              </a:spcAft>
            </a:pPr>
            <a:r>
              <a:rPr lang="vi-VN" sz="3600" b="1" dirty="0">
                <a:solidFill>
                  <a:srgbClr val="0000CC"/>
                </a:solidFill>
                <a:latin typeface="Times New Roman"/>
                <a:ea typeface="Times New Roman"/>
              </a:rPr>
              <a:t>              ( Phạm Hổ )</a:t>
            </a:r>
            <a:endParaRPr lang="en-US" sz="3600" b="1" dirty="0">
              <a:solidFill>
                <a:srgbClr val="0000CC"/>
              </a:solidFill>
              <a:latin typeface="Times New Roman"/>
              <a:ea typeface="Times New Roman"/>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827703" cy="1117345"/>
            <a:chOff x="4539228" y="210532"/>
            <a:chExt cx="6712500" cy="1117345"/>
          </a:xfrm>
        </p:grpSpPr>
        <p:grpSp>
          <p:nvGrpSpPr>
            <p:cNvPr id="15" name="Group 14"/>
            <p:cNvGrpSpPr/>
            <p:nvPr/>
          </p:nvGrpSpPr>
          <p:grpSpPr>
            <a:xfrm>
              <a:off x="4539228" y="210532"/>
              <a:ext cx="6712500" cy="1117345"/>
              <a:chOff x="4539228" y="210532"/>
              <a:chExt cx="6712500" cy="1117345"/>
            </a:xfrm>
          </p:grpSpPr>
          <p:sp>
            <p:nvSpPr>
              <p:cNvPr id="17" name="TextBox 16"/>
              <p:cNvSpPr txBox="1"/>
              <p:nvPr/>
            </p:nvSpPr>
            <p:spPr>
              <a:xfrm>
                <a:off x="4539228" y="210532"/>
                <a:ext cx="6712500"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Tư</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29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11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2023</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dirty="0">
                    <a:solidFill>
                      <a:srgbClr val="0000CC"/>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471319" y="1266918"/>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Nghe –</a:t>
            </a:r>
            <a:r>
              <a:rPr lang="en-US" sz="32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 YÊU EM TÔI </a:t>
            </a:r>
            <a:endParaRPr lang="en-US" sz="3200" b="1" dirty="0">
              <a:solidFill>
                <a:srgbClr val="FF0000"/>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603628" y="3025914"/>
            <a:ext cx="13468891" cy="707886"/>
          </a:xfrm>
          <a:prstGeom prst="rect">
            <a:avLst/>
          </a:prstGeom>
        </p:spPr>
        <p:txBody>
          <a:bodyPr wrap="square">
            <a:spAutoFit/>
          </a:bodyPr>
          <a:lstStyle/>
          <a:p>
            <a:r>
              <a:rPr lang="vi-VN" sz="4000" b="1" dirty="0">
                <a:solidFill>
                  <a:srgbClr val="0000CC"/>
                </a:solidFill>
                <a:latin typeface="Times New Roman" pitchFamily="18" charset="0"/>
                <a:cs typeface="Times New Roman" pitchFamily="18" charset="0"/>
              </a:rPr>
              <a:t>rúc rích, khướu hót, </a:t>
            </a:r>
            <a:r>
              <a:rPr lang="en-US" sz="4000" b="1" dirty="0" err="1">
                <a:solidFill>
                  <a:srgbClr val="0000CC"/>
                </a:solidFill>
                <a:latin typeface="Times New Roman" pitchFamily="18" charset="0"/>
                <a:cs typeface="Times New Roman" pitchFamily="18" charset="0"/>
              </a:rPr>
              <a:t>trong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veo</a:t>
            </a:r>
            <a:r>
              <a:rPr lang="vi-VN" sz="4000" b="1" dirty="0">
                <a:solidFill>
                  <a:srgbClr val="0000CC"/>
                </a:solidFill>
                <a:latin typeface="Times New Roman" pitchFamily="18" charset="0"/>
                <a:cs typeface="Times New Roman" pitchFamily="18" charset="0"/>
              </a:rPr>
              <a:t> </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ôm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chặt</a:t>
            </a:r>
            <a:r>
              <a:rPr lang="vi-VN" sz="40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Viết</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từ</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khó</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8" y="5083314"/>
            <a:ext cx="10268491" cy="707886"/>
          </a:xfrm>
          <a:prstGeom prst="rect">
            <a:avLst/>
          </a:prstGeom>
        </p:spPr>
        <p:txBody>
          <a:bodyPr wrap="square">
            <a:spAutoFit/>
          </a:bodyPr>
          <a:lstStyle/>
          <a:p>
            <a:r>
              <a:rPr lang="nl-NL" sz="4000" b="1">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2361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Đổi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vở</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soát</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lỗi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cho</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nhau</a:t>
              </a:r>
              <a:r>
                <a:rPr lang="en-US" sz="3800" b="1" dirty="0">
                  <a:solidFill>
                    <a:srgbClr val="FF0066"/>
                  </a:solidFill>
                  <a:latin typeface="Times New Roman" pitchFamily="18" charset="0"/>
                  <a:cs typeface="Times New Roman" pitchFamily="18" charset="0"/>
                </a:rPr>
                <a:t>.</a:t>
              </a: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827703" cy="1117345"/>
            <a:chOff x="4539228" y="210532"/>
            <a:chExt cx="6712501" cy="1117345"/>
          </a:xfrm>
        </p:grpSpPr>
        <p:grpSp>
          <p:nvGrpSpPr>
            <p:cNvPr id="15" name="Group 14"/>
            <p:cNvGrpSpPr/>
            <p:nvPr/>
          </p:nvGrpSpPr>
          <p:grpSpPr>
            <a:xfrm>
              <a:off x="4539228" y="210532"/>
              <a:ext cx="6712501" cy="1117345"/>
              <a:chOff x="4539228" y="210532"/>
              <a:chExt cx="6712501" cy="1117345"/>
            </a:xfrm>
          </p:grpSpPr>
          <p:sp>
            <p:nvSpPr>
              <p:cNvPr id="17" name="TextBox 16"/>
              <p:cNvSpPr txBox="1"/>
              <p:nvPr/>
            </p:nvSpPr>
            <p:spPr>
              <a:xfrm>
                <a:off x="4539228" y="210532"/>
                <a:ext cx="6712501"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Tư</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29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11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2023</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dirty="0">
                    <a:solidFill>
                      <a:srgbClr val="0000CC"/>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90319" y="1266918"/>
            <a:ext cx="58673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 YÊU EM TÔI </a:t>
            </a:r>
            <a:endParaRPr lang="en-US" sz="3200" b="1" dirty="0">
              <a:solidFill>
                <a:srgbClr val="FF0000"/>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08918" y="2474447"/>
            <a:ext cx="13773691" cy="1754326"/>
          </a:xfrm>
          <a:prstGeom prst="rect">
            <a:avLst/>
          </a:prstGeom>
        </p:spPr>
        <p:txBody>
          <a:bodyPr wrap="square">
            <a:spAutoFit/>
          </a:bodyPr>
          <a:lstStyle/>
          <a:p>
            <a:r>
              <a:rPr lang="en-US" sz="3600" b="1" dirty="0">
                <a:solidFill>
                  <a:srgbClr val="0000CC"/>
                </a:solidFill>
                <a:latin typeface="Times New Roman" pitchFamily="18" charset="0"/>
                <a:cs typeface="Times New Roman" pitchFamily="18" charset="0"/>
              </a:rPr>
              <a:t>2-Quan </a:t>
            </a:r>
            <a:r>
              <a:rPr lang="en-US" sz="3600" b="1" dirty="0" err="1">
                <a:solidFill>
                  <a:srgbClr val="0000CC"/>
                </a:solidFill>
                <a:latin typeface="Times New Roman" pitchFamily="18" charset="0"/>
                <a:cs typeface="Times New Roman" pitchFamily="18" charset="0"/>
              </a:rPr>
              <a:t>sát</a:t>
            </a:r>
            <a:r>
              <a:rPr lang="vi-VN" sz="3600" b="1" dirty="0">
                <a:solidFill>
                  <a:srgbClr val="0000CC"/>
                </a:solidFill>
                <a:latin typeface="Times New Roman" pitchFamily="18" charset="0"/>
                <a:cs typeface="Times New Roman" pitchFamily="18" charset="0"/>
              </a:rPr>
              <a:t> tranh, tìm và viết tên sự vật theo yê</a:t>
            </a:r>
            <a:r>
              <a:rPr lang="en-US" sz="3600" b="1" dirty="0">
                <a:solidFill>
                  <a:srgbClr val="0000CC"/>
                </a:solidFill>
                <a:latin typeface="Times New Roman" pitchFamily="18" charset="0"/>
                <a:cs typeface="Times New Roman" pitchFamily="18" charset="0"/>
              </a:rPr>
              <a:t>u</a:t>
            </a:r>
            <a:r>
              <a:rPr lang="vi-VN" sz="3600" b="1" dirty="0">
                <a:solidFill>
                  <a:srgbClr val="0000CC"/>
                </a:solidFill>
                <a:latin typeface="Times New Roman" pitchFamily="18" charset="0"/>
                <a:cs typeface="Times New Roman" pitchFamily="18" charset="0"/>
              </a:rPr>
              <a:t> cầu a hoặc b:</a:t>
            </a:r>
          </a:p>
          <a:p>
            <a:r>
              <a:rPr lang="vi-VN" sz="3600" b="1" dirty="0">
                <a:solidFill>
                  <a:srgbClr val="0000CC"/>
                </a:solidFill>
                <a:latin typeface="Times New Roman" pitchFamily="18" charset="0"/>
                <a:cs typeface="Times New Roman" pitchFamily="18" charset="0"/>
              </a:rPr>
              <a:t>   a. Chứa tiếng bắt đầu bằng r, d hoặc gi.   </a:t>
            </a:r>
            <a:r>
              <a:rPr lang="vi-VN" sz="3600" b="1" dirty="0">
                <a:solidFill>
                  <a:srgbClr val="FF0000"/>
                </a:solidFill>
                <a:latin typeface="Times New Roman" pitchFamily="18" charset="0"/>
                <a:cs typeface="Times New Roman" pitchFamily="18" charset="0"/>
              </a:rPr>
              <a:t>M</a:t>
            </a:r>
            <a:r>
              <a:rPr lang="vi-VN" sz="3600" b="1" dirty="0">
                <a:solidFill>
                  <a:srgbClr val="0000CC"/>
                </a:solidFill>
                <a:latin typeface="Times New Roman" pitchFamily="18" charset="0"/>
                <a:cs typeface="Times New Roman" pitchFamily="18" charset="0"/>
              </a:rPr>
              <a:t>: hàng rào</a:t>
            </a:r>
          </a:p>
          <a:p>
            <a:r>
              <a:rPr lang="vi-VN" sz="3600" b="1" dirty="0">
                <a:solidFill>
                  <a:srgbClr val="0000CC"/>
                </a:solidFill>
                <a:latin typeface="Times New Roman" pitchFamily="18" charset="0"/>
                <a:cs typeface="Times New Roman" pitchFamily="18" charset="0"/>
              </a:rPr>
              <a:t>   b. Chứa tiếng có ươn hoặc ương.               M: mướp hương</a:t>
            </a:r>
          </a:p>
        </p:txBody>
      </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3" name="Rectangle 32"/>
          <p:cNvSpPr/>
          <p:nvPr/>
        </p:nvSpPr>
        <p:spPr>
          <a:xfrm>
            <a:off x="670719" y="4572000"/>
            <a:ext cx="6477001" cy="2308324"/>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    a) Câ</a:t>
            </a:r>
            <a:r>
              <a:rPr lang="vi-VN" sz="3600" b="1" dirty="0">
                <a:solidFill>
                  <a:srgbClr val="FF0000"/>
                </a:solidFill>
                <a:latin typeface="Times New Roman" pitchFamily="18" charset="0"/>
                <a:cs typeface="Times New Roman" pitchFamily="18" charset="0"/>
              </a:rPr>
              <a:t>y dừa, quả dừa, lá dừa, cây dứa, quả dứa, dưa hấu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tưới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rau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giàn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mướp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tây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rốt</a:t>
            </a:r>
            <a:r>
              <a:rPr lang="en-US" sz="3600" b="1" dirty="0">
                <a:solidFill>
                  <a:srgbClr val="FF0000"/>
                </a:solidFill>
                <a:latin typeface="Times New Roman" pitchFamily="18" charset="0"/>
                <a:cs typeface="Times New Roman" pitchFamily="18" charset="0"/>
              </a:rPr>
              <a:t>…</a:t>
            </a:r>
            <a:endParaRPr lang="vi-VN" sz="3600" b="1" dirty="0">
              <a:solidFill>
                <a:srgbClr val="FF0000"/>
              </a:solidFill>
              <a:latin typeface="Times New Roman" pitchFamily="18" charset="0"/>
              <a:cs typeface="Times New Roman" pitchFamily="18" charset="0"/>
            </a:endParaRPr>
          </a:p>
        </p:txBody>
      </p:sp>
      <p:sp>
        <p:nvSpPr>
          <p:cNvPr id="34" name="Rectangle 33"/>
          <p:cNvSpPr/>
          <p:nvPr/>
        </p:nvSpPr>
        <p:spPr>
          <a:xfrm>
            <a:off x="670878" y="6629400"/>
            <a:ext cx="6476842" cy="1754326"/>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 </a:t>
            </a:r>
            <a:r>
              <a:rPr lang="vi-VN" sz="3600" b="1">
                <a:solidFill>
                  <a:srgbClr val="FF0000"/>
                </a:solidFill>
                <a:latin typeface="Times New Roman" pitchFamily="18" charset="0"/>
                <a:cs typeface="Times New Roman" pitchFamily="18" charset="0"/>
              </a:rPr>
              <a:t>Đường </a:t>
            </a:r>
            <a:r>
              <a:rPr lang="vi-VN" sz="3600" b="1" dirty="0">
                <a:solidFill>
                  <a:srgbClr val="FF0000"/>
                </a:solidFill>
                <a:latin typeface="Times New Roman" pitchFamily="18" charset="0"/>
                <a:cs typeface="Times New Roman" pitchFamily="18" charset="0"/>
              </a:rPr>
              <a:t>đi, hoa hướng dương, vườn rau, khu vườn, cổng vườn.</a:t>
            </a:r>
          </a:p>
        </p:txBody>
      </p:sp>
      <p:pic>
        <p:nvPicPr>
          <p:cNvPr id="23" name="Picture 22"/>
          <p:cNvPicPr/>
          <p:nvPr/>
        </p:nvPicPr>
        <p:blipFill rotWithShape="1">
          <a:blip r:embed="rId2"/>
          <a:srcRect l="46320" t="57305" r="30942" b="22862"/>
          <a:stretch/>
        </p:blipFill>
        <p:spPr bwMode="auto">
          <a:xfrm>
            <a:off x="7604919" y="4228773"/>
            <a:ext cx="8349378" cy="43586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827703" cy="1117345"/>
            <a:chOff x="4539228" y="210532"/>
            <a:chExt cx="6712500" cy="1117345"/>
          </a:xfrm>
        </p:grpSpPr>
        <p:grpSp>
          <p:nvGrpSpPr>
            <p:cNvPr id="15" name="Group 14"/>
            <p:cNvGrpSpPr/>
            <p:nvPr/>
          </p:nvGrpSpPr>
          <p:grpSpPr>
            <a:xfrm>
              <a:off x="4539228" y="210532"/>
              <a:ext cx="6712500" cy="1117345"/>
              <a:chOff x="4539228" y="210532"/>
              <a:chExt cx="6712500" cy="1117345"/>
            </a:xfrm>
          </p:grpSpPr>
          <p:sp>
            <p:nvSpPr>
              <p:cNvPr id="17" name="TextBox 16"/>
              <p:cNvSpPr txBox="1"/>
              <p:nvPr/>
            </p:nvSpPr>
            <p:spPr>
              <a:xfrm>
                <a:off x="4539228" y="210532"/>
                <a:ext cx="6712500"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Tư</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29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11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2023</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dirty="0">
                    <a:solidFill>
                      <a:srgbClr val="0000CC"/>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709319" y="1266918"/>
            <a:ext cx="692127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Nghe-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 YÊU EM TÔI </a:t>
            </a:r>
            <a:endParaRPr lang="en-US" sz="3200" b="1" dirty="0">
              <a:solidFill>
                <a:srgbClr val="FF0000"/>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051720" y="2828390"/>
            <a:ext cx="14325600" cy="1323439"/>
          </a:xfrm>
          <a:prstGeom prst="rect">
            <a:avLst/>
          </a:prstGeom>
        </p:spPr>
        <p:txBody>
          <a:bodyPr wrap="square">
            <a:spAutoFit/>
          </a:bodyPr>
          <a:lstStyle/>
          <a:p>
            <a:r>
              <a:rPr lang="nl-NL" sz="4000" b="1" dirty="0">
                <a:solidFill>
                  <a:srgbClr val="FF0000"/>
                </a:solidFill>
                <a:latin typeface="Times New Roman" pitchFamily="18" charset="0"/>
                <a:cs typeface="Times New Roman" pitchFamily="18" charset="0"/>
              </a:rPr>
              <a:t>    3-Tìm thêm </a:t>
            </a:r>
            <a:r>
              <a:rPr lang="vi-VN" sz="4000" b="1" dirty="0">
                <a:solidFill>
                  <a:srgbClr val="FF0000"/>
                </a:solidFill>
                <a:latin typeface="Times New Roman" pitchFamily="18" charset="0"/>
                <a:cs typeface="Times New Roman" pitchFamily="18" charset="0"/>
              </a:rPr>
              <a:t>các </a:t>
            </a:r>
            <a:r>
              <a:rPr lang="nl-NL" sz="4000" b="1" dirty="0">
                <a:solidFill>
                  <a:srgbClr val="FF0000"/>
                </a:solidFill>
                <a:latin typeface="Times New Roman" pitchFamily="18" charset="0"/>
                <a:cs typeface="Times New Roman" pitchFamily="18" charset="0"/>
              </a:rPr>
              <a:t>từ ngữ có tiếng bắt đầu bằng </a:t>
            </a:r>
            <a:r>
              <a:rPr lang="vi-VN" sz="4000" b="1" dirty="0">
                <a:solidFill>
                  <a:srgbClr val="FF0000"/>
                </a:solidFill>
                <a:latin typeface="Times New Roman" pitchFamily="18" charset="0"/>
                <a:cs typeface="Times New Roman" pitchFamily="18" charset="0"/>
              </a:rPr>
              <a:t>r,</a:t>
            </a:r>
            <a:r>
              <a:rPr lang="en-US" sz="4000" b="1" dirty="0">
                <a:solidFill>
                  <a:srgbClr val="FF0000"/>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d,</a:t>
            </a:r>
            <a:r>
              <a:rPr lang="en-US" sz="4000" b="1" dirty="0">
                <a:solidFill>
                  <a:srgbClr val="FF0000"/>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gi</a:t>
            </a:r>
            <a:r>
              <a:rPr lang="nl-NL" sz="4000" b="1" dirty="0">
                <a:solidFill>
                  <a:srgbClr val="FF0000"/>
                </a:solidFill>
                <a:latin typeface="Times New Roman" pitchFamily="18" charset="0"/>
                <a:cs typeface="Times New Roman" pitchFamily="18" charset="0"/>
              </a:rPr>
              <a:t> hoặc </a:t>
            </a:r>
            <a:r>
              <a:rPr lang="vi-VN" sz="4000" b="1" dirty="0">
                <a:solidFill>
                  <a:srgbClr val="FF0000"/>
                </a:solidFill>
                <a:latin typeface="Times New Roman" pitchFamily="18" charset="0"/>
                <a:cs typeface="Times New Roman" pitchFamily="18" charset="0"/>
              </a:rPr>
              <a:t>có vần ươn, ương</a:t>
            </a:r>
            <a:r>
              <a:rPr lang="nl-NL" sz="4000" b="1" dirty="0">
                <a:solidFill>
                  <a:srgbClr val="FF0000"/>
                </a:solidFill>
                <a:latin typeface="Times New Roman" pitchFamily="18" charset="0"/>
                <a:cs typeface="Times New Roman" pitchFamily="18" charset="0"/>
              </a:rPr>
              <a:t>.</a:t>
            </a:r>
            <a:endParaRPr lang="vi-VN" sz="4000" b="1" dirty="0">
              <a:solidFill>
                <a:srgbClr val="FF0000"/>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4" name="Rectangle 3"/>
          <p:cNvSpPr/>
          <p:nvPr/>
        </p:nvSpPr>
        <p:spPr>
          <a:xfrm>
            <a:off x="1236727" y="4151829"/>
            <a:ext cx="13835792" cy="707886"/>
          </a:xfrm>
          <a:prstGeom prst="rect">
            <a:avLst/>
          </a:prstGeom>
        </p:spPr>
        <p:txBody>
          <a:bodyPr wrap="square">
            <a:spAutoFit/>
          </a:bodyPr>
          <a:lstStyle/>
          <a:p>
            <a:pPr lvl="0"/>
            <a:r>
              <a:rPr lang="en-US" sz="4000" b="1" dirty="0">
                <a:solidFill>
                  <a:srgbClr val="0000CC"/>
                </a:solidFill>
                <a:latin typeface="Times New Roman" pitchFamily="18" charset="0"/>
                <a:cs typeface="Times New Roman" pitchFamily="18" charset="0"/>
              </a:rPr>
              <a:t>- </a:t>
            </a:r>
            <a:r>
              <a:rPr lang="vi-VN" sz="4000" b="1" dirty="0">
                <a:solidFill>
                  <a:srgbClr val="0000CC"/>
                </a:solidFill>
                <a:latin typeface="Times New Roman" pitchFamily="18" charset="0"/>
                <a:cs typeface="Times New Roman" pitchFamily="18" charset="0"/>
              </a:rPr>
              <a:t>ra rả, r</a:t>
            </a:r>
            <a:r>
              <a:rPr lang="en-US" sz="4000" b="1" dirty="0" err="1">
                <a:solidFill>
                  <a:srgbClr val="0000CC"/>
                </a:solidFill>
                <a:latin typeface="Times New Roman" pitchFamily="18" charset="0"/>
                <a:cs typeface="Times New Roman" pitchFamily="18" charset="0"/>
              </a:rPr>
              <a:t>úc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rích</a:t>
            </a:r>
            <a:r>
              <a:rPr lang="en-US" sz="4000" b="1" dirty="0">
                <a:solidFill>
                  <a:srgbClr val="0000CC"/>
                </a:solidFill>
                <a:latin typeface="Times New Roman" pitchFamily="18" charset="0"/>
                <a:cs typeface="Times New Roman" pitchFamily="18" charset="0"/>
              </a:rPr>
              <a:t>,</a:t>
            </a:r>
            <a:r>
              <a:rPr lang="vi-VN" sz="4000" b="1" dirty="0">
                <a:solidFill>
                  <a:srgbClr val="0000CC"/>
                </a:solidFill>
                <a:latin typeface="Times New Roman" pitchFamily="18" charset="0"/>
                <a:cs typeface="Times New Roman" pitchFamily="18" charset="0"/>
              </a:rPr>
              <a:t> rì rào, rộn ràng, reo vui,....  </a:t>
            </a:r>
          </a:p>
        </p:txBody>
      </p:sp>
      <p:sp>
        <p:nvSpPr>
          <p:cNvPr id="5" name="Rectangle 4"/>
          <p:cNvSpPr/>
          <p:nvPr/>
        </p:nvSpPr>
        <p:spPr>
          <a:xfrm>
            <a:off x="1199875" y="4813548"/>
            <a:ext cx="13454792" cy="707886"/>
          </a:xfrm>
          <a:prstGeom prst="rect">
            <a:avLst/>
          </a:prstGeom>
        </p:spPr>
        <p:txBody>
          <a:bodyPr wrap="square">
            <a:spAutoFit/>
          </a:bodyPr>
          <a:lstStyle/>
          <a:p>
            <a:pPr lvl="0"/>
            <a:r>
              <a:rPr lang="en-US" sz="4000" b="1">
                <a:solidFill>
                  <a:srgbClr val="0000CC"/>
                </a:solidFill>
                <a:latin typeface="Times New Roman" pitchFamily="18" charset="0"/>
                <a:cs typeface="Times New Roman" pitchFamily="18" charset="0"/>
              </a:rPr>
              <a:t>- </a:t>
            </a:r>
            <a:r>
              <a:rPr lang="vi-VN" sz="4000" b="1">
                <a:solidFill>
                  <a:srgbClr val="0000CC"/>
                </a:solidFill>
                <a:latin typeface="Times New Roman" pitchFamily="18" charset="0"/>
                <a:cs typeface="Times New Roman" pitchFamily="18" charset="0"/>
              </a:rPr>
              <a:t>dồi </a:t>
            </a:r>
            <a:r>
              <a:rPr lang="vi-VN" sz="4000" b="1" dirty="0">
                <a:solidFill>
                  <a:srgbClr val="0000CC"/>
                </a:solidFill>
                <a:latin typeface="Times New Roman" pitchFamily="18" charset="0"/>
                <a:cs typeface="Times New Roman" pitchFamily="18" charset="0"/>
              </a:rPr>
              <a:t>dào, dẻo dai, dùng dằng, dẫn đường, .... </a:t>
            </a:r>
          </a:p>
        </p:txBody>
      </p:sp>
      <p:sp>
        <p:nvSpPr>
          <p:cNvPr id="6" name="Rectangle 5"/>
          <p:cNvSpPr/>
          <p:nvPr/>
        </p:nvSpPr>
        <p:spPr>
          <a:xfrm>
            <a:off x="1199875" y="5638800"/>
            <a:ext cx="13720244" cy="707886"/>
          </a:xfrm>
          <a:prstGeom prst="rect">
            <a:avLst/>
          </a:prstGeom>
        </p:spPr>
        <p:txBody>
          <a:bodyPr wrap="square">
            <a:spAutoFit/>
          </a:bodyPr>
          <a:lstStyle/>
          <a:p>
            <a:pPr lvl="0"/>
            <a:r>
              <a:rPr lang="en-US" sz="4000" b="1">
                <a:solidFill>
                  <a:srgbClr val="0000CC"/>
                </a:solidFill>
                <a:latin typeface="Times New Roman" pitchFamily="18" charset="0"/>
                <a:cs typeface="Times New Roman" pitchFamily="18" charset="0"/>
              </a:rPr>
              <a:t>- </a:t>
            </a:r>
            <a:r>
              <a:rPr lang="vi-VN" sz="4000" b="1">
                <a:solidFill>
                  <a:srgbClr val="0000CC"/>
                </a:solidFill>
                <a:latin typeface="Times New Roman" pitchFamily="18" charset="0"/>
                <a:cs typeface="Times New Roman" pitchFamily="18" charset="0"/>
              </a:rPr>
              <a:t>giặt </a:t>
            </a:r>
            <a:r>
              <a:rPr lang="vi-VN" sz="4000" b="1" dirty="0">
                <a:solidFill>
                  <a:srgbClr val="0000CC"/>
                </a:solidFill>
                <a:latin typeface="Times New Roman" pitchFamily="18" charset="0"/>
                <a:cs typeface="Times New Roman" pitchFamily="18" charset="0"/>
              </a:rPr>
              <a:t>giũ, </a:t>
            </a:r>
            <a:r>
              <a:rPr lang="vi-VN" sz="4000" b="1">
                <a:solidFill>
                  <a:srgbClr val="0000CC"/>
                </a:solidFill>
                <a:latin typeface="Times New Roman" pitchFamily="18" charset="0"/>
                <a:cs typeface="Times New Roman" pitchFamily="18" charset="0"/>
              </a:rPr>
              <a:t>giúp đỡ</a:t>
            </a:r>
            <a:r>
              <a:rPr lang="en-US" sz="4000" b="1">
                <a:solidFill>
                  <a:srgbClr val="0000CC"/>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a:t>
            </a:r>
            <a:r>
              <a:rPr lang="vi-VN" sz="4000" b="1" dirty="0">
                <a:solidFill>
                  <a:srgbClr val="0000CC"/>
                </a:solidFill>
                <a:latin typeface="Times New Roman" pitchFamily="18" charset="0"/>
                <a:cs typeface="Times New Roman" pitchFamily="18" charset="0"/>
              </a:rPr>
              <a:t>tranh </a:t>
            </a:r>
            <a:r>
              <a:rPr lang="vi-VN" sz="4000" b="1">
                <a:solidFill>
                  <a:srgbClr val="0000CC"/>
                </a:solidFill>
                <a:latin typeface="Times New Roman" pitchFamily="18" charset="0"/>
                <a:cs typeface="Times New Roman" pitchFamily="18" charset="0"/>
              </a:rPr>
              <a:t>giành,</a:t>
            </a:r>
            <a:r>
              <a:rPr lang="en-US" sz="4000" b="1">
                <a:solidFill>
                  <a:srgbClr val="0000CC"/>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a:t>
            </a:r>
            <a:endParaRPr lang="vi-VN" sz="4000" b="1" dirty="0">
              <a:solidFill>
                <a:srgbClr val="0000CC"/>
              </a:solidFill>
              <a:latin typeface="Times New Roman" pitchFamily="18" charset="0"/>
              <a:cs typeface="Times New Roman" pitchFamily="18" charset="0"/>
            </a:endParaRPr>
          </a:p>
        </p:txBody>
      </p:sp>
      <p:sp>
        <p:nvSpPr>
          <p:cNvPr id="7" name="Rectangle 6"/>
          <p:cNvSpPr/>
          <p:nvPr/>
        </p:nvSpPr>
        <p:spPr>
          <a:xfrm>
            <a:off x="1199873" y="6509657"/>
            <a:ext cx="11434245" cy="707886"/>
          </a:xfrm>
          <a:prstGeom prst="rect">
            <a:avLst/>
          </a:prstGeom>
        </p:spPr>
        <p:txBody>
          <a:bodyPr wrap="square">
            <a:spAutoFit/>
          </a:bodyPr>
          <a:lstStyle/>
          <a:p>
            <a:pPr lvl="0"/>
            <a:r>
              <a:rPr lang="en-US" sz="4000" b="1">
                <a:solidFill>
                  <a:srgbClr val="0000CC"/>
                </a:solidFill>
                <a:latin typeface="Times New Roman" pitchFamily="18" charset="0"/>
                <a:cs typeface="Times New Roman" pitchFamily="18" charset="0"/>
              </a:rPr>
              <a:t>- </a:t>
            </a:r>
            <a:r>
              <a:rPr lang="vi-VN" sz="4000" b="1">
                <a:solidFill>
                  <a:srgbClr val="0000CC"/>
                </a:solidFill>
                <a:latin typeface="Times New Roman" pitchFamily="18" charset="0"/>
                <a:cs typeface="Times New Roman" pitchFamily="18" charset="0"/>
              </a:rPr>
              <a:t>bay </a:t>
            </a:r>
            <a:r>
              <a:rPr lang="vi-VN" sz="4000" b="1" dirty="0">
                <a:solidFill>
                  <a:srgbClr val="0000CC"/>
                </a:solidFill>
                <a:latin typeface="Times New Roman" pitchFamily="18" charset="0"/>
                <a:cs typeface="Times New Roman" pitchFamily="18" charset="0"/>
              </a:rPr>
              <a:t>lượn, vươn lên, bò trườn, ... </a:t>
            </a:r>
          </a:p>
        </p:txBody>
      </p:sp>
      <p:sp>
        <p:nvSpPr>
          <p:cNvPr id="8" name="Rectangle 7"/>
          <p:cNvSpPr/>
          <p:nvPr/>
        </p:nvSpPr>
        <p:spPr>
          <a:xfrm>
            <a:off x="1243417" y="7315200"/>
            <a:ext cx="12000302" cy="707886"/>
          </a:xfrm>
          <a:prstGeom prst="rect">
            <a:avLst/>
          </a:prstGeom>
        </p:spPr>
        <p:txBody>
          <a:bodyPr wrap="square">
            <a:spAutoFit/>
          </a:bodyPr>
          <a:lstStyle/>
          <a:p>
            <a:pPr lvl="0"/>
            <a:r>
              <a:rPr lang="en-US" sz="4000" b="1">
                <a:solidFill>
                  <a:srgbClr val="0000CC"/>
                </a:solidFill>
                <a:latin typeface="Times New Roman" pitchFamily="18" charset="0"/>
                <a:cs typeface="Times New Roman" pitchFamily="18" charset="0"/>
              </a:rPr>
              <a:t>- </a:t>
            </a:r>
            <a:r>
              <a:rPr lang="vi-VN" sz="4000" b="1">
                <a:solidFill>
                  <a:srgbClr val="0000CC"/>
                </a:solidFill>
                <a:latin typeface="Times New Roman" pitchFamily="18" charset="0"/>
                <a:cs typeface="Times New Roman" pitchFamily="18" charset="0"/>
              </a:rPr>
              <a:t>vướng </a:t>
            </a:r>
            <a:r>
              <a:rPr lang="vi-VN" sz="4000" b="1" dirty="0">
                <a:solidFill>
                  <a:srgbClr val="0000CC"/>
                </a:solidFill>
                <a:latin typeface="Times New Roman" pitchFamily="18" charset="0"/>
                <a:cs typeface="Times New Roman" pitchFamily="18" charset="0"/>
              </a:rPr>
              <a:t>víu, nương rẫy, thương nhớ, cương quyết, ...</a:t>
            </a:r>
          </a:p>
        </p:txBody>
      </p:sp>
    </p:spTree>
    <p:extLst>
      <p:ext uri="{BB962C8B-B14F-4D97-AF65-F5344CB8AC3E}">
        <p14:creationId xmlns:p14="http://schemas.microsoft.com/office/powerpoint/2010/main" val="2359308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AF122-48EE-0D67-8AA6-65958ADC7CDC}"/>
              </a:ext>
            </a:extLst>
          </p:cNvPr>
          <p:cNvSpPr>
            <a:spLocks noGrp="1"/>
          </p:cNvSpPr>
          <p:nvPr>
            <p:ph type="title"/>
          </p:nvPr>
        </p:nvSpPr>
        <p:spPr/>
        <p:txBody>
          <a:bodyPr/>
          <a:lstStyle/>
          <a:p>
            <a:r>
              <a:rPr lang="en-US" dirty="0" err="1">
                <a:solidFill>
                  <a:srgbClr val="FF0000"/>
                </a:solidFill>
                <a:latin typeface="Times New Roman" panose="02020603050405020304" pitchFamily="18" charset="0"/>
                <a:cs typeface="Times New Roman" panose="02020603050405020304" pitchFamily="18" charset="0"/>
              </a:rPr>
              <a:t>Vận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dụng</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666A48F9-0533-E4A7-A322-29BDBA138A09}"/>
              </a:ext>
            </a:extLst>
          </p:cNvPr>
          <p:cNvSpPr>
            <a:spLocks noGrp="1"/>
          </p:cNvSpPr>
          <p:nvPr>
            <p:ph idx="1"/>
          </p:nvPr>
        </p:nvSpPr>
        <p:spPr/>
        <p:txBody>
          <a:bodyPr/>
          <a:lstStyle/>
          <a:p>
            <a:r>
              <a:rPr lang="en-US" dirty="0" err="1">
                <a:latin typeface="Times New Roman" panose="02020603050405020304" pitchFamily="18" charset="0"/>
                <a:cs typeface="Times New Roman" panose="02020603050405020304" pitchFamily="18" charset="0"/>
              </a:rPr>
              <a:t>Trò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chơi</a:t>
            </a:r>
            <a:r>
              <a:rPr lang="en-US" dirty="0">
                <a:latin typeface="Times New Roman" panose="02020603050405020304" pitchFamily="18" charset="0"/>
                <a:cs typeface="Times New Roman" panose="02020603050405020304" pitchFamily="18" charset="0"/>
              </a:rPr>
              <a:t> : Ai </a:t>
            </a:r>
            <a:r>
              <a:rPr lang="en-US" dirty="0" err="1">
                <a:latin typeface="Times New Roman" panose="02020603050405020304" pitchFamily="18" charset="0"/>
                <a:cs typeface="Times New Roman" panose="02020603050405020304" pitchFamily="18" charset="0"/>
              </a:rPr>
              <a:t>giỏi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p>
          <a:p>
            <a:pPr marL="0" indent="0">
              <a:buNone/>
            </a:pP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2-3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p>
          <a:p>
            <a:pPr marL="0" indent="0">
              <a:buNone/>
            </a:pPr>
            <a:r>
              <a:rPr lang="en-US" sz="3600" dirty="0" err="1">
                <a:latin typeface="Times New Roman" panose="02020603050405020304" pitchFamily="18" charset="0"/>
                <a:cs typeface="Times New Roman" panose="02020603050405020304" pitchFamily="18" charset="0"/>
              </a:rPr>
              <a:t>Gợi</a:t>
            </a:r>
            <a:r>
              <a:rPr lang="en-US" sz="3600" dirty="0">
                <a:latin typeface="Times New Roman" panose="02020603050405020304" pitchFamily="18" charset="0"/>
                <a:cs typeface="Times New Roman" panose="02020603050405020304" pitchFamily="18" charset="0"/>
              </a:rPr>
              <a:t> ý : Em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 Khi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 </a:t>
            </a:r>
          </a:p>
          <a:p>
            <a:pPr marL="0" indent="0">
              <a:buNone/>
            </a:pPr>
            <a:r>
              <a:rPr lang="en-US" sz="3600" dirty="0">
                <a:latin typeface="Times New Roman" panose="02020603050405020304" pitchFamily="18" charset="0"/>
                <a:cs typeface="Times New Roman" panose="02020603050405020304" pitchFamily="18" charset="0"/>
              </a:rPr>
              <a:t>- Trong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phút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nghe</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giỏi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2417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AA5403-F433-1ABA-84E6-2023A0642F88}"/>
              </a:ext>
            </a:extLst>
          </p:cNvPr>
          <p:cNvSpPr>
            <a:spLocks noGrp="1"/>
          </p:cNvSpPr>
          <p:nvPr>
            <p:ph type="title"/>
          </p:nvPr>
        </p:nvSpPr>
        <p:spPr>
          <a:xfrm>
            <a:off x="813832" y="609600"/>
            <a:ext cx="14648974" cy="1523999"/>
          </a:xfrm>
        </p:spPr>
        <p:txBody>
          <a:bodyPr/>
          <a:lstStyle/>
          <a:p>
            <a:r>
              <a:rPr lang="en-US" sz="4400" b="1" dirty="0" err="1">
                <a:latin typeface="Times New Roman" panose="02020603050405020304" pitchFamily="18" charset="0"/>
                <a:cs typeface="Times New Roman" panose="02020603050405020304" pitchFamily="18" charset="0"/>
              </a:rPr>
              <a:t>Viết</a:t>
            </a:r>
            <a:r>
              <a:rPr lang="en-US" sz="4400" b="1" dirty="0">
                <a:latin typeface="Times New Roman" panose="02020603050405020304" pitchFamily="18" charset="0"/>
                <a:cs typeface="Times New Roman" panose="02020603050405020304" pitchFamily="18" charset="0"/>
              </a:rPr>
              <a:t> 2-3 </a:t>
            </a:r>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một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việc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đã</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khiến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người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vui</a:t>
            </a:r>
            <a:r>
              <a:rPr lang="en-US" sz="4400" b="1" dirty="0">
                <a:latin typeface="Times New Roman" panose="02020603050405020304" pitchFamily="18" charset="0"/>
                <a:cs typeface="Times New Roman" panose="02020603050405020304" pitchFamily="18" charset="0"/>
              </a:rPr>
              <a:t> .</a:t>
            </a:r>
            <a:br>
              <a:rPr lang="en-US" sz="4400" b="1" dirty="0">
                <a:latin typeface="Times New Roman" panose="02020603050405020304" pitchFamily="18" charset="0"/>
                <a:cs typeface="Times New Roman" panose="02020603050405020304" pitchFamily="18" charset="0"/>
              </a:rPr>
            </a:br>
            <a:endParaRPr lang="en-US" sz="4400" b="1" dirty="0"/>
          </a:p>
        </p:txBody>
      </p:sp>
      <p:sp>
        <p:nvSpPr>
          <p:cNvPr id="3" name="Content Placeholder 2">
            <a:extLst>
              <a:ext uri="{FF2B5EF4-FFF2-40B4-BE49-F238E27FC236}">
                <a16:creationId xmlns:a16="http://schemas.microsoft.com/office/drawing/2014/main" xmlns="" id="{C3E9B294-1770-04EB-4682-B676938F857E}"/>
              </a:ext>
            </a:extLst>
          </p:cNvPr>
          <p:cNvSpPr>
            <a:spLocks noGrp="1"/>
          </p:cNvSpPr>
          <p:nvPr>
            <p:ph idx="1"/>
          </p:nvPr>
        </p:nvSpPr>
        <p:spPr/>
        <p:txBody>
          <a:bodyPr/>
          <a:lstStyle/>
          <a:p>
            <a:r>
              <a:rPr lang="vi-VN" b="0" i="0" dirty="0">
                <a:effectLst/>
                <a:latin typeface="Times New Roman" panose="02020603050405020304" pitchFamily="18" charset="0"/>
                <a:cs typeface="Times New Roman" panose="02020603050405020304" pitchFamily="18" charset="0"/>
              </a:rPr>
              <a:t>Khi đi học về nhà, em thường cất sách vở rồi lấy cây chổi ra quét nhà, tưới cây giúp bố mẹ. Em làm việc nhà thấy mẹ rất vui và cười tủm </a:t>
            </a:r>
            <a:r>
              <a:rPr lang="en-US" b="0" i="0" dirty="0" err="1">
                <a:effectLst/>
                <a:latin typeface="Times New Roman" panose="02020603050405020304" pitchFamily="18" charset="0"/>
                <a:cs typeface="Times New Roman" panose="02020603050405020304" pitchFamily="18" charset="0"/>
              </a:rPr>
              <a:t>tỉm</a:t>
            </a:r>
            <a:r>
              <a:rPr lang="vi-VN" b="0" i="0" dirty="0">
                <a:effectLst/>
                <a:latin typeface="Times New Roman" panose="02020603050405020304" pitchFamily="18" charset="0"/>
                <a:cs typeface="Times New Roman" panose="02020603050405020304" pitchFamily="18" charset="0"/>
              </a:rPr>
              <a:t> nhìn em mãi.</a:t>
            </a:r>
            <a:endParaRPr lang="en-US" b="0" i="0" dirty="0">
              <a:effectLst/>
              <a:latin typeface="Times New Roman" panose="02020603050405020304" pitchFamily="18" charset="0"/>
              <a:cs typeface="Times New Roman" panose="02020603050405020304" pitchFamily="18" charset="0"/>
            </a:endParaRPr>
          </a:p>
          <a:p>
            <a:r>
              <a:rPr lang="vi-VN" b="0" i="0" dirty="0">
                <a:effectLst/>
                <a:latin typeface="Times New Roman" panose="02020603050405020304" pitchFamily="18" charset="0"/>
                <a:cs typeface="Times New Roman" panose="02020603050405020304" pitchFamily="18" charset="0"/>
              </a:rPr>
              <a:t>Sáng nay</a:t>
            </a:r>
            <a:r>
              <a:rPr lang="en-US" b="0" i="0" dirty="0">
                <a:effectLst/>
                <a:latin typeface="Times New Roman" panose="02020603050405020304" pitchFamily="18" charset="0"/>
                <a:cs typeface="Times New Roman" panose="02020603050405020304" pitchFamily="18" charset="0"/>
              </a:rPr>
              <a:t>,</a:t>
            </a:r>
            <a:r>
              <a:rPr lang="vi-VN" b="0" i="0" dirty="0">
                <a:effectLst/>
                <a:latin typeface="Times New Roman" panose="02020603050405020304" pitchFamily="18" charset="0"/>
                <a:cs typeface="Times New Roman" panose="02020603050405020304" pitchFamily="18" charset="0"/>
              </a:rPr>
              <a:t> em giúp bà nhặt rau, quét nhà trước khi đi học. Bà khen em đã lớn lắm rồi và dặn chiều nhớ về sớm để ăn canh cua rau ngót bà nấu.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47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9782</TotalTime>
  <Words>691</Words>
  <Application>Microsoft Office PowerPoint</Application>
  <PresentationFormat>Custom</PresentationFormat>
  <Paragraphs>87</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Vận dụng</vt:lpstr>
      <vt:lpstr>Viết 2-3 câu về một việc em đã làm khiến người thân vui .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1091</cp:revision>
  <dcterms:created xsi:type="dcterms:W3CDTF">2008-09-09T22:52:10Z</dcterms:created>
  <dcterms:modified xsi:type="dcterms:W3CDTF">2024-04-12T07:47:03Z</dcterms:modified>
</cp:coreProperties>
</file>