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27" r:id="rId2"/>
    <p:sldId id="436" r:id="rId3"/>
    <p:sldId id="408" r:id="rId4"/>
    <p:sldId id="437" r:id="rId5"/>
    <p:sldId id="438" r:id="rId6"/>
    <p:sldId id="442" r:id="rId7"/>
    <p:sldId id="441" r:id="rId8"/>
    <p:sldId id="444" r:id="rId9"/>
    <p:sldId id="273" r:id="rId10"/>
    <p:sldId id="446" r:id="rId11"/>
    <p:sldId id="277" r:id="rId12"/>
    <p:sldId id="340"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CC"/>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86" d="100"/>
          <a:sy n="86" d="100"/>
        </p:scale>
        <p:origin x="342" y="10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12</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SỐ 1 </a:t>
            </a:r>
            <a:r>
              <a:rPr lang="vi-VN" altLang="en-US" sz="3500" b="1" dirty="0">
                <a:solidFill>
                  <a:srgbClr val="FF0066"/>
                </a:solidFill>
                <a:latin typeface="Times New Roman" pitchFamily="18" charset="0"/>
              </a:rPr>
              <a:t>P</a:t>
            </a:r>
            <a:r>
              <a:rPr lang="en-US" altLang="en-US" sz="3500" b="1" dirty="0">
                <a:solidFill>
                  <a:srgbClr val="FF0066"/>
                </a:solidFill>
                <a:latin typeface="Times New Roman" pitchFamily="18" charset="0"/>
              </a:rPr>
              <a:t>HƯỚC HIỆP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306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90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Mở</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rộng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vốn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Biện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pháp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so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sánh</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a:solidFill>
                  <a:srgbClr val="FF0066"/>
                </a:solidFill>
                <a:latin typeface="Times New Roman" pitchFamily="18" charset="0"/>
              </a:rPr>
              <a:t>: Lê </a:t>
            </a:r>
            <a:r>
              <a:rPr lang="en-US" altLang="en-US" sz="2400" b="1" i="1" dirty="0" err="1">
                <a:solidFill>
                  <a:srgbClr val="FF0066"/>
                </a:solidFill>
                <a:latin typeface="Times New Roman" pitchFamily="18" charset="0"/>
              </a:rPr>
              <a:t>Thị</a:t>
            </a:r>
            <a:r>
              <a:rPr lang="en-US" altLang="en-US" sz="2400" b="1" i="1" dirty="0">
                <a:solidFill>
                  <a:srgbClr val="FF0066"/>
                </a:solidFill>
                <a:latin typeface="Times New Roman" pitchFamily="18" charset="0"/>
              </a:rPr>
              <a:t> Xuân </a:t>
            </a:r>
            <a:r>
              <a:rPr lang="en-US" altLang="en-US" sz="2400" b="1" i="1" dirty="0" err="1">
                <a:solidFill>
                  <a:srgbClr val="FF0066"/>
                </a:solidFill>
                <a:latin typeface="Times New Roman" pitchFamily="18" charset="0"/>
              </a:rPr>
              <a:t>Mỹ</a:t>
            </a:r>
            <a:r>
              <a:rPr lang="en-US" altLang="en-US" sz="2400" b="1" i="1" dirty="0">
                <a:solidFill>
                  <a:srgbClr val="FF0066"/>
                </a:solidFill>
                <a:latin typeface="Times New Roman" pitchFamily="18" charset="0"/>
              </a:rPr>
              <a:t> </a:t>
            </a: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3 B </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6229986"/>
            <a:ext cx="4334745" cy="19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Users\ADMIN\Desktop\Tai nguyen thiet ke tro choi\Bảng gỗ\wooden-blank-sign-clipart-1.jpg">
            <a:extLst>
              <a:ext uri="{FF2B5EF4-FFF2-40B4-BE49-F238E27FC236}">
                <a16:creationId xmlns:a16="http://schemas.microsoft.com/office/drawing/2014/main" id="{1F6F693F-D4BF-7231-F277-7BD2EEBE0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460"/>
          <a:stretch>
            <a:fillRect/>
          </a:stretch>
        </p:blipFill>
        <p:spPr bwMode="auto">
          <a:xfrm>
            <a:off x="1204120" y="350838"/>
            <a:ext cx="12427744"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14" descr="kim phut">
            <a:extLst>
              <a:ext uri="{FF2B5EF4-FFF2-40B4-BE49-F238E27FC236}">
                <a16:creationId xmlns:a16="http://schemas.microsoft.com/office/drawing/2014/main" id="{6B965930-29D3-61A9-3C1C-5F9222C8B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5563" y="4625975"/>
            <a:ext cx="22383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1" descr="dongho1">
            <a:extLst>
              <a:ext uri="{FF2B5EF4-FFF2-40B4-BE49-F238E27FC236}">
                <a16:creationId xmlns:a16="http://schemas.microsoft.com/office/drawing/2014/main" id="{8DC0A24E-E297-59F4-61B3-38513C880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6138" y="3819525"/>
            <a:ext cx="3138487"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22" descr="slide0002_image021">
            <a:extLst>
              <a:ext uri="{FF2B5EF4-FFF2-40B4-BE49-F238E27FC236}">
                <a16:creationId xmlns:a16="http://schemas.microsoft.com/office/drawing/2014/main" id="{142D4A3E-6BD9-0C1B-22DC-28B01E76CE6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512800" y="7081838"/>
            <a:ext cx="6604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Line 23">
            <a:extLst>
              <a:ext uri="{FF2B5EF4-FFF2-40B4-BE49-F238E27FC236}">
                <a16:creationId xmlns:a16="http://schemas.microsoft.com/office/drawing/2014/main" id="{52738AF2-8DED-72B8-369A-A572CD9C6C41}"/>
              </a:ext>
            </a:extLst>
          </p:cNvPr>
          <p:cNvSpPr>
            <a:spLocks noChangeShapeType="1"/>
          </p:cNvSpPr>
          <p:nvPr/>
        </p:nvSpPr>
        <p:spPr bwMode="auto">
          <a:xfrm>
            <a:off x="13031788" y="7651750"/>
            <a:ext cx="1503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22018" tIns="61009" rIns="122018" bIns="61009"/>
          <a:lstStyle/>
          <a:p>
            <a:endParaRPr lang="en-US"/>
          </a:p>
        </p:txBody>
      </p:sp>
      <p:pic>
        <p:nvPicPr>
          <p:cNvPr id="158" name="Picture 24" descr="CHAY XE DAP">
            <a:extLst>
              <a:ext uri="{FF2B5EF4-FFF2-40B4-BE49-F238E27FC236}">
                <a16:creationId xmlns:a16="http://schemas.microsoft.com/office/drawing/2014/main" id="{14DAF01D-2B18-035B-5A8D-37BB10DE1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7075" y="6956425"/>
            <a:ext cx="7921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F57F759-0AA8-611B-7AE9-E256C2388BF7}"/>
              </a:ext>
            </a:extLst>
          </p:cNvPr>
          <p:cNvSpPr/>
          <p:nvPr/>
        </p:nvSpPr>
        <p:spPr>
          <a:xfrm>
            <a:off x="3656013" y="4772025"/>
            <a:ext cx="8107362" cy="105727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B. </a:t>
            </a:r>
            <a:r>
              <a:rPr lang="vi-VN" sz="3600" b="1" dirty="0">
                <a:solidFill>
                  <a:schemeClr val="tx1"/>
                </a:solidFill>
                <a:latin typeface="Times New Roman" panose="02020603050405020304" pitchFamily="18" charset="0"/>
                <a:cs typeface="Times New Roman" panose="02020603050405020304" pitchFamily="18" charset="0"/>
              </a:rPr>
              <a:t>Chớp chớp lay lay</a:t>
            </a:r>
          </a:p>
          <a:p>
            <a:pPr algn="just">
              <a:defRPr/>
            </a:pPr>
            <a:r>
              <a:rPr lang="en-US" sz="3600" b="1" dirty="0">
                <a:latin typeface="Times New Roman" pitchFamily="18" charset="0"/>
                <a:cs typeface="Times New Roman" pitchFamily="18" charset="0"/>
              </a:rPr>
              <a:t> </a:t>
            </a:r>
          </a:p>
        </p:txBody>
      </p:sp>
      <p:sp>
        <p:nvSpPr>
          <p:cNvPr id="11" name="Rectangle 10">
            <a:extLst>
              <a:ext uri="{FF2B5EF4-FFF2-40B4-BE49-F238E27FC236}">
                <a16:creationId xmlns:a16="http://schemas.microsoft.com/office/drawing/2014/main" id="{5BD1E6DA-57B5-8AD2-CBD8-20E1EEFDC0A5}"/>
              </a:ext>
            </a:extLst>
          </p:cNvPr>
          <p:cNvSpPr/>
          <p:nvPr/>
        </p:nvSpPr>
        <p:spPr>
          <a:xfrm>
            <a:off x="3656013" y="3452813"/>
            <a:ext cx="8107362" cy="96837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A. </a:t>
            </a:r>
            <a:r>
              <a:rPr lang="en-US" sz="3600" b="1" dirty="0" err="1">
                <a:latin typeface="Times New Roman" pitchFamily="18" charset="0"/>
                <a:cs typeface="Times New Roman" pitchFamily="18" charset="0"/>
              </a:rPr>
              <a:t>Quạt</a:t>
            </a:r>
            <a:r>
              <a:rPr lang="en-US" sz="3600" b="1" dirty="0">
                <a:latin typeface="Times New Roman" pitchFamily="18" charset="0"/>
                <a:cs typeface="Times New Roman" pitchFamily="18" charset="0"/>
              </a:rPr>
              <a:t> nan </a:t>
            </a:r>
            <a:r>
              <a:rPr lang="en-US" sz="3600" b="1" dirty="0" err="1">
                <a:latin typeface="Times New Roman" pitchFamily="18" charset="0"/>
                <a:cs typeface="Times New Roman" pitchFamily="18" charset="0"/>
              </a:rPr>
              <a:t>như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lá</a:t>
            </a:r>
            <a:r>
              <a:rPr lang="en-US" sz="3600" b="1" dirty="0">
                <a:latin typeface="Times New Roman" pitchFamily="18" charset="0"/>
                <a:cs typeface="Times New Roman" pitchFamily="18" charset="0"/>
              </a:rPr>
              <a:t>  </a:t>
            </a:r>
          </a:p>
        </p:txBody>
      </p:sp>
      <p:sp>
        <p:nvSpPr>
          <p:cNvPr id="13" name="Rectangle 12">
            <a:extLst>
              <a:ext uri="{FF2B5EF4-FFF2-40B4-BE49-F238E27FC236}">
                <a16:creationId xmlns:a16="http://schemas.microsoft.com/office/drawing/2014/main" id="{C98ADB66-C8AE-6BD2-191E-9CD1F9CF5538}"/>
              </a:ext>
            </a:extLst>
          </p:cNvPr>
          <p:cNvSpPr/>
          <p:nvPr/>
        </p:nvSpPr>
        <p:spPr>
          <a:xfrm>
            <a:off x="3656013" y="6165850"/>
            <a:ext cx="8107362" cy="107632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C. </a:t>
            </a:r>
            <a:r>
              <a:rPr lang="en-US" sz="3600" b="1" dirty="0" err="1">
                <a:latin typeface="Times New Roman" pitchFamily="18" charset="0"/>
                <a:cs typeface="Times New Roman" pitchFamily="18" charset="0"/>
              </a:rPr>
              <a:t>Quạt</a:t>
            </a:r>
            <a:r>
              <a:rPr lang="en-US" sz="3600" b="1" dirty="0">
                <a:latin typeface="Times New Roman" pitchFamily="18" charset="0"/>
                <a:cs typeface="Times New Roman" pitchFamily="18" charset="0"/>
              </a:rPr>
              <a:t> nan </a:t>
            </a:r>
            <a:r>
              <a:rPr lang="en-US" sz="3600" b="1" dirty="0" err="1">
                <a:latin typeface="Times New Roman" pitchFamily="18" charset="0"/>
                <a:cs typeface="Times New Roman" pitchFamily="18" charset="0"/>
              </a:rPr>
              <a:t>rất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mỏng</a:t>
            </a:r>
            <a:r>
              <a:rPr lang="en-US" sz="3600" b="1" dirty="0">
                <a:latin typeface="Times New Roman" pitchFamily="18" charset="0"/>
                <a:cs typeface="Times New Roman" pitchFamily="18" charset="0"/>
              </a:rPr>
              <a:t>  </a:t>
            </a:r>
          </a:p>
        </p:txBody>
      </p:sp>
      <p:sp>
        <p:nvSpPr>
          <p:cNvPr id="161" name="Rectangle 160">
            <a:extLst>
              <a:ext uri="{FF2B5EF4-FFF2-40B4-BE49-F238E27FC236}">
                <a16:creationId xmlns:a16="http://schemas.microsoft.com/office/drawing/2014/main" id="{805E0367-A43B-516E-4542-173024A8584C}"/>
              </a:ext>
            </a:extLst>
          </p:cNvPr>
          <p:cNvSpPr/>
          <p:nvPr/>
        </p:nvSpPr>
        <p:spPr>
          <a:xfrm>
            <a:off x="3656013" y="7610475"/>
            <a:ext cx="8107362" cy="96837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D. </a:t>
            </a:r>
            <a:r>
              <a:rPr lang="en-US" sz="3600" b="1" dirty="0" err="1">
                <a:latin typeface="Times New Roman" pitchFamily="18" charset="0"/>
                <a:cs typeface="Times New Roman" pitchFamily="18" charset="0"/>
              </a:rPr>
              <a:t>Quạt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dày</a:t>
            </a:r>
            <a:r>
              <a:rPr lang="en-US" sz="3600" b="1" dirty="0">
                <a:latin typeface="Times New Roman" pitchFamily="18" charset="0"/>
                <a:cs typeface="Times New Roman" pitchFamily="18" charset="0"/>
              </a:rPr>
              <a:t>  </a:t>
            </a:r>
          </a:p>
        </p:txBody>
      </p:sp>
      <p:sp>
        <p:nvSpPr>
          <p:cNvPr id="14" name="TextBox 13">
            <a:extLst>
              <a:ext uri="{FF2B5EF4-FFF2-40B4-BE49-F238E27FC236}">
                <a16:creationId xmlns:a16="http://schemas.microsoft.com/office/drawing/2014/main" id="{D5D8C4DF-A2E6-612E-C14B-39275A1500A3}"/>
              </a:ext>
            </a:extLst>
          </p:cNvPr>
          <p:cNvSpPr txBox="1">
            <a:spLocks noChangeArrowheads="1"/>
          </p:cNvSpPr>
          <p:nvPr/>
        </p:nvSpPr>
        <p:spPr bwMode="auto">
          <a:xfrm>
            <a:off x="2948783" y="565150"/>
            <a:ext cx="8938418" cy="320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018" tIns="61009" rIns="122018" bIns="61009">
            <a:spAutoFit/>
          </a:bodyPr>
          <a:lstStyle/>
          <a:p>
            <a:pPr marL="0" indent="0" algn="ctr">
              <a:buNone/>
            </a:pPr>
            <a:r>
              <a:rPr lang="en-US" altLang="en-US" sz="2800" b="1" dirty="0" err="1">
                <a:solidFill>
                  <a:schemeClr val="bg1"/>
                </a:solidFill>
                <a:latin typeface="Arial" panose="020B0604020202020204" pitchFamily="34" charset="0"/>
                <a:cs typeface="Arial" panose="020B0604020202020204" pitchFamily="34" charset="0"/>
              </a:rPr>
              <a:t>Câu</a:t>
            </a:r>
            <a:r>
              <a:rPr lang="en-US" altLang="en-US" sz="2800" b="1" dirty="0">
                <a:solidFill>
                  <a:schemeClr val="bg1"/>
                </a:solidFill>
                <a:latin typeface="Arial" panose="020B0604020202020204" pitchFamily="34" charset="0"/>
                <a:cs typeface="Arial" panose="020B0604020202020204" pitchFamily="34" charset="0"/>
              </a:rPr>
              <a:t> 2 : </a:t>
            </a:r>
            <a:r>
              <a:rPr lang="en-US" altLang="en-US" sz="2800" b="1" dirty="0" err="1">
                <a:solidFill>
                  <a:schemeClr val="bg1"/>
                </a:solidFill>
                <a:latin typeface="Arial" panose="020B0604020202020204" pitchFamily="34" charset="0"/>
                <a:cs typeface="Arial" panose="020B0604020202020204" pitchFamily="34" charset="0"/>
              </a:rPr>
              <a:t>Tìm</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hình</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ảnh</a:t>
            </a:r>
            <a:r>
              <a:rPr lang="en-US" altLang="en-US" sz="2800" b="1" dirty="0">
                <a:solidFill>
                  <a:schemeClr val="bg1"/>
                </a:solidFill>
                <a:latin typeface="Arial" panose="020B0604020202020204" pitchFamily="34" charset="0"/>
                <a:cs typeface="Arial" panose="020B0604020202020204" pitchFamily="34" charset="0"/>
              </a:rPr>
              <a:t> so </a:t>
            </a:r>
            <a:r>
              <a:rPr lang="en-US" altLang="en-US" sz="2800" b="1" dirty="0" err="1">
                <a:solidFill>
                  <a:schemeClr val="bg1"/>
                </a:solidFill>
                <a:latin typeface="Arial" panose="020B0604020202020204" pitchFamily="34" charset="0"/>
                <a:cs typeface="Arial" panose="020B0604020202020204" pitchFamily="34" charset="0"/>
              </a:rPr>
              <a:t>sánh</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trong</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câu</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thơ</a:t>
            </a:r>
            <a:r>
              <a:rPr lang="en-US" altLang="en-US" sz="2800" b="1" dirty="0">
                <a:solidFill>
                  <a:schemeClr val="bg1"/>
                </a:solidFill>
                <a:latin typeface="Arial" panose="020B0604020202020204" pitchFamily="34" charset="0"/>
                <a:cs typeface="Arial" panose="020B0604020202020204" pitchFamily="34" charset="0"/>
              </a:rPr>
              <a:t> </a:t>
            </a:r>
            <a:r>
              <a:rPr lang="en-US" altLang="en-US" sz="2800" b="1" dirty="0" err="1">
                <a:solidFill>
                  <a:schemeClr val="bg1"/>
                </a:solidFill>
                <a:latin typeface="Arial" panose="020B0604020202020204" pitchFamily="34" charset="0"/>
                <a:cs typeface="Arial" panose="020B0604020202020204" pitchFamily="34" charset="0"/>
              </a:rPr>
              <a:t>sau</a:t>
            </a:r>
            <a:r>
              <a:rPr lang="vi-VN" sz="2800" i="1" dirty="0">
                <a:latin typeface="Times New Roman" panose="02020603050405020304" pitchFamily="18" charset="0"/>
              </a:rPr>
              <a:t> </a:t>
            </a:r>
            <a:r>
              <a:rPr lang="vi-VN" sz="3600" i="1" dirty="0">
                <a:solidFill>
                  <a:schemeClr val="bg1"/>
                </a:solidFill>
                <a:latin typeface="Times New Roman" panose="02020603050405020304" pitchFamily="18" charset="0"/>
              </a:rPr>
              <a:t>Quạt nan như lá</a:t>
            </a:r>
            <a:endParaRPr lang="vi-VN" sz="3600" dirty="0">
              <a:solidFill>
                <a:schemeClr val="bg1"/>
              </a:solidFill>
              <a:latin typeface="Times New Roman" panose="02020603050405020304" pitchFamily="18" charset="0"/>
            </a:endParaRPr>
          </a:p>
          <a:p>
            <a:pPr marL="0" indent="0" algn="ctr">
              <a:buNone/>
            </a:pPr>
            <a:r>
              <a:rPr lang="vi-VN" sz="3600" i="1" dirty="0">
                <a:solidFill>
                  <a:schemeClr val="bg1"/>
                </a:solidFill>
                <a:latin typeface="Times New Roman" panose="02020603050405020304" pitchFamily="18" charset="0"/>
              </a:rPr>
              <a:t>Chớp chớp lay lay</a:t>
            </a:r>
            <a:endParaRPr lang="vi-VN" sz="3600" dirty="0">
              <a:solidFill>
                <a:schemeClr val="bg1"/>
              </a:solidFill>
              <a:latin typeface="Times New Roman" panose="02020603050405020304" pitchFamily="18" charset="0"/>
            </a:endParaRPr>
          </a:p>
          <a:p>
            <a:pPr marL="0" indent="0" algn="ctr">
              <a:buNone/>
            </a:pPr>
            <a:r>
              <a:rPr lang="vi-VN" sz="3600" i="1" dirty="0">
                <a:solidFill>
                  <a:schemeClr val="bg1"/>
                </a:solidFill>
                <a:latin typeface="Times New Roman" panose="02020603050405020304" pitchFamily="18" charset="0"/>
              </a:rPr>
              <a:t>Quạt nan rất mỏng</a:t>
            </a:r>
            <a:endParaRPr lang="vi-VN" sz="3600" dirty="0">
              <a:solidFill>
                <a:schemeClr val="bg1"/>
              </a:solidFill>
              <a:latin typeface="Times New Roman" panose="02020603050405020304" pitchFamily="18" charset="0"/>
            </a:endParaRPr>
          </a:p>
          <a:p>
            <a:pPr marL="0" indent="0" algn="ctr">
              <a:buNone/>
            </a:pPr>
            <a:r>
              <a:rPr lang="vi-VN" sz="3600" i="1" dirty="0">
                <a:solidFill>
                  <a:schemeClr val="bg1"/>
                </a:solidFill>
                <a:latin typeface="Times New Roman" panose="02020603050405020304" pitchFamily="18" charset="0"/>
              </a:rPr>
              <a:t>Quạt gió rất dày</a:t>
            </a:r>
            <a:r>
              <a:rPr lang="en-US" altLang="en-US" sz="3600" b="1" dirty="0">
                <a:solidFill>
                  <a:schemeClr val="bg1"/>
                </a:solidFill>
                <a:latin typeface="Arial" panose="020B0604020202020204" pitchFamily="34" charset="0"/>
                <a:cs typeface="Arial" panose="020B0604020202020204" pitchFamily="34" charset="0"/>
              </a:rPr>
              <a:t> </a:t>
            </a:r>
          </a:p>
          <a:p>
            <a:r>
              <a:rPr lang="en-US" altLang="en-US" sz="2800" b="1" dirty="0">
                <a:solidFill>
                  <a:schemeClr val="bg1"/>
                </a:solidFill>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58"/>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0" presetClass="exit" presetSubtype="0" fill="hold" nodeType="withEffect">
                                  <p:stCondLst>
                                    <p:cond delay="0"/>
                                  </p:stCondLst>
                                  <p:childTnLst>
                                    <p:animEffect transition="out" filter="fade">
                                      <p:cBhvr>
                                        <p:cTn id="25" dur="500"/>
                                        <p:tgtEl>
                                          <p:spTgt spid="158"/>
                                        </p:tgtEl>
                                      </p:cBhvr>
                                    </p:animEffect>
                                    <p:set>
                                      <p:cBhvr>
                                        <p:cTn id="26" dur="1" fill="hold">
                                          <p:stCondLst>
                                            <p:cond delay="499"/>
                                          </p:stCondLst>
                                        </p:cTn>
                                        <p:tgtEl>
                                          <p:spTgt spid="158"/>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56"/>
                                        </p:tgtEl>
                                        <p:attrNameLst>
                                          <p:attrName>style.visibility</p:attrName>
                                        </p:attrNameLst>
                                      </p:cBhvr>
                                      <p:to>
                                        <p:strVal val="visible"/>
                                      </p:to>
                                    </p:set>
                                    <p:animEffect transition="in" filter="fade">
                                      <p:cBhvr>
                                        <p:cTn id="29" dur="500"/>
                                        <p:tgtEl>
                                          <p:spTgt spid="156"/>
                                        </p:tgtEl>
                                      </p:cBhvr>
                                    </p:animEffect>
                                  </p:childTnLst>
                                </p:cTn>
                              </p:par>
                            </p:childTnLst>
                          </p:cTn>
                        </p:par>
                        <p:par>
                          <p:cTn id="30" fill="hold" nodeType="afterGroup">
                            <p:stCondLst>
                              <p:cond delay="500"/>
                            </p:stCondLst>
                            <p:childTnLst>
                              <p:par>
                                <p:cTn id="31" presetID="8" presetClass="emph" presetSubtype="0" fill="hold" nodeType="afterEffect">
                                  <p:stCondLst>
                                    <p:cond delay="0"/>
                                  </p:stCondLst>
                                  <p:childTnLst>
                                    <p:animRot by="-21600000">
                                      <p:cBhvr>
                                        <p:cTn id="32" dur="15000" fill="hold"/>
                                        <p:tgtEl>
                                          <p:spTgt spid="154"/>
                                        </p:tgtEl>
                                        <p:attrNameLst>
                                          <p:attrName>r</p:attrName>
                                        </p:attrNameLst>
                                      </p:cBhvr>
                                    </p:animRot>
                                  </p:childTnLst>
                                </p:cTn>
                              </p:par>
                              <p:par>
                                <p:cTn id="33" presetID="10" presetClass="exit" presetSubtype="0" fill="hold" nodeType="withEffect">
                                  <p:stCondLst>
                                    <p:cond delay="60500"/>
                                  </p:stCondLst>
                                  <p:childTnLst>
                                    <p:animEffect transition="out" filter="fade">
                                      <p:cBhvr>
                                        <p:cTn id="34" dur="500"/>
                                        <p:tgtEl>
                                          <p:spTgt spid="156"/>
                                        </p:tgtEl>
                                      </p:cBhvr>
                                    </p:animEffect>
                                    <p:set>
                                      <p:cBhvr>
                                        <p:cTn id="35" dur="1" fill="hold">
                                          <p:stCondLst>
                                            <p:cond delay="499"/>
                                          </p:stCondLst>
                                        </p:cTn>
                                        <p:tgtEl>
                                          <p:spTgt spid="156"/>
                                        </p:tgtEl>
                                        <p:attrNameLst>
                                          <p:attrName>style.visibility</p:attrName>
                                        </p:attrNameLst>
                                      </p:cBhvr>
                                      <p:to>
                                        <p:strVal val="hidden"/>
                                      </p:to>
                                    </p:set>
                                  </p:childTnLst>
                                </p:cTn>
                              </p:par>
                              <p:par>
                                <p:cTn id="36" presetID="10" presetClass="entr" presetSubtype="0" fill="hold" nodeType="withEffect">
                                  <p:stCondLst>
                                    <p:cond delay="60500"/>
                                  </p:stCondLst>
                                  <p:childTnLst>
                                    <p:set>
                                      <p:cBhvr>
                                        <p:cTn id="37" dur="1" fill="hold">
                                          <p:stCondLst>
                                            <p:cond delay="0"/>
                                          </p:stCondLst>
                                        </p:cTn>
                                        <p:tgtEl>
                                          <p:spTgt spid="158"/>
                                        </p:tgtEl>
                                        <p:attrNameLst>
                                          <p:attrName>style.visibility</p:attrName>
                                        </p:attrNameLst>
                                      </p:cBhvr>
                                      <p:to>
                                        <p:strVal val="visible"/>
                                      </p:to>
                                    </p:set>
                                    <p:animEffect transition="in" filter="fade">
                                      <p:cBhvr>
                                        <p:cTn id="38" dur="500"/>
                                        <p:tgtEl>
                                          <p:spTgt spid="158"/>
                                        </p:tgtEl>
                                      </p:cBhvr>
                                    </p:animEffect>
                                  </p:childTnLst>
                                </p:cTn>
                              </p:par>
                            </p:childTnLst>
                          </p:cTn>
                        </p:par>
                      </p:childTnLst>
                    </p:cTn>
                  </p:par>
                </p:childTnLst>
              </p:cTn>
              <p:nextCondLst>
                <p:cond evt="onClick" delay="0">
                  <p:tgtEl>
                    <p:spTgt spid="158"/>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6" presetClass="emph" presetSubtype="0" fill="hold" nodeType="clickEffect">
                                  <p:stCondLst>
                                    <p:cond delay="0"/>
                                  </p:stCondLst>
                                  <p:childTnLst>
                                    <p:animScale>
                                      <p:cBhvr>
                                        <p:cTn id="43" dur="2000" fill="hold"/>
                                        <p:tgtEl>
                                          <p:spTgt spid="11"/>
                                        </p:tgtEl>
                                      </p:cBhvr>
                                      <p:by x="150000" y="150000"/>
                                    </p:animScale>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nodeType="click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6" restart="whenNotActive" fill="hold" evtFilter="cancelBubble" nodeType="interactiveSeq">
                <p:stCondLst>
                  <p:cond evt="onClick" delay="0">
                    <p:tgtEl>
                      <p:spTgt spid="16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nodeType="clickEffect">
                                  <p:stCondLst>
                                    <p:cond delay="0"/>
                                  </p:stCondLst>
                                  <p:childTnLst>
                                    <p:animEffect transition="out" filter="fade">
                                      <p:cBhvr>
                                        <p:cTn id="60" dur="500"/>
                                        <p:tgtEl>
                                          <p:spTgt spid="161"/>
                                        </p:tgtEl>
                                      </p:cBhvr>
                                    </p:animEffect>
                                    <p:set>
                                      <p:cBhvr>
                                        <p:cTn id="61"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childTnLst>
        </p:cTn>
      </p:par>
    </p:tnLst>
    <p:bldLst>
      <p:bldP spid="9" grpId="0" animBg="1"/>
      <p:bldP spid="11" grpId="0" animBg="1"/>
      <p:bldP spid="13" grpId="0" animBg="1"/>
      <p:bldP spid="161"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C:\Users\ADMIN\Desktop\Tai nguyen thiet ke tro choi\Bảng gỗ\wooden-blank-sign-clipart-1.jpg">
            <a:extLst>
              <a:ext uri="{FF2B5EF4-FFF2-40B4-BE49-F238E27FC236}">
                <a16:creationId xmlns:a16="http://schemas.microsoft.com/office/drawing/2014/main" id="{76C741A6-138A-E947-7C47-4876AA79B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460"/>
          <a:stretch>
            <a:fillRect/>
          </a:stretch>
        </p:blipFill>
        <p:spPr bwMode="auto">
          <a:xfrm>
            <a:off x="442120" y="560388"/>
            <a:ext cx="15621000"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14" descr="kim phut">
            <a:extLst>
              <a:ext uri="{FF2B5EF4-FFF2-40B4-BE49-F238E27FC236}">
                <a16:creationId xmlns:a16="http://schemas.microsoft.com/office/drawing/2014/main" id="{E2D4FC8E-A5EA-E548-FF1A-12AC4C2E6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5563" y="4625975"/>
            <a:ext cx="22383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1" descr="dongho1">
            <a:extLst>
              <a:ext uri="{FF2B5EF4-FFF2-40B4-BE49-F238E27FC236}">
                <a16:creationId xmlns:a16="http://schemas.microsoft.com/office/drawing/2014/main" id="{176AA9B9-938E-34D0-A0EE-3EA21A67D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6138" y="3819525"/>
            <a:ext cx="3138487"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22" descr="slide0002_image021">
            <a:extLst>
              <a:ext uri="{FF2B5EF4-FFF2-40B4-BE49-F238E27FC236}">
                <a16:creationId xmlns:a16="http://schemas.microsoft.com/office/drawing/2014/main" id="{D2412F11-8613-A9B7-C8DC-87908244015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512800" y="7081838"/>
            <a:ext cx="6604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23">
            <a:extLst>
              <a:ext uri="{FF2B5EF4-FFF2-40B4-BE49-F238E27FC236}">
                <a16:creationId xmlns:a16="http://schemas.microsoft.com/office/drawing/2014/main" id="{5BC768EF-E279-DDAA-331B-30FFCF66D168}"/>
              </a:ext>
            </a:extLst>
          </p:cNvPr>
          <p:cNvSpPr>
            <a:spLocks noChangeShapeType="1"/>
          </p:cNvSpPr>
          <p:nvPr/>
        </p:nvSpPr>
        <p:spPr bwMode="auto">
          <a:xfrm>
            <a:off x="13031788" y="7651750"/>
            <a:ext cx="1503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22018" tIns="61009" rIns="122018" bIns="61009"/>
          <a:lstStyle/>
          <a:p>
            <a:endParaRPr lang="en-US"/>
          </a:p>
        </p:txBody>
      </p:sp>
      <p:pic>
        <p:nvPicPr>
          <p:cNvPr id="158" name="Picture 24" descr="CHAY XE DAP">
            <a:extLst>
              <a:ext uri="{FF2B5EF4-FFF2-40B4-BE49-F238E27FC236}">
                <a16:creationId xmlns:a16="http://schemas.microsoft.com/office/drawing/2014/main" id="{C41F884B-431C-C23D-8B3E-A6C1186B4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7075" y="6956425"/>
            <a:ext cx="7921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4113F5C-6C8F-7C81-D609-3A5C04998F45}"/>
              </a:ext>
            </a:extLst>
          </p:cNvPr>
          <p:cNvSpPr/>
          <p:nvPr/>
        </p:nvSpPr>
        <p:spPr>
          <a:xfrm>
            <a:off x="3656013" y="3389313"/>
            <a:ext cx="8107362" cy="105727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A. </a:t>
            </a:r>
            <a:r>
              <a:rPr lang="en-US" sz="3600" b="1" dirty="0" err="1">
                <a:latin typeface="Times New Roman" pitchFamily="18" charset="0"/>
                <a:cs typeface="Times New Roman" pitchFamily="18" charset="0"/>
              </a:rPr>
              <a:t>Tiếng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gió</a:t>
            </a:r>
            <a:r>
              <a:rPr lang="en-US" sz="3600" b="1" dirty="0">
                <a:latin typeface="Times New Roman" pitchFamily="18" charset="0"/>
                <a:cs typeface="Times New Roman" pitchFamily="18" charset="0"/>
              </a:rPr>
              <a:t>   </a:t>
            </a:r>
          </a:p>
        </p:txBody>
      </p:sp>
      <p:sp>
        <p:nvSpPr>
          <p:cNvPr id="11" name="Rectangle 10">
            <a:extLst>
              <a:ext uri="{FF2B5EF4-FFF2-40B4-BE49-F238E27FC236}">
                <a16:creationId xmlns:a16="http://schemas.microsoft.com/office/drawing/2014/main" id="{3D015C54-D5E0-0168-610A-1A22FB9827B3}"/>
              </a:ext>
            </a:extLst>
          </p:cNvPr>
          <p:cNvSpPr/>
          <p:nvPr/>
        </p:nvSpPr>
        <p:spPr>
          <a:xfrm>
            <a:off x="3656013" y="4800600"/>
            <a:ext cx="8107362" cy="96837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B. </a:t>
            </a:r>
            <a:r>
              <a:rPr lang="en-US" sz="3600" b="1" dirty="0" err="1">
                <a:latin typeface="Times New Roman" pitchFamily="18" charset="0"/>
                <a:cs typeface="Times New Roman" pitchFamily="18" charset="0"/>
              </a:rPr>
              <a:t>Tiếng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hát</a:t>
            </a:r>
            <a:r>
              <a:rPr lang="en-US" sz="3600" b="1" dirty="0">
                <a:latin typeface="Times New Roman" pitchFamily="18" charset="0"/>
                <a:cs typeface="Times New Roman" pitchFamily="18" charset="0"/>
              </a:rPr>
              <a:t>  </a:t>
            </a:r>
          </a:p>
        </p:txBody>
      </p:sp>
      <p:sp>
        <p:nvSpPr>
          <p:cNvPr id="13" name="Rectangle 12">
            <a:extLst>
              <a:ext uri="{FF2B5EF4-FFF2-40B4-BE49-F238E27FC236}">
                <a16:creationId xmlns:a16="http://schemas.microsoft.com/office/drawing/2014/main" id="{7B49C9A2-A579-2FBF-A15D-D4A6FD3F7C6A}"/>
              </a:ext>
            </a:extLst>
          </p:cNvPr>
          <p:cNvSpPr/>
          <p:nvPr/>
        </p:nvSpPr>
        <p:spPr>
          <a:xfrm>
            <a:off x="3656013" y="6165850"/>
            <a:ext cx="8107362" cy="107632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C. </a:t>
            </a:r>
            <a:r>
              <a:rPr lang="en-US" sz="3600" b="1" dirty="0" err="1">
                <a:latin typeface="Times New Roman" pitchFamily="18" charset="0"/>
                <a:cs typeface="Times New Roman" pitchFamily="18" charset="0"/>
              </a:rPr>
              <a:t>Tiếng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mưa</a:t>
            </a:r>
            <a:r>
              <a:rPr lang="en-US" sz="3600" b="1" dirty="0">
                <a:latin typeface="Times New Roman" pitchFamily="18" charset="0"/>
                <a:cs typeface="Times New Roman" pitchFamily="18" charset="0"/>
              </a:rPr>
              <a:t>   </a:t>
            </a:r>
          </a:p>
        </p:txBody>
      </p:sp>
      <p:sp>
        <p:nvSpPr>
          <p:cNvPr id="161" name="Rectangle 160">
            <a:extLst>
              <a:ext uri="{FF2B5EF4-FFF2-40B4-BE49-F238E27FC236}">
                <a16:creationId xmlns:a16="http://schemas.microsoft.com/office/drawing/2014/main" id="{7AE6B4CA-6B31-0A14-17BD-CC659EBECE77}"/>
              </a:ext>
            </a:extLst>
          </p:cNvPr>
          <p:cNvSpPr/>
          <p:nvPr/>
        </p:nvSpPr>
        <p:spPr>
          <a:xfrm>
            <a:off x="3656013" y="7610475"/>
            <a:ext cx="8107362" cy="96837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D.  </a:t>
            </a:r>
            <a:r>
              <a:rPr lang="en-US" sz="3600" b="1" dirty="0" err="1">
                <a:latin typeface="Times New Roman" pitchFamily="18" charset="0"/>
                <a:cs typeface="Times New Roman" pitchFamily="18" charset="0"/>
              </a:rPr>
              <a:t>Tiếng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nói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chuyện</a:t>
            </a:r>
            <a:r>
              <a:rPr lang="en-US" sz="3600" b="1" dirty="0">
                <a:latin typeface="Times New Roman" pitchFamily="18" charset="0"/>
                <a:cs typeface="Times New Roman" pitchFamily="18" charset="0"/>
              </a:rPr>
              <a:t>    </a:t>
            </a:r>
          </a:p>
        </p:txBody>
      </p:sp>
      <p:sp>
        <p:nvSpPr>
          <p:cNvPr id="14" name="TextBox 13">
            <a:extLst>
              <a:ext uri="{FF2B5EF4-FFF2-40B4-BE49-F238E27FC236}">
                <a16:creationId xmlns:a16="http://schemas.microsoft.com/office/drawing/2014/main" id="{CDA82A04-A9FF-717C-A336-88FEC46484D5}"/>
              </a:ext>
            </a:extLst>
          </p:cNvPr>
          <p:cNvSpPr txBox="1">
            <a:spLocks noChangeArrowheads="1"/>
          </p:cNvSpPr>
          <p:nvPr/>
        </p:nvSpPr>
        <p:spPr bwMode="auto">
          <a:xfrm>
            <a:off x="831849" y="1058863"/>
            <a:ext cx="13859669" cy="203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018" tIns="61009" rIns="122018" bIns="61009">
            <a:spAutoFit/>
          </a:bodyPr>
          <a:lstStyle/>
          <a:p>
            <a:pPr algn="ct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Câu</a:t>
            </a:r>
            <a:r>
              <a:rPr lang="en-US" altLang="en-US" sz="3200" b="1" dirty="0">
                <a:solidFill>
                  <a:schemeClr val="bg1"/>
                </a:solidFill>
                <a:latin typeface="Arial" panose="020B0604020202020204" pitchFamily="34" charset="0"/>
                <a:cs typeface="Arial" panose="020B0604020202020204" pitchFamily="34" charset="0"/>
              </a:rPr>
              <a:t> 3 </a:t>
            </a:r>
            <a:r>
              <a:rPr lang="en-US" altLang="en-US" sz="4400" b="1" dirty="0">
                <a:solidFill>
                  <a:schemeClr val="bg1"/>
                </a:solidFill>
                <a:latin typeface="Arial" panose="020B0604020202020204" pitchFamily="34" charset="0"/>
                <a:cs typeface="Arial" panose="020B0604020202020204" pitchFamily="34" charset="0"/>
              </a:rPr>
              <a:t>:</a:t>
            </a:r>
            <a:r>
              <a:rPr lang="en-US" sz="4400" b="1" dirty="0">
                <a:solidFill>
                  <a:srgbClr val="008000"/>
                </a:solidFill>
                <a:latin typeface="Times New Roman" panose="02020603050405020304" pitchFamily="18" charset="0"/>
              </a:rPr>
              <a:t> </a:t>
            </a:r>
            <a:r>
              <a:rPr lang="en-US" sz="4000" b="1" dirty="0" err="1">
                <a:solidFill>
                  <a:schemeClr val="bg1"/>
                </a:solidFill>
                <a:latin typeface="Times New Roman" panose="02020603050405020304" pitchFamily="18" charset="0"/>
              </a:rPr>
              <a:t>Điền</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tiếp</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từ</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ngữ</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chỉ</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sự</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vật</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để</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mỗi</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dòng</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sau</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thành</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câu</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văn</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có</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hình</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ảnh</a:t>
            </a:r>
            <a:r>
              <a:rPr lang="en-US" sz="4000" b="1" dirty="0">
                <a:solidFill>
                  <a:schemeClr val="bg1"/>
                </a:solidFill>
                <a:latin typeface="Times New Roman" panose="02020603050405020304" pitchFamily="18" charset="0"/>
              </a:rPr>
              <a:t> so </a:t>
            </a:r>
            <a:r>
              <a:rPr lang="en-US" sz="4000" b="1" dirty="0" err="1">
                <a:solidFill>
                  <a:schemeClr val="bg1"/>
                </a:solidFill>
                <a:latin typeface="Times New Roman" panose="02020603050405020304" pitchFamily="18" charset="0"/>
              </a:rPr>
              <a:t>sánh</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các</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sự</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vật</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với</a:t>
            </a:r>
            <a:r>
              <a:rPr lang="en-US" sz="4000" b="1" dirty="0">
                <a:solidFill>
                  <a:schemeClr val="bg1"/>
                </a:solidFill>
                <a:latin typeface="Times New Roman" panose="02020603050405020304" pitchFamily="18" charset="0"/>
              </a:rPr>
              <a:t> </a:t>
            </a:r>
            <a:r>
              <a:rPr lang="en-US" sz="4000" b="1" dirty="0" err="1">
                <a:solidFill>
                  <a:schemeClr val="bg1"/>
                </a:solidFill>
                <a:latin typeface="Times New Roman" panose="02020603050405020304" pitchFamily="18" charset="0"/>
              </a:rPr>
              <a:t>nhau</a:t>
            </a:r>
            <a:r>
              <a:rPr lang="en-US" altLang="en-US" sz="4000" b="1" dirty="0">
                <a:solidFill>
                  <a:schemeClr val="bg1"/>
                </a:solidFill>
                <a:latin typeface="Arial" panose="020B0604020202020204" pitchFamily="34" charset="0"/>
                <a:cs typeface="Arial" panose="020B0604020202020204" pitchFamily="34" charset="0"/>
              </a:rPr>
              <a:t> </a:t>
            </a:r>
          </a:p>
          <a:p>
            <a:pPr algn="ctr"/>
            <a:r>
              <a:rPr lang="vi-VN" sz="4000" dirty="0">
                <a:solidFill>
                  <a:schemeClr val="bg1"/>
                </a:solidFill>
                <a:latin typeface="Times New Roman" panose="02020603050405020304" pitchFamily="18" charset="0"/>
              </a:rPr>
              <a:t>Tiếng suối ngân nga như..........................</a:t>
            </a:r>
            <a:r>
              <a:rPr lang="en-US" altLang="en-US" sz="4000" b="1" dirty="0">
                <a:solidFill>
                  <a:schemeClr val="bg1"/>
                </a:solidFill>
                <a:latin typeface="Arial" panose="020B0604020202020204" pitchFamily="34" charset="0"/>
                <a:cs typeface="Arial" panose="020B0604020202020204" pitchFamily="34" charset="0"/>
              </a:rPr>
              <a:t> </a:t>
            </a:r>
            <a:endParaRPr lang="en-US" altLang="en-US" sz="80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58"/>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0" presetClass="exit" presetSubtype="0" fill="hold" nodeType="withEffect">
                                  <p:stCondLst>
                                    <p:cond delay="0"/>
                                  </p:stCondLst>
                                  <p:childTnLst>
                                    <p:animEffect transition="out" filter="fade">
                                      <p:cBhvr>
                                        <p:cTn id="25" dur="500"/>
                                        <p:tgtEl>
                                          <p:spTgt spid="158"/>
                                        </p:tgtEl>
                                      </p:cBhvr>
                                    </p:animEffect>
                                    <p:set>
                                      <p:cBhvr>
                                        <p:cTn id="26" dur="1" fill="hold">
                                          <p:stCondLst>
                                            <p:cond delay="499"/>
                                          </p:stCondLst>
                                        </p:cTn>
                                        <p:tgtEl>
                                          <p:spTgt spid="158"/>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56"/>
                                        </p:tgtEl>
                                        <p:attrNameLst>
                                          <p:attrName>style.visibility</p:attrName>
                                        </p:attrNameLst>
                                      </p:cBhvr>
                                      <p:to>
                                        <p:strVal val="visible"/>
                                      </p:to>
                                    </p:set>
                                    <p:animEffect transition="in" filter="fade">
                                      <p:cBhvr>
                                        <p:cTn id="29" dur="500"/>
                                        <p:tgtEl>
                                          <p:spTgt spid="156"/>
                                        </p:tgtEl>
                                      </p:cBhvr>
                                    </p:animEffect>
                                  </p:childTnLst>
                                </p:cTn>
                              </p:par>
                            </p:childTnLst>
                          </p:cTn>
                        </p:par>
                        <p:par>
                          <p:cTn id="30" fill="hold" nodeType="afterGroup">
                            <p:stCondLst>
                              <p:cond delay="500"/>
                            </p:stCondLst>
                            <p:childTnLst>
                              <p:par>
                                <p:cTn id="31" presetID="8" presetClass="emph" presetSubtype="0" fill="hold" nodeType="afterEffect">
                                  <p:stCondLst>
                                    <p:cond delay="0"/>
                                  </p:stCondLst>
                                  <p:childTnLst>
                                    <p:animRot by="-21600000">
                                      <p:cBhvr>
                                        <p:cTn id="32" dur="15000" fill="hold"/>
                                        <p:tgtEl>
                                          <p:spTgt spid="154"/>
                                        </p:tgtEl>
                                        <p:attrNameLst>
                                          <p:attrName>r</p:attrName>
                                        </p:attrNameLst>
                                      </p:cBhvr>
                                    </p:animRot>
                                  </p:childTnLst>
                                </p:cTn>
                              </p:par>
                              <p:par>
                                <p:cTn id="33" presetID="10" presetClass="exit" presetSubtype="0" fill="hold" nodeType="withEffect">
                                  <p:stCondLst>
                                    <p:cond delay="60500"/>
                                  </p:stCondLst>
                                  <p:childTnLst>
                                    <p:animEffect transition="out" filter="fade">
                                      <p:cBhvr>
                                        <p:cTn id="34" dur="500"/>
                                        <p:tgtEl>
                                          <p:spTgt spid="156"/>
                                        </p:tgtEl>
                                      </p:cBhvr>
                                    </p:animEffect>
                                    <p:set>
                                      <p:cBhvr>
                                        <p:cTn id="35" dur="1" fill="hold">
                                          <p:stCondLst>
                                            <p:cond delay="499"/>
                                          </p:stCondLst>
                                        </p:cTn>
                                        <p:tgtEl>
                                          <p:spTgt spid="156"/>
                                        </p:tgtEl>
                                        <p:attrNameLst>
                                          <p:attrName>style.visibility</p:attrName>
                                        </p:attrNameLst>
                                      </p:cBhvr>
                                      <p:to>
                                        <p:strVal val="hidden"/>
                                      </p:to>
                                    </p:set>
                                  </p:childTnLst>
                                </p:cTn>
                              </p:par>
                              <p:par>
                                <p:cTn id="36" presetID="10" presetClass="entr" presetSubtype="0" fill="hold" nodeType="withEffect">
                                  <p:stCondLst>
                                    <p:cond delay="60500"/>
                                  </p:stCondLst>
                                  <p:childTnLst>
                                    <p:set>
                                      <p:cBhvr>
                                        <p:cTn id="37" dur="1" fill="hold">
                                          <p:stCondLst>
                                            <p:cond delay="0"/>
                                          </p:stCondLst>
                                        </p:cTn>
                                        <p:tgtEl>
                                          <p:spTgt spid="158"/>
                                        </p:tgtEl>
                                        <p:attrNameLst>
                                          <p:attrName>style.visibility</p:attrName>
                                        </p:attrNameLst>
                                      </p:cBhvr>
                                      <p:to>
                                        <p:strVal val="visible"/>
                                      </p:to>
                                    </p:set>
                                    <p:animEffect transition="in" filter="fade">
                                      <p:cBhvr>
                                        <p:cTn id="38" dur="500"/>
                                        <p:tgtEl>
                                          <p:spTgt spid="158"/>
                                        </p:tgtEl>
                                      </p:cBhvr>
                                    </p:animEffect>
                                  </p:childTnLst>
                                </p:cTn>
                              </p:par>
                            </p:childTnLst>
                          </p:cTn>
                        </p:par>
                      </p:childTnLst>
                    </p:cTn>
                  </p:par>
                </p:childTnLst>
              </p:cTn>
              <p:nextCondLst>
                <p:cond evt="onClick" delay="0">
                  <p:tgtEl>
                    <p:spTgt spid="158"/>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6" presetClass="emph" presetSubtype="0" fill="hold" nodeType="clickEffect">
                                  <p:stCondLst>
                                    <p:cond delay="0"/>
                                  </p:stCondLst>
                                  <p:childTnLst>
                                    <p:animScale>
                                      <p:cBhvr>
                                        <p:cTn id="43" dur="2000" fill="hold"/>
                                        <p:tgtEl>
                                          <p:spTgt spid="11"/>
                                        </p:tgtEl>
                                      </p:cBhvr>
                                      <p:by x="150000" y="150000"/>
                                    </p:animScale>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nodeType="click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6" restart="whenNotActive" fill="hold" evtFilter="cancelBubble" nodeType="interactiveSeq">
                <p:stCondLst>
                  <p:cond evt="onClick" delay="0">
                    <p:tgtEl>
                      <p:spTgt spid="16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nodeType="clickEffect">
                                  <p:stCondLst>
                                    <p:cond delay="0"/>
                                  </p:stCondLst>
                                  <p:childTnLst>
                                    <p:animEffect transition="out" filter="fade">
                                      <p:cBhvr>
                                        <p:cTn id="60" dur="500"/>
                                        <p:tgtEl>
                                          <p:spTgt spid="161"/>
                                        </p:tgtEl>
                                      </p:cBhvr>
                                    </p:animEffect>
                                    <p:set>
                                      <p:cBhvr>
                                        <p:cTn id="61"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childTnLst>
        </p:cTn>
      </p:par>
    </p:tnLst>
    <p:bldLst>
      <p:bldP spid="9" grpId="0" animBg="1"/>
      <p:bldP spid="11" grpId="0" animBg="1"/>
      <p:bldP spid="13" grpId="0" animBg="1"/>
      <p:bldP spid="161"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VẬT TRONG NHÀ.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799"/>
            <a:ext cx="15468600" cy="8435675"/>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9050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1. </a:t>
            </a:r>
            <a:r>
              <a:rPr lang="vi-VN" sz="3800" b="1" dirty="0">
                <a:solidFill>
                  <a:srgbClr val="0000CC"/>
                </a:solidFill>
                <a:latin typeface="Times New Roman" pitchFamily="18" charset="0"/>
                <a:cs typeface="Times New Roman" pitchFamily="18" charset="0"/>
              </a:rPr>
              <a:t>Tìm từ ngữ về bạn trong nhà theo từng nhóm sau:</a:t>
            </a:r>
            <a:endParaRPr lang="en-US" sz="3800" b="1" dirty="0">
              <a:solidFill>
                <a:srgbClr val="0000CC"/>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76678941"/>
              </p:ext>
            </p:extLst>
          </p:nvPr>
        </p:nvGraphicFramePr>
        <p:xfrm>
          <a:off x="823119" y="3810000"/>
          <a:ext cx="14782800" cy="3886200"/>
        </p:xfrm>
        <a:graphic>
          <a:graphicData uri="http://schemas.openxmlformats.org/drawingml/2006/table">
            <a:tbl>
              <a:tblPr firstRow="1" bandRow="1">
                <a:tableStyleId>{5C22544A-7EE6-4342-B048-85BDC9FD1C3A}</a:tableStyleId>
              </a:tblPr>
              <a:tblGrid>
                <a:gridCol w="8458200">
                  <a:extLst>
                    <a:ext uri="{9D8B030D-6E8A-4147-A177-3AD203B41FA5}">
                      <a16:colId xmlns:a16="http://schemas.microsoft.com/office/drawing/2014/main" val="20000"/>
                    </a:ext>
                  </a:extLst>
                </a:gridCol>
                <a:gridCol w="6324600">
                  <a:extLst>
                    <a:ext uri="{9D8B030D-6E8A-4147-A177-3AD203B41FA5}">
                      <a16:colId xmlns:a16="http://schemas.microsoft.com/office/drawing/2014/main" val="20001"/>
                    </a:ext>
                  </a:extLst>
                </a:gridCol>
              </a:tblGrid>
              <a:tr h="533400">
                <a:tc>
                  <a:txBody>
                    <a:bodyPr/>
                    <a:lstStyle/>
                    <a:p>
                      <a:pPr algn="ctr"/>
                      <a:r>
                        <a:rPr lang="vi-VN" sz="3800" b="1" dirty="0">
                          <a:solidFill>
                            <a:srgbClr val="0000CC"/>
                          </a:solidFill>
                          <a:latin typeface="Times New Roman" pitchFamily="18" charset="0"/>
                          <a:cs typeface="Times New Roman" pitchFamily="18" charset="0"/>
                        </a:rPr>
                        <a:t>Vật nuôi</a:t>
                      </a: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a:solidFill>
                            <a:srgbClr val="0000CC"/>
                          </a:solidFill>
                          <a:latin typeface="Times New Roman" pitchFamily="18" charset="0"/>
                          <a:cs typeface="Times New Roman" pitchFamily="18" charset="0"/>
                        </a:rPr>
                        <a:t>Đồ đạc</a:t>
                      </a: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0"/>
                  </a:ext>
                </a:extLst>
              </a:tr>
              <a:tr h="411480">
                <a:tc>
                  <a:txBody>
                    <a:bodyPr/>
                    <a:lstStyle/>
                    <a:p>
                      <a:pPr algn="ctr"/>
                      <a:r>
                        <a:rPr lang="vi-VN" sz="3800" b="1" dirty="0">
                          <a:solidFill>
                            <a:srgbClr val="FF0000"/>
                          </a:solidFill>
                          <a:latin typeface="Times New Roman" pitchFamily="18" charset="0"/>
                          <a:cs typeface="Times New Roman" pitchFamily="18" charset="0"/>
                        </a:rPr>
                        <a:t>M:</a:t>
                      </a:r>
                      <a:r>
                        <a:rPr lang="vi-VN" sz="3800" b="1" dirty="0">
                          <a:solidFill>
                            <a:srgbClr val="0000CC"/>
                          </a:solidFill>
                          <a:latin typeface="Times New Roman" pitchFamily="18" charset="0"/>
                          <a:cs typeface="Times New Roman" pitchFamily="18" charset="0"/>
                        </a:rPr>
                        <a:t>Mèo </a:t>
                      </a: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3800" b="1" dirty="0">
                          <a:solidFill>
                            <a:srgbClr val="FF0000"/>
                          </a:solidFill>
                          <a:latin typeface="Times New Roman" pitchFamily="18" charset="0"/>
                          <a:cs typeface="Times New Roman" pitchFamily="18" charset="0"/>
                        </a:rPr>
                        <a:t>M:</a:t>
                      </a:r>
                      <a:r>
                        <a:rPr lang="vi-VN" sz="3800" b="1" dirty="0">
                          <a:solidFill>
                            <a:srgbClr val="0000CC"/>
                          </a:solidFill>
                          <a:latin typeface="Times New Roman" pitchFamily="18" charset="0"/>
                          <a:cs typeface="Times New Roman" pitchFamily="18" charset="0"/>
                        </a:rPr>
                        <a:t> Quạt điên</a:t>
                      </a: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1"/>
                  </a:ext>
                </a:extLst>
              </a:tr>
              <a:tr h="2545080">
                <a:tc>
                  <a:txBody>
                    <a:bodyPr/>
                    <a:lstStyle/>
                    <a:p>
                      <a:pPr algn="ctr"/>
                      <a:endParaRPr lang="en-US" sz="3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endParaRPr lang="en-US" sz="3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0002"/>
                  </a:ext>
                </a:extLst>
              </a:tr>
            </a:tbl>
          </a:graphicData>
        </a:graphic>
      </p:graphicFrame>
      <p:grpSp>
        <p:nvGrpSpPr>
          <p:cNvPr id="21" name="Group 20"/>
          <p:cNvGrpSpPr/>
          <p:nvPr/>
        </p:nvGrpSpPr>
        <p:grpSpPr>
          <a:xfrm>
            <a:off x="4633119" y="76200"/>
            <a:ext cx="7475172" cy="1304952"/>
            <a:chOff x="4328319" y="238780"/>
            <a:chExt cx="7475172" cy="1304952"/>
          </a:xfrm>
        </p:grpSpPr>
        <p:grpSp>
          <p:nvGrpSpPr>
            <p:cNvPr id="22" name="Group 21"/>
            <p:cNvGrpSpPr/>
            <p:nvPr/>
          </p:nvGrpSpPr>
          <p:grpSpPr>
            <a:xfrm>
              <a:off x="5242719" y="238780"/>
              <a:ext cx="5257593" cy="905028"/>
              <a:chOff x="5154256" y="299739"/>
              <a:chExt cx="5168883" cy="905028"/>
            </a:xfrm>
          </p:grpSpPr>
          <p:grpSp>
            <p:nvGrpSpPr>
              <p:cNvPr id="24" name="Group 23"/>
              <p:cNvGrpSpPr/>
              <p:nvPr/>
            </p:nvGrpSpPr>
            <p:grpSpPr>
              <a:xfrm>
                <a:off x="5154256" y="299739"/>
                <a:ext cx="5168883" cy="905028"/>
                <a:chOff x="5154256" y="299739"/>
                <a:chExt cx="5168883" cy="905028"/>
              </a:xfrm>
            </p:grpSpPr>
            <p:sp>
              <p:nvSpPr>
                <p:cNvPr id="26" name="TextBox 25"/>
                <p:cNvSpPr txBox="1"/>
                <p:nvPr/>
              </p:nvSpPr>
              <p:spPr>
                <a:xfrm>
                  <a:off x="5154256" y="299739"/>
                  <a:ext cx="5168883" cy="523220"/>
                </a:xfrm>
                <a:prstGeom prst="rect">
                  <a:avLst/>
                </a:prstGeom>
                <a:no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Tư</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29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11năm 2023</a:t>
                  </a:r>
                </a:p>
              </p:txBody>
            </p:sp>
            <p:sp>
              <p:nvSpPr>
                <p:cNvPr id="27" name="TextBox 26"/>
                <p:cNvSpPr txBox="1"/>
                <p:nvPr/>
              </p:nvSpPr>
              <p:spPr>
                <a:xfrm>
                  <a:off x="6857128" y="743102"/>
                  <a:ext cx="1967927" cy="461665"/>
                </a:xfrm>
                <a:prstGeom prst="rect">
                  <a:avLst/>
                </a:prstGeom>
                <a:noFill/>
              </p:spPr>
              <p:txBody>
                <a:bodyPr wrap="none" rtlCol="0">
                  <a:spAutoFit/>
                </a:bodyPr>
                <a:lstStyle/>
                <a:p>
                  <a:r>
                    <a:rPr lang="en-US" sz="2400" b="1" dirty="0">
                      <a:solidFill>
                        <a:srgbClr val="0000CC"/>
                      </a:solidFill>
                      <a:latin typeface="Times New Roman" pitchFamily="18" charset="0"/>
                      <a:cs typeface="Times New Roman" pitchFamily="18" charset="0"/>
                    </a:rPr>
                    <a:t>TIẾNG VIỆT</a:t>
                  </a:r>
                </a:p>
              </p:txBody>
            </p:sp>
          </p:grpSp>
          <p:cxnSp>
            <p:nvCxnSpPr>
              <p:cNvPr id="25" name="Straight Connector 24"/>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14"/>
            <p:cNvSpPr txBox="1">
              <a:spLocks noChangeArrowheads="1"/>
            </p:cNvSpPr>
            <p:nvPr/>
          </p:nvSpPr>
          <p:spPr bwMode="auto">
            <a:xfrm>
              <a:off x="4328319" y="1090864"/>
              <a:ext cx="7475172" cy="45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endParaRPr lang="en-US" sz="2000" b="1" dirty="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2" name="Rectangle 1"/>
          <p:cNvSpPr/>
          <p:nvPr/>
        </p:nvSpPr>
        <p:spPr>
          <a:xfrm>
            <a:off x="934245" y="5334000"/>
            <a:ext cx="8137525" cy="707886"/>
          </a:xfrm>
          <a:prstGeom prst="rect">
            <a:avLst/>
          </a:prstGeom>
        </p:spPr>
        <p:txBody>
          <a:bodyPr>
            <a:spAutoFit/>
          </a:bodyPr>
          <a:lstStyle/>
          <a:p>
            <a:pPr algn="just"/>
            <a:r>
              <a:rPr lang="vi-VN" sz="4000" b="1">
                <a:solidFill>
                  <a:srgbClr val="0000CC"/>
                </a:solidFill>
                <a:latin typeface="Times New Roman" pitchFamily="18" charset="0"/>
                <a:cs typeface="Times New Roman" pitchFamily="18" charset="0"/>
              </a:rPr>
              <a:t>Chó</a:t>
            </a:r>
            <a:r>
              <a:rPr lang="en-US" sz="4000" b="1">
                <a:solidFill>
                  <a:srgbClr val="0000CC"/>
                </a:solidFill>
                <a:latin typeface="Times New Roman" pitchFamily="18" charset="0"/>
                <a:cs typeface="Times New Roman" pitchFamily="18" charset="0"/>
              </a:rPr>
              <a:t>, t</a:t>
            </a:r>
            <a:r>
              <a:rPr lang="vi-VN" sz="4000" b="1">
                <a:solidFill>
                  <a:srgbClr val="0000CC"/>
                </a:solidFill>
                <a:latin typeface="Times New Roman" pitchFamily="18" charset="0"/>
                <a:cs typeface="Times New Roman" pitchFamily="18" charset="0"/>
              </a:rPr>
              <a:t>hỏ, </a:t>
            </a:r>
            <a:r>
              <a:rPr lang="en-US" sz="4000" b="1">
                <a:solidFill>
                  <a:srgbClr val="0000CC"/>
                </a:solidFill>
                <a:latin typeface="Times New Roman" pitchFamily="18" charset="0"/>
                <a:cs typeface="Times New Roman" pitchFamily="18" charset="0"/>
              </a:rPr>
              <a:t>cá, </a:t>
            </a:r>
            <a:r>
              <a:rPr lang="vi-VN" sz="4000" b="1">
                <a:solidFill>
                  <a:srgbClr val="0000CC"/>
                </a:solidFill>
                <a:latin typeface="Times New Roman" pitchFamily="18" charset="0"/>
                <a:cs typeface="Times New Roman" pitchFamily="18" charset="0"/>
              </a:rPr>
              <a:t>trâu, bò, lợn, gà,...</a:t>
            </a:r>
            <a:endParaRPr lang="en-US" sz="4000" b="1" dirty="0">
              <a:solidFill>
                <a:srgbClr val="0000CC"/>
              </a:solidFill>
              <a:latin typeface="Times New Roman" pitchFamily="18" charset="0"/>
              <a:cs typeface="Times New Roman" pitchFamily="18" charset="0"/>
            </a:endParaRPr>
          </a:p>
        </p:txBody>
      </p:sp>
      <p:sp>
        <p:nvSpPr>
          <p:cNvPr id="3" name="Rectangle 2"/>
          <p:cNvSpPr/>
          <p:nvPr/>
        </p:nvSpPr>
        <p:spPr>
          <a:xfrm>
            <a:off x="9509919" y="5343178"/>
            <a:ext cx="5791200" cy="1846659"/>
          </a:xfrm>
          <a:prstGeom prst="rect">
            <a:avLst/>
          </a:prstGeom>
        </p:spPr>
        <p:txBody>
          <a:bodyPr wrap="square">
            <a:spAutoFit/>
          </a:bodyPr>
          <a:lstStyle/>
          <a:p>
            <a:pPr lvl="0" algn="just" defTabSz="1436888" eaLnBrk="1" fontAlgn="auto" hangingPunct="1">
              <a:spcBef>
                <a:spcPts val="0"/>
              </a:spcBef>
              <a:spcAft>
                <a:spcPts val="0"/>
              </a:spcAft>
            </a:pPr>
            <a:r>
              <a:rPr lang="vi-VN" sz="3800" b="1">
                <a:solidFill>
                  <a:srgbClr val="0000CC"/>
                </a:solidFill>
                <a:latin typeface="Times New Roman" pitchFamily="18" charset="0"/>
                <a:cs typeface="Times New Roman" pitchFamily="18" charset="0"/>
              </a:rPr>
              <a:t>Bàn, ghế, tủ lạnh, nồi cơm điện; đèn bàn, tivi, giá sách,...</a:t>
            </a:r>
            <a:endParaRPr lang="vi-VN" sz="3800" b="1" dirty="0">
              <a:solidFill>
                <a:srgbClr val="0000CC"/>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B3CFC2F6-9DEB-BA3E-75BC-01D667633A33}"/>
              </a:ext>
            </a:extLst>
          </p:cNvPr>
          <p:cNvSpPr txBox="1"/>
          <p:nvPr/>
        </p:nvSpPr>
        <p:spPr>
          <a:xfrm>
            <a:off x="2118519" y="1055753"/>
            <a:ext cx="13030200" cy="1308050"/>
          </a:xfrm>
          <a:prstGeom prst="rect">
            <a:avLst/>
          </a:prstGeom>
          <a:noFill/>
        </p:spPr>
        <p:txBody>
          <a:bodyPr wrap="square">
            <a:spAutoFit/>
          </a:bodyPr>
          <a:lstStyle/>
          <a:p>
            <a:pPr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Mở</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rộng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vốn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Biện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pháp</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so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sánh</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eaLnBrk="1" hangingPunct="1">
              <a:spcBef>
                <a:spcPts val="1800"/>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2800" dirty="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3802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dirty="0" err="1">
                  <a:solidFill>
                    <a:srgbClr val="FF0066"/>
                  </a:solidFill>
                  <a:latin typeface="Times New Roman" pitchFamily="18" charset="0"/>
                  <a:cs typeface="Times New Roman" pitchFamily="18" charset="0"/>
                </a:rPr>
                <a:t>Luyện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tập</a:t>
              </a:r>
              <a:r>
                <a:rPr lang="en-US" sz="3800" b="1" dirty="0">
                  <a:solidFill>
                    <a:srgbClr val="FF0066"/>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268140"/>
            <a:ext cx="13966284" cy="646331"/>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Bài</a:t>
            </a:r>
            <a:r>
              <a:rPr lang="en-US" sz="3600" b="1" dirty="0">
                <a:solidFill>
                  <a:srgbClr val="0000CC"/>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2</a:t>
            </a:r>
            <a:r>
              <a:rPr lang="en-US" sz="3600" b="1" dirty="0">
                <a:solidFill>
                  <a:srgbClr val="0000CC"/>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Đọc đoạn văn dưới đây và trả lời câu hỏi.</a:t>
            </a:r>
            <a:endParaRPr lang="en-US" sz="3600" b="1" dirty="0">
              <a:solidFill>
                <a:srgbClr val="0000CC"/>
              </a:solidFill>
              <a:latin typeface="Times New Roman" pitchFamily="18" charset="0"/>
              <a:cs typeface="Times New Roman" pitchFamily="18" charset="0"/>
            </a:endParaRPr>
          </a:p>
        </p:txBody>
      </p:sp>
      <p:sp>
        <p:nvSpPr>
          <p:cNvPr id="20" name="Rectangle 19"/>
          <p:cNvSpPr/>
          <p:nvPr/>
        </p:nvSpPr>
        <p:spPr>
          <a:xfrm>
            <a:off x="929903" y="2958911"/>
            <a:ext cx="14545300" cy="3416320"/>
          </a:xfrm>
          <a:prstGeom prst="rect">
            <a:avLst/>
          </a:prstGeom>
        </p:spPr>
        <p:txBody>
          <a:bodyPr wrap="square">
            <a:spAutoFit/>
          </a:bodyPr>
          <a:lstStyle/>
          <a:p>
            <a:pPr algn="just"/>
            <a:r>
              <a:rPr lang="vi-VN" sz="3600" b="1" dirty="0">
                <a:solidFill>
                  <a:srgbClr val="0000CC"/>
                </a:solidFill>
                <a:latin typeface="Times New Roman" pitchFamily="18" charset="0"/>
                <a:cs typeface="Times New Roman" pitchFamily="18" charset="0"/>
              </a:rPr>
              <a:t>    Nhà Thủy ở ngay dưới thuyền. Con sông thân yêu, nơi có «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just"/>
            <a:r>
              <a:rPr lang="vi-VN" sz="3600" b="1" dirty="0">
                <a:solidFill>
                  <a:srgbClr val="0000CC"/>
                </a:solidFill>
                <a:latin typeface="Times New Roman" pitchFamily="18" charset="0"/>
                <a:cs typeface="Times New Roman" pitchFamily="18" charset="0"/>
              </a:rPr>
              <a:t>                                                                                           ( Theo Phong Thu )</a:t>
            </a:r>
            <a:endParaRPr lang="en-US" sz="3600" b="1" dirty="0">
              <a:solidFill>
                <a:srgbClr val="0000CC"/>
              </a:solidFill>
              <a:latin typeface="Times New Roman" pitchFamily="18" charset="0"/>
              <a:cs typeface="Times New Roman" pitchFamily="18" charset="0"/>
            </a:endParaRPr>
          </a:p>
        </p:txBody>
      </p:sp>
      <p:sp>
        <p:nvSpPr>
          <p:cNvPr id="21" name="Rectangle 20"/>
          <p:cNvSpPr/>
          <p:nvPr/>
        </p:nvSpPr>
        <p:spPr>
          <a:xfrm>
            <a:off x="1158558" y="7504331"/>
            <a:ext cx="13627041" cy="646331"/>
          </a:xfrm>
          <a:prstGeom prst="rect">
            <a:avLst/>
          </a:prstGeom>
        </p:spPr>
        <p:txBody>
          <a:bodyPr wrap="square">
            <a:spAutoFit/>
          </a:bodyPr>
          <a:lstStyle/>
          <a:p>
            <a:pPr algn="just"/>
            <a:r>
              <a:rPr lang="vi-VN" sz="3600" b="1">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Nước sông được ví với sự vật nào?</a:t>
            </a:r>
          </a:p>
        </p:txBody>
      </p:sp>
      <p:sp>
        <p:nvSpPr>
          <p:cNvPr id="23" name="Rectangle 22"/>
          <p:cNvSpPr/>
          <p:nvPr/>
        </p:nvSpPr>
        <p:spPr>
          <a:xfrm>
            <a:off x="1127919" y="6858000"/>
            <a:ext cx="13533266" cy="646331"/>
          </a:xfrm>
          <a:prstGeom prst="rect">
            <a:avLst/>
          </a:prstGeom>
        </p:spPr>
        <p:txBody>
          <a:bodyPr wrap="square">
            <a:spAutoFit/>
          </a:bodyPr>
          <a:lstStyle/>
          <a:p>
            <a:pPr algn="just"/>
            <a:r>
              <a:rPr lang="vi-VN" sz="3600" b="1" dirty="0">
                <a:solidFill>
                  <a:srgbClr val="0000CC"/>
                </a:solidFill>
                <a:latin typeface="Times New Roman" pitchFamily="18" charset="0"/>
                <a:cs typeface="Times New Roman" pitchFamily="18" charset="0"/>
              </a:rPr>
              <a:t>+ Cánh buồm trên sông được so sánh với con bướm </a:t>
            </a:r>
            <a:r>
              <a:rPr lang="vi-VN" sz="3600" b="1">
                <a:solidFill>
                  <a:srgbClr val="0000CC"/>
                </a:solidFill>
                <a:latin typeface="Times New Roman" pitchFamily="18" charset="0"/>
                <a:cs typeface="Times New Roman" pitchFamily="18" charset="0"/>
              </a:rPr>
              <a:t>nhỏ.</a:t>
            </a:r>
            <a:endParaRPr lang="vi-VN" sz="3600" b="1" dirty="0">
              <a:solidFill>
                <a:srgbClr val="0000CC"/>
              </a:solidFill>
              <a:latin typeface="Times New Roman" pitchFamily="18" charset="0"/>
              <a:cs typeface="Times New Roman" pitchFamily="18" charset="0"/>
            </a:endParaRPr>
          </a:p>
        </p:txBody>
      </p:sp>
      <p:sp>
        <p:nvSpPr>
          <p:cNvPr id="29" name="Rectangle 28"/>
          <p:cNvSpPr/>
          <p:nvPr/>
        </p:nvSpPr>
        <p:spPr>
          <a:xfrm>
            <a:off x="1244812" y="6211669"/>
            <a:ext cx="9941507" cy="646331"/>
          </a:xfrm>
          <a:prstGeom prst="rect">
            <a:avLst/>
          </a:prstGeom>
        </p:spPr>
        <p:txBody>
          <a:bodyPr wrap="square">
            <a:spAutoFit/>
          </a:bodyPr>
          <a:lstStyle/>
          <a:p>
            <a:pPr algn="just"/>
            <a:r>
              <a:rPr lang="vi-VN" sz="3600" b="1" dirty="0">
                <a:solidFill>
                  <a:srgbClr val="FF0000"/>
                </a:solidFill>
                <a:latin typeface="Times New Roman" pitchFamily="18" charset="0"/>
                <a:cs typeface="Times New Roman" pitchFamily="18" charset="0"/>
              </a:rPr>
              <a:t>- Cánh buồm trên sông được so sánh với vật </a:t>
            </a:r>
            <a:r>
              <a:rPr lang="vi-VN" sz="3600" b="1">
                <a:solidFill>
                  <a:srgbClr val="FF0000"/>
                </a:solidFill>
                <a:latin typeface="Times New Roman" pitchFamily="18" charset="0"/>
                <a:cs typeface="Times New Roman" pitchFamily="18" charset="0"/>
              </a:rPr>
              <a:t>nào?</a:t>
            </a:r>
            <a:endParaRPr lang="vi-VN" sz="3600" b="1" dirty="0">
              <a:solidFill>
                <a:srgbClr val="FF0000"/>
              </a:solidFill>
              <a:latin typeface="Times New Roman" pitchFamily="18" charset="0"/>
              <a:cs typeface="Times New Roman" pitchFamily="18" charset="0"/>
            </a:endParaRPr>
          </a:p>
        </p:txBody>
      </p:sp>
      <p:sp>
        <p:nvSpPr>
          <p:cNvPr id="30" name="Rectangle 29"/>
          <p:cNvSpPr/>
          <p:nvPr/>
        </p:nvSpPr>
        <p:spPr>
          <a:xfrm>
            <a:off x="1158253" y="8269069"/>
            <a:ext cx="13533266" cy="646331"/>
          </a:xfrm>
          <a:prstGeom prst="rect">
            <a:avLst/>
          </a:prstGeom>
        </p:spPr>
        <p:txBody>
          <a:bodyPr wrap="square">
            <a:spAutoFit/>
          </a:bodyPr>
          <a:lstStyle/>
          <a:p>
            <a:pPr algn="just"/>
            <a:r>
              <a:rPr lang="vi-VN" sz="3600" b="1">
                <a:solidFill>
                  <a:srgbClr val="0000CC"/>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Nước sông nhấp nháy lúc nắng ửng hồng được ví với sao bay.</a:t>
            </a:r>
            <a:endParaRPr lang="en-US" sz="3600" b="1" dirty="0">
              <a:solidFill>
                <a:srgbClr val="0000CC"/>
              </a:solidFill>
              <a:latin typeface="Times New Roman" pitchFamily="18" charset="0"/>
              <a:cs typeface="Times New Roman" pitchFamily="18" charset="0"/>
            </a:endParaRPr>
          </a:p>
        </p:txBody>
      </p:sp>
      <p:grpSp>
        <p:nvGrpSpPr>
          <p:cNvPr id="31" name="Group 30"/>
          <p:cNvGrpSpPr/>
          <p:nvPr/>
        </p:nvGrpSpPr>
        <p:grpSpPr>
          <a:xfrm>
            <a:off x="4549347" y="76200"/>
            <a:ext cx="7475172" cy="1305090"/>
            <a:chOff x="4244547" y="238780"/>
            <a:chExt cx="7475172" cy="1305090"/>
          </a:xfrm>
        </p:grpSpPr>
        <p:grpSp>
          <p:nvGrpSpPr>
            <p:cNvPr id="32" name="Group 31"/>
            <p:cNvGrpSpPr/>
            <p:nvPr/>
          </p:nvGrpSpPr>
          <p:grpSpPr>
            <a:xfrm>
              <a:off x="5242719" y="238780"/>
              <a:ext cx="5257593" cy="905028"/>
              <a:chOff x="5154256" y="299739"/>
              <a:chExt cx="5168883" cy="905028"/>
            </a:xfrm>
          </p:grpSpPr>
          <p:grpSp>
            <p:nvGrpSpPr>
              <p:cNvPr id="34" name="Group 33"/>
              <p:cNvGrpSpPr/>
              <p:nvPr/>
            </p:nvGrpSpPr>
            <p:grpSpPr>
              <a:xfrm>
                <a:off x="5154256" y="299739"/>
                <a:ext cx="5168883" cy="905028"/>
                <a:chOff x="5154256" y="299739"/>
                <a:chExt cx="5168883" cy="905028"/>
              </a:xfrm>
            </p:grpSpPr>
            <p:sp>
              <p:nvSpPr>
                <p:cNvPr id="36" name="TextBox 35"/>
                <p:cNvSpPr txBox="1"/>
                <p:nvPr/>
              </p:nvSpPr>
              <p:spPr>
                <a:xfrm>
                  <a:off x="5154256" y="299739"/>
                  <a:ext cx="5168883" cy="523220"/>
                </a:xfrm>
                <a:prstGeom prst="rect">
                  <a:avLst/>
                </a:prstGeom>
                <a:no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Tư</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29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11năm 2023</a:t>
                  </a:r>
                </a:p>
              </p:txBody>
            </p:sp>
            <p:sp>
              <p:nvSpPr>
                <p:cNvPr id="37" name="TextBox 36"/>
                <p:cNvSpPr txBox="1"/>
                <p:nvPr/>
              </p:nvSpPr>
              <p:spPr>
                <a:xfrm>
                  <a:off x="6857128" y="743102"/>
                  <a:ext cx="1967927" cy="461665"/>
                </a:xfrm>
                <a:prstGeom prst="rect">
                  <a:avLst/>
                </a:prstGeom>
                <a:noFill/>
              </p:spPr>
              <p:txBody>
                <a:bodyPr wrap="none" rtlCol="0">
                  <a:spAutoFit/>
                </a:bodyPr>
                <a:lstStyle/>
                <a:p>
                  <a:r>
                    <a:rPr lang="en-US" sz="2400" b="1" dirty="0">
                      <a:solidFill>
                        <a:srgbClr val="0000CC"/>
                      </a:solidFill>
                      <a:latin typeface="Times New Roman" pitchFamily="18" charset="0"/>
                      <a:cs typeface="Times New Roman" pitchFamily="18" charset="0"/>
                    </a:rPr>
                    <a:t>TIẾNG VIỆT</a:t>
                  </a:r>
                </a:p>
              </p:txBody>
            </p:sp>
          </p:grpSp>
          <p:cxnSp>
            <p:nvCxnSpPr>
              <p:cNvPr id="35" name="Straight Connector 34"/>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3" name="Text Box 14"/>
            <p:cNvSpPr txBox="1">
              <a:spLocks noChangeArrowheads="1"/>
            </p:cNvSpPr>
            <p:nvPr/>
          </p:nvSpPr>
          <p:spPr bwMode="auto">
            <a:xfrm>
              <a:off x="4244547" y="1091002"/>
              <a:ext cx="7475172" cy="45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endParaRPr lang="en-US" sz="2000" b="1" dirty="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3" name="TextBox 2">
            <a:extLst>
              <a:ext uri="{FF2B5EF4-FFF2-40B4-BE49-F238E27FC236}">
                <a16:creationId xmlns:a16="http://schemas.microsoft.com/office/drawing/2014/main" id="{E9943900-06E3-B261-7DF4-5B83D031A51C}"/>
              </a:ext>
            </a:extLst>
          </p:cNvPr>
          <p:cNvSpPr txBox="1"/>
          <p:nvPr/>
        </p:nvSpPr>
        <p:spPr>
          <a:xfrm>
            <a:off x="1693355" y="780127"/>
            <a:ext cx="12998164" cy="646331"/>
          </a:xfrm>
          <a:prstGeom prst="rect">
            <a:avLst/>
          </a:prstGeom>
          <a:noFill/>
        </p:spPr>
        <p:txBody>
          <a:bodyPr wrap="square">
            <a:spAutoFit/>
          </a:bodyPr>
          <a:lstStyle/>
          <a:p>
            <a:pPr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Mở</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rộng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vốn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Biện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pháp</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so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sánh</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 </a:t>
              </a:r>
              <a:r>
                <a:rPr lang="en-US" sz="3800" b="1" dirty="0">
                  <a:solidFill>
                    <a:srgbClr val="0000CC"/>
                  </a:solidFill>
                  <a:latin typeface="Times New Roman" pitchFamily="18" charset="0"/>
                  <a:cs typeface="Times New Roman" pitchFamily="18" charset="0"/>
                </a:rPr>
                <a:t>2</a:t>
              </a:r>
              <a:r>
                <a:rPr lang="en-US" sz="3800" b="1" dirty="0">
                  <a:solidFill>
                    <a:srgbClr val="FF0066"/>
                  </a:solidFill>
                  <a:latin typeface="Times New Roman" pitchFamily="18" charset="0"/>
                  <a:cs typeface="Times New Roman" pitchFamily="18" charset="0"/>
                </a:rPr>
                <a:t>.</a:t>
              </a:r>
              <a:r>
                <a:rPr lang="en-US" sz="3800" b="1" dirty="0">
                  <a:solidFill>
                    <a:srgbClr val="0000CC"/>
                  </a:solidFill>
                  <a:latin typeface="Times New Roman" pitchFamily="18" charset="0"/>
                  <a:cs typeface="Times New Roman" pitchFamily="18" charset="0"/>
                </a:rPr>
                <a:t>Luyện </a:t>
              </a:r>
              <a:r>
                <a:rPr lang="en-US" sz="3800" b="1" dirty="0" err="1">
                  <a:solidFill>
                    <a:srgbClr val="0000CC"/>
                  </a:solidFill>
                  <a:latin typeface="Times New Roman" pitchFamily="18" charset="0"/>
                  <a:cs typeface="Times New Roman" pitchFamily="18" charset="0"/>
                </a:rPr>
                <a:t>tập</a:t>
              </a:r>
              <a:r>
                <a:rPr lang="en-US" sz="3800" b="1" dirty="0">
                  <a:solidFill>
                    <a:srgbClr val="0000CC"/>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127919" y="2167116"/>
            <a:ext cx="14290996"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vi-VN" sz="3600" b="1" dirty="0">
                <a:solidFill>
                  <a:srgbClr val="FF0000"/>
                </a:solidFill>
                <a:latin typeface="Times New Roman" pitchFamily="18" charset="0"/>
                <a:cs typeface="Times New Roman" pitchFamily="18" charset="0"/>
              </a:rPr>
              <a:t> 3. Tìm hình ảnh so sánh trong các đoạn thơ dưới đây. Nêu tác dụng của hình ảnh so sánh.</a:t>
            </a:r>
            <a:endParaRPr lang="en-US" sz="3600" b="1" dirty="0">
              <a:solidFill>
                <a:srgbClr val="FF0000"/>
              </a:solidFill>
              <a:latin typeface="Times New Roman" pitchFamily="18" charset="0"/>
              <a:cs typeface="Times New Roman" pitchFamily="18" charset="0"/>
            </a:endParaRPr>
          </a:p>
        </p:txBody>
      </p:sp>
      <p:sp>
        <p:nvSpPr>
          <p:cNvPr id="13" name="Rectangle 12"/>
          <p:cNvSpPr/>
          <p:nvPr/>
        </p:nvSpPr>
        <p:spPr>
          <a:xfrm>
            <a:off x="2974295" y="3429000"/>
            <a:ext cx="4478224" cy="2862322"/>
          </a:xfrm>
          <a:prstGeom prst="rect">
            <a:avLst/>
          </a:prstGeom>
        </p:spPr>
        <p:txBody>
          <a:bodyPr wrap="square">
            <a:spAutoFit/>
          </a:bodyPr>
          <a:lstStyle/>
          <a:p>
            <a:pPr algn="just"/>
            <a:r>
              <a:rPr lang="vi-VN" sz="3600" b="1" dirty="0">
                <a:solidFill>
                  <a:srgbClr val="0000CC"/>
                </a:solidFill>
                <a:latin typeface="Times New Roman" pitchFamily="18" charset="0"/>
                <a:cs typeface="Times New Roman" pitchFamily="18" charset="0"/>
              </a:rPr>
              <a:t>Cau cao cao mãi </a:t>
            </a:r>
          </a:p>
          <a:p>
            <a:pPr algn="just"/>
            <a:r>
              <a:rPr lang="vi-VN" sz="3600" b="1" dirty="0">
                <a:solidFill>
                  <a:srgbClr val="0000CC"/>
                </a:solidFill>
                <a:latin typeface="Times New Roman" pitchFamily="18" charset="0"/>
                <a:cs typeface="Times New Roman" pitchFamily="18" charset="0"/>
              </a:rPr>
              <a:t>Tàu vươn giữa trời</a:t>
            </a:r>
          </a:p>
          <a:p>
            <a:r>
              <a:rPr lang="vi-VN" sz="3600" b="1" dirty="0">
                <a:solidFill>
                  <a:srgbClr val="0000CC"/>
                </a:solidFill>
                <a:latin typeface="Times New Roman" pitchFamily="18" charset="0"/>
                <a:cs typeface="Times New Roman" pitchFamily="18" charset="0"/>
              </a:rPr>
              <a:t>Như tay xòe rộng</a:t>
            </a:r>
          </a:p>
          <a:p>
            <a:pPr algn="just"/>
            <a:r>
              <a:rPr lang="vi-VN" sz="3600" b="1" dirty="0">
                <a:solidFill>
                  <a:srgbClr val="0000CC"/>
                </a:solidFill>
                <a:latin typeface="Times New Roman" pitchFamily="18" charset="0"/>
                <a:cs typeface="Times New Roman" pitchFamily="18" charset="0"/>
              </a:rPr>
              <a:t>Hứng làn mưa rơi.</a:t>
            </a:r>
          </a:p>
          <a:p>
            <a:r>
              <a:rPr lang="vi-VN" sz="3600" b="1" dirty="0">
                <a:solidFill>
                  <a:srgbClr val="0000CC"/>
                </a:solidFill>
                <a:latin typeface="Times New Roman" pitchFamily="18" charset="0"/>
                <a:cs typeface="Times New Roman" pitchFamily="18" charset="0"/>
              </a:rPr>
              <a:t>       (Ngô Viết Dinh)</a:t>
            </a:r>
            <a:endParaRPr lang="en-US" sz="3600" b="1" dirty="0">
              <a:solidFill>
                <a:srgbClr val="0000CC"/>
              </a:solidFill>
              <a:latin typeface="Times New Roman" pitchFamily="18" charset="0"/>
              <a:cs typeface="Times New Roman" pitchFamily="18" charset="0"/>
            </a:endParaRPr>
          </a:p>
        </p:txBody>
      </p:sp>
      <p:sp>
        <p:nvSpPr>
          <p:cNvPr id="20" name="Rectangle 19"/>
          <p:cNvSpPr/>
          <p:nvPr/>
        </p:nvSpPr>
        <p:spPr>
          <a:xfrm>
            <a:off x="8500043" y="3429000"/>
            <a:ext cx="5962876" cy="2862322"/>
          </a:xfrm>
          <a:prstGeom prst="rect">
            <a:avLst/>
          </a:prstGeom>
        </p:spPr>
        <p:txBody>
          <a:bodyPr wrap="square">
            <a:spAutoFit/>
          </a:bodyPr>
          <a:lstStyle/>
          <a:p>
            <a:pPr algn="just"/>
            <a:r>
              <a:rPr lang="vi-VN" sz="3600" b="1" dirty="0">
                <a:solidFill>
                  <a:srgbClr val="0000CC"/>
                </a:solidFill>
                <a:latin typeface="Times New Roman" pitchFamily="18" charset="0"/>
                <a:cs typeface="Times New Roman" pitchFamily="18" charset="0"/>
              </a:rPr>
              <a:t>Sân nhà em sáng quá</a:t>
            </a:r>
          </a:p>
          <a:p>
            <a:pPr algn="just"/>
            <a:r>
              <a:rPr lang="vi-VN" sz="3600" b="1" dirty="0">
                <a:solidFill>
                  <a:srgbClr val="0000CC"/>
                </a:solidFill>
                <a:latin typeface="Times New Roman" pitchFamily="18" charset="0"/>
                <a:cs typeface="Times New Roman" pitchFamily="18" charset="0"/>
              </a:rPr>
              <a:t>Nhờ ánh trăng sáng ngời</a:t>
            </a:r>
          </a:p>
          <a:p>
            <a:pPr algn="just"/>
            <a:r>
              <a:rPr lang="vi-VN" sz="3600" b="1" dirty="0">
                <a:solidFill>
                  <a:srgbClr val="0000CC"/>
                </a:solidFill>
                <a:latin typeface="Times New Roman" pitchFamily="18" charset="0"/>
                <a:cs typeface="Times New Roman" pitchFamily="18" charset="0"/>
              </a:rPr>
              <a:t>Trăng tròn như cái đĩa</a:t>
            </a:r>
          </a:p>
          <a:p>
            <a:pPr algn="just"/>
            <a:r>
              <a:rPr lang="vi-VN" sz="3600" b="1" dirty="0">
                <a:solidFill>
                  <a:srgbClr val="0000CC"/>
                </a:solidFill>
                <a:latin typeface="Times New Roman" pitchFamily="18" charset="0"/>
                <a:cs typeface="Times New Roman" pitchFamily="18" charset="0"/>
              </a:rPr>
              <a:t>Lơ lửng mà không rơi.</a:t>
            </a:r>
          </a:p>
          <a:p>
            <a:r>
              <a:rPr lang="vi-VN" sz="3600" b="1" dirty="0">
                <a:solidFill>
                  <a:srgbClr val="0000CC"/>
                </a:solidFill>
                <a:latin typeface="Times New Roman" pitchFamily="18" charset="0"/>
                <a:cs typeface="Times New Roman" pitchFamily="18" charset="0"/>
              </a:rPr>
              <a:t>(Nhược Thủy–Phương Hoa)</a:t>
            </a:r>
          </a:p>
        </p:txBody>
      </p:sp>
      <p:sp>
        <p:nvSpPr>
          <p:cNvPr id="22" name="Rectangle 21"/>
          <p:cNvSpPr/>
          <p:nvPr/>
        </p:nvSpPr>
        <p:spPr>
          <a:xfrm>
            <a:off x="1452631" y="6435191"/>
            <a:ext cx="14534288" cy="1200329"/>
          </a:xfrm>
          <a:prstGeom prst="rect">
            <a:avLst/>
          </a:prstGeom>
        </p:spPr>
        <p:txBody>
          <a:bodyPr wrap="square">
            <a:spAutoFit/>
          </a:bodyPr>
          <a:lstStyle/>
          <a:p>
            <a:r>
              <a:rPr lang="vi-VN" sz="3600" b="1" dirty="0">
                <a:solidFill>
                  <a:srgbClr val="FF3399"/>
                </a:solidFill>
                <a:latin typeface="Times New Roman" pitchFamily="18" charset="0"/>
                <a:cs typeface="Times New Roman" pitchFamily="18" charset="0"/>
              </a:rPr>
              <a:t>+ Hình ảnh so sánh trong đoạn thơ thứ nhất: Tàu cau như tay xòe rộng hứng mưa.</a:t>
            </a:r>
            <a:endParaRPr lang="en-US" sz="3600" b="1" dirty="0">
              <a:solidFill>
                <a:srgbClr val="FF3399"/>
              </a:solidFill>
              <a:latin typeface="Times New Roman" pitchFamily="18" charset="0"/>
              <a:cs typeface="Times New Roman" pitchFamily="18" charset="0"/>
            </a:endParaRPr>
          </a:p>
        </p:txBody>
      </p:sp>
      <p:sp>
        <p:nvSpPr>
          <p:cNvPr id="2" name="Rectangle 1"/>
          <p:cNvSpPr/>
          <p:nvPr/>
        </p:nvSpPr>
        <p:spPr>
          <a:xfrm>
            <a:off x="1482952" y="7676162"/>
            <a:ext cx="13622223" cy="646331"/>
          </a:xfrm>
          <a:prstGeom prst="rect">
            <a:avLst/>
          </a:prstGeom>
        </p:spPr>
        <p:txBody>
          <a:bodyPr wrap="square">
            <a:spAutoFit/>
          </a:bodyPr>
          <a:lstStyle/>
          <a:p>
            <a:pPr lvl="0"/>
            <a:r>
              <a:rPr lang="vi-VN" sz="3600" b="1" dirty="0">
                <a:solidFill>
                  <a:srgbClr val="FF3399"/>
                </a:solidFill>
                <a:latin typeface="Times New Roman" pitchFamily="18" charset="0"/>
                <a:cs typeface="Times New Roman" pitchFamily="18" charset="0"/>
              </a:rPr>
              <a:t>+ Hình ảnh so sánh trong đoạn thơ thứ hai: Trăng tròn như cái đĩa.</a:t>
            </a:r>
            <a:endParaRPr lang="en-US" sz="3600" b="1" dirty="0">
              <a:solidFill>
                <a:srgbClr val="FF3399"/>
              </a:solidFill>
              <a:latin typeface="Times New Roman" pitchFamily="18" charset="0"/>
              <a:cs typeface="Times New Roman" pitchFamily="18" charset="0"/>
            </a:endParaRPr>
          </a:p>
        </p:txBody>
      </p:sp>
      <p:grpSp>
        <p:nvGrpSpPr>
          <p:cNvPr id="29" name="Group 28"/>
          <p:cNvGrpSpPr/>
          <p:nvPr/>
        </p:nvGrpSpPr>
        <p:grpSpPr>
          <a:xfrm>
            <a:off x="2347119" y="76200"/>
            <a:ext cx="12344400" cy="1797532"/>
            <a:chOff x="2042319" y="238780"/>
            <a:chExt cx="12344400" cy="1797532"/>
          </a:xfrm>
        </p:grpSpPr>
        <p:grpSp>
          <p:nvGrpSpPr>
            <p:cNvPr id="30" name="Group 29"/>
            <p:cNvGrpSpPr/>
            <p:nvPr/>
          </p:nvGrpSpPr>
          <p:grpSpPr>
            <a:xfrm>
              <a:off x="5242719" y="238780"/>
              <a:ext cx="5347361" cy="905028"/>
              <a:chOff x="5154256" y="299739"/>
              <a:chExt cx="5257136" cy="905028"/>
            </a:xfrm>
          </p:grpSpPr>
          <p:grpSp>
            <p:nvGrpSpPr>
              <p:cNvPr id="32" name="Group 31"/>
              <p:cNvGrpSpPr/>
              <p:nvPr/>
            </p:nvGrpSpPr>
            <p:grpSpPr>
              <a:xfrm>
                <a:off x="5154256" y="299739"/>
                <a:ext cx="5257136" cy="905028"/>
                <a:chOff x="5154256" y="299739"/>
                <a:chExt cx="5257136" cy="905028"/>
              </a:xfrm>
            </p:grpSpPr>
            <p:sp>
              <p:nvSpPr>
                <p:cNvPr id="34" name="TextBox 33"/>
                <p:cNvSpPr txBox="1"/>
                <p:nvPr/>
              </p:nvSpPr>
              <p:spPr>
                <a:xfrm>
                  <a:off x="5154256" y="299739"/>
                  <a:ext cx="5257136" cy="523220"/>
                </a:xfrm>
                <a:prstGeom prst="rect">
                  <a:avLst/>
                </a:prstGeom>
                <a:no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Tư</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29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11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2023</a:t>
                  </a:r>
                </a:p>
              </p:txBody>
            </p:sp>
            <p:sp>
              <p:nvSpPr>
                <p:cNvPr id="35" name="TextBox 34"/>
                <p:cNvSpPr txBox="1"/>
                <p:nvPr/>
              </p:nvSpPr>
              <p:spPr>
                <a:xfrm>
                  <a:off x="6857128" y="743102"/>
                  <a:ext cx="1967927" cy="461665"/>
                </a:xfrm>
                <a:prstGeom prst="rect">
                  <a:avLst/>
                </a:prstGeom>
                <a:noFill/>
              </p:spPr>
              <p:txBody>
                <a:bodyPr wrap="none" rtlCol="0">
                  <a:spAutoFit/>
                </a:bodyPr>
                <a:lstStyle/>
                <a:p>
                  <a:r>
                    <a:rPr lang="en-US" sz="2400" b="1" dirty="0">
                      <a:solidFill>
                        <a:srgbClr val="0000CC"/>
                      </a:solidFill>
                      <a:latin typeface="Times New Roman" pitchFamily="18" charset="0"/>
                      <a:cs typeface="Times New Roman" pitchFamily="18" charset="0"/>
                    </a:rPr>
                    <a:t>TIẾNG VIỆT</a:t>
                  </a:r>
                </a:p>
              </p:txBody>
            </p:sp>
          </p:grpSp>
          <p:cxnSp>
            <p:nvCxnSpPr>
              <p:cNvPr id="33" name="Straight Connector 32"/>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2042319" y="1091002"/>
              <a:ext cx="12344400" cy="94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Mở</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rộng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vốn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Biện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pháp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so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sánh</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eaLnBrk="1" hangingPunct="1">
                <a:spcBef>
                  <a:spcPts val="0"/>
                </a:spcBef>
                <a:defRPr/>
              </a:pPr>
              <a:endParaRPr lang="en-US" sz="2000" b="1" dirty="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2. </a:t>
              </a:r>
              <a:r>
                <a:rPr lang="en-US" sz="3800" b="1" dirty="0" err="1">
                  <a:solidFill>
                    <a:srgbClr val="0000CC"/>
                  </a:solidFill>
                  <a:latin typeface="Times New Roman" pitchFamily="18" charset="0"/>
                  <a:cs typeface="Times New Roman" pitchFamily="18" charset="0"/>
                </a:rPr>
                <a:t>Luyện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tập</a:t>
              </a:r>
              <a:r>
                <a:rPr lang="en-US" sz="3800" b="1" dirty="0">
                  <a:solidFill>
                    <a:srgbClr val="0000CC"/>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127919" y="2167116"/>
            <a:ext cx="14290996"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vi-VN" sz="3600" b="1" dirty="0">
                <a:solidFill>
                  <a:srgbClr val="FF0000"/>
                </a:solidFill>
                <a:latin typeface="Times New Roman" pitchFamily="18" charset="0"/>
                <a:cs typeface="Times New Roman" pitchFamily="18" charset="0"/>
              </a:rPr>
              <a:t> 3. Tìm hình ảnh so sánh trong các đoạn thơ dưới đây. Nêu tác dụng của hình ảnh so sánh.</a:t>
            </a:r>
            <a:endParaRPr lang="en-US" sz="3600" b="1" dirty="0">
              <a:solidFill>
                <a:srgbClr val="FF0000"/>
              </a:solidFill>
              <a:latin typeface="Times New Roman" pitchFamily="18" charset="0"/>
              <a:cs typeface="Times New Roman" pitchFamily="18" charset="0"/>
            </a:endParaRPr>
          </a:p>
        </p:txBody>
      </p:sp>
      <p:sp>
        <p:nvSpPr>
          <p:cNvPr id="17" name="Rectangle 16"/>
          <p:cNvSpPr/>
          <p:nvPr/>
        </p:nvSpPr>
        <p:spPr>
          <a:xfrm>
            <a:off x="1526494" y="3429000"/>
            <a:ext cx="6154625" cy="3016210"/>
          </a:xfrm>
          <a:prstGeom prst="rect">
            <a:avLst/>
          </a:prstGeom>
        </p:spPr>
        <p:txBody>
          <a:bodyPr wrap="square">
            <a:spAutoFit/>
          </a:bodyPr>
          <a:lstStyle/>
          <a:p>
            <a:r>
              <a:rPr lang="vi-VN" sz="3800" b="1" dirty="0">
                <a:solidFill>
                  <a:srgbClr val="0000CC"/>
                </a:solidFill>
                <a:latin typeface="Times New Roman" pitchFamily="18" charset="0"/>
                <a:cs typeface="Times New Roman" pitchFamily="18" charset="0"/>
              </a:rPr>
              <a:t> Sương trắng viền quanh núi</a:t>
            </a:r>
          </a:p>
          <a:p>
            <a:r>
              <a:rPr lang="vi-VN" sz="3800" b="1" dirty="0">
                <a:solidFill>
                  <a:srgbClr val="0000CC"/>
                </a:solidFill>
                <a:latin typeface="Times New Roman" pitchFamily="18" charset="0"/>
                <a:cs typeface="Times New Roman" pitchFamily="18" charset="0"/>
              </a:rPr>
              <a:t>Như một chiếc khăn bông</a:t>
            </a:r>
          </a:p>
          <a:p>
            <a:r>
              <a:rPr lang="vi-VN" sz="3800" b="1" dirty="0">
                <a:solidFill>
                  <a:srgbClr val="0000CC"/>
                </a:solidFill>
                <a:latin typeface="Times New Roman" pitchFamily="18" charset="0"/>
                <a:cs typeface="Times New Roman" pitchFamily="18" charset="0"/>
              </a:rPr>
              <a:t>Ồ, núi ngủ lười không!</a:t>
            </a:r>
          </a:p>
          <a:p>
            <a:r>
              <a:rPr lang="vi-VN" sz="3800" b="1" dirty="0">
                <a:solidFill>
                  <a:srgbClr val="0000CC"/>
                </a:solidFill>
                <a:latin typeface="Times New Roman" pitchFamily="18" charset="0"/>
                <a:cs typeface="Times New Roman" pitchFamily="18" charset="0"/>
              </a:rPr>
              <a:t>Giờ mới đang rửa mặt.</a:t>
            </a:r>
          </a:p>
          <a:p>
            <a:r>
              <a:rPr lang="vi-VN" sz="3800" b="1" dirty="0">
                <a:solidFill>
                  <a:srgbClr val="0000CC"/>
                </a:solidFill>
                <a:latin typeface="Times New Roman" pitchFamily="18" charset="0"/>
                <a:cs typeface="Times New Roman" pitchFamily="18" charset="0"/>
              </a:rPr>
              <a:t>                        (Thanh Hào)</a:t>
            </a:r>
            <a:endParaRPr lang="en-US" sz="3800" b="1" dirty="0">
              <a:solidFill>
                <a:srgbClr val="0000CC"/>
              </a:solidFill>
              <a:latin typeface="Times New Roman" pitchFamily="18" charset="0"/>
              <a:cs typeface="Times New Roman" pitchFamily="18" charset="0"/>
            </a:endParaRPr>
          </a:p>
        </p:txBody>
      </p:sp>
      <p:sp>
        <p:nvSpPr>
          <p:cNvPr id="18" name="Rectangle 17"/>
          <p:cNvSpPr/>
          <p:nvPr/>
        </p:nvSpPr>
        <p:spPr>
          <a:xfrm>
            <a:off x="9506271" y="3435743"/>
            <a:ext cx="5185248" cy="3016210"/>
          </a:xfrm>
          <a:prstGeom prst="rect">
            <a:avLst/>
          </a:prstGeom>
        </p:spPr>
        <p:txBody>
          <a:bodyPr wrap="square">
            <a:spAutoFit/>
          </a:bodyPr>
          <a:lstStyle/>
          <a:p>
            <a:r>
              <a:rPr lang="vi-VN" sz="3800" b="1" dirty="0">
                <a:solidFill>
                  <a:srgbClr val="0000CC"/>
                </a:solidFill>
                <a:latin typeface="Times New Roman" pitchFamily="18" charset="0"/>
                <a:cs typeface="Times New Roman" pitchFamily="18" charset="0"/>
              </a:rPr>
              <a:t>Một hôm mặt đất</a:t>
            </a:r>
          </a:p>
          <a:p>
            <a:r>
              <a:rPr lang="vi-VN" sz="3800" b="1" dirty="0">
                <a:solidFill>
                  <a:srgbClr val="0000CC"/>
                </a:solidFill>
                <a:latin typeface="Times New Roman" pitchFamily="18" charset="0"/>
                <a:cs typeface="Times New Roman" pitchFamily="18" charset="0"/>
              </a:rPr>
              <a:t>Mọc lên cái cây</a:t>
            </a:r>
          </a:p>
          <a:p>
            <a:r>
              <a:rPr lang="vi-VN" sz="3800" b="1" dirty="0">
                <a:solidFill>
                  <a:srgbClr val="0000CC"/>
                </a:solidFill>
                <a:latin typeface="Times New Roman" pitchFamily="18" charset="0"/>
                <a:cs typeface="Times New Roman" pitchFamily="18" charset="0"/>
              </a:rPr>
              <a:t>Cái cây bé nhỏ</a:t>
            </a:r>
          </a:p>
          <a:p>
            <a:r>
              <a:rPr lang="vi-VN" sz="3800" b="1" dirty="0">
                <a:solidFill>
                  <a:srgbClr val="0000CC"/>
                </a:solidFill>
                <a:latin typeface="Times New Roman" pitchFamily="18" charset="0"/>
                <a:cs typeface="Times New Roman" pitchFamily="18" charset="0"/>
              </a:rPr>
              <a:t>Lá mềm như mây.</a:t>
            </a:r>
          </a:p>
          <a:p>
            <a:r>
              <a:rPr lang="vi-VN" sz="3800" b="1" dirty="0">
                <a:solidFill>
                  <a:srgbClr val="0000CC"/>
                </a:solidFill>
                <a:latin typeface="Times New Roman" pitchFamily="18" charset="0"/>
                <a:cs typeface="Times New Roman" pitchFamily="18" charset="0"/>
              </a:rPr>
              <a:t>(Lâm Thị Mỹ Dạ)</a:t>
            </a:r>
          </a:p>
        </p:txBody>
      </p:sp>
      <p:sp>
        <p:nvSpPr>
          <p:cNvPr id="19" name="Rectangle 18"/>
          <p:cNvSpPr/>
          <p:nvPr/>
        </p:nvSpPr>
        <p:spPr>
          <a:xfrm>
            <a:off x="1526494" y="6414278"/>
            <a:ext cx="14534288" cy="1261884"/>
          </a:xfrm>
          <a:prstGeom prst="rect">
            <a:avLst/>
          </a:prstGeom>
        </p:spPr>
        <p:txBody>
          <a:bodyPr wrap="square">
            <a:spAutoFit/>
          </a:bodyPr>
          <a:lstStyle/>
          <a:p>
            <a:r>
              <a:rPr lang="vi-VN" sz="3800" b="1" dirty="0">
                <a:solidFill>
                  <a:srgbClr val="FF3399"/>
                </a:solidFill>
                <a:latin typeface="Times New Roman" pitchFamily="18" charset="0"/>
                <a:cs typeface="Times New Roman" pitchFamily="18" charset="0"/>
              </a:rPr>
              <a:t>+ Hình ảnh so sánh trong đoạn thơ thứ ba: Sương trắng viền quanh núi như một chiếc khăn bông.</a:t>
            </a:r>
            <a:endParaRPr lang="en-US" sz="3800" b="1" dirty="0">
              <a:solidFill>
                <a:srgbClr val="FF3399"/>
              </a:solidFill>
              <a:latin typeface="Times New Roman" pitchFamily="18" charset="0"/>
              <a:cs typeface="Times New Roman" pitchFamily="18" charset="0"/>
            </a:endParaRPr>
          </a:p>
        </p:txBody>
      </p:sp>
      <p:sp>
        <p:nvSpPr>
          <p:cNvPr id="29" name="Rectangle 28"/>
          <p:cNvSpPr/>
          <p:nvPr/>
        </p:nvSpPr>
        <p:spPr>
          <a:xfrm>
            <a:off x="1482952" y="7676162"/>
            <a:ext cx="13622223" cy="677108"/>
          </a:xfrm>
          <a:prstGeom prst="rect">
            <a:avLst/>
          </a:prstGeom>
        </p:spPr>
        <p:txBody>
          <a:bodyPr wrap="square">
            <a:spAutoFit/>
          </a:bodyPr>
          <a:lstStyle/>
          <a:p>
            <a:r>
              <a:rPr lang="vi-VN" sz="3800" b="1" dirty="0">
                <a:solidFill>
                  <a:srgbClr val="FF3399"/>
                </a:solidFill>
                <a:latin typeface="Times New Roman" pitchFamily="18" charset="0"/>
                <a:cs typeface="Times New Roman" pitchFamily="18" charset="0"/>
              </a:rPr>
              <a:t>+ Hình ảnh so sánh trong đoạn thơ thứ tư: Lá mềm như mây</a:t>
            </a:r>
            <a:endParaRPr lang="en-US" sz="3800" b="1" dirty="0">
              <a:solidFill>
                <a:srgbClr val="FF3399"/>
              </a:solidFill>
              <a:latin typeface="Times New Roman" pitchFamily="18" charset="0"/>
              <a:cs typeface="Times New Roman" pitchFamily="18" charset="0"/>
            </a:endParaRPr>
          </a:p>
        </p:txBody>
      </p:sp>
      <p:grpSp>
        <p:nvGrpSpPr>
          <p:cNvPr id="30" name="Group 29"/>
          <p:cNvGrpSpPr/>
          <p:nvPr/>
        </p:nvGrpSpPr>
        <p:grpSpPr>
          <a:xfrm>
            <a:off x="2347118" y="76200"/>
            <a:ext cx="11931365" cy="2289975"/>
            <a:chOff x="2763617" y="238780"/>
            <a:chExt cx="10366512" cy="2289975"/>
          </a:xfrm>
        </p:grpSpPr>
        <p:grpSp>
          <p:nvGrpSpPr>
            <p:cNvPr id="31" name="Group 30"/>
            <p:cNvGrpSpPr/>
            <p:nvPr/>
          </p:nvGrpSpPr>
          <p:grpSpPr>
            <a:xfrm>
              <a:off x="5242722" y="238780"/>
              <a:ext cx="4646030" cy="905028"/>
              <a:chOff x="5154256" y="299739"/>
              <a:chExt cx="4567636" cy="905028"/>
            </a:xfrm>
          </p:grpSpPr>
          <p:grpSp>
            <p:nvGrpSpPr>
              <p:cNvPr id="33" name="Group 32"/>
              <p:cNvGrpSpPr/>
              <p:nvPr/>
            </p:nvGrpSpPr>
            <p:grpSpPr>
              <a:xfrm>
                <a:off x="5154256" y="299739"/>
                <a:ext cx="4567636" cy="905028"/>
                <a:chOff x="5154256" y="299739"/>
                <a:chExt cx="4567636" cy="905028"/>
              </a:xfrm>
            </p:grpSpPr>
            <p:sp>
              <p:nvSpPr>
                <p:cNvPr id="35" name="TextBox 34"/>
                <p:cNvSpPr txBox="1"/>
                <p:nvPr/>
              </p:nvSpPr>
              <p:spPr>
                <a:xfrm>
                  <a:off x="5154256" y="299739"/>
                  <a:ext cx="4567636" cy="523220"/>
                </a:xfrm>
                <a:prstGeom prst="rect">
                  <a:avLst/>
                </a:prstGeom>
                <a:no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Tư</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29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11năm 2023.</a:t>
                  </a:r>
                </a:p>
              </p:txBody>
            </p:sp>
            <p:sp>
              <p:nvSpPr>
                <p:cNvPr id="36" name="TextBox 35"/>
                <p:cNvSpPr txBox="1"/>
                <p:nvPr/>
              </p:nvSpPr>
              <p:spPr>
                <a:xfrm>
                  <a:off x="6857128" y="743102"/>
                  <a:ext cx="1709824" cy="461665"/>
                </a:xfrm>
                <a:prstGeom prst="rect">
                  <a:avLst/>
                </a:prstGeom>
                <a:noFill/>
              </p:spPr>
              <p:txBody>
                <a:bodyPr wrap="none" rtlCol="0">
                  <a:spAutoFit/>
                </a:bodyPr>
                <a:lstStyle/>
                <a:p>
                  <a:r>
                    <a:rPr lang="en-US" sz="2400" b="1" dirty="0">
                      <a:solidFill>
                        <a:srgbClr val="0000CC"/>
                      </a:solidFill>
                      <a:latin typeface="Times New Roman" pitchFamily="18" charset="0"/>
                      <a:cs typeface="Times New Roman" pitchFamily="18" charset="0"/>
                    </a:rPr>
                    <a:t>TIẾNG VIỆT</a:t>
                  </a:r>
                </a:p>
              </p:txBody>
            </p:sp>
          </p:grpSp>
          <p:cxnSp>
            <p:nvCxnSpPr>
              <p:cNvPr id="34" name="Straight Connector 33"/>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2" name="Text Box 14"/>
            <p:cNvSpPr txBox="1">
              <a:spLocks noChangeArrowheads="1"/>
            </p:cNvSpPr>
            <p:nvPr/>
          </p:nvSpPr>
          <p:spPr bwMode="auto">
            <a:xfrm>
              <a:off x="2763617" y="1091002"/>
              <a:ext cx="10366512"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Mở</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rộng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vốn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Biện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pháp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so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sánh</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eaLnBrk="1" hangingPunct="1">
                <a:spcBef>
                  <a:spcPts val="0"/>
                </a:spcBef>
                <a:defRPr/>
              </a:pPr>
              <a:endParaRPr lang="en-US" sz="2000" b="1" dirty="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21328327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13719" y="1481316"/>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2. </a:t>
              </a:r>
              <a:r>
                <a:rPr lang="en-US" sz="3800" b="1" dirty="0" err="1">
                  <a:solidFill>
                    <a:srgbClr val="0000CC"/>
                  </a:solidFill>
                  <a:latin typeface="Times New Roman" pitchFamily="18" charset="0"/>
                  <a:cs typeface="Times New Roman" pitchFamily="18" charset="0"/>
                </a:rPr>
                <a:t>Luyện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tập</a:t>
              </a:r>
              <a:r>
                <a:rPr lang="en-US" sz="3800" b="1" dirty="0">
                  <a:solidFill>
                    <a:srgbClr val="0000CC"/>
                  </a:solidFill>
                  <a:latin typeface="Times New Roman" pitchFamily="18" charset="0"/>
                  <a:cs typeface="Times New Roman" pitchFamily="18" charset="0"/>
                </a:rPr>
                <a:t>.</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868235" y="2732306"/>
            <a:ext cx="13550680" cy="677108"/>
          </a:xfrm>
          <a:prstGeom prst="rect">
            <a:avLst/>
          </a:prstGeom>
        </p:spPr>
        <p:txBody>
          <a:bodyPr wrap="square">
            <a:spAutoFit/>
          </a:bodyPr>
          <a:lstStyle/>
          <a:p>
            <a:pPr algn="just"/>
            <a:r>
              <a:rPr lang="en-US" sz="3800" b="1" dirty="0" err="1">
                <a:solidFill>
                  <a:srgbClr val="FF0000"/>
                </a:solidFill>
                <a:latin typeface="Times New Roman" pitchFamily="18" charset="0"/>
                <a:cs typeface="Times New Roman" pitchFamily="18" charset="0"/>
              </a:rPr>
              <a:t>Bài</a:t>
            </a:r>
            <a:r>
              <a:rPr lang="vi-VN" sz="3800" b="1" dirty="0">
                <a:solidFill>
                  <a:srgbClr val="FF0000"/>
                </a:solidFill>
                <a:latin typeface="Times New Roman" pitchFamily="18" charset="0"/>
                <a:cs typeface="Times New Roman" pitchFamily="18" charset="0"/>
              </a:rPr>
              <a:t> 3. Nêu tác dụng của hình ảnh so sánh.</a:t>
            </a:r>
            <a:endParaRPr lang="en-US" sz="3800" b="1" dirty="0">
              <a:solidFill>
                <a:srgbClr val="FF0000"/>
              </a:solidFill>
              <a:latin typeface="Times New Roman" pitchFamily="18" charset="0"/>
              <a:cs typeface="Times New Roman" pitchFamily="18" charset="0"/>
            </a:endParaRPr>
          </a:p>
        </p:txBody>
      </p:sp>
      <p:sp>
        <p:nvSpPr>
          <p:cNvPr id="22" name="Rectangle 21"/>
          <p:cNvSpPr/>
          <p:nvPr/>
        </p:nvSpPr>
        <p:spPr>
          <a:xfrm>
            <a:off x="1168629" y="3765590"/>
            <a:ext cx="14250286" cy="3016210"/>
          </a:xfrm>
          <a:prstGeom prst="rect">
            <a:avLst/>
          </a:prstGeom>
        </p:spPr>
        <p:txBody>
          <a:bodyPr wrap="square">
            <a:spAutoFit/>
          </a:bodyPr>
          <a:lstStyle/>
          <a:p>
            <a:pPr algn="just"/>
            <a:r>
              <a:rPr lang="en-US" sz="3800" b="1">
                <a:solidFill>
                  <a:srgbClr val="0000CC"/>
                </a:solidFill>
                <a:latin typeface="Times New Roman" pitchFamily="18" charset="0"/>
                <a:cs typeface="Times New Roman" pitchFamily="18" charset="0"/>
              </a:rPr>
              <a:t>    </a:t>
            </a:r>
            <a:r>
              <a:rPr lang="vi-VN" sz="3800" b="1">
                <a:solidFill>
                  <a:srgbClr val="0000CC"/>
                </a:solidFill>
                <a:latin typeface="Times New Roman" pitchFamily="18" charset="0"/>
                <a:cs typeface="Times New Roman" pitchFamily="18" charset="0"/>
              </a:rPr>
              <a:t>- </a:t>
            </a:r>
            <a:r>
              <a:rPr lang="vi-VN" sz="3800" b="1" dirty="0">
                <a:solidFill>
                  <a:srgbClr val="0000CC"/>
                </a:solidFill>
                <a:latin typeface="Times New Roman" pitchFamily="18" charset="0"/>
                <a:cs typeface="Times New Roman" pitchFamily="18" charset="0"/>
              </a:rPr>
              <a:t>Tác dụng của hình ảnh so sánh là làm cho câu văn, câu thơ, nêu đặc điểm miêu tả người, sự vật,... Cụ thể hơn, sinh động hơn, rõ hơn, dễ cảm nhận hơn. (VD: Trăng tròn như cái đĩa; Lá cây mềm như mây;...). Hình ảnh so sánh cũng giúp cho câu văn hay hơn, dễ hiểu hơn.</a:t>
            </a:r>
            <a:endParaRPr lang="en-US" sz="3800" b="1" dirty="0">
              <a:solidFill>
                <a:srgbClr val="0000CC"/>
              </a:solidFill>
              <a:latin typeface="Times New Roman" pitchFamily="18" charset="0"/>
              <a:cs typeface="Times New Roman" pitchFamily="18" charset="0"/>
            </a:endParaRPr>
          </a:p>
        </p:txBody>
      </p:sp>
      <p:grpSp>
        <p:nvGrpSpPr>
          <p:cNvPr id="27" name="Group 26"/>
          <p:cNvGrpSpPr/>
          <p:nvPr/>
        </p:nvGrpSpPr>
        <p:grpSpPr>
          <a:xfrm>
            <a:off x="2194719" y="76201"/>
            <a:ext cx="11811000" cy="2133600"/>
            <a:chOff x="2575719" y="238780"/>
            <a:chExt cx="11125200" cy="2289975"/>
          </a:xfrm>
        </p:grpSpPr>
        <p:grpSp>
          <p:nvGrpSpPr>
            <p:cNvPr id="28" name="Group 27"/>
            <p:cNvGrpSpPr/>
            <p:nvPr/>
          </p:nvGrpSpPr>
          <p:grpSpPr>
            <a:xfrm>
              <a:off x="5242719" y="238780"/>
              <a:ext cx="5347361" cy="905028"/>
              <a:chOff x="5154256" y="299739"/>
              <a:chExt cx="5257136" cy="905028"/>
            </a:xfrm>
          </p:grpSpPr>
          <p:grpSp>
            <p:nvGrpSpPr>
              <p:cNvPr id="30" name="Group 29"/>
              <p:cNvGrpSpPr/>
              <p:nvPr/>
            </p:nvGrpSpPr>
            <p:grpSpPr>
              <a:xfrm>
                <a:off x="5154256" y="299739"/>
                <a:ext cx="5257136" cy="905028"/>
                <a:chOff x="5154256" y="299739"/>
                <a:chExt cx="5257136" cy="905028"/>
              </a:xfrm>
            </p:grpSpPr>
            <p:sp>
              <p:nvSpPr>
                <p:cNvPr id="32" name="TextBox 31"/>
                <p:cNvSpPr txBox="1"/>
                <p:nvPr/>
              </p:nvSpPr>
              <p:spPr>
                <a:xfrm>
                  <a:off x="5154256" y="299739"/>
                  <a:ext cx="5257136" cy="523220"/>
                </a:xfrm>
                <a:prstGeom prst="rect">
                  <a:avLst/>
                </a:prstGeom>
                <a:noFill/>
              </p:spPr>
              <p:txBody>
                <a:bodyPr wrap="none" rtlCol="0">
                  <a:spAutoFit/>
                </a:bodyPr>
                <a:lstStyle/>
                <a:p>
                  <a:r>
                    <a:rPr lang="en-US" sz="2800" dirty="0" err="1">
                      <a:solidFill>
                        <a:srgbClr val="0000CC"/>
                      </a:solidFill>
                      <a:latin typeface="Times New Roman" pitchFamily="18" charset="0"/>
                      <a:cs typeface="Times New Roman" pitchFamily="18" charset="0"/>
                    </a:rPr>
                    <a:t>Thứ</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Tư</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ngày</a:t>
                  </a:r>
                  <a:r>
                    <a:rPr lang="en-US" sz="2800" dirty="0">
                      <a:solidFill>
                        <a:srgbClr val="0000CC"/>
                      </a:solidFill>
                      <a:latin typeface="Times New Roman" pitchFamily="18" charset="0"/>
                      <a:cs typeface="Times New Roman" pitchFamily="18" charset="0"/>
                    </a:rPr>
                    <a:t> 29 </a:t>
                  </a:r>
                  <a:r>
                    <a:rPr lang="en-US" sz="2800" dirty="0" err="1">
                      <a:solidFill>
                        <a:srgbClr val="0000CC"/>
                      </a:solidFill>
                      <a:latin typeface="Times New Roman" pitchFamily="18" charset="0"/>
                      <a:cs typeface="Times New Roman" pitchFamily="18" charset="0"/>
                    </a:rPr>
                    <a:t>tháng</a:t>
                  </a:r>
                  <a:r>
                    <a:rPr lang="en-US" sz="2800" dirty="0">
                      <a:solidFill>
                        <a:srgbClr val="0000CC"/>
                      </a:solidFill>
                      <a:latin typeface="Times New Roman" pitchFamily="18" charset="0"/>
                      <a:cs typeface="Times New Roman" pitchFamily="18" charset="0"/>
                    </a:rPr>
                    <a:t> 11 </a:t>
                  </a:r>
                  <a:r>
                    <a:rPr lang="en-US" sz="2800" dirty="0" err="1">
                      <a:solidFill>
                        <a:srgbClr val="0000CC"/>
                      </a:solidFill>
                      <a:latin typeface="Times New Roman" pitchFamily="18" charset="0"/>
                      <a:cs typeface="Times New Roman" pitchFamily="18" charset="0"/>
                    </a:rPr>
                    <a:t>năm</a:t>
                  </a:r>
                  <a:r>
                    <a:rPr lang="en-US" sz="2800" dirty="0">
                      <a:solidFill>
                        <a:srgbClr val="0000CC"/>
                      </a:solidFill>
                      <a:latin typeface="Times New Roman" pitchFamily="18" charset="0"/>
                      <a:cs typeface="Times New Roman" pitchFamily="18" charset="0"/>
                    </a:rPr>
                    <a:t> 2023</a:t>
                  </a:r>
                </a:p>
              </p:txBody>
            </p:sp>
            <p:sp>
              <p:nvSpPr>
                <p:cNvPr id="33" name="TextBox 32"/>
                <p:cNvSpPr txBox="1"/>
                <p:nvPr/>
              </p:nvSpPr>
              <p:spPr>
                <a:xfrm>
                  <a:off x="6857128" y="743102"/>
                  <a:ext cx="1967927" cy="461665"/>
                </a:xfrm>
                <a:prstGeom prst="rect">
                  <a:avLst/>
                </a:prstGeom>
                <a:noFill/>
              </p:spPr>
              <p:txBody>
                <a:bodyPr wrap="none" rtlCol="0">
                  <a:spAutoFit/>
                </a:bodyPr>
                <a:lstStyle/>
                <a:p>
                  <a:r>
                    <a:rPr lang="en-US" sz="2400" b="1" dirty="0">
                      <a:solidFill>
                        <a:srgbClr val="0000CC"/>
                      </a:solidFill>
                      <a:latin typeface="Times New Roman" pitchFamily="18" charset="0"/>
                      <a:cs typeface="Times New Roman" pitchFamily="18" charset="0"/>
                    </a:rPr>
                    <a:t>TIẾNG VIỆT</a:t>
                  </a:r>
                </a:p>
              </p:txBody>
            </p:sp>
          </p:grpSp>
          <p:cxnSp>
            <p:nvCxnSpPr>
              <p:cNvPr id="31" name="Straight Connector 30"/>
              <p:cNvCxnSpPr/>
              <p:nvPr/>
            </p:nvCxnSpPr>
            <p:spPr>
              <a:xfrm>
                <a:off x="7015490" y="1151823"/>
                <a:ext cx="1659737"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9" name="Text Box 14"/>
            <p:cNvSpPr txBox="1">
              <a:spLocks noChangeArrowheads="1"/>
            </p:cNvSpPr>
            <p:nvPr/>
          </p:nvSpPr>
          <p:spPr bwMode="auto">
            <a:xfrm>
              <a:off x="2575719" y="1091002"/>
              <a:ext cx="11125200" cy="14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Luyện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Mở</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rộng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vốn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bạn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trong</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Biện</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pháp</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so </a:t>
              </a:r>
              <a:r>
                <a:rPr lang="en-US" sz="3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sánh</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eaLnBrk="1" hangingPunct="1">
                <a:spcBef>
                  <a:spcPts val="0"/>
                </a:spcBef>
                <a:defRPr/>
              </a:pPr>
              <a:endParaRPr lang="en-US" sz="2000" b="1" dirty="0">
                <a:solidFill>
                  <a:srgbClr val="0000CC"/>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10058868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7B2539-C550-7FF2-C2A4-0A4C77220DBE}"/>
              </a:ext>
            </a:extLst>
          </p:cNvPr>
          <p:cNvSpPr>
            <a:spLocks noGrp="1"/>
          </p:cNvSpPr>
          <p:nvPr>
            <p:ph type="ctrTitle"/>
          </p:nvPr>
        </p:nvSpPr>
        <p:spPr>
          <a:xfrm>
            <a:off x="1204119" y="1143001"/>
            <a:ext cx="13851771" cy="1371599"/>
          </a:xfrm>
        </p:spPr>
        <p:txBody>
          <a:bodyPr/>
          <a:lstStyle/>
          <a:p>
            <a:r>
              <a:rPr lang="en-US" sz="5400" dirty="0" err="1">
                <a:latin typeface="Times New Roman" panose="02020603050405020304" pitchFamily="18" charset="0"/>
                <a:cs typeface="Times New Roman" panose="02020603050405020304" pitchFamily="18" charset="0"/>
              </a:rPr>
              <a:t>Vận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br>
              <a:rPr lang="en-US" sz="5400" dirty="0">
                <a:latin typeface="Times New Roman" panose="02020603050405020304" pitchFamily="18" charset="0"/>
                <a:cs typeface="Times New Roman" panose="02020603050405020304" pitchFamily="18" charset="0"/>
              </a:rPr>
            </a:br>
            <a:r>
              <a:rPr lang="en-US" sz="5400" dirty="0" err="1">
                <a:solidFill>
                  <a:srgbClr val="FF0000"/>
                </a:solidFill>
                <a:latin typeface="Times New Roman" panose="02020603050405020304" pitchFamily="18" charset="0"/>
                <a:cs typeface="Times New Roman" panose="02020603050405020304" pitchFamily="18" charset="0"/>
              </a:rPr>
              <a:t>Trò</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chơi</a:t>
            </a:r>
            <a:r>
              <a:rPr lang="en-US" sz="5400" dirty="0">
                <a:solidFill>
                  <a:srgbClr val="FF0000"/>
                </a:solidFill>
                <a:latin typeface="Times New Roman" panose="02020603050405020304" pitchFamily="18" charset="0"/>
                <a:cs typeface="Times New Roman" panose="02020603050405020304" pitchFamily="18" charset="0"/>
              </a:rPr>
              <a:t> : Rung </a:t>
            </a:r>
            <a:r>
              <a:rPr lang="en-US" sz="5400" dirty="0" err="1">
                <a:solidFill>
                  <a:srgbClr val="FF0000"/>
                </a:solidFill>
                <a:latin typeface="Times New Roman" panose="02020603050405020304" pitchFamily="18" charset="0"/>
                <a:cs typeface="Times New Roman" panose="02020603050405020304" pitchFamily="18" charset="0"/>
              </a:rPr>
              <a:t>chuông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vàng</a:t>
            </a:r>
            <a:r>
              <a:rPr lang="en-US" sz="5400" dirty="0">
                <a:solidFill>
                  <a:srgbClr val="FF0000"/>
                </a:solidFill>
                <a:latin typeface="Times New Roman" panose="02020603050405020304" pitchFamily="18" charset="0"/>
                <a:cs typeface="Times New Roman" panose="02020603050405020304" pitchFamily="18" charset="0"/>
              </a:rPr>
              <a:t>  </a:t>
            </a:r>
          </a:p>
        </p:txBody>
      </p:sp>
      <p:sp>
        <p:nvSpPr>
          <p:cNvPr id="5" name="Subtitle 4">
            <a:extLst>
              <a:ext uri="{FF2B5EF4-FFF2-40B4-BE49-F238E27FC236}">
                <a16:creationId xmlns:a16="http://schemas.microsoft.com/office/drawing/2014/main" id="{F69BFE98-E131-5CF4-DF98-B56B610FD399}"/>
              </a:ext>
            </a:extLst>
          </p:cNvPr>
          <p:cNvSpPr>
            <a:spLocks noGrp="1"/>
          </p:cNvSpPr>
          <p:nvPr>
            <p:ph type="subTitle" idx="1"/>
          </p:nvPr>
        </p:nvSpPr>
        <p:spPr>
          <a:xfrm>
            <a:off x="2804319" y="2895600"/>
            <a:ext cx="11393647" cy="4876800"/>
          </a:xfrm>
        </p:spPr>
        <p:txBody>
          <a:bodyPr/>
          <a:lstStyle/>
          <a:p>
            <a:pPr algn="l"/>
            <a:endParaRPr lang="en-US" dirty="0"/>
          </a:p>
          <a:p>
            <a:pPr algn="l"/>
            <a:r>
              <a:rPr lang="en-US" dirty="0"/>
              <a:t> </a:t>
            </a:r>
          </a:p>
          <a:p>
            <a:pPr marL="914400" indent="-914400" algn="l">
              <a:buAutoNum type="alphaLcPeriod"/>
            </a:pPr>
            <a:endParaRPr lang="en-US" dirty="0"/>
          </a:p>
          <a:p>
            <a:pPr marL="914400" indent="-914400" algn="l">
              <a:buAutoNum type="alphaLcPeriod"/>
            </a:pPr>
            <a:endParaRPr lang="en-US" dirty="0"/>
          </a:p>
        </p:txBody>
      </p:sp>
    </p:spTree>
    <p:extLst>
      <p:ext uri="{BB962C8B-B14F-4D97-AF65-F5344CB8AC3E}">
        <p14:creationId xmlns:p14="http://schemas.microsoft.com/office/powerpoint/2010/main" val="204366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C:\Users\ADMIN\Desktop\Tai nguyen thiet ke tro choi\Bảng gỗ\wooden-blank-sign-clipart-1.jpg">
            <a:extLst>
              <a:ext uri="{FF2B5EF4-FFF2-40B4-BE49-F238E27FC236}">
                <a16:creationId xmlns:a16="http://schemas.microsoft.com/office/drawing/2014/main" id="{EE45EB59-79FB-1CDA-4010-F4E7906CA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460"/>
          <a:stretch>
            <a:fillRect/>
          </a:stretch>
        </p:blipFill>
        <p:spPr bwMode="auto">
          <a:xfrm>
            <a:off x="1661319" y="304800"/>
            <a:ext cx="131826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14" descr="kim phut">
            <a:extLst>
              <a:ext uri="{FF2B5EF4-FFF2-40B4-BE49-F238E27FC236}">
                <a16:creationId xmlns:a16="http://schemas.microsoft.com/office/drawing/2014/main" id="{2E6BEBC6-7896-63D4-A2BD-10E1ADDBF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5563" y="4625975"/>
            <a:ext cx="22383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1" descr="dongho1">
            <a:extLst>
              <a:ext uri="{FF2B5EF4-FFF2-40B4-BE49-F238E27FC236}">
                <a16:creationId xmlns:a16="http://schemas.microsoft.com/office/drawing/2014/main" id="{20A5DDE8-6BEC-5A32-9133-A3BF1700E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6138" y="3819525"/>
            <a:ext cx="3138487"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22" descr="slide0002_image021">
            <a:extLst>
              <a:ext uri="{FF2B5EF4-FFF2-40B4-BE49-F238E27FC236}">
                <a16:creationId xmlns:a16="http://schemas.microsoft.com/office/drawing/2014/main" id="{BC655A56-E281-379C-A54F-71C9BAAC2D9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512800" y="7081838"/>
            <a:ext cx="6604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Line 23">
            <a:extLst>
              <a:ext uri="{FF2B5EF4-FFF2-40B4-BE49-F238E27FC236}">
                <a16:creationId xmlns:a16="http://schemas.microsoft.com/office/drawing/2014/main" id="{CC06C16F-4D95-696E-2E05-EEFE54286083}"/>
              </a:ext>
            </a:extLst>
          </p:cNvPr>
          <p:cNvSpPr>
            <a:spLocks noChangeShapeType="1"/>
          </p:cNvSpPr>
          <p:nvPr/>
        </p:nvSpPr>
        <p:spPr bwMode="auto">
          <a:xfrm>
            <a:off x="13031788" y="7651750"/>
            <a:ext cx="1503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22018" tIns="61009" rIns="122018" bIns="61009"/>
          <a:lstStyle/>
          <a:p>
            <a:endParaRPr lang="en-US"/>
          </a:p>
        </p:txBody>
      </p:sp>
      <p:pic>
        <p:nvPicPr>
          <p:cNvPr id="158" name="Picture 24" descr="CHAY XE DAP">
            <a:extLst>
              <a:ext uri="{FF2B5EF4-FFF2-40B4-BE49-F238E27FC236}">
                <a16:creationId xmlns:a16="http://schemas.microsoft.com/office/drawing/2014/main" id="{062C2BA9-60E8-9B06-BCBD-5B6E0B3316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7075" y="6956425"/>
            <a:ext cx="79216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580BB62-4386-5F59-84F2-40C8ECEEA3E9}"/>
              </a:ext>
            </a:extLst>
          </p:cNvPr>
          <p:cNvSpPr/>
          <p:nvPr/>
        </p:nvSpPr>
        <p:spPr>
          <a:xfrm>
            <a:off x="3656013" y="3389313"/>
            <a:ext cx="8107362" cy="105727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A. </a:t>
            </a:r>
            <a:r>
              <a:rPr lang="en-US" sz="3600" dirty="0" err="1">
                <a:latin typeface="Times New Roman" pitchFamily="18" charset="0"/>
                <a:cs typeface="Times New Roman" pitchFamily="18" charset="0"/>
              </a:rPr>
              <a:t>Sư</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hổ</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voi</a:t>
            </a:r>
            <a:r>
              <a:rPr lang="en-US" sz="3600" dirty="0">
                <a:latin typeface="Times New Roman" pitchFamily="18" charset="0"/>
                <a:cs typeface="Times New Roman" pitchFamily="18" charset="0"/>
              </a:rPr>
              <a:t>  </a:t>
            </a:r>
          </a:p>
        </p:txBody>
      </p:sp>
      <p:sp>
        <p:nvSpPr>
          <p:cNvPr id="11" name="Rectangle 10">
            <a:extLst>
              <a:ext uri="{FF2B5EF4-FFF2-40B4-BE49-F238E27FC236}">
                <a16:creationId xmlns:a16="http://schemas.microsoft.com/office/drawing/2014/main" id="{EC4F0EF6-900A-B0FF-3C84-DC1F9B9F604A}"/>
              </a:ext>
            </a:extLst>
          </p:cNvPr>
          <p:cNvSpPr/>
          <p:nvPr/>
        </p:nvSpPr>
        <p:spPr>
          <a:xfrm>
            <a:off x="3656013" y="4813300"/>
            <a:ext cx="8107362" cy="96837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B.</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mèo</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bò</a:t>
            </a:r>
            <a:endParaRPr lang="en-US" sz="3600" dirty="0">
              <a:latin typeface="Times New Roman" panose="02020603050405020304" pitchFamily="18" charset="0"/>
              <a:cs typeface="Times New Roman" panose="02020603050405020304" pitchFamily="18" charset="0"/>
            </a:endParaRPr>
          </a:p>
          <a:p>
            <a:pPr algn="just">
              <a:defRPr/>
            </a:pPr>
            <a:r>
              <a:rPr lang="en-US" sz="3600" b="1" dirty="0">
                <a:latin typeface="Times New Roman" pitchFamily="18" charset="0"/>
                <a:cs typeface="Times New Roman" pitchFamily="18" charset="0"/>
              </a:rPr>
              <a:t>  </a:t>
            </a:r>
          </a:p>
        </p:txBody>
      </p:sp>
      <p:sp>
        <p:nvSpPr>
          <p:cNvPr id="13" name="Rectangle 12">
            <a:extLst>
              <a:ext uri="{FF2B5EF4-FFF2-40B4-BE49-F238E27FC236}">
                <a16:creationId xmlns:a16="http://schemas.microsoft.com/office/drawing/2014/main" id="{E0A338C8-E468-46F5-93CC-F17274628583}"/>
              </a:ext>
            </a:extLst>
          </p:cNvPr>
          <p:cNvSpPr/>
          <p:nvPr/>
        </p:nvSpPr>
        <p:spPr>
          <a:xfrm>
            <a:off x="3656013" y="6165850"/>
            <a:ext cx="8107362" cy="107632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a:latin typeface="Times New Roman" pitchFamily="18" charset="0"/>
                <a:cs typeface="Times New Roman" pitchFamily="18" charset="0"/>
              </a:rPr>
              <a:t>C. </a:t>
            </a:r>
            <a:r>
              <a:rPr lang="en-US" sz="3600" dirty="0" err="1">
                <a:latin typeface="Times New Roman" pitchFamily="18" charset="0"/>
                <a:cs typeface="Times New Roman" pitchFamily="18" charset="0"/>
              </a:rPr>
              <a:t>rắn</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ếch</a:t>
            </a:r>
            <a:r>
              <a:rPr lang="en-US" sz="3600" dirty="0">
                <a:latin typeface="Times New Roman" pitchFamily="18" charset="0"/>
                <a:cs typeface="Times New Roman" pitchFamily="18" charset="0"/>
              </a:rPr>
              <a:t>  </a:t>
            </a:r>
          </a:p>
        </p:txBody>
      </p:sp>
      <p:sp>
        <p:nvSpPr>
          <p:cNvPr id="161" name="Rectangle 160">
            <a:extLst>
              <a:ext uri="{FF2B5EF4-FFF2-40B4-BE49-F238E27FC236}">
                <a16:creationId xmlns:a16="http://schemas.microsoft.com/office/drawing/2014/main" id="{3DE1D184-87E1-2437-301D-DDB16979E898}"/>
              </a:ext>
            </a:extLst>
          </p:cNvPr>
          <p:cNvSpPr/>
          <p:nvPr/>
        </p:nvSpPr>
        <p:spPr>
          <a:xfrm>
            <a:off x="3656013" y="7610475"/>
            <a:ext cx="8107362" cy="968375"/>
          </a:xfrm>
          <a:prstGeom prst="rect">
            <a:avLst/>
          </a:prstGeom>
        </p:spPr>
        <p:style>
          <a:lnRef idx="1">
            <a:schemeClr val="accent2"/>
          </a:lnRef>
          <a:fillRef idx="2">
            <a:schemeClr val="accent2"/>
          </a:fillRef>
          <a:effectRef idx="1">
            <a:schemeClr val="accent2"/>
          </a:effectRef>
          <a:fontRef idx="minor">
            <a:schemeClr val="dk1"/>
          </a:fontRef>
        </p:style>
        <p:txBody>
          <a:bodyPr lIns="122018" tIns="61009" rIns="122018" bIns="61009" anchor="ctr"/>
          <a:lstStyle/>
          <a:p>
            <a:pPr algn="just">
              <a:defRPr/>
            </a:pPr>
            <a:r>
              <a:rPr lang="en-US" sz="3600" b="1" dirty="0" err="1">
                <a:latin typeface="Times New Roman" pitchFamily="18" charset="0"/>
                <a:cs typeface="Times New Roman" pitchFamily="18" charset="0"/>
              </a:rPr>
              <a:t>D.</a:t>
            </a:r>
            <a:r>
              <a:rPr lang="en-US" sz="3600" dirty="0" err="1">
                <a:latin typeface="Times New Roman" pitchFamily="18" charset="0"/>
                <a:cs typeface="Times New Roman" pitchFamily="18" charset="0"/>
              </a:rPr>
              <a:t>chuột</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dán</a:t>
            </a:r>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muỗi</a:t>
            </a:r>
            <a:r>
              <a:rPr lang="en-US" sz="3600" dirty="0">
                <a:latin typeface="Times New Roman" pitchFamily="18" charset="0"/>
                <a:cs typeface="Times New Roman" pitchFamily="18" charset="0"/>
              </a:rPr>
              <a:t>   </a:t>
            </a:r>
          </a:p>
        </p:txBody>
      </p:sp>
      <p:sp>
        <p:nvSpPr>
          <p:cNvPr id="14" name="TextBox 13">
            <a:extLst>
              <a:ext uri="{FF2B5EF4-FFF2-40B4-BE49-F238E27FC236}">
                <a16:creationId xmlns:a16="http://schemas.microsoft.com/office/drawing/2014/main" id="{3446E41E-C352-25F2-9BAC-80EDB67A9207}"/>
              </a:ext>
            </a:extLst>
          </p:cNvPr>
          <p:cNvSpPr txBox="1">
            <a:spLocks noChangeArrowheads="1"/>
          </p:cNvSpPr>
          <p:nvPr/>
        </p:nvSpPr>
        <p:spPr bwMode="auto">
          <a:xfrm>
            <a:off x="2163610" y="1058863"/>
            <a:ext cx="11498385" cy="7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2018" tIns="61009" rIns="122018" bIns="61009">
            <a:spAutoFit/>
          </a:bodyPr>
          <a:lstStyle/>
          <a:p>
            <a:pPr algn="ct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1:Những con </a:t>
            </a:r>
            <a:r>
              <a:rPr lang="en-US" altLang="en-US" sz="4000" b="1" dirty="0" err="1">
                <a:solidFill>
                  <a:schemeClr val="bg1"/>
                </a:solidFill>
                <a:latin typeface="Times New Roman" panose="02020603050405020304" pitchFamily="18" charset="0"/>
                <a:cs typeface="Times New Roman" panose="02020603050405020304" pitchFamily="18" charset="0"/>
              </a:rPr>
              <a:t>vật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vật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nuôi</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trong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nhà</a:t>
            </a:r>
            <a:r>
              <a:rPr lang="en-US" altLang="en-US" sz="4000" b="1" dirty="0">
                <a:solidFill>
                  <a:schemeClr val="bg1"/>
                </a:solidFill>
                <a:latin typeface="Times New Roman" panose="02020603050405020304" pitchFamily="18" charset="0"/>
                <a:cs typeface="Times New Roman" panose="02020603050405020304" pitchFamily="18" charset="0"/>
              </a:rPr>
              <a:t>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58"/>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0" presetClass="exit" presetSubtype="0" fill="hold" nodeType="withEffect">
                                  <p:stCondLst>
                                    <p:cond delay="0"/>
                                  </p:stCondLst>
                                  <p:childTnLst>
                                    <p:animEffect transition="out" filter="fade">
                                      <p:cBhvr>
                                        <p:cTn id="25" dur="500"/>
                                        <p:tgtEl>
                                          <p:spTgt spid="158"/>
                                        </p:tgtEl>
                                      </p:cBhvr>
                                    </p:animEffect>
                                    <p:set>
                                      <p:cBhvr>
                                        <p:cTn id="26" dur="1" fill="hold">
                                          <p:stCondLst>
                                            <p:cond delay="499"/>
                                          </p:stCondLst>
                                        </p:cTn>
                                        <p:tgtEl>
                                          <p:spTgt spid="158"/>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56"/>
                                        </p:tgtEl>
                                        <p:attrNameLst>
                                          <p:attrName>style.visibility</p:attrName>
                                        </p:attrNameLst>
                                      </p:cBhvr>
                                      <p:to>
                                        <p:strVal val="visible"/>
                                      </p:to>
                                    </p:set>
                                    <p:animEffect transition="in" filter="fade">
                                      <p:cBhvr>
                                        <p:cTn id="29" dur="500"/>
                                        <p:tgtEl>
                                          <p:spTgt spid="156"/>
                                        </p:tgtEl>
                                      </p:cBhvr>
                                    </p:animEffect>
                                  </p:childTnLst>
                                </p:cTn>
                              </p:par>
                            </p:childTnLst>
                          </p:cTn>
                        </p:par>
                        <p:par>
                          <p:cTn id="30" fill="hold" nodeType="afterGroup">
                            <p:stCondLst>
                              <p:cond delay="500"/>
                            </p:stCondLst>
                            <p:childTnLst>
                              <p:par>
                                <p:cTn id="31" presetID="8" presetClass="emph" presetSubtype="0" fill="hold" nodeType="afterEffect">
                                  <p:stCondLst>
                                    <p:cond delay="0"/>
                                  </p:stCondLst>
                                  <p:childTnLst>
                                    <p:animRot by="-21600000">
                                      <p:cBhvr>
                                        <p:cTn id="32" dur="15000" fill="hold"/>
                                        <p:tgtEl>
                                          <p:spTgt spid="154"/>
                                        </p:tgtEl>
                                        <p:attrNameLst>
                                          <p:attrName>r</p:attrName>
                                        </p:attrNameLst>
                                      </p:cBhvr>
                                    </p:animRot>
                                  </p:childTnLst>
                                </p:cTn>
                              </p:par>
                              <p:par>
                                <p:cTn id="33" presetID="10" presetClass="exit" presetSubtype="0" fill="hold" nodeType="withEffect">
                                  <p:stCondLst>
                                    <p:cond delay="60500"/>
                                  </p:stCondLst>
                                  <p:childTnLst>
                                    <p:animEffect transition="out" filter="fade">
                                      <p:cBhvr>
                                        <p:cTn id="34" dur="500"/>
                                        <p:tgtEl>
                                          <p:spTgt spid="156"/>
                                        </p:tgtEl>
                                      </p:cBhvr>
                                    </p:animEffect>
                                    <p:set>
                                      <p:cBhvr>
                                        <p:cTn id="35" dur="1" fill="hold">
                                          <p:stCondLst>
                                            <p:cond delay="499"/>
                                          </p:stCondLst>
                                        </p:cTn>
                                        <p:tgtEl>
                                          <p:spTgt spid="156"/>
                                        </p:tgtEl>
                                        <p:attrNameLst>
                                          <p:attrName>style.visibility</p:attrName>
                                        </p:attrNameLst>
                                      </p:cBhvr>
                                      <p:to>
                                        <p:strVal val="hidden"/>
                                      </p:to>
                                    </p:set>
                                  </p:childTnLst>
                                </p:cTn>
                              </p:par>
                              <p:par>
                                <p:cTn id="36" presetID="10" presetClass="entr" presetSubtype="0" fill="hold" nodeType="withEffect">
                                  <p:stCondLst>
                                    <p:cond delay="60500"/>
                                  </p:stCondLst>
                                  <p:childTnLst>
                                    <p:set>
                                      <p:cBhvr>
                                        <p:cTn id="37" dur="1" fill="hold">
                                          <p:stCondLst>
                                            <p:cond delay="0"/>
                                          </p:stCondLst>
                                        </p:cTn>
                                        <p:tgtEl>
                                          <p:spTgt spid="158"/>
                                        </p:tgtEl>
                                        <p:attrNameLst>
                                          <p:attrName>style.visibility</p:attrName>
                                        </p:attrNameLst>
                                      </p:cBhvr>
                                      <p:to>
                                        <p:strVal val="visible"/>
                                      </p:to>
                                    </p:set>
                                    <p:animEffect transition="in" filter="fade">
                                      <p:cBhvr>
                                        <p:cTn id="38" dur="500"/>
                                        <p:tgtEl>
                                          <p:spTgt spid="158"/>
                                        </p:tgtEl>
                                      </p:cBhvr>
                                    </p:animEffect>
                                  </p:childTnLst>
                                </p:cTn>
                              </p:par>
                            </p:childTnLst>
                          </p:cTn>
                        </p:par>
                      </p:childTnLst>
                    </p:cTn>
                  </p:par>
                </p:childTnLst>
              </p:cTn>
              <p:nextCondLst>
                <p:cond evt="onClick" delay="0">
                  <p:tgtEl>
                    <p:spTgt spid="158"/>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6" presetClass="emph" presetSubtype="0" fill="hold" nodeType="clickEffect">
                                  <p:stCondLst>
                                    <p:cond delay="0"/>
                                  </p:stCondLst>
                                  <p:childTnLst>
                                    <p:animScale>
                                      <p:cBhvr>
                                        <p:cTn id="43" dur="2000" fill="hold"/>
                                        <p:tgtEl>
                                          <p:spTgt spid="11"/>
                                        </p:tgtEl>
                                      </p:cBhvr>
                                      <p:by x="150000" y="150000"/>
                                    </p:animScale>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nodeType="click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6" restart="whenNotActive" fill="hold" evtFilter="cancelBubble" nodeType="interactiveSeq">
                <p:stCondLst>
                  <p:cond evt="onClick" delay="0">
                    <p:tgtEl>
                      <p:spTgt spid="16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nodeType="clickEffect">
                                  <p:stCondLst>
                                    <p:cond delay="0"/>
                                  </p:stCondLst>
                                  <p:childTnLst>
                                    <p:animEffect transition="out" filter="fade">
                                      <p:cBhvr>
                                        <p:cTn id="60" dur="500"/>
                                        <p:tgtEl>
                                          <p:spTgt spid="161"/>
                                        </p:tgtEl>
                                      </p:cBhvr>
                                    </p:animEffect>
                                    <p:set>
                                      <p:cBhvr>
                                        <p:cTn id="61"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childTnLst>
        </p:cTn>
      </p:par>
    </p:tnLst>
    <p:bldLst>
      <p:bldP spid="9" grpId="0" animBg="1"/>
      <p:bldP spid="11" grpId="0" animBg="1"/>
      <p:bldP spid="13" grpId="0" animBg="1"/>
      <p:bldP spid="161"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9636</TotalTime>
  <Words>895</Words>
  <Application>Microsoft Office PowerPoint</Application>
  <PresentationFormat>Custom</PresentationFormat>
  <Paragraphs>99</Paragraphs>
  <Slides>12</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Trò chơi : Rung chuông vàng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pc</cp:lastModifiedBy>
  <cp:revision>1061</cp:revision>
  <dcterms:created xsi:type="dcterms:W3CDTF">2008-09-09T22:52:10Z</dcterms:created>
  <dcterms:modified xsi:type="dcterms:W3CDTF">2024-04-09T09:32:31Z</dcterms:modified>
</cp:coreProperties>
</file>