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03" r:id="rId3"/>
    <p:sldId id="502" r:id="rId5"/>
    <p:sldId id="46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469" r:id="rId16"/>
    <p:sldId id="505" r:id="rId17"/>
    <p:sldId id="496" r:id="rId18"/>
    <p:sldId id="470" r:id="rId19"/>
    <p:sldId id="488" r:id="rId20"/>
    <p:sldId id="491" r:id="rId21"/>
    <p:sldId id="489" r:id="rId22"/>
    <p:sldId id="471" r:id="rId23"/>
    <p:sldId id="498" r:id="rId24"/>
    <p:sldId id="499" r:id="rId25"/>
    <p:sldId id="497" r:id="rId26"/>
    <p:sldId id="493" r:id="rId27"/>
    <p:sldId id="5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TOP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8966-7AEB-433D-ABCB-F9F6850D39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96F7E-A982-4E2B-BDBF-1974AD8D1F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BBFC-510B-4B02-B7D0-04D1AE728F2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55C1-6E6D-458F-9F50-5587E131CA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4.xml"/><Relationship Id="rId8" Type="http://schemas.openxmlformats.org/officeDocument/2006/relationships/image" Target="../media/image9.png"/><Relationship Id="rId7" Type="http://schemas.microsoft.com/office/2007/relationships/media" Target="../media/audio1.wav"/><Relationship Id="rId6" Type="http://schemas.openxmlformats.org/officeDocument/2006/relationships/audio" Target="NULL" TargetMode="External"/><Relationship Id="rId5" Type="http://schemas.openxmlformats.org/officeDocument/2006/relationships/image" Target="../media/image8.GIF"/><Relationship Id="rId4" Type="http://schemas.openxmlformats.org/officeDocument/2006/relationships/slide" Target="slide1.xml"/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8" Type="http://schemas.openxmlformats.org/officeDocument/2006/relationships/slideLayout" Target="../slideLayouts/slideLayout1.xml"/><Relationship Id="rId17" Type="http://schemas.openxmlformats.org/officeDocument/2006/relationships/slide" Target="slide12.xml"/><Relationship Id="rId16" Type="http://schemas.openxmlformats.org/officeDocument/2006/relationships/slide" Target="slide11.xml"/><Relationship Id="rId15" Type="http://schemas.openxmlformats.org/officeDocument/2006/relationships/slide" Target="slide10.xml"/><Relationship Id="rId14" Type="http://schemas.openxmlformats.org/officeDocument/2006/relationships/slide" Target="slide9.xml"/><Relationship Id="rId13" Type="http://schemas.openxmlformats.org/officeDocument/2006/relationships/slide" Target="slide8.xml"/><Relationship Id="rId12" Type="http://schemas.openxmlformats.org/officeDocument/2006/relationships/slide" Target="slide7.xml"/><Relationship Id="rId11" Type="http://schemas.openxmlformats.org/officeDocument/2006/relationships/slide" Target="slide6.xml"/><Relationship Id="rId10" Type="http://schemas.openxmlformats.org/officeDocument/2006/relationships/slide" Target="slide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4" y="6"/>
            <a:ext cx="12010572" cy="6857999"/>
          </a:xfrm>
          <a:prstGeom prst="rect">
            <a:avLst/>
          </a:prstGeom>
        </p:spPr>
      </p:pic>
      <p:pic>
        <p:nvPicPr>
          <p:cNvPr id="11" name="Picture 8" descr="x53122380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76948" y="245995"/>
            <a:ext cx="580571" cy="18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53122380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0767352" y="177803"/>
            <a:ext cx="580571" cy="18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x53122380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950861" y="4377014"/>
            <a:ext cx="580571" cy="18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451431" y="7527977"/>
            <a:ext cx="689428" cy="50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441" y="4400393"/>
            <a:ext cx="10638888" cy="859155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200"/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 viên: </a:t>
            </a:r>
            <a:r>
              <a:rPr lang="en-US" altLang="vi-VN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Xuân Diễm</a:t>
            </a:r>
            <a:endParaRPr lang="en-US" altLang="vi-VN" sz="4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895" y="1032978"/>
            <a:ext cx="10477932" cy="196723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2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en-US" sz="5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200"/>
            <a:r>
              <a:rPr lang="en-US" sz="3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2906" y="196675"/>
            <a:ext cx="9395020" cy="77970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200"/>
            <a:r>
              <a:rPr lang="en-US" sz="4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TH SỐ 1 PHƯỚC HIỆP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985" y="5417696"/>
            <a:ext cx="3264363" cy="935990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defTabSz="1219200"/>
            <a:r>
              <a:rPr lang="en-US" sz="53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3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53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570383"/>
            <a:ext cx="11277600" cy="38144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ngày</a:t>
            </a:r>
            <a:r>
              <a:rPr lang="en-US" sz="100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chủ</a:t>
            </a:r>
            <a:r>
              <a:rPr lang="en-US" sz="100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nhật</a:t>
            </a:r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659835"/>
            <a:ext cx="11277600" cy="37249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10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461052"/>
            <a:ext cx="11277600" cy="35184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ca </a:t>
            </a: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hát</a:t>
            </a:r>
            <a:endParaRPr lang="en-US" sz="10000" dirty="0">
              <a:solidFill>
                <a:srgbClr val="002060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t="36666" r="33398" b="45198"/>
          <a:stretch>
            <a:fillRect/>
          </a:stretch>
        </p:blipFill>
        <p:spPr>
          <a:xfrm>
            <a:off x="69574" y="1"/>
            <a:ext cx="3972340" cy="3716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3" t="38291" r="21722" b="34290"/>
          <a:stretch>
            <a:fillRect/>
          </a:stretch>
        </p:blipFill>
        <p:spPr>
          <a:xfrm>
            <a:off x="3452191" y="1787929"/>
            <a:ext cx="3972340" cy="306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058" t="66599" r="5292"/>
          <a:stretch>
            <a:fillRect/>
          </a:stretch>
        </p:blipFill>
        <p:spPr>
          <a:xfrm>
            <a:off x="7277266" y="3236301"/>
            <a:ext cx="4914734" cy="3667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5881" y="0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630930" y="-2235835"/>
            <a:ext cx="4679315" cy="119392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CHÂN TRỜI SÁNG TẠO  LỚP 1  TV  CĐ 10  BÀI 5  TẬP VIẾT CHỮ NGÀY CHỦ NHẬ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1412" y="298174"/>
            <a:ext cx="11140523" cy="6261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" y="61595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8850" y="1795172"/>
            <a:ext cx="77324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1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Marvellous Bright Ideas (Chicken Dance) - 27th April 2020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Marvellous Bright Ideas (Chicken Dance) - 27th April 2020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92375" y="-3158490"/>
            <a:ext cx="7509510" cy="13023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5400"/>
              <a:t>Thứ Năm ngày 9 tháng 11 năm 2023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8000" u="sng"/>
              <a:t>Tiếng Việt</a:t>
            </a:r>
            <a:endParaRPr lang="en-US" sz="8000" u="sng"/>
          </a:p>
          <a:p>
            <a:pPr marL="0" indent="0" algn="ctr">
              <a:buNone/>
            </a:pPr>
            <a:r>
              <a:rPr lang="en-US" sz="8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Ôn tập</a:t>
            </a:r>
            <a:r>
              <a:rPr lang="en-US" sz="8000"/>
              <a:t> </a:t>
            </a:r>
            <a:r>
              <a:rPr lang="en-US" sz="6000"/>
              <a:t>( tiết 2)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8" b="91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000" y="-2667000"/>
            <a:ext cx="9144000" cy="121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348105" y="2362835"/>
            <a:ext cx="10246360" cy="2731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3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Tập chép</a:t>
            </a:r>
            <a:endParaRPr lang="en-US" sz="138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0" y="562610"/>
            <a:ext cx="12067540" cy="5873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9600">
                <a:latin typeface="Century Gothic" panose="020B0502020202020204" charset="0"/>
                <a:cs typeface="Century Gothic" panose="020B0502020202020204" charset="0"/>
              </a:rPr>
              <a:t>bút chì, mứt dừa, cái sọt, lá lốt, cái thớt</a:t>
            </a:r>
            <a:endParaRPr lang="en-US" sz="9600"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522730" y="3042285"/>
            <a:ext cx="8867775" cy="2148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3800">
                <a:solidFill>
                  <a:srgbClr val="FF0000"/>
                </a:solidFill>
                <a:latin typeface="Century Gothic" panose="020B0502020202020204" charset="0"/>
                <a:cs typeface="Century Gothic" panose="020B0502020202020204" charset="0"/>
              </a:rPr>
              <a:t>Vận dụng</a:t>
            </a:r>
            <a:endParaRPr lang="en-US" sz="13800">
              <a:solidFill>
                <a:srgbClr val="FF0000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-635" y="635"/>
            <a:ext cx="12531090" cy="7708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800">
                <a:solidFill>
                  <a:srgbClr val="FF0000"/>
                </a:solidFill>
                <a:latin typeface="Century Gothic" panose="020B0502020202020204" charset="0"/>
                <a:cs typeface="Century Gothic" panose="020B0502020202020204" charset="0"/>
              </a:rPr>
              <a:t>Luyện nói về chủ đề: </a:t>
            </a:r>
            <a:endParaRPr lang="en-US" sz="6600">
              <a:solidFill>
                <a:srgbClr val="FF0000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r>
              <a:rPr lang="en-US" sz="6600">
                <a:latin typeface="Century Gothic" panose="020B0502020202020204" charset="0"/>
                <a:cs typeface="Century Gothic" panose="020B0502020202020204" charset="0"/>
              </a:rPr>
              <a:t>               </a:t>
            </a:r>
            <a:r>
              <a:rPr lang="en-US" sz="6600">
                <a:solidFill>
                  <a:srgbClr val="0070C0"/>
                </a:solidFill>
                <a:latin typeface="Century Gothic" panose="020B0502020202020204" charset="0"/>
                <a:cs typeface="Century Gothic" panose="020B0502020202020204" charset="0"/>
              </a:rPr>
              <a:t>Ngày chủ nhật</a:t>
            </a:r>
            <a:endParaRPr lang="en-US" sz="6600">
              <a:solidFill>
                <a:srgbClr val="0070C0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r>
              <a:rPr lang="en-US" sz="6000">
                <a:latin typeface="Century Gothic" panose="020B0502020202020204" charset="0"/>
                <a:cs typeface="Century Gothic" panose="020B0502020202020204" charset="0"/>
              </a:rPr>
              <a:t>* Gợi ý:  - Ngày chủ nhật ở nhà em làm gì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>
                <a:latin typeface="Century Gothic" panose="020B0502020202020204" charset="0"/>
                <a:cs typeface="Century Gothic" panose="020B0502020202020204" charset="0"/>
              </a:rPr>
              <a:t>- Em có được đi chơi ở đâu không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>
                <a:latin typeface="Century Gothic" panose="020B0502020202020204" charset="0"/>
                <a:cs typeface="Century Gothic" panose="020B0502020202020204" charset="0"/>
              </a:rPr>
              <a:t>- Em có thích ngày chủ nhật không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"/>
            <a:ext cx="12192000" cy="68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3897" y="1484784"/>
            <a:ext cx="7903845" cy="1046480"/>
          </a:xfrm>
          <a:prstGeom prst="rect">
            <a:avLst/>
          </a:prstGeom>
          <a:noFill/>
        </p:spPr>
        <p:txBody>
          <a:bodyPr wrap="none" lIns="92756" tIns="46380" rIns="92756" bIns="463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4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2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em !</a:t>
            </a:r>
            <a:endParaRPr kumimoji="0" lang="en-US" sz="62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66">
        <p:fade/>
      </p:transition>
    </mc:Choice>
    <mc:Fallback>
      <p:transition spd="med" advTm="4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1342971"/>
            <a:ext cx="8153400" cy="459357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1</a:t>
            </a:r>
            <a:endParaRPr lang="en-US" sz="5865" b="1"/>
          </a:p>
        </p:txBody>
      </p:sp>
      <p:sp>
        <p:nvSpPr>
          <p:cNvPr id="32" name="Rectangle 31"/>
          <p:cNvSpPr/>
          <p:nvPr/>
        </p:nvSpPr>
        <p:spPr>
          <a:xfrm>
            <a:off x="2417581" y="23317"/>
            <a:ext cx="721646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92" y="195827"/>
            <a:ext cx="660400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195" y="717923"/>
            <a:ext cx="660400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0" y="195827"/>
            <a:ext cx="660400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97" y="717923"/>
            <a:ext cx="660400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35" y="730229"/>
            <a:ext cx="5637608" cy="309641"/>
          </a:xfrm>
          <a:prstGeom prst="rect">
            <a:avLst/>
          </a:prstGeom>
        </p:spPr>
      </p:pic>
      <p:pic>
        <p:nvPicPr>
          <p:cNvPr id="43" name="Picture 4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0" y="5461486"/>
            <a:ext cx="1346200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5450.1801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501" y="7289800"/>
            <a:ext cx="812800" cy="812800"/>
          </a:xfrm>
          <a:prstGeom prst="rect">
            <a:avLst/>
          </a:prstGeom>
        </p:spPr>
      </p:pic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2032000" y="130358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 dirty="0"/>
              <a:t>1</a:t>
            </a:r>
            <a:endParaRPr lang="en-US" sz="5865" b="1" dirty="0"/>
          </a:p>
        </p:txBody>
      </p:sp>
      <p:sp>
        <p:nvSpPr>
          <p:cNvPr id="41" name="Rectangle 40"/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2</a:t>
            </a:r>
            <a:endParaRPr lang="en-US" sz="5865" b="1"/>
          </a:p>
        </p:txBody>
      </p:sp>
      <p:sp>
        <p:nvSpPr>
          <p:cNvPr id="42" name="Rectangle 41">
            <a:hlinkClick r:id="rId4" action="ppaction://hlinksldjump"/>
          </p:cNvPr>
          <p:cNvSpPr/>
          <p:nvPr/>
        </p:nvSpPr>
        <p:spPr>
          <a:xfrm>
            <a:off x="3657600" y="130358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 dirty="0"/>
              <a:t>2</a:t>
            </a:r>
            <a:endParaRPr lang="en-US" sz="5865" b="1" dirty="0"/>
          </a:p>
        </p:txBody>
      </p:sp>
      <p:sp>
        <p:nvSpPr>
          <p:cNvPr id="44" name="Rectangle 43"/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3</a:t>
            </a:r>
            <a:endParaRPr lang="en-US" sz="5865" b="1"/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5283200" y="130358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 dirty="0"/>
              <a:t>3</a:t>
            </a:r>
            <a:endParaRPr lang="en-US" sz="5865" b="1" dirty="0"/>
          </a:p>
        </p:txBody>
      </p:sp>
      <p:sp>
        <p:nvSpPr>
          <p:cNvPr id="46" name="Rectangle 45"/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4</a:t>
            </a:r>
            <a:endParaRPr lang="en-US" sz="5865" b="1"/>
          </a:p>
        </p:txBody>
      </p:sp>
      <p:sp>
        <p:nvSpPr>
          <p:cNvPr id="47" name="Rectangle 46">
            <a:hlinkClick r:id="rId11" action="ppaction://hlinksldjump"/>
          </p:cNvPr>
          <p:cNvSpPr/>
          <p:nvPr/>
        </p:nvSpPr>
        <p:spPr>
          <a:xfrm>
            <a:off x="6908800" y="130358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4</a:t>
            </a:r>
            <a:endParaRPr lang="en-US" sz="5865" b="1"/>
          </a:p>
        </p:txBody>
      </p:sp>
      <p:sp>
        <p:nvSpPr>
          <p:cNvPr id="48" name="Rectangle 47"/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5</a:t>
            </a:r>
            <a:endParaRPr lang="en-US" sz="5865" b="1"/>
          </a:p>
        </p:txBody>
      </p:sp>
      <p:sp>
        <p:nvSpPr>
          <p:cNvPr id="49" name="Rectangle 48">
            <a:hlinkClick r:id="rId12" action="ppaction://hlinksldjump"/>
          </p:cNvPr>
          <p:cNvSpPr/>
          <p:nvPr/>
        </p:nvSpPr>
        <p:spPr>
          <a:xfrm>
            <a:off x="8534400" y="130358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5</a:t>
            </a:r>
            <a:endParaRPr lang="en-US" sz="5865" b="1"/>
          </a:p>
        </p:txBody>
      </p:sp>
      <p:sp>
        <p:nvSpPr>
          <p:cNvPr id="60" name="Rectangle 59"/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6</a:t>
            </a:r>
            <a:endParaRPr lang="en-US" sz="5865" b="1"/>
          </a:p>
        </p:txBody>
      </p:sp>
      <p:sp>
        <p:nvSpPr>
          <p:cNvPr id="61" name="Rectangle 60">
            <a:hlinkClick r:id="rId13" action="ppaction://hlinksldjump"/>
          </p:cNvPr>
          <p:cNvSpPr/>
          <p:nvPr/>
        </p:nvSpPr>
        <p:spPr>
          <a:xfrm>
            <a:off x="2032000" y="362006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6</a:t>
            </a:r>
            <a:endParaRPr lang="en-US" sz="5865" b="1"/>
          </a:p>
        </p:txBody>
      </p:sp>
      <p:sp>
        <p:nvSpPr>
          <p:cNvPr id="62" name="Rectangle 61"/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7</a:t>
            </a:r>
            <a:endParaRPr lang="en-US" sz="5865" b="1"/>
          </a:p>
        </p:txBody>
      </p:sp>
      <p:sp>
        <p:nvSpPr>
          <p:cNvPr id="63" name="Rectangle 62">
            <a:hlinkClick r:id="rId14" action="ppaction://hlinksldjump"/>
          </p:cNvPr>
          <p:cNvSpPr/>
          <p:nvPr/>
        </p:nvSpPr>
        <p:spPr>
          <a:xfrm>
            <a:off x="3657600" y="362006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7</a:t>
            </a:r>
            <a:endParaRPr lang="en-US" sz="5865" b="1"/>
          </a:p>
        </p:txBody>
      </p:sp>
      <p:sp>
        <p:nvSpPr>
          <p:cNvPr id="64" name="Rectangle 63"/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8</a:t>
            </a:r>
            <a:endParaRPr lang="en-US" sz="5865" b="1"/>
          </a:p>
        </p:txBody>
      </p:sp>
      <p:sp>
        <p:nvSpPr>
          <p:cNvPr id="65" name="Rectangle 64">
            <a:hlinkClick r:id="rId15" action="ppaction://hlinksldjump"/>
          </p:cNvPr>
          <p:cNvSpPr/>
          <p:nvPr/>
        </p:nvSpPr>
        <p:spPr>
          <a:xfrm>
            <a:off x="5283200" y="362006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8</a:t>
            </a:r>
            <a:endParaRPr lang="en-US" sz="5865" b="1"/>
          </a:p>
        </p:txBody>
      </p:sp>
      <p:sp>
        <p:nvSpPr>
          <p:cNvPr id="66" name="Rectangle 65"/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9</a:t>
            </a:r>
            <a:endParaRPr lang="en-US" sz="5865" b="1"/>
          </a:p>
        </p:txBody>
      </p:sp>
      <p:sp>
        <p:nvSpPr>
          <p:cNvPr id="67" name="Rectangle 66">
            <a:hlinkClick r:id="rId16" action="ppaction://hlinksldjump"/>
          </p:cNvPr>
          <p:cNvSpPr/>
          <p:nvPr/>
        </p:nvSpPr>
        <p:spPr>
          <a:xfrm>
            <a:off x="6908800" y="362006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9</a:t>
            </a:r>
            <a:endParaRPr lang="en-US" sz="5865" b="1"/>
          </a:p>
        </p:txBody>
      </p:sp>
      <p:sp>
        <p:nvSpPr>
          <p:cNvPr id="68" name="Rectangle 67"/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10</a:t>
            </a:r>
            <a:endParaRPr lang="en-US" sz="5865" b="1"/>
          </a:p>
        </p:txBody>
      </p:sp>
      <p:sp>
        <p:nvSpPr>
          <p:cNvPr id="69" name="Rectangle 68">
            <a:hlinkClick r:id="rId17" action="ppaction://hlinksldjump"/>
          </p:cNvPr>
          <p:cNvSpPr/>
          <p:nvPr/>
        </p:nvSpPr>
        <p:spPr>
          <a:xfrm>
            <a:off x="8534400" y="3620069"/>
            <a:ext cx="1625600" cy="231648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5" b="1"/>
              <a:t>10</a:t>
            </a:r>
            <a:endParaRPr lang="en-US" sz="5865" b="1"/>
          </a:p>
        </p:txBody>
      </p:sp>
      <p:sp>
        <p:nvSpPr>
          <p:cNvPr id="6" name="5-Point Star 5"/>
          <p:cNvSpPr/>
          <p:nvPr/>
        </p:nvSpPr>
        <p:spPr>
          <a:xfrm>
            <a:off x="159923" y="98864"/>
            <a:ext cx="711200" cy="7112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animBg="1"/>
      <p:bldP spid="32" grpId="0"/>
      <p:bldP spid="7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490870"/>
            <a:ext cx="11277600" cy="39557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chủ nhật</a:t>
            </a:r>
            <a:endParaRPr lang="en-US" sz="4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Qua nhà bà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Cậu rót trà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Mẹ bày mứt.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5">
                <a:solidFill>
                  <a:srgbClr val="FFFF00"/>
                </a:solidFill>
              </a:rPr>
              <a:t>Quay về</a:t>
            </a:r>
            <a:endParaRPr lang="en-US" sz="3735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540565"/>
            <a:ext cx="11277600" cy="355821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>
              <a:lnSpc>
                <a:spcPct val="100000"/>
              </a:lnSpc>
            </a:pPr>
            <a:r>
              <a:rPr lang="en-US" sz="10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8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Ba xẻ mít</a:t>
            </a:r>
            <a:endParaRPr lang="en-US" sz="4800" dirty="0" err="1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       Chị quét nhà</a:t>
            </a:r>
            <a:endParaRPr lang="en-US" altLang="vi-VN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       Rồi nhặt rau</a:t>
            </a:r>
            <a:endParaRPr lang="en-US" altLang="vi-VN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       </a:t>
            </a:r>
            <a:r>
              <a:rPr lang="en-US" altLang="vi-VN" sz="44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Ngày hết mau.</a:t>
            </a:r>
            <a:endParaRPr lang="en-US" altLang="vi-VN" sz="44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530626"/>
            <a:ext cx="11277600" cy="36774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sz="4800" dirty="0">
                <a:solidFill>
                  <a:srgbClr val="333333"/>
                </a:solidFill>
                <a:latin typeface="Roboto"/>
              </a:rPr>
              <a:t>      </a:t>
            </a:r>
            <a:r>
              <a:rPr lang="en-US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Ba b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</a:t>
            </a:r>
            <a:r>
              <a:rPr lang="en-US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t nhạc</a:t>
            </a:r>
            <a:endParaRPr lang="en-US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/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Út vui hát</a:t>
            </a:r>
            <a:endParaRPr lang="en-US" altLang="vi-VN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/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Ngày chủ nhật</a:t>
            </a:r>
            <a:endParaRPr lang="en-US" altLang="vi-VN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l" fontAlgn="base"/>
            <a:r>
              <a:rPr lang="en-US" altLang="vi-VN" sz="48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    Thật là vui.</a:t>
            </a:r>
            <a:endParaRPr lang="en-US" altLang="vi-VN" sz="4800" dirty="0">
              <a:solidFill>
                <a:srgbClr val="333333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 dirty="0">
                <a:solidFill>
                  <a:srgbClr val="FFFF00"/>
                </a:solidFill>
                <a:latin typeface="Calibri" panose="020F0502020204030204"/>
              </a:rPr>
              <a:t>Quay </a:t>
            </a:r>
            <a:r>
              <a:rPr lang="en-US" sz="3735" dirty="0" err="1">
                <a:solidFill>
                  <a:srgbClr val="FFFF00"/>
                </a:solidFill>
                <a:latin typeface="Calibri" panose="020F0502020204030204"/>
              </a:rPr>
              <a:t>về</a:t>
            </a:r>
            <a:endParaRPr lang="en-US" sz="3735" dirty="0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480930"/>
            <a:ext cx="11277600" cy="39160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>
                <a:solidFill>
                  <a:srgbClr val="002060"/>
                </a:solidFill>
                <a:latin typeface="Century Gothic" panose="020B0502020202020204" charset="0"/>
                <a:cs typeface="Century Gothic" panose="020B0502020202020204" charset="0"/>
              </a:rPr>
              <a:t>Ba bật nhạc</a:t>
            </a:r>
            <a:endParaRPr lang="en-US" sz="10000" dirty="0">
              <a:solidFill>
                <a:srgbClr val="002060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530626"/>
            <a:ext cx="11277600" cy="387626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mứt</a:t>
            </a:r>
            <a:r>
              <a:rPr lang="en-US" sz="10000" dirty="0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sz="10000" dirty="0" err="1">
                <a:solidFill>
                  <a:srgbClr val="333333"/>
                </a:solidFill>
                <a:latin typeface="Century Gothic" panose="020B0502020202020204" charset="0"/>
                <a:cs typeface="Century Gothic" panose="020B0502020202020204" charset="0"/>
              </a:rPr>
              <a:t>dừa</a:t>
            </a:r>
            <a:endParaRPr lang="en-US" sz="10000" dirty="0">
              <a:solidFill>
                <a:srgbClr val="002060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1540565"/>
            <a:ext cx="11277600" cy="43036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dirty="0" err="1">
                <a:solidFill>
                  <a:srgbClr val="002060"/>
                </a:solidFill>
                <a:latin typeface="Century Gothic" panose="020B0502020202020204" charset="0"/>
                <a:cs typeface="Century Gothic" panose="020B0502020202020204" charset="0"/>
              </a:rPr>
              <a:t>quét</a:t>
            </a:r>
            <a:r>
              <a:rPr lang="en-US" sz="10000" dirty="0">
                <a:solidFill>
                  <a:srgbClr val="002060"/>
                </a:solidFill>
                <a:latin typeface="Century Gothic" panose="020B0502020202020204" charset="0"/>
                <a:cs typeface="Century Gothic" panose="020B0502020202020204" charset="0"/>
              </a:rPr>
              <a:t> </a:t>
            </a:r>
            <a:r>
              <a:rPr lang="en-US" sz="10000" dirty="0" err="1">
                <a:solidFill>
                  <a:srgbClr val="002060"/>
                </a:solidFill>
                <a:latin typeface="Century Gothic" panose="020B0502020202020204" charset="0"/>
                <a:cs typeface="Century Gothic" panose="020B0502020202020204" charset="0"/>
              </a:rPr>
              <a:t>nhà</a:t>
            </a:r>
            <a:endParaRPr lang="en-US" sz="10000" dirty="0">
              <a:solidFill>
                <a:srgbClr val="002060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9372600" y="5664200"/>
            <a:ext cx="2540000" cy="9144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735">
                <a:solidFill>
                  <a:srgbClr val="FFFF00"/>
                </a:solidFill>
                <a:latin typeface="Calibri" panose="020F0502020204030204"/>
              </a:rPr>
              <a:t>Quay về</a:t>
            </a:r>
            <a:endParaRPr lang="en-US" sz="3735">
              <a:solidFill>
                <a:srgbClr val="FFFF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WPS Presentation</Application>
  <PresentationFormat>Custom</PresentationFormat>
  <Paragraphs>120</Paragraphs>
  <Slides>25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76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102" baseType="lpstr">
      <vt:lpstr>Arial</vt:lpstr>
      <vt:lpstr>SimSun</vt:lpstr>
      <vt:lpstr>Wingdings</vt:lpstr>
      <vt:lpstr>Times New Roman</vt:lpstr>
      <vt:lpstr>Calibri</vt:lpstr>
      <vt:lpstr>Roboto</vt:lpstr>
      <vt:lpstr>Microsoft YaHei</vt:lpstr>
      <vt:lpstr>Arial Unicode MS</vt:lpstr>
      <vt:lpstr>Calibri Light</vt:lpstr>
      <vt:lpstr>等线</vt:lpstr>
      <vt:lpstr>Calibri</vt:lpstr>
      <vt:lpstr>Comic Sans MS</vt:lpstr>
      <vt:lpstr>Century Gothic</vt:lpstr>
      <vt:lpstr>Bahnschrift SemiLight</vt:lpstr>
      <vt:lpstr>Agency FB</vt:lpstr>
      <vt:lpstr>Algerian</vt:lpstr>
      <vt:lpstr>Arial Black</vt:lpstr>
      <vt:lpstr>Arial Narrow</vt:lpstr>
      <vt:lpstr>Arial Rounded MT Bold</vt:lpstr>
      <vt:lpstr>Bahnschrift</vt:lpstr>
      <vt:lpstr>Bahnschrift Condensed</vt:lpstr>
      <vt:lpstr>Bahnschrift Light</vt:lpstr>
      <vt:lpstr>Bahnschrift Light Condensed</vt:lpstr>
      <vt:lpstr>Bahnschrift Light SemiCondensed</vt:lpstr>
      <vt:lpstr>Bahnschrift SemiBold</vt:lpstr>
      <vt:lpstr>Bahnschrift SemiBold Condensed</vt:lpstr>
      <vt:lpstr>Bahnschrift SemiBold SemiConden</vt:lpstr>
      <vt:lpstr>Bahnschrift SemiCondensed</vt:lpstr>
      <vt:lpstr>Bauhaus 93</vt:lpstr>
      <vt:lpstr>Blackadder ITC</vt:lpstr>
      <vt:lpstr>Bahnschrift SemiLight Condensed</vt:lpstr>
      <vt:lpstr>Bahnschrift SemiLight SemiConde</vt:lpstr>
      <vt:lpstr>Baskerville Old Face</vt:lpstr>
      <vt:lpstr>Bell MT</vt:lpstr>
      <vt:lpstr>Berlin Sans FB Demi</vt:lpstr>
      <vt:lpstr>Bernard MT Condensed</vt:lpstr>
      <vt:lpstr>Bodoni MT</vt:lpstr>
      <vt:lpstr>Bodoni MT Black</vt:lpstr>
      <vt:lpstr>Bodoni MT Condensed</vt:lpstr>
      <vt:lpstr>Bodoni MT Poster Compressed</vt:lpstr>
      <vt:lpstr>Book Antiqua</vt:lpstr>
      <vt:lpstr>Bookman Old Style</vt:lpstr>
      <vt:lpstr>Bradley Hand ITC</vt:lpstr>
      <vt:lpstr>Britannic Bold</vt:lpstr>
      <vt:lpstr>Broadway</vt:lpstr>
      <vt:lpstr>Brush Script MT</vt:lpstr>
      <vt:lpstr>Californian FB</vt:lpstr>
      <vt:lpstr>Calisto MT</vt:lpstr>
      <vt:lpstr>Cambria</vt:lpstr>
      <vt:lpstr>Cambria Math</vt:lpstr>
      <vt:lpstr>Candara</vt:lpstr>
      <vt:lpstr>Candara Light</vt:lpstr>
      <vt:lpstr>Cascadia Code</vt:lpstr>
      <vt:lpstr>Cascadia Code ExtraLight</vt:lpstr>
      <vt:lpstr>Cascadia Code Light</vt:lpstr>
      <vt:lpstr>Cascadia Code SemiBold</vt:lpstr>
      <vt:lpstr>Cascadia Code SemiLight</vt:lpstr>
      <vt:lpstr>Cascadia Mono</vt:lpstr>
      <vt:lpstr>Cascadia Mono ExtraLight</vt:lpstr>
      <vt:lpstr>Cascadia Mono Light</vt:lpstr>
      <vt:lpstr>Cascadia Mono SemiBold</vt:lpstr>
      <vt:lpstr>Cascadia Mono SemiLight</vt:lpstr>
      <vt:lpstr>Castellar</vt:lpstr>
      <vt:lpstr>Centaur</vt:lpstr>
      <vt:lpstr>Century</vt:lpstr>
      <vt:lpstr>Century Schoolbook</vt:lpstr>
      <vt:lpstr>Chiller</vt:lpstr>
      <vt:lpstr>Colonna MT</vt:lpstr>
      <vt:lpstr>Consolas</vt:lpstr>
      <vt:lpstr>Constantia</vt:lpstr>
      <vt:lpstr>Cooper Black</vt:lpstr>
      <vt:lpstr>Copperplate Gothic Light</vt:lpstr>
      <vt:lpstr>Corbel</vt:lpstr>
      <vt:lpstr>Corbel Light</vt:lpstr>
      <vt:lpstr>Courier New</vt:lpstr>
      <vt:lpstr>Berlin Sans FB</vt:lpstr>
      <vt:lpstr>Office Theme</vt:lpstr>
      <vt:lpstr>PowerPoint 演示文稿</vt:lpstr>
      <vt:lpstr>Thứ Năm ngày 9 tháng 11 năm 2023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</cp:lastModifiedBy>
  <cp:revision>19</cp:revision>
  <dcterms:created xsi:type="dcterms:W3CDTF">2021-12-01T08:46:00Z</dcterms:created>
  <dcterms:modified xsi:type="dcterms:W3CDTF">2023-11-08T14:21:22Z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F859C1CD532D4DA3A319B852351483EE_12</vt:lpwstr>
  </property>
  <property fmtid="{D5CDD505-2E9C-101B-9397-08002B2CF9AE}" pid="3" name="KSOProductBuildVer">
    <vt:lpwstr>1033-12.2.0.13266</vt:lpwstr>
  </property>
</Properties>
</file>