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73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6" r:id="rId15"/>
    <p:sldId id="283" r:id="rId16"/>
  </p:sldIdLst>
  <p:sldSz cx="18288000" cy="10287000"/>
  <p:notesSz cx="6858000" cy="9144000"/>
  <p:embeddedFontLst>
    <p:embeddedFont>
      <p:font typeface=".VnArial" pitchFamily="34" charset="0"/>
      <p:regular r:id="rId18"/>
      <p:bold r:id="rId19"/>
      <p:italic r:id="rId20"/>
      <p:boldItalic r:id="rId21"/>
    </p:embeddedFont>
    <p:embeddedFont>
      <p:font typeface=".VnAvant" pitchFamily="34" charset="0"/>
      <p:regular r:id="rId22"/>
      <p:bold r:id="rId23"/>
      <p:italic r:id="rId24"/>
      <p:boldItalic r:id="rId25"/>
    </p:embeddedFont>
    <p:embeddedFont>
      <p:font typeface="VNI-Cooper" pitchFamily="2" charset="0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VNI-Time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2" autoAdjust="0"/>
    <p:restoredTop sz="94622" autoAdjust="0"/>
  </p:normalViewPr>
  <p:slideViewPr>
    <p:cSldViewPr>
      <p:cViewPr>
        <p:scale>
          <a:sx n="37" d="100"/>
          <a:sy n="37" d="100"/>
        </p:scale>
        <p:origin x="-45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EC445-86E4-40C6-9F40-0E07175D732B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735DE-C671-4EB9-A3BB-D7072144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411958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00303"/>
            <a:ext cx="8077200" cy="3278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2400303"/>
            <a:ext cx="8077200" cy="3278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5907887"/>
            <a:ext cx="8077200" cy="328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6400" y="5907887"/>
            <a:ext cx="8077200" cy="328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39AC-9507-4083-898A-205C8BC71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hyperlink" Target="../../../G.an.%20Dien%20Tu.SaiGon/GIAOANT-27N-5/baiencongaymua.en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3.gif"/><Relationship Id="rId5" Type="http://schemas.openxmlformats.org/officeDocument/2006/relationships/hyperlink" Target="../../../G.an.%20Dien%20Tu.SaiGon/GIAOANT-27N-5/baiencongaymua.enc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5.gi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5029203" y="800100"/>
            <a:ext cx="7489826" cy="7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 rIns="182880" bIns="9144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3600">
              <a:solidFill>
                <a:srgbClr val="FF3300"/>
              </a:solidFill>
              <a:latin typeface=".VnArial" pitchFamily="34" charset="0"/>
            </a:endParaRPr>
          </a:p>
        </p:txBody>
      </p:sp>
      <p:pic>
        <p:nvPicPr>
          <p:cNvPr id="2051" name="Picture 5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130176"/>
            <a:ext cx="3048000" cy="30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50" y="7362826"/>
            <a:ext cx="3048000" cy="27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6"/>
          <p:cNvSpPr>
            <a:spLocks noChangeArrowheads="1" noChangeShapeType="1" noTextEdit="1"/>
          </p:cNvSpPr>
          <p:nvPr/>
        </p:nvSpPr>
        <p:spPr bwMode="auto">
          <a:xfrm>
            <a:off x="2625729" y="1885953"/>
            <a:ext cx="13376274" cy="1441450"/>
          </a:xfrm>
          <a:prstGeom prst="rect">
            <a:avLst/>
          </a:prstGeom>
        </p:spPr>
        <p:txBody>
          <a:bodyPr wrap="none" lIns="182880" tIns="91440" rIns="182880" bIns="914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9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KÍNH CHAØO QUYÙ THAÀY COÂ</a:t>
            </a:r>
          </a:p>
        </p:txBody>
      </p:sp>
      <p:pic>
        <p:nvPicPr>
          <p:cNvPr id="2054" name="Picture 68" descr="khoasol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3" y="4833841"/>
            <a:ext cx="803274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3"/>
          <p:cNvGrpSpPr>
            <a:grpSpLocks/>
          </p:cNvGrpSpPr>
          <p:nvPr/>
        </p:nvGrpSpPr>
        <p:grpSpPr bwMode="auto">
          <a:xfrm rot="5400000" flipH="1">
            <a:off x="-96836" y="6627815"/>
            <a:ext cx="3730624" cy="3143250"/>
            <a:chOff x="2332" y="1554"/>
            <a:chExt cx="1105" cy="1218"/>
          </a:xfrm>
        </p:grpSpPr>
        <p:sp>
          <p:nvSpPr>
            <p:cNvPr id="2061" name="Freeform 4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7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8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9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0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1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2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5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6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7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8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9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0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5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6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7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8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1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2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3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4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5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6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7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38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39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0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1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2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3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4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5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6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7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8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49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0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1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2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3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4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5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6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57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58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59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0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61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62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63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64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65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66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67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68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69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72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73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74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75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76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77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78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79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0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1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82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83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84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85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86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87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88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89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0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1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2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93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94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95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96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97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98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99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0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01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02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03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04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05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06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07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08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09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0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11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12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13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14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15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16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17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18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19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0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21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22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23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24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25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26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27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28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29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0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1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2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33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34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35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36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37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38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39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0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41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42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217"/>
          <p:cNvSpPr>
            <a:spLocks noChangeArrowheads="1"/>
          </p:cNvSpPr>
          <p:nvPr/>
        </p:nvSpPr>
        <p:spPr bwMode="auto">
          <a:xfrm>
            <a:off x="3781426" y="254000"/>
            <a:ext cx="10972800" cy="14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 rIns="182880" bIns="91440" anchor="ctr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800000"/>
                </a:solidFill>
                <a:latin typeface="VNI-Times" pitchFamily="2" charset="0"/>
              </a:rPr>
              <a:t>UBND HUYEÄN TUY PHÖÔÙC</a:t>
            </a:r>
            <a:endParaRPr lang="en-US" sz="4000" b="1">
              <a:solidFill>
                <a:srgbClr val="800000"/>
              </a:solidFill>
              <a:latin typeface="VNI-Times" pitchFamily="2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800000"/>
                </a:solidFill>
                <a:latin typeface="VNI-Times" pitchFamily="2" charset="0"/>
              </a:rPr>
              <a:t>TRÖÔØNG TH SOÁ </a:t>
            </a:r>
            <a:r>
              <a:rPr lang="en-US" sz="4000" b="1" smtClean="0">
                <a:solidFill>
                  <a:srgbClr val="800000"/>
                </a:solidFill>
                <a:latin typeface="VNI-Times" pitchFamily="2" charset="0"/>
              </a:rPr>
              <a:t>1 TT.DIEÂU TRÌ</a:t>
            </a:r>
            <a:endParaRPr lang="en-US" sz="4000" b="1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-147884" y="5064717"/>
            <a:ext cx="1828799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D703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ÂM NHẠC 2 - TIẾT </a:t>
            </a:r>
            <a:r>
              <a:rPr lang="en-US" sz="4400" b="1" smtClean="0">
                <a:ln w="1905"/>
                <a:solidFill>
                  <a:srgbClr val="D703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ln w="1905"/>
              <a:solidFill>
                <a:srgbClr val="D703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0" y="8779463"/>
            <a:ext cx="18288000" cy="692498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 viên thực hiện: </a:t>
            </a:r>
            <a:r>
              <a:rPr lang="en-US" sz="3600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 TRỌNG LẠI</a:t>
            </a:r>
            <a:endParaRPr lang="en-US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5126" y="7726258"/>
            <a:ext cx="18288000" cy="75405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40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NĂM HỌC </a:t>
            </a:r>
            <a:r>
              <a:rPr lang="en-US" sz="40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sz="40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WordArt 16"/>
          <p:cNvSpPr>
            <a:spLocks noChangeArrowheads="1" noChangeShapeType="1" noTextEdit="1"/>
          </p:cNvSpPr>
          <p:nvPr/>
        </p:nvSpPr>
        <p:spPr bwMode="auto">
          <a:xfrm>
            <a:off x="5850678" y="3880955"/>
            <a:ext cx="6946990" cy="952886"/>
          </a:xfrm>
          <a:prstGeom prst="rect">
            <a:avLst/>
          </a:prstGeom>
        </p:spPr>
        <p:txBody>
          <a:bodyPr wrap="none" lIns="182880" tIns="91440" rIns="182880" bIns="914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7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THAM DỰ TIẾT DẠY </a:t>
            </a:r>
          </a:p>
        </p:txBody>
      </p:sp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lum bright="-36000" contrast="7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47" y="6116153"/>
            <a:ext cx="1631838" cy="14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04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00200" y="1828130"/>
            <a:ext cx="8938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Đọc nhạc theo ký hiệu bàn tay</a:t>
            </a:r>
            <a:endParaRPr lang="en-US" sz="4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705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THÀNH KIẾN THỨC MỚI</a:t>
            </a:r>
            <a:endParaRPr lang="en-US" sz="4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t="34819" r="18285" b="25362"/>
          <a:stretch>
            <a:fillRect/>
          </a:stretch>
        </p:blipFill>
        <p:spPr bwMode="auto">
          <a:xfrm>
            <a:off x="4191000" y="3314700"/>
            <a:ext cx="9144000" cy="54335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705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 - THỰC HÀNH</a:t>
            </a:r>
            <a:endParaRPr lang="en-US" sz="4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600" y="1790700"/>
            <a:ext cx="911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</a:rPr>
              <a:t>* Tập đọc bài đọc nhạc với nhạc đệm</a:t>
            </a:r>
            <a:endParaRPr lang="en-US" sz="4400" b="1" i="1">
              <a:solidFill>
                <a:srgbClr val="0000CC"/>
              </a:solidFill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40668" r="25923" b="31702"/>
          <a:stretch>
            <a:fillRect/>
          </a:stretch>
        </p:blipFill>
        <p:spPr bwMode="auto">
          <a:xfrm>
            <a:off x="2971800" y="2933699"/>
            <a:ext cx="11545691" cy="5867399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705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VẬN DỤNG – SÁNG TẠO</a:t>
            </a:r>
            <a:endParaRPr lang="en-US" sz="4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600" y="1790700"/>
            <a:ext cx="1445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</a:rPr>
              <a:t>* Nghe nhạc kết hợp đếm số  1, 2, 3 và vỗ tay </a:t>
            </a:r>
            <a:r>
              <a:rPr lang="en-US" sz="4400" b="1" i="1" smtClean="0">
                <a:solidFill>
                  <a:srgbClr val="0000CC"/>
                </a:solidFill>
              </a:rPr>
              <a:t>(bông hoa màu đen vỗ tay mạnh; bông hoa màu đỏ vỗ tay nhẹ)</a:t>
            </a:r>
            <a:r>
              <a:rPr lang="en-US" sz="4400" b="1" smtClean="0">
                <a:solidFill>
                  <a:srgbClr val="0000CC"/>
                </a:solidFill>
              </a:rPr>
              <a:t> cảm thụ sự nhịp nhàng của nhịp 3/4 </a:t>
            </a:r>
            <a:endParaRPr lang="en-US" sz="4400" b="1" i="1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610100"/>
            <a:ext cx="15550435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705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 DỤNG – SÁNG TẠO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1790700"/>
            <a:ext cx="149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</a:rPr>
              <a:t>* Hát kết hợp vận động theo bài hát </a:t>
            </a:r>
            <a:r>
              <a:rPr lang="en-US" sz="4800" b="1" i="1" smtClean="0">
                <a:solidFill>
                  <a:srgbClr val="C00000"/>
                </a:solidFill>
              </a:rPr>
              <a:t>Dàn nhạc trong vườn </a:t>
            </a:r>
            <a:endParaRPr lang="en-US" sz="4800" b="1" i="1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92423"/>
            <a:ext cx="9801367" cy="5438775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976600" y="8753900"/>
            <a:ext cx="6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</a:rPr>
              <a:t>*</a:t>
            </a:r>
            <a:r>
              <a:rPr lang="en-US" sz="4800" b="1" i="1" smtClean="0">
                <a:solidFill>
                  <a:srgbClr val="C00000"/>
                </a:solidFill>
              </a:rPr>
              <a:t> </a:t>
            </a:r>
            <a:endParaRPr lang="en-US" sz="4800" b="1" i="1">
              <a:solidFill>
                <a:srgbClr val="C00000"/>
              </a:solidFill>
            </a:endParaRPr>
          </a:p>
        </p:txBody>
      </p:sp>
      <p:pic>
        <p:nvPicPr>
          <p:cNvPr id="5" name="Audio for Kara_Dan nhac trong vu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7721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29200" y="1562100"/>
            <a:ext cx="92964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5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5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3800" y="3643657"/>
            <a:ext cx="6032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bài đọc nhạc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7034" y="4838700"/>
            <a:ext cx="89514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Tập vỗ tay mạnh – nhẹ để cảm</a:t>
            </a:r>
          </a:p>
          <a:p>
            <a:pPr>
              <a:lnSpc>
                <a:spcPct val="150000"/>
              </a:lnSpc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nhận về nhịp 3/4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 marL="685800" indent="-685800" algn="ctr">
              <a:spcBef>
                <a:spcPct val="0"/>
              </a:spcBef>
            </a:pPr>
            <a:endParaRPr lang="vi-VN" sz="3600">
              <a:latin typeface=".VnAvant" pitchFamily="34" charset="0"/>
            </a:endParaRPr>
          </a:p>
        </p:txBody>
      </p:sp>
      <p:sp>
        <p:nvSpPr>
          <p:cNvPr id="472067" name="AutoShape 3"/>
          <p:cNvSpPr>
            <a:spLocks noChangeArrowheads="1"/>
          </p:cNvSpPr>
          <p:nvPr/>
        </p:nvSpPr>
        <p:spPr bwMode="auto">
          <a:xfrm>
            <a:off x="4572003" y="5600700"/>
            <a:ext cx="733426" cy="6477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68" name="AutoShape 4"/>
          <p:cNvSpPr>
            <a:spLocks noChangeArrowheads="1"/>
          </p:cNvSpPr>
          <p:nvPr/>
        </p:nvSpPr>
        <p:spPr bwMode="auto">
          <a:xfrm>
            <a:off x="16002000" y="571500"/>
            <a:ext cx="1219200" cy="10287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69" name="AutoShape 5"/>
          <p:cNvSpPr>
            <a:spLocks noChangeArrowheads="1"/>
          </p:cNvSpPr>
          <p:nvPr/>
        </p:nvSpPr>
        <p:spPr bwMode="auto">
          <a:xfrm>
            <a:off x="9296403" y="571500"/>
            <a:ext cx="806450" cy="58737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70" name="AutoShape 6"/>
          <p:cNvSpPr>
            <a:spLocks noChangeArrowheads="1"/>
          </p:cNvSpPr>
          <p:nvPr/>
        </p:nvSpPr>
        <p:spPr bwMode="auto">
          <a:xfrm>
            <a:off x="11277603" y="342900"/>
            <a:ext cx="733426" cy="600076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1" name="AutoShape 7"/>
          <p:cNvSpPr>
            <a:spLocks noChangeArrowheads="1"/>
          </p:cNvSpPr>
          <p:nvPr/>
        </p:nvSpPr>
        <p:spPr bwMode="auto">
          <a:xfrm>
            <a:off x="6096003" y="800100"/>
            <a:ext cx="733426" cy="6477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2" name="AutoShape 8"/>
          <p:cNvSpPr>
            <a:spLocks noChangeArrowheads="1"/>
          </p:cNvSpPr>
          <p:nvPr/>
        </p:nvSpPr>
        <p:spPr bwMode="auto">
          <a:xfrm>
            <a:off x="3048000" y="1828803"/>
            <a:ext cx="1016000" cy="606426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3" name="AutoShape 9"/>
          <p:cNvSpPr>
            <a:spLocks noChangeArrowheads="1"/>
          </p:cNvSpPr>
          <p:nvPr/>
        </p:nvSpPr>
        <p:spPr bwMode="auto">
          <a:xfrm>
            <a:off x="16916403" y="2971800"/>
            <a:ext cx="771526" cy="6604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74" name="AutoShape 10"/>
          <p:cNvSpPr>
            <a:spLocks noChangeArrowheads="1"/>
          </p:cNvSpPr>
          <p:nvPr/>
        </p:nvSpPr>
        <p:spPr bwMode="auto">
          <a:xfrm>
            <a:off x="6858003" y="9029700"/>
            <a:ext cx="733426" cy="600076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5" name="AutoShape 11"/>
          <p:cNvSpPr>
            <a:spLocks noChangeArrowheads="1"/>
          </p:cNvSpPr>
          <p:nvPr/>
        </p:nvSpPr>
        <p:spPr bwMode="auto">
          <a:xfrm>
            <a:off x="16611603" y="6057903"/>
            <a:ext cx="987426" cy="80962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6" name="AutoShape 12"/>
          <p:cNvSpPr>
            <a:spLocks noChangeArrowheads="1"/>
          </p:cNvSpPr>
          <p:nvPr/>
        </p:nvSpPr>
        <p:spPr bwMode="auto">
          <a:xfrm>
            <a:off x="15392400" y="8915400"/>
            <a:ext cx="1066800" cy="8001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77" name="AutoShape 13"/>
          <p:cNvSpPr>
            <a:spLocks noChangeArrowheads="1"/>
          </p:cNvSpPr>
          <p:nvPr/>
        </p:nvSpPr>
        <p:spPr bwMode="auto">
          <a:xfrm>
            <a:off x="2895603" y="8915403"/>
            <a:ext cx="987426" cy="80962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8" name="AutoShape 14"/>
          <p:cNvSpPr>
            <a:spLocks noChangeArrowheads="1"/>
          </p:cNvSpPr>
          <p:nvPr/>
        </p:nvSpPr>
        <p:spPr bwMode="auto">
          <a:xfrm>
            <a:off x="12801603" y="9029703"/>
            <a:ext cx="987426" cy="80962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79" name="AutoShape 15"/>
          <p:cNvSpPr>
            <a:spLocks noChangeArrowheads="1"/>
          </p:cNvSpPr>
          <p:nvPr/>
        </p:nvSpPr>
        <p:spPr bwMode="auto">
          <a:xfrm>
            <a:off x="16764003" y="7772400"/>
            <a:ext cx="806450" cy="58737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8350" y="946153"/>
            <a:ext cx="14478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 rIns="182880" bIns="9144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9600" i="1">
                <a:solidFill>
                  <a:srgbClr val="CC00CC"/>
                </a:solidFill>
                <a:latin typeface=".VnArial" pitchFamily="34" charset="0"/>
              </a:rPr>
              <a:t> </a:t>
            </a:r>
            <a:r>
              <a:rPr lang="en-US" sz="8800" i="1">
                <a:solidFill>
                  <a:srgbClr val="0000CC"/>
                </a:solidFill>
                <a:latin typeface="Times New Roman" pitchFamily="18" charset="0"/>
              </a:rPr>
              <a:t>Kính chúc sức khỏe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800" i="1">
                <a:solidFill>
                  <a:srgbClr val="0000CC"/>
                </a:solidFill>
                <a:latin typeface="Times New Roman" pitchFamily="18" charset="0"/>
              </a:rPr>
              <a:t>Thầy, Cô giáo</a:t>
            </a:r>
          </a:p>
        </p:txBody>
      </p:sp>
      <p:pic>
        <p:nvPicPr>
          <p:cNvPr id="472081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069888" y="5068888"/>
            <a:ext cx="10287000" cy="1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068886" y="5068889"/>
            <a:ext cx="10287000" cy="1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7776"/>
            <a:ext cx="18288000" cy="1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85" name="AutoShape 21"/>
          <p:cNvSpPr>
            <a:spLocks noChangeArrowheads="1"/>
          </p:cNvSpPr>
          <p:nvPr/>
        </p:nvSpPr>
        <p:spPr bwMode="auto">
          <a:xfrm>
            <a:off x="11887200" y="5372103"/>
            <a:ext cx="1016000" cy="606426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86" name="AutoShape 22"/>
          <p:cNvSpPr>
            <a:spLocks noChangeArrowheads="1"/>
          </p:cNvSpPr>
          <p:nvPr/>
        </p:nvSpPr>
        <p:spPr bwMode="auto">
          <a:xfrm>
            <a:off x="4267200" y="6743703"/>
            <a:ext cx="1016000" cy="606426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87" name="AutoShape 23"/>
          <p:cNvSpPr>
            <a:spLocks noChangeArrowheads="1"/>
          </p:cNvSpPr>
          <p:nvPr/>
        </p:nvSpPr>
        <p:spPr bwMode="auto">
          <a:xfrm>
            <a:off x="12649200" y="6858003"/>
            <a:ext cx="1016000" cy="606426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88" name="AutoShape 24"/>
          <p:cNvSpPr>
            <a:spLocks noChangeArrowheads="1"/>
          </p:cNvSpPr>
          <p:nvPr/>
        </p:nvSpPr>
        <p:spPr bwMode="auto">
          <a:xfrm>
            <a:off x="13563600" y="2514603"/>
            <a:ext cx="1016000" cy="606426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89" name="AutoShape 25"/>
          <p:cNvSpPr>
            <a:spLocks noChangeArrowheads="1"/>
          </p:cNvSpPr>
          <p:nvPr/>
        </p:nvSpPr>
        <p:spPr bwMode="auto">
          <a:xfrm>
            <a:off x="8839200" y="6057900"/>
            <a:ext cx="914400" cy="228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90" name="AutoShape 26"/>
          <p:cNvSpPr>
            <a:spLocks noChangeArrowheads="1"/>
          </p:cNvSpPr>
          <p:nvPr/>
        </p:nvSpPr>
        <p:spPr bwMode="auto">
          <a:xfrm>
            <a:off x="8382000" y="7315200"/>
            <a:ext cx="914400" cy="10287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91" name="AutoShape 27"/>
          <p:cNvSpPr>
            <a:spLocks noChangeArrowheads="1"/>
          </p:cNvSpPr>
          <p:nvPr/>
        </p:nvSpPr>
        <p:spPr bwMode="auto">
          <a:xfrm>
            <a:off x="14630400" y="5715000"/>
            <a:ext cx="914400" cy="10287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92" name="AutoShape 28"/>
          <p:cNvSpPr>
            <a:spLocks noChangeArrowheads="1"/>
          </p:cNvSpPr>
          <p:nvPr/>
        </p:nvSpPr>
        <p:spPr bwMode="auto">
          <a:xfrm>
            <a:off x="762000" y="4114800"/>
            <a:ext cx="914400" cy="10287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472093" name="AutoShape 29"/>
          <p:cNvSpPr>
            <a:spLocks noChangeArrowheads="1"/>
          </p:cNvSpPr>
          <p:nvPr/>
        </p:nvSpPr>
        <p:spPr bwMode="auto">
          <a:xfrm>
            <a:off x="5029200" y="6629400"/>
            <a:ext cx="1219200" cy="10287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94" name="AutoShape 30"/>
          <p:cNvSpPr>
            <a:spLocks noChangeArrowheads="1"/>
          </p:cNvSpPr>
          <p:nvPr/>
        </p:nvSpPr>
        <p:spPr bwMode="auto">
          <a:xfrm>
            <a:off x="10363200" y="6629400"/>
            <a:ext cx="1219200" cy="10287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95" name="AutoShape 31"/>
          <p:cNvSpPr>
            <a:spLocks noChangeArrowheads="1"/>
          </p:cNvSpPr>
          <p:nvPr/>
        </p:nvSpPr>
        <p:spPr bwMode="auto">
          <a:xfrm>
            <a:off x="14173200" y="1028700"/>
            <a:ext cx="1219200" cy="10287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96" name="AutoShape 32"/>
          <p:cNvSpPr>
            <a:spLocks noChangeArrowheads="1"/>
          </p:cNvSpPr>
          <p:nvPr/>
        </p:nvSpPr>
        <p:spPr bwMode="auto">
          <a:xfrm>
            <a:off x="15849600" y="4457700"/>
            <a:ext cx="1219200" cy="10287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472097" name="AutoShape 33"/>
          <p:cNvSpPr>
            <a:spLocks noChangeArrowheads="1"/>
          </p:cNvSpPr>
          <p:nvPr/>
        </p:nvSpPr>
        <p:spPr bwMode="auto">
          <a:xfrm>
            <a:off x="2133600" y="6057900"/>
            <a:ext cx="1219200" cy="10287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pPr>
              <a:defRPr/>
            </a:pPr>
            <a:endParaRPr lang="en-US"/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2743200" y="4448176"/>
            <a:ext cx="13106400" cy="289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 rIns="182880" bIns="9144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0" i="1">
                <a:solidFill>
                  <a:srgbClr val="FF00FF"/>
                </a:solidFill>
                <a:latin typeface=".VnArial" pitchFamily="34" charset="0"/>
              </a:rPr>
              <a:t>      </a:t>
            </a:r>
            <a:r>
              <a:rPr lang="en-US" sz="8800" i="1">
                <a:solidFill>
                  <a:srgbClr val="FF0000"/>
                </a:solidFill>
                <a:latin typeface="Times New Roman" pitchFamily="18" charset="0"/>
              </a:rPr>
              <a:t>Chúc các em học sinh chăm ngoan, học </a:t>
            </a:r>
            <a:r>
              <a:rPr lang="en-US" sz="8800" i="1" smtClean="0">
                <a:solidFill>
                  <a:srgbClr val="FF0000"/>
                </a:solidFill>
                <a:latin typeface="Times New Roman" pitchFamily="18" charset="0"/>
              </a:rPr>
              <a:t>tốt </a:t>
            </a:r>
            <a:r>
              <a:rPr lang="en-US" sz="8800" i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en-US" sz="8800" i="1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25635" name="Picture 35" descr="khoasol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57750"/>
            <a:ext cx="132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0" name="Picture 36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972300"/>
            <a:ext cx="44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1" name="Picture 37" descr="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7886700"/>
            <a:ext cx="749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2" name="Picture 38" descr="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749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3" name="Picture 39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3771900"/>
            <a:ext cx="44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4" name="Picture 40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4" y="3880604"/>
            <a:ext cx="44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5" name="Picture 41" descr="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29600"/>
            <a:ext cx="749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106" name="Picture 42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8115300"/>
            <a:ext cx="44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44" descr="blumen-pflanzen12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2816229"/>
            <a:ext cx="1828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Picture 45" descr="daisy_button_red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103" y="7013579"/>
            <a:ext cx="2409826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114" name="AutoShape 50"/>
          <p:cNvSpPr>
            <a:spLocks noChangeArrowheads="1"/>
          </p:cNvSpPr>
          <p:nvPr/>
        </p:nvSpPr>
        <p:spPr bwMode="auto">
          <a:xfrm>
            <a:off x="11887200" y="5372103"/>
            <a:ext cx="1016000" cy="606426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pic>
        <p:nvPicPr>
          <p:cNvPr id="47" name="Picture 45" descr="daisy_button_red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5" y="955677"/>
            <a:ext cx="2409826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73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7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7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7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7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7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2081"/>
                </p:tgtEl>
              </p:cMediaNode>
            </p:audio>
          </p:childTnLst>
        </p:cTn>
      </p:par>
    </p:tnLst>
    <p:bldLst>
      <p:bldP spid="472067" grpId="0" animBg="1"/>
      <p:bldP spid="472070" grpId="0" animBg="1"/>
      <p:bldP spid="472071" grpId="0" animBg="1"/>
      <p:bldP spid="472072" grpId="0" animBg="1"/>
      <p:bldP spid="472074" grpId="0" animBg="1"/>
      <p:bldP spid="472075" grpId="0" animBg="1"/>
      <p:bldP spid="472077" grpId="0" animBg="1"/>
      <p:bldP spid="472078" grpId="0" animBg="1"/>
      <p:bldP spid="472085" grpId="0" animBg="1"/>
      <p:bldP spid="472086" grpId="0" animBg="1"/>
      <p:bldP spid="472087" grpId="0" animBg="1"/>
      <p:bldP spid="472088" grpId="0" animBg="1"/>
      <p:bldP spid="472089" grpId="0" animBg="1"/>
      <p:bldP spid="472090" grpId="0" animBg="1"/>
      <p:bldP spid="472091" grpId="0" animBg="1"/>
      <p:bldP spid="472092" grpId="0" animBg="1"/>
      <p:bldP spid="472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566101">
            <a:off x="159656" y="8104518"/>
            <a:ext cx="2732948" cy="158818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83284" y="390622"/>
            <a:ext cx="2341130" cy="2571886"/>
          </a:xfrm>
          <a:prstGeom prst="rect">
            <a:avLst/>
          </a:prstGeom>
        </p:spPr>
      </p:pic>
      <p:sp>
        <p:nvSpPr>
          <p:cNvPr id="43" name="TextBox 4"/>
          <p:cNvSpPr txBox="1"/>
          <p:nvPr/>
        </p:nvSpPr>
        <p:spPr>
          <a:xfrm>
            <a:off x="2080567" y="447366"/>
            <a:ext cx="5898869" cy="984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5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4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055402" y="9334500"/>
            <a:ext cx="5044251" cy="952500"/>
          </a:xfrm>
          <a:prstGeom prst="rect">
            <a:avLst/>
          </a:prstGeom>
        </p:spPr>
      </p:pic>
      <p:pic>
        <p:nvPicPr>
          <p:cNvPr id="45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151" y="9334500"/>
            <a:ext cx="5044251" cy="952500"/>
          </a:xfrm>
          <a:prstGeom prst="rect">
            <a:avLst/>
          </a:prstGeom>
        </p:spPr>
      </p:pic>
      <p:pic>
        <p:nvPicPr>
          <p:cNvPr id="55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094077" y="9289896"/>
            <a:ext cx="5044251" cy="952500"/>
          </a:xfrm>
          <a:prstGeom prst="rect">
            <a:avLst/>
          </a:prstGeom>
        </p:spPr>
      </p:pic>
      <p:pic>
        <p:nvPicPr>
          <p:cNvPr id="5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243749" y="9289896"/>
            <a:ext cx="5044251" cy="95250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277142" y="1432187"/>
            <a:ext cx="9314658" cy="984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5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</a:t>
            </a:r>
            <a:r>
              <a:rPr lang="en-US" sz="54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nhớ tài hơn</a:t>
            </a:r>
            <a:endParaRPr lang="en-US" sz="54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903271"/>
            <a:ext cx="136086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HS đóng vai các bạn </a:t>
            </a:r>
            <a:r>
              <a:rPr lang="en-US" sz="4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44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Rê, Mi, Pha, </a:t>
            </a:r>
            <a:r>
              <a:rPr lang="en-US" sz="4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chiều cao dần. 1 HS làm MC.</a:t>
            </a:r>
          </a:p>
          <a:p>
            <a:pPr algn="just"/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Luật chơi: MC là HS giới thiệu 5 bạn thân quen đã học ở lớp 1 trương ứng với </a:t>
            </a:r>
            <a:r>
              <a:rPr lang="en-US" sz="44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Đô, Rê, Mi, Pha, </a:t>
            </a:r>
            <a:r>
              <a:rPr lang="en-US" sz="4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MC </a:t>
            </a:r>
            <a:r>
              <a:rPr lang="en-US" sz="4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giới thiệu từng bạn ứng với kí hiệu bàn tay, cả lớp cùng nhau đọc tên nốt, bạn nào đọc nhầm sẽ phải lên thay bạn trên bảng.</a:t>
            </a:r>
          </a:p>
        </p:txBody>
      </p:sp>
    </p:spTree>
    <p:extLst>
      <p:ext uri="{BB962C8B-B14F-4D97-AF65-F5344CB8AC3E}">
        <p14:creationId xmlns:p14="http://schemas.microsoft.com/office/powerpoint/2010/main" val="28922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707B4F3E-65F3-48E8-AC2D-FD0184B3826F}"/>
              </a:ext>
            </a:extLst>
          </p:cNvPr>
          <p:cNvSpPr txBox="1"/>
          <p:nvPr/>
        </p:nvSpPr>
        <p:spPr>
          <a:xfrm>
            <a:off x="2617750" y="894975"/>
            <a:ext cx="12800822" cy="1117678"/>
          </a:xfrm>
          <a:prstGeom prst="rect">
            <a:avLst/>
          </a:prstGeom>
          <a:solidFill>
            <a:srgbClr val="99FF99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0000CC"/>
                </a:solidFill>
              </a:rPr>
              <a:t>CHỦ ĐỀ 1: </a:t>
            </a:r>
            <a:r>
              <a:rPr lang="en-US" sz="5400" b="1" i="1" smtClean="0">
                <a:solidFill>
                  <a:srgbClr val="0000CC"/>
                </a:solidFill>
              </a:rPr>
              <a:t>MÀU SẮC ÂM THANH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3400" y="3238500"/>
            <a:ext cx="1173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 3 </a:t>
            </a:r>
          </a:p>
          <a:p>
            <a:pPr algn="ctr"/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6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NHẠC </a:t>
            </a:r>
            <a:r>
              <a:rPr lang="en-US" sz="60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SỐ 1</a:t>
            </a:r>
          </a:p>
        </p:txBody>
      </p:sp>
    </p:spTree>
    <p:extLst>
      <p:ext uri="{BB962C8B-B14F-4D97-AF65-F5344CB8AC3E}">
        <p14:creationId xmlns:p14="http://schemas.microsoft.com/office/powerpoint/2010/main" val="30338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22992" y="2169505"/>
            <a:ext cx="83679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4400" b="1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Giới thiệu bài đọc nhạc số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7705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THÀNH KIẾN THỨC MỚI</a:t>
            </a:r>
            <a:endParaRPr lang="en-US" sz="4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6" y="3592839"/>
            <a:ext cx="7987608" cy="518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744200" y="2169504"/>
            <a:ext cx="44142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Trả lời câu hỏi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7707" y="3429625"/>
            <a:ext cx="8535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</a:rPr>
              <a:t>Câu </a:t>
            </a:r>
            <a:r>
              <a:rPr lang="en-US" sz="4400" b="1">
                <a:solidFill>
                  <a:srgbClr val="C00000"/>
                </a:solidFill>
              </a:rPr>
              <a:t>1:</a:t>
            </a:r>
            <a:r>
              <a:rPr lang="en-US" sz="4400" b="1">
                <a:solidFill>
                  <a:srgbClr val="0000CC"/>
                </a:solidFill>
              </a:rPr>
              <a:t> </a:t>
            </a:r>
            <a:r>
              <a:rPr lang="en-US" sz="4400" b="1" i="1">
                <a:solidFill>
                  <a:srgbClr val="0000CC"/>
                </a:solidFill>
              </a:rPr>
              <a:t>trong tranh bạn nào đứng thấp nhất, bạn nào đứng cao nhất</a:t>
            </a:r>
            <a:r>
              <a:rPr lang="en-US" sz="4400" b="1" i="1" smtClean="0">
                <a:solidFill>
                  <a:srgbClr val="0000CC"/>
                </a:solidFill>
              </a:rPr>
              <a:t>?</a:t>
            </a:r>
            <a:endParaRPr lang="en-US" sz="4400" b="1" i="1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94707" y="5487025"/>
            <a:ext cx="8535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</a:rPr>
              <a:t>Câu 2:</a:t>
            </a:r>
            <a:r>
              <a:rPr lang="en-US" sz="4400" b="1">
                <a:solidFill>
                  <a:srgbClr val="0000CC"/>
                </a:solidFill>
              </a:rPr>
              <a:t> </a:t>
            </a:r>
            <a:r>
              <a:rPr lang="en-US" sz="4400" b="1" i="1">
                <a:solidFill>
                  <a:srgbClr val="0000CC"/>
                </a:solidFill>
              </a:rPr>
              <a:t>Em hãy đọc tên lần lượt các bạn từ thấp đến cao</a:t>
            </a:r>
            <a:r>
              <a:rPr lang="en-US" sz="4400" b="1" i="1" smtClean="0">
                <a:solidFill>
                  <a:srgbClr val="0000CC"/>
                </a:solidFill>
              </a:rPr>
              <a:t>.</a:t>
            </a:r>
            <a:endParaRPr lang="en-US" sz="4400" b="1" i="1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0107" y="7442507"/>
            <a:ext cx="8535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</a:rPr>
              <a:t>Câu 3:</a:t>
            </a:r>
            <a:r>
              <a:rPr lang="en-US" sz="4400" b="1">
                <a:solidFill>
                  <a:srgbClr val="0000CC"/>
                </a:solidFill>
              </a:rPr>
              <a:t> </a:t>
            </a:r>
            <a:r>
              <a:rPr lang="en-US" sz="4400" b="1" i="1">
                <a:solidFill>
                  <a:srgbClr val="0000CC"/>
                </a:solidFill>
              </a:rPr>
              <a:t>ở lớp 1 em đã học các nốt nhạc nào</a:t>
            </a:r>
            <a:r>
              <a:rPr lang="en-US" sz="4400" b="1" i="1" smtClean="0">
                <a:solidFill>
                  <a:srgbClr val="0000CC"/>
                </a:solidFill>
              </a:rPr>
              <a:t>?</a:t>
            </a:r>
            <a:endParaRPr lang="en-US" sz="44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44599" y="876300"/>
            <a:ext cx="8820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Quan sát bài </a:t>
            </a:r>
            <a:r>
              <a:rPr lang="en-US" sz="4800" b="1" i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Đọc nhạc số 1 </a:t>
            </a:r>
            <a:endParaRPr lang="en-US" sz="4800" i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40668" r="25923" b="31702"/>
          <a:stretch>
            <a:fillRect/>
          </a:stretch>
        </p:blipFill>
        <p:spPr bwMode="auto">
          <a:xfrm>
            <a:off x="2837872" y="2628900"/>
            <a:ext cx="11545691" cy="5867399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19200" y="1012931"/>
            <a:ext cx="4841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Nghe đọc mẫu</a:t>
            </a:r>
            <a:endParaRPr lang="en-US" sz="4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 t="40668" r="25923" b="31702"/>
          <a:stretch>
            <a:fillRect/>
          </a:stretch>
        </p:blipFill>
        <p:spPr bwMode="auto">
          <a:xfrm>
            <a:off x="2837872" y="2628900"/>
            <a:ext cx="11545691" cy="5867399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19200" y="661351"/>
            <a:ext cx="6489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Luyện đọc từng câu</a:t>
            </a:r>
            <a:endParaRPr lang="en-US" sz="4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1806935"/>
            <a:ext cx="2273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Câu 1</a:t>
            </a:r>
            <a:endParaRPr lang="en-US" sz="4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t="40384" r="18285" b="42137"/>
          <a:stretch>
            <a:fillRect/>
          </a:stretch>
        </p:blipFill>
        <p:spPr bwMode="auto">
          <a:xfrm>
            <a:off x="1752600" y="3086100"/>
            <a:ext cx="14214473" cy="3708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19200" y="661351"/>
            <a:ext cx="6489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Luyện đọc từng câu</a:t>
            </a:r>
            <a:endParaRPr lang="en-US" sz="4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8477" y="1919751"/>
            <a:ext cx="2273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Câu 2</a:t>
            </a:r>
            <a:endParaRPr lang="en-US" sz="4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t="57707" r="18285" b="25362"/>
          <a:stretch>
            <a:fillRect/>
          </a:stretch>
        </p:blipFill>
        <p:spPr bwMode="auto">
          <a:xfrm>
            <a:off x="2156153" y="3227386"/>
            <a:ext cx="13904573" cy="35163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72000" y="655099"/>
            <a:ext cx="8478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Đọc nối tiếp câu 1 và câu 2</a:t>
            </a:r>
            <a:endParaRPr lang="en-US" sz="4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t="34819" r="18285" b="25362"/>
          <a:stretch>
            <a:fillRect/>
          </a:stretch>
        </p:blipFill>
        <p:spPr bwMode="auto">
          <a:xfrm>
            <a:off x="3276600" y="1854200"/>
            <a:ext cx="11594565" cy="6889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391</Words>
  <Application>Microsoft Office PowerPoint</Application>
  <PresentationFormat>Custom</PresentationFormat>
  <Paragraphs>43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</vt:lpstr>
      <vt:lpstr>.VnArial</vt:lpstr>
      <vt:lpstr>.VnAvant</vt:lpstr>
      <vt:lpstr>VNI-Cooper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Admin</cp:lastModifiedBy>
  <cp:revision>49</cp:revision>
  <dcterms:created xsi:type="dcterms:W3CDTF">2006-08-16T00:00:00Z</dcterms:created>
  <dcterms:modified xsi:type="dcterms:W3CDTF">2024-09-16T05:24:43Z</dcterms:modified>
  <dc:identifier>DAEn0MhS_dw</dc:identifier>
</cp:coreProperties>
</file>