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90" r:id="rId2"/>
    <p:sldId id="263" r:id="rId3"/>
    <p:sldId id="256" r:id="rId4"/>
    <p:sldId id="262" r:id="rId5"/>
    <p:sldId id="258" r:id="rId6"/>
    <p:sldId id="265" r:id="rId7"/>
    <p:sldId id="266" r:id="rId8"/>
    <p:sldId id="267" r:id="rId9"/>
    <p:sldId id="268" r:id="rId10"/>
    <p:sldId id="269" r:id="rId11"/>
    <p:sldId id="264" r:id="rId12"/>
    <p:sldId id="272" r:id="rId13"/>
    <p:sldId id="271" r:id="rId14"/>
    <p:sldId id="270" r:id="rId15"/>
    <p:sldId id="279" r:id="rId16"/>
    <p:sldId id="276" r:id="rId17"/>
    <p:sldId id="274" r:id="rId18"/>
    <p:sldId id="280" r:id="rId19"/>
    <p:sldId id="275" r:id="rId20"/>
    <p:sldId id="273" r:id="rId21"/>
    <p:sldId id="281" r:id="rId22"/>
    <p:sldId id="284" r:id="rId23"/>
    <p:sldId id="282" r:id="rId24"/>
    <p:sldId id="259" r:id="rId25"/>
    <p:sldId id="285" r:id="rId26"/>
    <p:sldId id="286" r:id="rId27"/>
    <p:sldId id="287" r:id="rId28"/>
    <p:sldId id="288" r:id="rId29"/>
    <p:sldId id="289" r:id="rId30"/>
    <p:sldId id="261" r:id="rId31"/>
  </p:sldIdLst>
  <p:sldSz cx="24385588" cy="13717588"/>
  <p:notesSz cx="6797675" cy="9928225"/>
  <p:embeddedFontLst>
    <p:embeddedFont>
      <p:font typeface="Tahoma" pitchFamily="34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MS PGothic" pitchFamily="34" charset="-128"/>
      <p:regular r:id="rId39"/>
    </p:embeddedFont>
    <p:embeddedFont>
      <p:font typeface="Questrial" charset="-93"/>
      <p:regular r:id="rId40"/>
    </p:embeddedFont>
    <p:embeddedFont>
      <p:font typeface="Cambria Math" pitchFamily="18" charset="0"/>
      <p:regular r:id="rId41"/>
    </p:embeddedFont>
    <p:embeddedFont>
      <p:font typeface="Helvetica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CB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-822" y="-90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5729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026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537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8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43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4011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81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0501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1259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312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88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555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096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97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487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885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393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14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2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AMMONIA VÀ MỘT SỐ HỢP CHẤT AMMONIUM</a:t>
            </a:r>
            <a:endParaRPr sz="5400" b="1" i="0" u="none" strike="noStrike" cap="none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2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 4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hà">
            <a:extLst>
              <a:ext uri="{FF2B5EF4-FFF2-40B4-BE49-F238E27FC236}">
                <a16:creationId xmlns:a16="http://schemas.microsoft.com/office/drawing/2014/main" xmlns="" id="{258E3CC1-FC5B-F1EC-77BA-8C025B5E81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7" y="13066326"/>
            <a:ext cx="3520608" cy="62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giáo khoa Chân trời sáng tạo - Bộ sách của Nhà xuất bản Giáo dục Việt  Nam">
            <a:extLst>
              <a:ext uri="{FF2B5EF4-FFF2-40B4-BE49-F238E27FC236}">
                <a16:creationId xmlns:a16="http://schemas.microsoft.com/office/drawing/2014/main" xmlns="" id="{C701E0A0-EF09-9D3E-5CD6-A1B0995783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99" y="-119803"/>
            <a:ext cx="2210120" cy="175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24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4.sv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8.svg"/><Relationship Id="rId7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emf"/><Relationship Id="rId4" Type="http://schemas.openxmlformats.org/officeDocument/2006/relationships/image" Target="../media/image9.pn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8">
            <a:extLst>
              <a:ext uri="{FF2B5EF4-FFF2-40B4-BE49-F238E27FC236}">
                <a16:creationId xmlns:a16="http://schemas.microsoft.com/office/drawing/2014/main" xmlns="" id="{9C6F20C0-353B-0CC8-A89B-AD0AE4703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55" y="2171700"/>
            <a:ext cx="20976070" cy="299648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XUÂN DIỆU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en-US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---***---</a:t>
            </a:r>
            <a:endParaRPr lang="en-US" altLang="en-US" sz="5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08">
            <a:extLst>
              <a:ext uri="{FF2B5EF4-FFF2-40B4-BE49-F238E27FC236}">
                <a16:creationId xmlns:a16="http://schemas.microsoft.com/office/drawing/2014/main" xmlns="" id="{1ADEE47C-4609-35E2-AACF-A35DDFC5D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68184"/>
            <a:ext cx="23174325" cy="429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GIÁO VIÊN: ĐẬU THỊ THU HƯƠNG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TỔ: HÓA – LÝ - LỚP </a:t>
            </a:r>
            <a:r>
              <a:rPr lang="en-US" alt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11A5</a:t>
            </a:r>
            <a:endParaRPr lang="en-US" altLang="en-US" sz="5400" b="1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200" b="1" baseline="-250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01BC9C-65CA-6EDF-3F03-C76D7A538B85}"/>
              </a:ext>
            </a:extLst>
          </p:cNvPr>
          <p:cNvSpPr txBox="1"/>
          <p:nvPr/>
        </p:nvSpPr>
        <p:spPr>
          <a:xfrm>
            <a:off x="8108945" y="11386095"/>
            <a:ext cx="7554490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4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– 2025  </a:t>
            </a:r>
          </a:p>
        </p:txBody>
      </p:sp>
    </p:spTree>
    <p:extLst>
      <p:ext uri="{BB962C8B-B14F-4D97-AF65-F5344CB8AC3E}">
        <p14:creationId xmlns:p14="http://schemas.microsoft.com/office/powerpoint/2010/main" val="203356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DC4FBB8-BBAC-BED8-7324-360F8EBD8803}"/>
              </a:ext>
            </a:extLst>
          </p:cNvPr>
          <p:cNvGrpSpPr/>
          <p:nvPr/>
        </p:nvGrpSpPr>
        <p:grpSpPr>
          <a:xfrm>
            <a:off x="2552904" y="3606694"/>
            <a:ext cx="14505383" cy="5821085"/>
            <a:chOff x="2552904" y="3606694"/>
            <a:chExt cx="14505383" cy="5821085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xmlns="" id="{3BA95005-78B8-6224-2C39-3B90B500BAE6}"/>
                </a:ext>
              </a:extLst>
            </p:cNvPr>
            <p:cNvSpPr/>
            <p:nvPr/>
          </p:nvSpPr>
          <p:spPr bwMode="auto">
            <a:xfrm>
              <a:off x="2717084" y="4424764"/>
              <a:ext cx="14341203" cy="5003015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xmlns="" id="{57FAD08A-95B0-ABCA-D965-658CA808F3DD}"/>
                </a:ext>
              </a:extLst>
            </p:cNvPr>
            <p:cNvGrpSpPr/>
            <p:nvPr/>
          </p:nvGrpSpPr>
          <p:grpSpPr>
            <a:xfrm>
              <a:off x="2552904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xmlns="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xmlns="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3573621" y="4546866"/>
            <a:ext cx="13137825" cy="423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 err="1">
                <a:solidFill>
                  <a:srgbClr val="002060"/>
                </a:solidFill>
              </a:rPr>
              <a:t>Nhận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biết</a:t>
            </a:r>
            <a:r>
              <a:rPr lang="en-US" sz="4800" b="1" dirty="0">
                <a:solidFill>
                  <a:srgbClr val="002060"/>
                </a:solidFill>
              </a:rPr>
              <a:t> ammonia: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quỳ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ẩm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quỳ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ẩm</a:t>
            </a:r>
            <a:r>
              <a:rPr lang="en-US" sz="4800" dirty="0">
                <a:solidFill>
                  <a:srgbClr val="002060"/>
                </a:solidFill>
              </a:rPr>
              <a:t> → </a:t>
            </a:r>
            <a:r>
              <a:rPr lang="en-US" sz="4800" dirty="0" err="1">
                <a:solidFill>
                  <a:srgbClr val="002060"/>
                </a:solidFill>
              </a:rPr>
              <a:t>xanh</a:t>
            </a:r>
            <a:endParaRPr lang="en-US" sz="4800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-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HCl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tượng</a:t>
            </a:r>
            <a:r>
              <a:rPr lang="en-US" sz="4800" dirty="0">
                <a:solidFill>
                  <a:srgbClr val="002060"/>
                </a:solidFill>
              </a:rPr>
              <a:t>: </a:t>
            </a:r>
            <a:r>
              <a:rPr lang="en-US" sz="4800" dirty="0" err="1">
                <a:solidFill>
                  <a:srgbClr val="002060"/>
                </a:solidFill>
              </a:rPr>
              <a:t>xuất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hiện</a:t>
            </a:r>
            <a:r>
              <a:rPr lang="en-US" sz="4800" dirty="0">
                <a:solidFill>
                  <a:srgbClr val="002060"/>
                </a:solidFill>
              </a:rPr>
              <a:t> “</a:t>
            </a:r>
            <a:r>
              <a:rPr lang="en-US" sz="4800" dirty="0" err="1">
                <a:solidFill>
                  <a:srgbClr val="002060"/>
                </a:solidFill>
              </a:rPr>
              <a:t>khói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trắng</a:t>
            </a:r>
            <a:r>
              <a:rPr lang="en-US" sz="4800" dirty="0">
                <a:solidFill>
                  <a:srgbClr val="002060"/>
                </a:solidFill>
              </a:rPr>
              <a:t>”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xmlns="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xmlns="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93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ản xuất NH3 trong Công nghiệp.mp4">
            <a:hlinkClick r:id="" action="ppaction://media"/>
            <a:extLst>
              <a:ext uri="{FF2B5EF4-FFF2-40B4-BE49-F238E27FC236}">
                <a16:creationId xmlns:a16="http://schemas.microsoft.com/office/drawing/2014/main" xmlns="" id="{40ED9551-F792-E05A-D646-D42E753AE0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38" y="2902031"/>
            <a:ext cx="15935127" cy="105647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2144110"/>
            <a:ext cx="8071944" cy="11573477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52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5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960494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chuyển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Chatelier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tăng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áp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suất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Điều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gây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trở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ngại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pư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tế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8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C8A024-918C-390C-DA5B-511580AD1B43}"/>
              </a:ext>
            </a:extLst>
          </p:cNvPr>
          <p:cNvGrpSpPr/>
          <p:nvPr/>
        </p:nvGrpSpPr>
        <p:grpSpPr>
          <a:xfrm>
            <a:off x="3424925" y="2852084"/>
            <a:ext cx="18826577" cy="8013419"/>
            <a:chOff x="3424925" y="2852084"/>
            <a:chExt cx="18826577" cy="801341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8F4FAD6-F445-CF1B-642D-AF4D68912ADE}"/>
                </a:ext>
              </a:extLst>
            </p:cNvPr>
            <p:cNvGrpSpPr/>
            <p:nvPr/>
          </p:nvGrpSpPr>
          <p:grpSpPr>
            <a:xfrm>
              <a:off x="3424925" y="2852084"/>
              <a:ext cx="18826577" cy="8013419"/>
              <a:chOff x="461011" y="2852084"/>
              <a:chExt cx="18826577" cy="801341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ADA0C6CB-1A74-AE86-9BEC-3BDEA16FBD23}"/>
                  </a:ext>
                </a:extLst>
              </p:cNvPr>
              <p:cNvGrpSpPr/>
              <p:nvPr/>
            </p:nvGrpSpPr>
            <p:grpSpPr>
              <a:xfrm>
                <a:off x="461011" y="2852084"/>
                <a:ext cx="18826577" cy="8013419"/>
                <a:chOff x="188079" y="3606694"/>
                <a:chExt cx="24009429" cy="9510216"/>
              </a:xfrm>
            </p:grpSpPr>
            <p:sp>
              <p:nvSpPr>
                <p:cNvPr id="3" name="Rounded Rectangle 24">
                  <a:extLst>
                    <a:ext uri="{FF2B5EF4-FFF2-40B4-BE49-F238E27FC236}">
                      <a16:creationId xmlns:a16="http://schemas.microsoft.com/office/drawing/2014/main" xmlns="" id="{AA266263-D34B-F910-5E86-92D4D9C8E07E}"/>
                    </a:ext>
                  </a:extLst>
                </p:cNvPr>
                <p:cNvSpPr/>
                <p:nvPr/>
              </p:nvSpPr>
              <p:spPr bwMode="auto">
                <a:xfrm>
                  <a:off x="352259" y="4424764"/>
                  <a:ext cx="23845249" cy="8692146"/>
                </a:xfrm>
                <a:prstGeom prst="roundRect">
                  <a:avLst>
                    <a:gd name="adj" fmla="val 5492"/>
                  </a:avLst>
                </a:prstGeom>
                <a:solidFill>
                  <a:srgbClr val="9BBB59">
                    <a:lumMod val="40000"/>
                    <a:lumOff val="60000"/>
                  </a:srgbClr>
                </a:solidFill>
                <a:ln w="19050" cap="flat" cmpd="sng" algn="ctr">
                  <a:solidFill>
                    <a:srgbClr val="FF0000"/>
                  </a:solidFill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" name="Nhóm 33">
                  <a:extLst>
                    <a:ext uri="{FF2B5EF4-FFF2-40B4-BE49-F238E27FC236}">
                      <a16:creationId xmlns:a16="http://schemas.microsoft.com/office/drawing/2014/main" xmlns="" id="{8067C505-B0F3-6DE4-B5DE-186670AC1A5D}"/>
                    </a:ext>
                  </a:extLst>
                </p:cNvPr>
                <p:cNvGrpSpPr/>
                <p:nvPr/>
              </p:nvGrpSpPr>
              <p:grpSpPr>
                <a:xfrm>
                  <a:off x="188079" y="3606694"/>
                  <a:ext cx="1150959" cy="1150960"/>
                  <a:chOff x="976485" y="-301665"/>
                  <a:chExt cx="1208303" cy="1208304"/>
                </a:xfrm>
              </p:grpSpPr>
              <p:sp>
                <p:nvSpPr>
                  <p:cNvPr id="5" name="Hình Bầu dục 34">
                    <a:extLst>
                      <a:ext uri="{FF2B5EF4-FFF2-40B4-BE49-F238E27FC236}">
                        <a16:creationId xmlns:a16="http://schemas.microsoft.com/office/drawing/2014/main" xmlns="" id="{2CEBCC50-0756-B97A-EE23-A9BC41BB86FF}"/>
                      </a:ext>
                    </a:extLst>
                  </p:cNvPr>
                  <p:cNvSpPr/>
                  <p:nvPr/>
                </p:nvSpPr>
                <p:spPr>
                  <a:xfrm>
                    <a:off x="976485" y="-301665"/>
                    <a:ext cx="1208303" cy="1208304"/>
                  </a:xfrm>
                  <a:prstGeom prst="ellipse">
                    <a:avLst/>
                  </a:prstGeom>
                  <a:noFill/>
                  <a:ln w="101600" cap="flat" cmpd="sng" algn="ctr">
                    <a:solidFill>
                      <a:srgbClr val="ED7D31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" name="Hình ảnh 35">
                    <a:extLst>
                      <a:ext uri="{FF2B5EF4-FFF2-40B4-BE49-F238E27FC236}">
                        <a16:creationId xmlns:a16="http://schemas.microsoft.com/office/drawing/2014/main" xmlns="" id="{8F9E0473-6605-B2EF-097D-4ED4CB850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rgbClr val="ED7D31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8846" y="-204772"/>
                    <a:ext cx="899211" cy="899211"/>
                  </a:xfrm>
                  <a:prstGeom prst="rect">
                    <a:avLst/>
                  </a:prstGeom>
                </p:spPr>
              </p:pic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xmlns="" id="{0D17C197-F831-9707-85D1-1528480E5F3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Tổng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hợp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ammonia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N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+ 3H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(g) 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     2NH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 (g)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    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𝚫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𝐫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4800" b="1" i="1" dirty="0" smtClean="0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𝟐𝟗𝟖</m:t>
                            </m:r>
                          </m:sub>
                          <m:sup>
                            <m:r>
                              <a:rPr lang="en-US" sz="4800" b="1" i="0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𝟗𝟐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𝐤𝐉</m:t>
                        </m:r>
                      </m:oMath>
                    </a14:m>
                    <a:endParaRPr lang="en-US" sz="4800" b="1" dirty="0">
                      <a:solidFill>
                        <a:srgbClr val="002060"/>
                      </a:solidFill>
                    </a:endParaRP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Điều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kiện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tối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ưu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Nhiệt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độ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380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 – 450</a:t>
                    </a:r>
                    <a:r>
                      <a:rPr lang="en-US" sz="4800" b="1" baseline="30000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C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Áp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suất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25 bar – 200 bar</a:t>
                    </a:r>
                  </a:p>
                  <a:p>
                    <a:pPr>
                      <a:lnSpc>
                        <a:spcPct val="114000"/>
                      </a:lnSpc>
                    </a:pP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	-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Xúc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tác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: Fe </a:t>
                    </a:r>
                    <a:r>
                      <a:rPr lang="en-US" sz="4800" b="1" dirty="0" err="1">
                        <a:solidFill>
                          <a:srgbClr val="002060"/>
                        </a:solidFill>
                      </a:rPr>
                      <a:t>trộn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 Al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3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.K</a:t>
                    </a:r>
                    <a:r>
                      <a:rPr lang="en-US" sz="4800" b="1" baseline="-25000" dirty="0">
                        <a:solidFill>
                          <a:srgbClr val="002060"/>
                        </a:solidFill>
                      </a:rPr>
                      <a:t>2</a:t>
                    </a:r>
                    <a:r>
                      <a:rPr lang="en-US" sz="4800" b="1" dirty="0">
                        <a:solidFill>
                          <a:srgbClr val="002060"/>
                        </a:solidFill>
                      </a:rPr>
                      <a:t>O</a:t>
                    </a: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D17C197-F831-9707-85D1-1528480E5F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8270" y="4058332"/>
                    <a:ext cx="18054466" cy="51370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54" t="-2138" b="-53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xmlns="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3075" name="Equation" r:id="rId6" imgW="228600" imgH="177480" progId="Equation.DSMT4">
                        <p:embed/>
                      </p:oleObj>
                    </mc:Choice>
                    <mc:Fallback>
                      <p:oleObj name="Equation" r:id="rId6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xmlns="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8" name="Object 7">
                  <a:extLst>
                    <a:ext uri="{FF2B5EF4-FFF2-40B4-BE49-F238E27FC236}">
                      <a16:creationId xmlns:a16="http://schemas.microsoft.com/office/drawing/2014/main" id="{AA8CAEEB-72C1-2C34-AFBC-EC9A9BB0182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40623861"/>
                    </p:ext>
                  </p:extLst>
                </p:nvPr>
              </p:nvGraphicFramePr>
              <p:xfrm>
                <a:off x="9209401" y="4896277"/>
                <a:ext cx="1411453" cy="102581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8" imgW="228600" imgH="177480" progId="Equation.DSMT4">
                        <p:embed/>
                      </p:oleObj>
                    </mc:Choice>
                    <mc:Fallback>
                      <p:oleObj name="Equation" r:id="rId8" imgW="228600" imgH="17748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9DE40782-AD40-0720-656A-53E9590123F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9209401" y="4896277"/>
                              <a:ext cx="1411453" cy="102581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022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59CC691-6558-F315-8732-D4AC4815C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25" y="2678077"/>
            <a:ext cx="20314805" cy="73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A295565-E339-6684-6B7A-908C396037FA}"/>
              </a:ext>
            </a:extLst>
          </p:cNvPr>
          <p:cNvGrpSpPr/>
          <p:nvPr/>
        </p:nvGrpSpPr>
        <p:grpSpPr>
          <a:xfrm>
            <a:off x="668200" y="3991900"/>
            <a:ext cx="23049187" cy="6400324"/>
            <a:chOff x="668200" y="2699129"/>
            <a:chExt cx="23049187" cy="6400324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xmlns="" id="{C4679AE0-23EB-EA4C-0A06-A09EF09E177F}"/>
                </a:ext>
              </a:extLst>
            </p:cNvPr>
            <p:cNvGrpSpPr/>
            <p:nvPr/>
          </p:nvGrpSpPr>
          <p:grpSpPr>
            <a:xfrm>
              <a:off x="668200" y="2699129"/>
              <a:ext cx="23049187" cy="6400324"/>
              <a:chOff x="4221718" y="3246030"/>
              <a:chExt cx="15942152" cy="11266732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xmlns="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xmlns="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xmlns="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5" y="3246030"/>
                <a:ext cx="15612038" cy="135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PHIẾU HỌC TẬP 6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1EA3805-1076-21E0-819E-520B0649E68C}"/>
                </a:ext>
              </a:extLst>
            </p:cNvPr>
            <p:cNvSpPr/>
            <p:nvPr/>
          </p:nvSpPr>
          <p:spPr>
            <a:xfrm>
              <a:off x="1148270" y="4006465"/>
              <a:ext cx="21984830" cy="37856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ứng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914400" indent="-914400">
                <a:buAutoNum type="arabicPeriod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li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chloride, ammonium sulfate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 nitrate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11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8C9D8C3-5B66-4D44-354B-2B1AF4EB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491" y="4208952"/>
            <a:ext cx="8808457" cy="76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1B7D13-02A5-A6F1-7D83-E04074E4131F}"/>
              </a:ext>
            </a:extLst>
          </p:cNvPr>
          <p:cNvGrpSpPr/>
          <p:nvPr/>
        </p:nvGrpSpPr>
        <p:grpSpPr>
          <a:xfrm>
            <a:off x="1321687" y="2663775"/>
            <a:ext cx="16083444" cy="1526621"/>
            <a:chOff x="1321687" y="2663775"/>
            <a:chExt cx="15264743" cy="1526621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2F5A19FC-D4B1-A139-52B9-AFAD893F8EE2}"/>
                </a:ext>
              </a:extLst>
            </p:cNvPr>
            <p:cNvSpPr/>
            <p:nvPr/>
          </p:nvSpPr>
          <p:spPr>
            <a:xfrm>
              <a:off x="1321687" y="2663775"/>
              <a:ext cx="1500987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3A40A685-40F6-B3DC-D9C4-575B97894547}"/>
                </a:ext>
              </a:extLst>
            </p:cNvPr>
            <p:cNvSpPr txBox="1"/>
            <p:nvPr/>
          </p:nvSpPr>
          <p:spPr>
            <a:xfrm>
              <a:off x="1576552" y="2682331"/>
              <a:ext cx="15009878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733A2CE-5C91-483D-AEAE-DEE1FB7C19A1}"/>
              </a:ext>
            </a:extLst>
          </p:cNvPr>
          <p:cNvGrpSpPr/>
          <p:nvPr/>
        </p:nvGrpSpPr>
        <p:grpSpPr>
          <a:xfrm>
            <a:off x="3456456" y="3765251"/>
            <a:ext cx="18826577" cy="4432818"/>
            <a:chOff x="461011" y="2852084"/>
            <a:chExt cx="18826577" cy="443281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E4A803A-3D0C-4540-3A24-F5C769FE1909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432818"/>
              <a:chOff x="188079" y="3606694"/>
              <a:chExt cx="24009429" cy="5260808"/>
            </a:xfrm>
          </p:grpSpPr>
          <p:sp>
            <p:nvSpPr>
              <p:cNvPr id="16" name="Rounded Rectangle 24">
                <a:extLst>
                  <a:ext uri="{FF2B5EF4-FFF2-40B4-BE49-F238E27FC236}">
                    <a16:creationId xmlns:a16="http://schemas.microsoft.com/office/drawing/2014/main" xmlns="" id="{6130990F-8F3C-4B70-6A57-B8D426D6C2CA}"/>
                  </a:ext>
                </a:extLst>
              </p:cNvPr>
              <p:cNvSpPr/>
              <p:nvPr/>
            </p:nvSpPr>
            <p:spPr bwMode="auto">
              <a:xfrm>
                <a:off x="352259" y="4424764"/>
                <a:ext cx="23845249" cy="444273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7" name="Nhóm 33">
                <a:extLst>
                  <a:ext uri="{FF2B5EF4-FFF2-40B4-BE49-F238E27FC236}">
                    <a16:creationId xmlns:a16="http://schemas.microsoft.com/office/drawing/2014/main" xmlns="" id="{5EA23638-5734-51DA-C166-6AC80AC07563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8" name="Hình Bầu dục 34">
                  <a:extLst>
                    <a:ext uri="{FF2B5EF4-FFF2-40B4-BE49-F238E27FC236}">
                      <a16:creationId xmlns:a16="http://schemas.microsoft.com/office/drawing/2014/main" xmlns="" id="{7C960186-23FF-715B-1556-539CB046A094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9" name="Hình ảnh 35">
                  <a:extLst>
                    <a:ext uri="{FF2B5EF4-FFF2-40B4-BE49-F238E27FC236}">
                      <a16:creationId xmlns:a16="http://schemas.microsoft.com/office/drawing/2014/main" xmlns="" id="{C373A8EE-EAFA-2390-5997-C6BE3DC455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789F125-F06B-0330-7664-A077DC1C9019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548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Muối</a:t>
              </a:r>
              <a:r>
                <a:rPr lang="en-US" sz="4800" b="1" dirty="0">
                  <a:solidFill>
                    <a:srgbClr val="002060"/>
                  </a:solidFill>
                </a:rPr>
                <a:t> ammonium </a:t>
              </a:r>
              <a:r>
                <a:rPr lang="en-US" sz="4800" b="1" dirty="0" err="1">
                  <a:solidFill>
                    <a:srgbClr val="002060"/>
                  </a:solidFill>
                </a:rPr>
                <a:t>là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tinh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thể</a:t>
              </a:r>
              <a:r>
                <a:rPr lang="en-US" sz="4800" b="1" dirty="0">
                  <a:solidFill>
                    <a:srgbClr val="002060"/>
                  </a:solidFill>
                </a:rPr>
                <a:t> 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gồm</a:t>
              </a:r>
              <a:r>
                <a:rPr lang="en-US" sz="4800" b="1" dirty="0">
                  <a:solidFill>
                    <a:srgbClr val="002060"/>
                  </a:solidFill>
                </a:rPr>
                <a:t>: ammonium cation (NH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) </a:t>
              </a:r>
              <a:r>
                <a:rPr lang="en-US" sz="4800" b="1" dirty="0" err="1">
                  <a:solidFill>
                    <a:srgbClr val="002060"/>
                  </a:solidFill>
                </a:rPr>
                <a:t>và</a:t>
              </a:r>
              <a:r>
                <a:rPr lang="en-US" sz="4800" b="1" dirty="0">
                  <a:solidFill>
                    <a:srgbClr val="002060"/>
                  </a:solidFill>
                </a:rPr>
                <a:t> anion </a:t>
              </a:r>
              <a:r>
                <a:rPr lang="en-US" sz="4800" b="1" dirty="0" err="1">
                  <a:solidFill>
                    <a:srgbClr val="002060"/>
                  </a:solidFill>
                </a:rPr>
                <a:t>gốc</a:t>
              </a:r>
              <a:r>
                <a:rPr lang="en-US" sz="4800" b="1" dirty="0">
                  <a:solidFill>
                    <a:srgbClr val="002060"/>
                  </a:solidFill>
                </a:rPr>
                <a:t> acid</a:t>
              </a:r>
            </a:p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Hầu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tan </a:t>
              </a:r>
              <a:r>
                <a:rPr lang="en-US" sz="4800" b="1" dirty="0" err="1">
                  <a:solidFill>
                    <a:srgbClr val="002060"/>
                  </a:solidFill>
                </a:rPr>
                <a:t>trong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nước</a:t>
              </a:r>
              <a:r>
                <a:rPr lang="en-US" sz="4800" b="1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9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3704143"/>
            <a:ext cx="8071944" cy="9861762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776289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(NH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NaOH.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Rút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ion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baseline="30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xmlns="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xmlns="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xmlns="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xmlns="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14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76AB4D58-ECDC-8C3F-CBED-D6CD87281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3970" y="3704143"/>
            <a:ext cx="14693236" cy="98617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E52D1FE-B8A1-FF17-00D1-60CD634073C1}"/>
              </a:ext>
            </a:extLst>
          </p:cNvPr>
          <p:cNvGrpSpPr/>
          <p:nvPr/>
        </p:nvGrpSpPr>
        <p:grpSpPr>
          <a:xfrm>
            <a:off x="421445" y="2606773"/>
            <a:ext cx="16573782" cy="971306"/>
            <a:chOff x="1321687" y="2663775"/>
            <a:chExt cx="15730121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xmlns="" id="{E3B628BE-4941-7BCC-B7ED-0E4CF33A22DE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xmlns="" id="{2B9399CE-0C2C-542B-20B6-7845166B1334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3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5405220"/>
            <a:chOff x="461011" y="2852084"/>
            <a:chExt cx="18826577" cy="45697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4569759"/>
              <a:chOff x="188079" y="3606694"/>
              <a:chExt cx="24009429" cy="5423327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xmlns="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4605256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xmlns="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xmlns="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xmlns="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2926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Phản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ứng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với</a:t>
              </a:r>
              <a:r>
                <a:rPr lang="en-US" sz="4800" b="1" dirty="0">
                  <a:solidFill>
                    <a:srgbClr val="002060"/>
                  </a:solidFill>
                </a:rPr>
                <a:t> dung </a:t>
              </a:r>
              <a:r>
                <a:rPr lang="en-US" sz="4800" b="1" dirty="0" err="1">
                  <a:solidFill>
                    <a:srgbClr val="002060"/>
                  </a:solidFill>
                </a:rPr>
                <a:t>dịch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kiềm</a:t>
              </a:r>
              <a:r>
                <a:rPr lang="en-US" sz="4800" b="1" dirty="0">
                  <a:solidFill>
                    <a:srgbClr val="002060"/>
                  </a:solidFill>
                </a:rPr>
                <a:t>,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r>
                <a:rPr lang="en-US" sz="4800" b="1" dirty="0">
                  <a:solidFill>
                    <a:srgbClr val="002060"/>
                  </a:solidFill>
                </a:rPr>
                <a:t> →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mùi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xốc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đặc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trưng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+</a:t>
              </a:r>
              <a:r>
                <a:rPr lang="en-US" sz="4800" b="1" dirty="0">
                  <a:solidFill>
                    <a:srgbClr val="002060"/>
                  </a:solidFill>
                </a:rPr>
                <a:t>   +   OH</a:t>
              </a:r>
              <a:r>
                <a:rPr lang="en-US" sz="4800" b="1" baseline="30000" dirty="0">
                  <a:solidFill>
                    <a:srgbClr val="002060"/>
                  </a:solidFill>
                </a:rPr>
                <a:t>-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↑  + 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 marL="685800" indent="-685800">
                <a:lnSpc>
                  <a:spcPct val="114000"/>
                </a:lnSpc>
                <a:buFont typeface="Symbol" panose="05050102010706020507" pitchFamily="18" charset="2"/>
                <a:buChar char="Þ"/>
              </a:pPr>
              <a:r>
                <a:rPr lang="en-US" sz="4800" b="1" dirty="0" err="1">
                  <a:solidFill>
                    <a:srgbClr val="FF0000"/>
                  </a:solidFill>
                </a:rPr>
                <a:t>Dùng</a:t>
              </a:r>
              <a:r>
                <a:rPr lang="en-US" sz="4800" b="1" dirty="0">
                  <a:solidFill>
                    <a:srgbClr val="FF0000"/>
                  </a:solidFill>
                </a:rPr>
                <a:t> dd OH</a:t>
              </a:r>
              <a:r>
                <a:rPr lang="en-US" sz="4800" b="1" baseline="30000" dirty="0">
                  <a:solidFill>
                    <a:srgbClr val="FF0000"/>
                  </a:solidFill>
                </a:rPr>
                <a:t>-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để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nhận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biết</a:t>
              </a:r>
              <a:r>
                <a:rPr lang="en-US" sz="4800" b="1" dirty="0">
                  <a:solidFill>
                    <a:srgbClr val="FF0000"/>
                  </a:solidFill>
                </a:rPr>
                <a:t> ion ammonium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159282"/>
              </p:ext>
            </p:extLst>
          </p:nvPr>
        </p:nvGraphicFramePr>
        <p:xfrm>
          <a:off x="7220080" y="6555797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xmlns="" id="{592CA9EF-F6C4-D10B-FEBC-95C8C4C39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0080" y="6555797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470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06D81B-FF0C-7C64-6FD3-FF8A3AFEB873}"/>
              </a:ext>
            </a:extLst>
          </p:cNvPr>
          <p:cNvSpPr/>
          <p:nvPr/>
        </p:nvSpPr>
        <p:spPr>
          <a:xfrm>
            <a:off x="13243035" y="12738538"/>
            <a:ext cx="2617075" cy="63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AF11A2-3EB6-05EC-C134-DFADA823A763}"/>
              </a:ext>
            </a:extLst>
          </p:cNvPr>
          <p:cNvGrpSpPr/>
          <p:nvPr/>
        </p:nvGrpSpPr>
        <p:grpSpPr>
          <a:xfrm>
            <a:off x="16301545" y="2394298"/>
            <a:ext cx="8071944" cy="9881519"/>
            <a:chOff x="15418676" y="1765739"/>
            <a:chExt cx="8966912" cy="10696697"/>
          </a:xfrm>
        </p:grpSpPr>
        <p:grpSp>
          <p:nvGrpSpPr>
            <p:cNvPr id="5" name="Group 66">
              <a:extLst>
                <a:ext uri="{FF2B5EF4-FFF2-40B4-BE49-F238E27FC236}">
                  <a16:creationId xmlns:a16="http://schemas.microsoft.com/office/drawing/2014/main" xmlns="" id="{0E4433E9-4244-2920-7038-FCA5F2C916E6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10696697"/>
              <a:chOff x="4221718" y="3423084"/>
              <a:chExt cx="15942152" cy="12334758"/>
            </a:xfrm>
          </p:grpSpPr>
          <p:sp>
            <p:nvSpPr>
              <p:cNvPr id="11" name="Rounded Rectangle 67">
                <a:extLst>
                  <a:ext uri="{FF2B5EF4-FFF2-40B4-BE49-F238E27FC236}">
                    <a16:creationId xmlns:a16="http://schemas.microsoft.com/office/drawing/2014/main" xmlns="" id="{4B7368B0-30E5-A7DC-345F-DAB36A5367B0}"/>
                  </a:ext>
                </a:extLst>
              </p:cNvPr>
              <p:cNvSpPr/>
              <p:nvPr/>
            </p:nvSpPr>
            <p:spPr>
              <a:xfrm>
                <a:off x="4221718" y="3432778"/>
                <a:ext cx="15942152" cy="12325064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" name="Round Same Side Corner Rectangle 68">
                <a:extLst>
                  <a:ext uri="{FF2B5EF4-FFF2-40B4-BE49-F238E27FC236}">
                    <a16:creationId xmlns:a16="http://schemas.microsoft.com/office/drawing/2014/main" xmlns="" id="{580CE014-6521-63D6-B7B4-0E0068107AE3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69">
                <a:extLst>
                  <a:ext uri="{FF2B5EF4-FFF2-40B4-BE49-F238E27FC236}">
                    <a16:creationId xmlns:a16="http://schemas.microsoft.com/office/drawing/2014/main" xmlns="" id="{9339CCD0-AF90-A37C-C59B-885BAFF24929}"/>
                  </a:ext>
                </a:extLst>
              </p:cNvPr>
              <p:cNvSpPr txBox="1"/>
              <p:nvPr/>
            </p:nvSpPr>
            <p:spPr>
              <a:xfrm>
                <a:off x="4386775" y="3523556"/>
                <a:ext cx="15612037" cy="87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A1AFF2E-D5A5-6633-9BF6-B8309A715965}"/>
                </a:ext>
              </a:extLst>
            </p:cNvPr>
            <p:cNvSpPr/>
            <p:nvPr/>
          </p:nvSpPr>
          <p:spPr>
            <a:xfrm>
              <a:off x="15644566" y="3003102"/>
              <a:ext cx="8221231" cy="889554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video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ammonium.</a:t>
              </a:r>
            </a:p>
            <a:p>
              <a:pPr marL="685800" indent="-685800">
                <a:buFontTx/>
                <a:buChar char="-"/>
              </a:pP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trình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muối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HCO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NH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</a:t>
              </a:r>
              <a:r>
                <a:rPr lang="en-US" sz="48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sản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phẩm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nhiệt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sz="48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6" name="Google Shape;243;p3">
            <a:extLst>
              <a:ext uri="{FF2B5EF4-FFF2-40B4-BE49-F238E27FC236}">
                <a16:creationId xmlns:a16="http://schemas.microsoft.com/office/drawing/2014/main" xmlns="" id="{2142A610-A515-5C06-475A-28A1A3455E43}"/>
              </a:ext>
            </a:extLst>
          </p:cNvPr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7" name="Google Shape;244;p3">
              <a:extLst>
                <a:ext uri="{FF2B5EF4-FFF2-40B4-BE49-F238E27FC236}">
                  <a16:creationId xmlns:a16="http://schemas.microsoft.com/office/drawing/2014/main" xmlns="" id="{575CD171-E4C3-2F13-F740-27FCA7CB222B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5;p3">
              <a:extLst>
                <a:ext uri="{FF2B5EF4-FFF2-40B4-BE49-F238E27FC236}">
                  <a16:creationId xmlns:a16="http://schemas.microsoft.com/office/drawing/2014/main" xmlns="" id="{F5C7EAE4-E0F7-A2FE-47CF-6F2A243C440D}"/>
                </a:ext>
              </a:extLst>
            </p:cNvPr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" name="Google Shape;246;p3">
              <a:extLst>
                <a:ext uri="{FF2B5EF4-FFF2-40B4-BE49-F238E27FC236}">
                  <a16:creationId xmlns:a16="http://schemas.microsoft.com/office/drawing/2014/main" xmlns="" id="{1E1E4BEC-B91B-CB2B-4EA1-B83FB2B955B3}"/>
                </a:ext>
              </a:extLst>
            </p:cNvPr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14 Nhiet phan amoni clorua">
            <a:hlinkClick r:id="" action="ppaction://media"/>
            <a:extLst>
              <a:ext uri="{FF2B5EF4-FFF2-40B4-BE49-F238E27FC236}">
                <a16:creationId xmlns:a16="http://schemas.microsoft.com/office/drawing/2014/main" xmlns="" id="{FB4016BA-FDD4-946F-E81B-D71E3DB2D6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439" y="2857020"/>
            <a:ext cx="15212825" cy="98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3.mp4">
            <a:hlinkClick r:id="" action="ppaction://media"/>
            <a:extLst>
              <a:ext uri="{FF2B5EF4-FFF2-40B4-BE49-F238E27FC236}">
                <a16:creationId xmlns:a16="http://schemas.microsoft.com/office/drawing/2014/main" xmlns="" id="{AE5A9F71-5C92-4054-D606-F317018B4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4490" y="2955250"/>
            <a:ext cx="20936608" cy="10762338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xmlns="" id="{F2D95A9A-B3D0-01CD-F361-5E55EFB40478}"/>
              </a:ext>
            </a:extLst>
          </p:cNvPr>
          <p:cNvSpPr/>
          <p:nvPr/>
        </p:nvSpPr>
        <p:spPr bwMode="auto">
          <a:xfrm>
            <a:off x="600562" y="1819733"/>
            <a:ext cx="17105547" cy="1135517"/>
          </a:xfrm>
          <a:prstGeom prst="roundRect">
            <a:avLst>
              <a:gd name="adj" fmla="val 5492"/>
            </a:avLst>
          </a:prstGeom>
          <a:solidFill>
            <a:srgbClr val="9BBB59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43543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rú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t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ra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được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điều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gì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qua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đoạn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phóng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sự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sau</a:t>
            </a:r>
            <a:r>
              <a:rPr lang="en-US" sz="60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Nhóm 48">
            <a:extLst>
              <a:ext uri="{FF2B5EF4-FFF2-40B4-BE49-F238E27FC236}">
                <a16:creationId xmlns:a16="http://schemas.microsoft.com/office/drawing/2014/main" xmlns="" id="{10E3F97D-CED2-7115-B0D0-A9CF842F79D9}"/>
              </a:ext>
            </a:extLst>
          </p:cNvPr>
          <p:cNvGrpSpPr/>
          <p:nvPr/>
        </p:nvGrpSpPr>
        <p:grpSpPr>
          <a:xfrm>
            <a:off x="222016" y="1356847"/>
            <a:ext cx="1150960" cy="1121234"/>
            <a:chOff x="7061416" y="323529"/>
            <a:chExt cx="1208304" cy="1208304"/>
          </a:xfrm>
        </p:grpSpPr>
        <p:sp>
          <p:nvSpPr>
            <p:cNvPr id="9" name="Hình Bầu dục 49">
              <a:extLst>
                <a:ext uri="{FF2B5EF4-FFF2-40B4-BE49-F238E27FC236}">
                  <a16:creationId xmlns:a16="http://schemas.microsoft.com/office/drawing/2014/main" xmlns="" id="{F0AEC3F3-7B17-24CE-03EA-0BC4BA106DC6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Đồ họa 50" descr="Power with solid fill">
              <a:extLst>
                <a:ext uri="{FF2B5EF4-FFF2-40B4-BE49-F238E27FC236}">
                  <a16:creationId xmlns:a16="http://schemas.microsoft.com/office/drawing/2014/main" xmlns="" id="{5EBB9E3E-C10E-B007-E1B5-F4416222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7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627730" y="1913523"/>
              <a:ext cx="1374607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D62296-8B50-D214-830B-FBD3EDD88387}"/>
              </a:ext>
            </a:extLst>
          </p:cNvPr>
          <p:cNvGrpSpPr/>
          <p:nvPr/>
        </p:nvGrpSpPr>
        <p:grpSpPr>
          <a:xfrm>
            <a:off x="1596131" y="3683354"/>
            <a:ext cx="18826577" cy="6070247"/>
            <a:chOff x="461011" y="2852084"/>
            <a:chExt cx="18826577" cy="523920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CF471E27-135F-B809-C35D-3D03F8F0D3F3}"/>
                </a:ext>
              </a:extLst>
            </p:cNvPr>
            <p:cNvGrpSpPr/>
            <p:nvPr/>
          </p:nvGrpSpPr>
          <p:grpSpPr>
            <a:xfrm>
              <a:off x="461011" y="2852084"/>
              <a:ext cx="18826577" cy="5239208"/>
              <a:chOff x="188079" y="3606694"/>
              <a:chExt cx="24009429" cy="6217820"/>
            </a:xfrm>
          </p:grpSpPr>
          <p:sp>
            <p:nvSpPr>
              <p:cNvPr id="15" name="Rounded Rectangle 24">
                <a:extLst>
                  <a:ext uri="{FF2B5EF4-FFF2-40B4-BE49-F238E27FC236}">
                    <a16:creationId xmlns:a16="http://schemas.microsoft.com/office/drawing/2014/main" xmlns="" id="{E4F0D8D8-D9C0-6736-3360-13D51C936BEC}"/>
                  </a:ext>
                </a:extLst>
              </p:cNvPr>
              <p:cNvSpPr/>
              <p:nvPr/>
            </p:nvSpPr>
            <p:spPr bwMode="auto">
              <a:xfrm>
                <a:off x="352259" y="4424765"/>
                <a:ext cx="23845249" cy="5399749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Nhóm 33">
                <a:extLst>
                  <a:ext uri="{FF2B5EF4-FFF2-40B4-BE49-F238E27FC236}">
                    <a16:creationId xmlns:a16="http://schemas.microsoft.com/office/drawing/2014/main" xmlns="" id="{D05F1E73-4DCB-053E-251C-7090457B50FD}"/>
                  </a:ext>
                </a:extLst>
              </p:cNvPr>
              <p:cNvGrpSpPr/>
              <p:nvPr/>
            </p:nvGrpSpPr>
            <p:grpSpPr>
              <a:xfrm>
                <a:off x="188079" y="3606694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7" name="Hình Bầu dục 34">
                  <a:extLst>
                    <a:ext uri="{FF2B5EF4-FFF2-40B4-BE49-F238E27FC236}">
                      <a16:creationId xmlns:a16="http://schemas.microsoft.com/office/drawing/2014/main" xmlns="" id="{BF99F8A9-6107-46E8-8957-FB38F0705657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Hình ảnh 35">
                  <a:extLst>
                    <a:ext uri="{FF2B5EF4-FFF2-40B4-BE49-F238E27FC236}">
                      <a16:creationId xmlns:a16="http://schemas.microsoft.com/office/drawing/2014/main" xmlns="" id="{C2541E90-367B-A985-B9CD-25AF8D3DD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18A6E6-3A12-8799-144A-10EAF9C5F975}"/>
                </a:ext>
              </a:extLst>
            </p:cNvPr>
            <p:cNvSpPr txBox="1"/>
            <p:nvPr/>
          </p:nvSpPr>
          <p:spPr>
            <a:xfrm>
              <a:off x="1148270" y="4058332"/>
              <a:ext cx="18054466" cy="3652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14000"/>
                </a:lnSpc>
                <a:buFontTx/>
                <a:buChar char="-"/>
              </a:pPr>
              <a:r>
                <a:rPr lang="en-US" sz="4800" b="1" dirty="0" err="1">
                  <a:solidFill>
                    <a:srgbClr val="002060"/>
                  </a:solidFill>
                </a:rPr>
                <a:t>Dễ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bị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hủy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khi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đun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nóng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	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Cl         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 HCl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HCO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                     </a:t>
              </a:r>
              <a:r>
                <a:rPr lang="en-US" sz="4800" b="1" dirty="0">
                  <a:solidFill>
                    <a:srgbClr val="002060"/>
                  </a:solidFill>
                </a:rPr>
                <a:t>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+  CO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  +  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</a:t>
              </a:r>
              <a:r>
                <a:rPr lang="en-US" sz="4800" dirty="0">
                  <a:solidFill>
                    <a:srgbClr val="002060"/>
                  </a:solidFill>
                </a:rPr>
                <a:t>(</a:t>
              </a:r>
              <a:r>
                <a:rPr lang="en-US" sz="4800" dirty="0" err="1">
                  <a:solidFill>
                    <a:srgbClr val="002060"/>
                  </a:solidFill>
                </a:rPr>
                <a:t>bột</a:t>
              </a:r>
              <a:r>
                <a:rPr lang="en-US" sz="4800" dirty="0">
                  <a:solidFill>
                    <a:srgbClr val="002060"/>
                  </a:solidFill>
                </a:rPr>
                <a:t> </a:t>
              </a:r>
              <a:r>
                <a:rPr lang="en-US" sz="4800" dirty="0" err="1">
                  <a:solidFill>
                    <a:srgbClr val="002060"/>
                  </a:solidFill>
                </a:rPr>
                <a:t>nở</a:t>
              </a:r>
              <a:r>
                <a:rPr lang="en-US" sz="4800" dirty="0">
                  <a:solidFill>
                    <a:srgbClr val="002060"/>
                  </a:solidFill>
                </a:rPr>
                <a:t>)</a:t>
              </a:r>
              <a:endParaRPr lang="en-US" sz="4800" b="1" dirty="0">
                <a:solidFill>
                  <a:srgbClr val="00206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sz="4800" b="1" dirty="0">
                  <a:solidFill>
                    <a:srgbClr val="002060"/>
                  </a:solidFill>
                </a:rPr>
                <a:t>     NH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4</a:t>
              </a:r>
              <a:r>
                <a:rPr lang="en-US" sz="4800" b="1" dirty="0">
                  <a:solidFill>
                    <a:srgbClr val="002060"/>
                  </a:solidFill>
                </a:rPr>
                <a:t>NO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800" b="1" dirty="0">
                  <a:solidFill>
                    <a:srgbClr val="002060"/>
                  </a:solidFill>
                </a:rPr>
                <a:t>               N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  +  2H</a:t>
              </a:r>
              <a:r>
                <a:rPr lang="en-US" sz="4800" b="1" baseline="-25000" dirty="0">
                  <a:solidFill>
                    <a:srgbClr val="002060"/>
                  </a:solidFill>
                </a:rPr>
                <a:t>2</a:t>
              </a:r>
              <a:r>
                <a:rPr lang="en-US" sz="4800" b="1" dirty="0">
                  <a:solidFill>
                    <a:srgbClr val="002060"/>
                  </a:solidFill>
                </a:rPr>
                <a:t>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1" y="2497627"/>
            <a:ext cx="16573782" cy="971306"/>
            <a:chOff x="1321687" y="2663775"/>
            <a:chExt cx="15730121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7" y="2663775"/>
              <a:ext cx="15475257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5475257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592CA9EF-F6C4-D10B-FEBC-95C8C4C39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14548"/>
              </p:ext>
            </p:extLst>
          </p:nvPr>
        </p:nvGraphicFramePr>
        <p:xfrm>
          <a:off x="5418989" y="5713135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5" imgW="2019385" imgH="1048741" progId="Equation.DSMT4">
                  <p:embed/>
                </p:oleObj>
              </mc:Choice>
              <mc:Fallback>
                <p:oleObj name="Equation" r:id="rId5" imgW="2019385" imgH="1048741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xmlns="" id="{A4F527A1-289A-5579-725D-C9C734A833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18989" y="5713135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9F6D50F6-3ECA-2446-1C65-9A3CBDA0A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15603"/>
              </p:ext>
            </p:extLst>
          </p:nvPr>
        </p:nvGraphicFramePr>
        <p:xfrm>
          <a:off x="6127303" y="6536667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7" imgW="2019385" imgH="1050183" progId="Equation.DSMT4">
                  <p:embed/>
                </p:oleObj>
              </mc:Choice>
              <mc:Fallback>
                <p:oleObj name="Equation" r:id="rId7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27303" y="6536667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EA9269F2-AE66-31E9-C21D-C7BC9A1F11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187359"/>
              </p:ext>
            </p:extLst>
          </p:nvPr>
        </p:nvGraphicFramePr>
        <p:xfrm>
          <a:off x="5806786" y="8175716"/>
          <a:ext cx="2019300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9" imgW="2019385" imgH="1050183" progId="Equation.DSMT4">
                  <p:embed/>
                </p:oleObj>
              </mc:Choice>
              <mc:Fallback>
                <p:oleObj name="Equation" r:id="rId9" imgW="2019385" imgH="10501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06786" y="8175716"/>
                        <a:ext cx="2019300" cy="1050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0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7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1396828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42BD7F-D242-BA9D-6D73-D501B174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93" y="3999560"/>
            <a:ext cx="18897601" cy="95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3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3 độc.mp4">
            <a:hlinkClick r:id="" action="ppaction://media"/>
            <a:extLst>
              <a:ext uri="{FF2B5EF4-FFF2-40B4-BE49-F238E27FC236}">
                <a16:creationId xmlns:a16="http://schemas.microsoft.com/office/drawing/2014/main" xmlns="" id="{F0BADE3C-A1CB-9C2C-130A-F7B7510A8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1890" y="1967345"/>
            <a:ext cx="15018327" cy="11263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15E078-C1F6-A140-3FD0-9F99D618075B}"/>
              </a:ext>
            </a:extLst>
          </p:cNvPr>
          <p:cNvSpPr txBox="1"/>
          <p:nvPr/>
        </p:nvSpPr>
        <p:spPr>
          <a:xfrm>
            <a:off x="908968" y="6921567"/>
            <a:ext cx="653796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Nếu hít nhiều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sẽ bị bỏ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ng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đường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hô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4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hấp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(rát cổ họng).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Khí am</a:t>
            </a:r>
            <a:r>
              <a:rPr lang="en-US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onia g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</a:rPr>
              <a:t>â</a:t>
            </a:r>
            <a:r>
              <a:rPr lang="vi-VN" sz="4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 ức chế thần kinh tạo nên cảm giác khó chịu cáu gắt. </a:t>
            </a:r>
            <a:endParaRPr lang="en-US" sz="4400" b="1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4" descr="Beware Chemical Spill Symbol Sign Isolate On White Background,Vector Illustration EPS.10">
            <a:extLst>
              <a:ext uri="{FF2B5EF4-FFF2-40B4-BE49-F238E27FC236}">
                <a16:creationId xmlns:a16="http://schemas.microsoft.com/office/drawing/2014/main" xmlns="" id="{5A06C103-79E7-B0D4-C27C-6C1C86D1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23" y="3210110"/>
            <a:ext cx="3711457" cy="37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98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76003"/>
            <a:ext cx="19656226" cy="830997"/>
            <a:chOff x="-288924" y="1905000"/>
            <a:chExt cx="19657505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91990" y="1913523"/>
              <a:ext cx="810346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5468" y="1905000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FF1A13D-0FDF-3912-9215-D1FBB8826DEA}"/>
              </a:ext>
            </a:extLst>
          </p:cNvPr>
          <p:cNvGrpSpPr/>
          <p:nvPr/>
        </p:nvGrpSpPr>
        <p:grpSpPr>
          <a:xfrm>
            <a:off x="461012" y="2497627"/>
            <a:ext cx="14501898" cy="971306"/>
            <a:chOff x="1321688" y="2663775"/>
            <a:chExt cx="13763702" cy="971306"/>
          </a:xfrm>
        </p:grpSpPr>
        <p:sp>
          <p:nvSpPr>
            <p:cNvPr id="22" name="Google Shape;248;p3">
              <a:extLst>
                <a:ext uri="{FF2B5EF4-FFF2-40B4-BE49-F238E27FC236}">
                  <a16:creationId xmlns:a16="http://schemas.microsoft.com/office/drawing/2014/main" xmlns="" id="{12E297FE-1F63-8651-126B-38A0D34434BF}"/>
                </a:ext>
              </a:extLst>
            </p:cNvPr>
            <p:cNvSpPr/>
            <p:nvPr/>
          </p:nvSpPr>
          <p:spPr>
            <a:xfrm>
              <a:off x="1321688" y="2663775"/>
              <a:ext cx="13508839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3" name="Google Shape;262;p3">
              <a:extLst>
                <a:ext uri="{FF2B5EF4-FFF2-40B4-BE49-F238E27FC236}">
                  <a16:creationId xmlns:a16="http://schemas.microsoft.com/office/drawing/2014/main" xmlns="" id="{44C2449F-0B0E-F6B0-2B7D-B809B4EE9376}"/>
                </a:ext>
              </a:extLst>
            </p:cNvPr>
            <p:cNvSpPr txBox="1"/>
            <p:nvPr/>
          </p:nvSpPr>
          <p:spPr>
            <a:xfrm>
              <a:off x="1576551" y="2682331"/>
              <a:ext cx="13508839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muối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ammonium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C024B2-37DA-C47A-E51A-AACCECAA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11" y="4077980"/>
            <a:ext cx="11998034" cy="8307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C65C0B-EE3A-0655-9C48-B3F9EF88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3267" y="4077980"/>
            <a:ext cx="6610581" cy="614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xmlns="" id="{EFEB930C-77FB-5562-B961-FAFAF5944BC4}"/>
              </a:ext>
            </a:extLst>
          </p:cNvPr>
          <p:cNvGrpSpPr/>
          <p:nvPr/>
        </p:nvGrpSpPr>
        <p:grpSpPr>
          <a:xfrm>
            <a:off x="1754478" y="6324898"/>
            <a:ext cx="8331630" cy="1515173"/>
            <a:chOff x="5537206" y="1704231"/>
            <a:chExt cx="4393895" cy="745468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xmlns="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410335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xmlns="" id="{FB00F445-1078-747F-E912-2C5CCA903063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xmlns="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385570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5EF6D73A-9E3C-AFDB-0239-F9E7ED65BE8A}"/>
              </a:ext>
            </a:extLst>
          </p:cNvPr>
          <p:cNvGrpSpPr/>
          <p:nvPr/>
        </p:nvGrpSpPr>
        <p:grpSpPr>
          <a:xfrm>
            <a:off x="1754478" y="8588875"/>
            <a:ext cx="3851649" cy="1515175"/>
            <a:chOff x="5537206" y="1704231"/>
            <a:chExt cx="2031264" cy="745468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xmlns="" id="{FF959755-E133-FE71-E1C7-4B3BA1BC6AED}"/>
                </a:ext>
              </a:extLst>
            </p:cNvPr>
            <p:cNvSpPr/>
            <p:nvPr/>
          </p:nvSpPr>
          <p:spPr>
            <a:xfrm>
              <a:off x="5827751" y="1704231"/>
              <a:ext cx="174071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xmlns="" id="{C0363CC1-7F6C-7E56-E134-1D234DC70FD9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xmlns="" id="{0E04AD19-1B8B-EBF9-EE45-9867FCC8B7F7}"/>
                </a:ext>
              </a:extLst>
            </p:cNvPr>
            <p:cNvSpPr txBox="1"/>
            <p:nvPr/>
          </p:nvSpPr>
          <p:spPr>
            <a:xfrm>
              <a:off x="5827319" y="1903244"/>
              <a:ext cx="1741151" cy="4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ion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xmlns="" id="{CF23B054-DF48-39BF-9EDE-56B2CF1B7F5C}"/>
              </a:ext>
            </a:extLst>
          </p:cNvPr>
          <p:cNvGrpSpPr/>
          <p:nvPr/>
        </p:nvGrpSpPr>
        <p:grpSpPr>
          <a:xfrm>
            <a:off x="12775224" y="6324907"/>
            <a:ext cx="9304960" cy="1515177"/>
            <a:chOff x="5537206" y="1704231"/>
            <a:chExt cx="4907205" cy="745468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xmlns="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616660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xmlns="" id="{84C7C448-F332-F28D-0098-E96FCA975070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xmlns="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180724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trị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8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i="0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cực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xmlns="" id="{C75660C5-1795-45E7-2459-CDF6F0A3AC00}"/>
              </a:ext>
            </a:extLst>
          </p:cNvPr>
          <p:cNvGrpSpPr/>
          <p:nvPr/>
        </p:nvGrpSpPr>
        <p:grpSpPr>
          <a:xfrm>
            <a:off x="12775226" y="8993372"/>
            <a:ext cx="4930882" cy="1515177"/>
            <a:chOff x="5537206" y="1704231"/>
            <a:chExt cx="2600425" cy="745468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xmlns="" id="{858BB183-9700-382C-438C-460288C678C2}"/>
                </a:ext>
              </a:extLst>
            </p:cNvPr>
            <p:cNvSpPr/>
            <p:nvPr/>
          </p:nvSpPr>
          <p:spPr>
            <a:xfrm>
              <a:off x="5827750" y="1704231"/>
              <a:ext cx="230988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xmlns="" id="{2BD16B99-D6A9-0455-38D3-7C63D9743A3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61">
              <a:extLst>
                <a:ext uri="{FF2B5EF4-FFF2-40B4-BE49-F238E27FC236}">
                  <a16:creationId xmlns:a16="http://schemas.microsoft.com/office/drawing/2014/main" xmlns="" id="{4DFD408E-6A9A-A4DD-BCD5-C821B53A4850}"/>
                </a:ext>
              </a:extLst>
            </p:cNvPr>
            <p:cNvSpPr txBox="1"/>
            <p:nvPr/>
          </p:nvSpPr>
          <p:spPr>
            <a:xfrm>
              <a:off x="5975686" y="1885631"/>
              <a:ext cx="1957363" cy="408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xmlns="" id="{891E4DE8-704B-39F9-984C-2F7D8B0A34D3}"/>
              </a:ext>
            </a:extLst>
          </p:cNvPr>
          <p:cNvSpPr/>
          <p:nvPr/>
        </p:nvSpPr>
        <p:spPr>
          <a:xfrm>
            <a:off x="12775224" y="6553006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xmlns="" id="{519A3A9B-06D2-AAB5-842E-BA68BBE5F223}"/>
              </a:ext>
            </a:extLst>
          </p:cNvPr>
          <p:cNvGrpSpPr/>
          <p:nvPr/>
        </p:nvGrpSpPr>
        <p:grpSpPr>
          <a:xfrm>
            <a:off x="313677" y="3937054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xmlns="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xmlns="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xmlns="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xmlns="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xmlns="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xmlns="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xmlns="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xmlns="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xmlns="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xmlns="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xmlns="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xmlns="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xmlns="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xmlns="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xmlns="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p:sp>
          <p:nvSpPr>
            <p:cNvPr id="265" name="Text Box 5">
              <a:extLst>
                <a:ext uri="{FF2B5EF4-FFF2-40B4-BE49-F238E27FC236}">
                  <a16:creationId xmlns:a16="http://schemas.microsoft.com/office/drawing/2014/main" xmlns="" id="{0CE78A64-B2F6-ED1E-BAE0-B92E926A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6518" y="2172947"/>
              <a:ext cx="19849326" cy="924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84171" tIns="92087" rIns="184171" bIns="92087">
              <a:spAutoFit/>
            </a:bodyPr>
            <a:lstStyle>
              <a:lvl1pPr algn="ctr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anose="03010101010201010101" pitchFamily="66" charset="0"/>
                </a:defRPr>
              </a:lvl9pPr>
            </a:lstStyle>
            <a:p>
              <a:pPr marL="0" marR="0" lvl="0" indent="0" algn="l" defTabSz="2177278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altLang="vi-VN" sz="4800" b="1" kern="1200" baseline="-25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altLang="vi-VN" sz="4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vi-VN" sz="4800" b="1" kern="120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endPara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C66872-BDFA-0B94-851F-9ACD4CD309D4}"/>
              </a:ext>
            </a:extLst>
          </p:cNvPr>
          <p:cNvGrpSpPr/>
          <p:nvPr/>
        </p:nvGrpSpPr>
        <p:grpSpPr>
          <a:xfrm>
            <a:off x="9023121" y="2119906"/>
            <a:ext cx="13339060" cy="971306"/>
            <a:chOff x="1321688" y="2663775"/>
            <a:chExt cx="12660056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C0414881-B7DC-C947-E243-398E296B4668}"/>
                </a:ext>
              </a:extLst>
            </p:cNvPr>
            <p:cNvSpPr/>
            <p:nvPr/>
          </p:nvSpPr>
          <p:spPr>
            <a:xfrm>
              <a:off x="1321688" y="2663775"/>
              <a:ext cx="7436993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Google Shape;262;p3">
              <a:extLst>
                <a:ext uri="{FF2B5EF4-FFF2-40B4-BE49-F238E27FC236}">
                  <a16:creationId xmlns:a16="http://schemas.microsoft.com/office/drawing/2014/main" xmlns="" id="{8071F759-9EFE-E340-0B11-E48926B0D74D}"/>
                </a:ext>
              </a:extLst>
            </p:cNvPr>
            <p:cNvSpPr txBox="1"/>
            <p:nvPr/>
          </p:nvSpPr>
          <p:spPr>
            <a:xfrm>
              <a:off x="1576551" y="2682331"/>
              <a:ext cx="12405193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HOẠT ĐỘNG LUYỆN TẬP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77BAF1-D2A7-4C6E-9006-6AA9EE398DF0}"/>
              </a:ext>
            </a:extLst>
          </p:cNvPr>
          <p:cNvSpPr/>
          <p:nvPr/>
        </p:nvSpPr>
        <p:spPr>
          <a:xfrm>
            <a:off x="832622" y="1539786"/>
            <a:ext cx="22247742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D63374E5-F606-48EC-8810-545253A60062}"/>
              </a:ext>
            </a:extLst>
          </p:cNvPr>
          <p:cNvSpPr/>
          <p:nvPr/>
        </p:nvSpPr>
        <p:spPr>
          <a:xfrm>
            <a:off x="1431327" y="7634647"/>
            <a:ext cx="22382721" cy="5175311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8EA92DC-69EF-481B-B810-C940FB42DB76}"/>
              </a:ext>
            </a:extLst>
          </p:cNvPr>
          <p:cNvSpPr/>
          <p:nvPr/>
        </p:nvSpPr>
        <p:spPr>
          <a:xfrm>
            <a:off x="8406507" y="1181712"/>
            <a:ext cx="10768184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2388A1-A6A6-4B65-AA77-48B9CA4B00F7}"/>
              </a:ext>
            </a:extLst>
          </p:cNvPr>
          <p:cNvSpPr txBox="1"/>
          <p:nvPr/>
        </p:nvSpPr>
        <p:spPr>
          <a:xfrm>
            <a:off x="1961450" y="281716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62D74-D68F-425E-A211-A09A530CCE6A}"/>
              </a:ext>
            </a:extLst>
          </p:cNvPr>
          <p:cNvSpPr txBox="1"/>
          <p:nvPr/>
        </p:nvSpPr>
        <p:spPr>
          <a:xfrm>
            <a:off x="4786599" y="2940284"/>
            <a:ext cx="167783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A2DBFFA-751D-4EA6-B908-362666B2DEAC}"/>
              </a:ext>
            </a:extLst>
          </p:cNvPr>
          <p:cNvSpPr/>
          <p:nvPr/>
        </p:nvSpPr>
        <p:spPr>
          <a:xfrm>
            <a:off x="3644588" y="4585053"/>
            <a:ext cx="3233741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6E76280-C6A1-4D03-A317-2E4E1ED7E9AE}"/>
              </a:ext>
            </a:extLst>
          </p:cNvPr>
          <p:cNvSpPr/>
          <p:nvPr/>
        </p:nvSpPr>
        <p:spPr>
          <a:xfrm>
            <a:off x="8364922" y="4752108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E704323-FD50-4AC6-A786-39C190A12A3E}"/>
              </a:ext>
            </a:extLst>
          </p:cNvPr>
          <p:cNvSpPr/>
          <p:nvPr/>
        </p:nvSpPr>
        <p:spPr>
          <a:xfrm>
            <a:off x="13610871" y="4752110"/>
            <a:ext cx="3233741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B0100A1-3112-4265-AD09-DDC814CF3826}"/>
              </a:ext>
            </a:extLst>
          </p:cNvPr>
          <p:cNvSpPr/>
          <p:nvPr/>
        </p:nvSpPr>
        <p:spPr>
          <a:xfrm>
            <a:off x="18331204" y="4752108"/>
            <a:ext cx="3233741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HCl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421A65F-C03D-411F-9439-92FD22B9CCCB}"/>
              </a:ext>
            </a:extLst>
          </p:cNvPr>
          <p:cNvSpPr txBox="1"/>
          <p:nvPr/>
        </p:nvSpPr>
        <p:spPr>
          <a:xfrm>
            <a:off x="1961450" y="8065855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040138-7E9A-4314-8D68-E388FCDC7AE1}"/>
              </a:ext>
            </a:extLst>
          </p:cNvPr>
          <p:cNvSpPr txBox="1"/>
          <p:nvPr/>
        </p:nvSpPr>
        <p:spPr>
          <a:xfrm>
            <a:off x="4786598" y="8188972"/>
            <a:ext cx="1902745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HCl,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09221AD-122B-4034-80B5-0BE8C9592CAD}"/>
              </a:ext>
            </a:extLst>
          </p:cNvPr>
          <p:cNvSpPr/>
          <p:nvPr/>
        </p:nvSpPr>
        <p:spPr>
          <a:xfrm>
            <a:off x="3551815" y="10924191"/>
            <a:ext cx="3591574" cy="1404821"/>
          </a:xfrm>
          <a:prstGeom prst="roundRect">
            <a:avLst/>
          </a:prstGeom>
          <a:solidFill>
            <a:srgbClr val="FCC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858C64-9906-4470-851B-FC502B3333A2}"/>
              </a:ext>
            </a:extLst>
          </p:cNvPr>
          <p:cNvSpPr/>
          <p:nvPr/>
        </p:nvSpPr>
        <p:spPr>
          <a:xfrm>
            <a:off x="8722753" y="10924187"/>
            <a:ext cx="3233741" cy="1404821"/>
          </a:xfrm>
          <a:prstGeom prst="roundRect">
            <a:avLst/>
          </a:prstGeom>
          <a:solidFill>
            <a:srgbClr val="F24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B. NaCl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797A393-C38A-47AB-9FEB-EF3F263397DA}"/>
              </a:ext>
            </a:extLst>
          </p:cNvPr>
          <p:cNvSpPr/>
          <p:nvPr/>
        </p:nvSpPr>
        <p:spPr>
          <a:xfrm>
            <a:off x="13875931" y="10924189"/>
            <a:ext cx="4455272" cy="1404821"/>
          </a:xfrm>
          <a:prstGeom prst="roundRect">
            <a:avLst/>
          </a:prstGeom>
          <a:solidFill>
            <a:srgbClr val="4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C. N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82C4763-3BF5-46AA-B3F7-96040145D70A}"/>
              </a:ext>
            </a:extLst>
          </p:cNvPr>
          <p:cNvSpPr/>
          <p:nvPr/>
        </p:nvSpPr>
        <p:spPr>
          <a:xfrm>
            <a:off x="18689035" y="10924187"/>
            <a:ext cx="3591574" cy="1404821"/>
          </a:xfrm>
          <a:prstGeom prst="roundRect">
            <a:avLst/>
          </a:prstGeom>
          <a:solidFill>
            <a:srgbClr val="C6C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395A848-DBE0-42CE-BC34-B5DCBB391C8B}"/>
              </a:ext>
            </a:extLst>
          </p:cNvPr>
          <p:cNvSpPr/>
          <p:nvPr/>
        </p:nvSpPr>
        <p:spPr>
          <a:xfrm>
            <a:off x="13610869" y="4752108"/>
            <a:ext cx="3233741" cy="14048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915A83F-970D-48F0-94C6-4EDBDA723346}"/>
              </a:ext>
            </a:extLst>
          </p:cNvPr>
          <p:cNvSpPr/>
          <p:nvPr/>
        </p:nvSpPr>
        <p:spPr>
          <a:xfrm>
            <a:off x="18689035" y="10924185"/>
            <a:ext cx="3591574" cy="140482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NH</a:t>
            </a:r>
            <a:r>
              <a:rPr lang="en-US" sz="48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30397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D2CCFFF-F066-44F3-AF37-AC6C511033AE}"/>
              </a:ext>
            </a:extLst>
          </p:cNvPr>
          <p:cNvSpPr/>
          <p:nvPr/>
        </p:nvSpPr>
        <p:spPr>
          <a:xfrm>
            <a:off x="1239558" y="3831600"/>
            <a:ext cx="22460184" cy="65938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36C3E6-037B-49E0-B010-D833F44EC1A2}"/>
              </a:ext>
            </a:extLst>
          </p:cNvPr>
          <p:cNvSpPr/>
          <p:nvPr/>
        </p:nvSpPr>
        <p:spPr>
          <a:xfrm>
            <a:off x="7713270" y="2153228"/>
            <a:ext cx="12763747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EA9321-2402-4C0B-B4D7-5EC956C8E139}"/>
              </a:ext>
            </a:extLst>
          </p:cNvPr>
          <p:cNvSpPr txBox="1"/>
          <p:nvPr/>
        </p:nvSpPr>
        <p:spPr>
          <a:xfrm>
            <a:off x="1941168" y="4240040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D654C2-D286-4F8F-AA2E-AF8A1453AA25}"/>
              </a:ext>
            </a:extLst>
          </p:cNvPr>
          <p:cNvSpPr txBox="1"/>
          <p:nvPr/>
        </p:nvSpPr>
        <p:spPr>
          <a:xfrm>
            <a:off x="4269524" y="4234724"/>
            <a:ext cx="15134549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8DF42E-AC82-4E35-9F94-7D0B4418FADC}"/>
              </a:ext>
            </a:extLst>
          </p:cNvPr>
          <p:cNvSpPr txBox="1"/>
          <p:nvPr/>
        </p:nvSpPr>
        <p:spPr>
          <a:xfrm>
            <a:off x="2857359" y="5636108"/>
            <a:ext cx="1958705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F3A0EC-0892-4DB0-825D-B604992697A7}"/>
              </a:ext>
            </a:extLst>
          </p:cNvPr>
          <p:cNvSpPr txBox="1"/>
          <p:nvPr/>
        </p:nvSpPr>
        <p:spPr>
          <a:xfrm>
            <a:off x="2795377" y="6798005"/>
            <a:ext cx="196490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dời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54C9B28-5BDE-4AAF-B2F2-F0EFE816949B}"/>
              </a:ext>
            </a:extLst>
          </p:cNvPr>
          <p:cNvSpPr txBox="1"/>
          <p:nvPr/>
        </p:nvSpPr>
        <p:spPr>
          <a:xfrm>
            <a:off x="2833069" y="7851303"/>
            <a:ext cx="202972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1B39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993C45-8451-497D-9188-55E3DBC9430C}"/>
              </a:ext>
            </a:extLst>
          </p:cNvPr>
          <p:cNvSpPr txBox="1"/>
          <p:nvPr/>
        </p:nvSpPr>
        <p:spPr>
          <a:xfrm>
            <a:off x="2795376" y="8941133"/>
            <a:ext cx="1964904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en-US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104069-007D-4194-B485-AAF0D12CD4D5}"/>
              </a:ext>
            </a:extLst>
          </p:cNvPr>
          <p:cNvSpPr txBox="1"/>
          <p:nvPr/>
        </p:nvSpPr>
        <p:spPr>
          <a:xfrm>
            <a:off x="1878280" y="5636108"/>
            <a:ext cx="1045098" cy="830997"/>
          </a:xfrm>
          <a:prstGeom prst="rect">
            <a:avLst/>
          </a:prstGeom>
          <a:solidFill>
            <a:srgbClr val="84CE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D24A8A-0362-42E5-A01F-B20433113EA5}"/>
              </a:ext>
            </a:extLst>
          </p:cNvPr>
          <p:cNvSpPr txBox="1"/>
          <p:nvPr/>
        </p:nvSpPr>
        <p:spPr>
          <a:xfrm>
            <a:off x="1841455" y="6868739"/>
            <a:ext cx="1045098" cy="830997"/>
          </a:xfrm>
          <a:prstGeom prst="rect">
            <a:avLst/>
          </a:prstGeom>
          <a:solidFill>
            <a:srgbClr val="02B80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13C47A-021A-4BAA-AFE1-52AB65885A0F}"/>
              </a:ext>
            </a:extLst>
          </p:cNvPr>
          <p:cNvSpPr txBox="1"/>
          <p:nvPr/>
        </p:nvSpPr>
        <p:spPr>
          <a:xfrm>
            <a:off x="1775437" y="7948331"/>
            <a:ext cx="1045098" cy="830997"/>
          </a:xfrm>
          <a:prstGeom prst="rect">
            <a:avLst/>
          </a:prstGeom>
          <a:solidFill>
            <a:srgbClr val="00B2D6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55A7844-D26A-405B-8317-7EA60557730C}"/>
              </a:ext>
            </a:extLst>
          </p:cNvPr>
          <p:cNvSpPr txBox="1"/>
          <p:nvPr/>
        </p:nvSpPr>
        <p:spPr>
          <a:xfrm>
            <a:off x="1812261" y="8871721"/>
            <a:ext cx="1045098" cy="830997"/>
          </a:xfrm>
          <a:prstGeom prst="rect">
            <a:avLst/>
          </a:prstGeom>
          <a:solidFill>
            <a:srgbClr val="0024BA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E1322C-2FEC-4189-8814-B6329E6651F8}"/>
              </a:ext>
            </a:extLst>
          </p:cNvPr>
          <p:cNvSpPr txBox="1"/>
          <p:nvPr/>
        </p:nvSpPr>
        <p:spPr>
          <a:xfrm>
            <a:off x="1787972" y="7923861"/>
            <a:ext cx="10450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17B77B-2885-4487-B6A6-EE866CDA18EF}"/>
              </a:ext>
            </a:extLst>
          </p:cNvPr>
          <p:cNvSpPr txBox="1"/>
          <p:nvPr/>
        </p:nvSpPr>
        <p:spPr>
          <a:xfrm>
            <a:off x="2886553" y="7887582"/>
            <a:ext cx="20206933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</a:t>
            </a:r>
            <a:r>
              <a:rPr lang="en-US" sz="4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0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58EAEB7-276A-46A8-A016-2971B71054C2}"/>
              </a:ext>
            </a:extLst>
          </p:cNvPr>
          <p:cNvSpPr txBox="1"/>
          <p:nvPr/>
        </p:nvSpPr>
        <p:spPr>
          <a:xfrm>
            <a:off x="4093299" y="3187096"/>
            <a:ext cx="19061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 NaOH (dư) tác dụng với 150 ml dung dịch (NH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1M, đun nóng. Sau phản ứng thu được bao nhiêu lit khí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(đkc)?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C97A6DE-C240-4826-8F15-FE190360B5FE}"/>
              </a:ext>
            </a:extLst>
          </p:cNvPr>
          <p:cNvSpPr/>
          <p:nvPr/>
        </p:nvSpPr>
        <p:spPr>
          <a:xfrm>
            <a:off x="7547016" y="1528582"/>
            <a:ext cx="12320401" cy="1298797"/>
          </a:xfrm>
          <a:prstGeom prst="roundRect">
            <a:avLst/>
          </a:prstGeom>
          <a:solidFill>
            <a:srgbClr val="E3354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A679296-D001-44EC-8CE4-1B7AB6D750D5}"/>
              </a:ext>
            </a:extLst>
          </p:cNvPr>
          <p:cNvSpPr/>
          <p:nvPr/>
        </p:nvSpPr>
        <p:spPr>
          <a:xfrm>
            <a:off x="261277" y="2917203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B2113-BC9C-4B78-ADFD-F4324A0BEEFB}"/>
              </a:ext>
            </a:extLst>
          </p:cNvPr>
          <p:cNvSpPr txBox="1"/>
          <p:nvPr/>
        </p:nvSpPr>
        <p:spPr>
          <a:xfrm>
            <a:off x="1230840" y="3187098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14034D-09F2-47EC-9549-AE6F81967D15}"/>
              </a:ext>
            </a:extLst>
          </p:cNvPr>
          <p:cNvSpPr txBox="1"/>
          <p:nvPr/>
        </p:nvSpPr>
        <p:spPr>
          <a:xfrm>
            <a:off x="4093300" y="5256481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</a:t>
            </a:r>
            <a:r>
              <a:rPr lang="en-US" sz="4800" b="1" dirty="0">
                <a:solidFill>
                  <a:srgbClr val="002060"/>
                </a:solidFill>
                <a:ea typeface="Arial" panose="020B0604020202020204" pitchFamily="34" charset="0"/>
              </a:rPr>
              <a:t>.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5,498 lit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28F23F-F5B6-4AE6-BC50-5DC860692BF5}"/>
              </a:ext>
            </a:extLst>
          </p:cNvPr>
          <p:cNvSpPr txBox="1"/>
          <p:nvPr/>
        </p:nvSpPr>
        <p:spPr>
          <a:xfrm>
            <a:off x="13150800" y="5276493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3,715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83DFD2B-CC12-4EEC-8976-BBC9326A2777}"/>
              </a:ext>
            </a:extLst>
          </p:cNvPr>
          <p:cNvSpPr txBox="1"/>
          <p:nvPr/>
        </p:nvSpPr>
        <p:spPr>
          <a:xfrm>
            <a:off x="4093299" y="6628675"/>
            <a:ext cx="5515787" cy="830997"/>
          </a:xfrm>
          <a:prstGeom prst="rect">
            <a:avLst/>
          </a:prstGeom>
          <a:solidFill>
            <a:srgbClr val="019FE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2,479</a:t>
            </a:r>
            <a:r>
              <a:rPr lang="pt-BR" sz="4800" dirty="0">
                <a:solidFill>
                  <a:srgbClr val="002060"/>
                </a:solidFill>
                <a:ea typeface="Arial" panose="020B0604020202020204" pitchFamily="34" charset="0"/>
              </a:rPr>
              <a:t> lit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9D48461-A2F6-4C6F-BEF5-83AB923F91C9}"/>
              </a:ext>
            </a:extLst>
          </p:cNvPr>
          <p:cNvSpPr txBox="1"/>
          <p:nvPr/>
        </p:nvSpPr>
        <p:spPr>
          <a:xfrm>
            <a:off x="13150800" y="6592858"/>
            <a:ext cx="5424345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6.72 lit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95A6B61-4D6C-4574-B91E-205122A2521F}"/>
              </a:ext>
            </a:extLst>
          </p:cNvPr>
          <p:cNvSpPr/>
          <p:nvPr/>
        </p:nvSpPr>
        <p:spPr>
          <a:xfrm>
            <a:off x="261277" y="7973852"/>
            <a:ext cx="23688854" cy="49668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39DE5F1-A7FD-455C-858F-4E7EA32676AF}"/>
              </a:ext>
            </a:extLst>
          </p:cNvPr>
          <p:cNvSpPr txBox="1"/>
          <p:nvPr/>
        </p:nvSpPr>
        <p:spPr>
          <a:xfrm>
            <a:off x="1230840" y="8216037"/>
            <a:ext cx="2140330" cy="95410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5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C197E8-9013-4ACA-8FF4-BAA68471815F}"/>
              </a:ext>
            </a:extLst>
          </p:cNvPr>
          <p:cNvSpPr txBox="1"/>
          <p:nvPr/>
        </p:nvSpPr>
        <p:spPr>
          <a:xfrm>
            <a:off x="4093299" y="8157974"/>
            <a:ext cx="19508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điều chế 17 gam NH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cần lấy V lit khí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(đkc). Biết hiệu suất phản ứng tính theo N</a:t>
            </a:r>
            <a:r>
              <a:rPr lang="pt-BR" sz="4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25%. Giá trị của V là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073BF9C-807F-41C3-9AA8-A6484DB5E170}"/>
              </a:ext>
            </a:extLst>
          </p:cNvPr>
          <p:cNvSpPr txBox="1"/>
          <p:nvPr/>
        </p:nvSpPr>
        <p:spPr>
          <a:xfrm>
            <a:off x="4122334" y="10232585"/>
            <a:ext cx="5515789" cy="830997"/>
          </a:xfrm>
          <a:prstGeom prst="rect">
            <a:avLst/>
          </a:prstGeom>
          <a:solidFill>
            <a:srgbClr val="EE451A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44,8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8D8897-FB27-4F92-8B2A-0624A5C2C5E6}"/>
              </a:ext>
            </a:extLst>
          </p:cNvPr>
          <p:cNvSpPr txBox="1"/>
          <p:nvPr/>
        </p:nvSpPr>
        <p:spPr>
          <a:xfrm>
            <a:off x="13179834" y="10252596"/>
            <a:ext cx="5424345" cy="830997"/>
          </a:xfrm>
          <a:prstGeom prst="rect">
            <a:avLst/>
          </a:prstGeom>
          <a:solidFill>
            <a:srgbClr val="76B3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B.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24,79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7DB460-864B-4290-9EC5-E1A92D83FE50}"/>
              </a:ext>
            </a:extLst>
          </p:cNvPr>
          <p:cNvSpPr txBox="1"/>
          <p:nvPr/>
        </p:nvSpPr>
        <p:spPr>
          <a:xfrm>
            <a:off x="4122333" y="11604778"/>
            <a:ext cx="5486753" cy="830997"/>
          </a:xfrm>
          <a:prstGeom prst="rect">
            <a:avLst/>
          </a:prstGeom>
          <a:solidFill>
            <a:srgbClr val="019EEB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C.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2060"/>
                </a:solidFill>
                <a:ea typeface="Arial" panose="020B0604020202020204" pitchFamily="34" charset="0"/>
              </a:rPr>
              <a:t>37,185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03F6831-982C-41D4-98B6-8A013C35A2F9}"/>
              </a:ext>
            </a:extLst>
          </p:cNvPr>
          <p:cNvSpPr txBox="1"/>
          <p:nvPr/>
        </p:nvSpPr>
        <p:spPr>
          <a:xfrm>
            <a:off x="13179834" y="11568962"/>
            <a:ext cx="5395311" cy="830997"/>
          </a:xfrm>
          <a:prstGeom prst="rect">
            <a:avLst/>
          </a:prstGeom>
          <a:solidFill>
            <a:srgbClr val="FFB2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 </a:t>
            </a:r>
            <a:r>
              <a:rPr lang="en-US" sz="4800">
                <a:solidFill>
                  <a:srgbClr val="002060"/>
                </a:solidFill>
                <a:ea typeface="Arial" panose="020B0604020202020204" pitchFamily="34" charset="0"/>
              </a:rPr>
              <a:t>74,37</a:t>
            </a:r>
            <a:endParaRPr lang="en-US" sz="4800" dirty="0">
              <a:solidFill>
                <a:srgbClr val="002060"/>
              </a:solidFill>
              <a:ea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2227C9-5B06-42AF-959F-7CD2887C9465}"/>
              </a:ext>
            </a:extLst>
          </p:cNvPr>
          <p:cNvSpPr txBox="1"/>
          <p:nvPr/>
        </p:nvSpPr>
        <p:spPr>
          <a:xfrm>
            <a:off x="4107815" y="10224184"/>
            <a:ext cx="55448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A.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49,58</a:t>
            </a:r>
            <a:r>
              <a:rPr lang="vi-VN" sz="4800" dirty="0">
                <a:solidFill>
                  <a:srgbClr val="00206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1D5BBF-C73E-4DA2-9F69-7E48DB43B189}"/>
              </a:ext>
            </a:extLst>
          </p:cNvPr>
          <p:cNvSpPr txBox="1"/>
          <p:nvPr/>
        </p:nvSpPr>
        <p:spPr>
          <a:xfrm>
            <a:off x="13150800" y="6592856"/>
            <a:ext cx="54243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ea typeface="Arial" panose="020B0604020202020204" pitchFamily="34" charset="0"/>
              </a:rPr>
              <a:t>D.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ea typeface="Arial" panose="020B0604020202020204" pitchFamily="34" charset="0"/>
              </a:rPr>
              <a:t>7,437 lit</a:t>
            </a:r>
            <a:r>
              <a:rPr lang="vi-VN" sz="4800" dirty="0">
                <a:solidFill>
                  <a:srgbClr val="FF0000"/>
                </a:solidFill>
                <a:ea typeface="Arial" panose="020B0604020202020204" pitchFamily="34" charset="0"/>
              </a:rPr>
              <a:t>.</a:t>
            </a:r>
            <a:endParaRPr lang="en-US" sz="4800" dirty="0">
              <a:solidFill>
                <a:srgbClr val="FF0000"/>
              </a:solidFill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0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/>
      <p:bldP spid="21" grpId="0" animBg="1"/>
      <p:bldP spid="22" grpId="0" animBg="1"/>
      <p:bldP spid="23" grpId="0" animBg="1"/>
      <p:bldP spid="24" grpId="0" animBg="1"/>
      <p:bldP spid="29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C86555-BF49-4237-9045-0F57329969BF}"/>
              </a:ext>
            </a:extLst>
          </p:cNvPr>
          <p:cNvSpPr/>
          <p:nvPr/>
        </p:nvSpPr>
        <p:spPr>
          <a:xfrm>
            <a:off x="11286011" y="1495595"/>
            <a:ext cx="10190885" cy="129879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VẬN DỤNG- MỞ RỘNG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4C3CD0-58EE-43FB-A7CE-2B372BEBDC27}"/>
              </a:ext>
            </a:extLst>
          </p:cNvPr>
          <p:cNvSpPr txBox="1"/>
          <p:nvPr/>
        </p:nvSpPr>
        <p:spPr>
          <a:xfrm>
            <a:off x="9066324" y="10592181"/>
            <a:ext cx="15001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Em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hãy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hiểu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và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giải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thích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định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Helvetica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8000"/>
                </a:solidFill>
                <a:latin typeface="Helvetica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9CEE3A3-2813-4E94-818E-648E304B1B22}"/>
              </a:ext>
            </a:extLst>
          </p:cNvPr>
          <p:cNvSpPr txBox="1"/>
          <p:nvPr/>
        </p:nvSpPr>
        <p:spPr>
          <a:xfrm>
            <a:off x="9833370" y="2797935"/>
            <a:ext cx="14234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4800" b="1" dirty="0">
                <a:solidFill>
                  <a:srgbClr val="002060"/>
                </a:solidFill>
              </a:rPr>
              <a:t>Các nhà khoa học ước tính công nghiệp sản xuất phân bón từ am</a:t>
            </a:r>
            <a:r>
              <a:rPr lang="en-US" sz="4800" b="1" dirty="0">
                <a:solidFill>
                  <a:srgbClr val="002060"/>
                </a:solidFill>
              </a:rPr>
              <a:t>m</a:t>
            </a:r>
            <a:r>
              <a:rPr lang="vi-VN" sz="4800" b="1" dirty="0">
                <a:solidFill>
                  <a:srgbClr val="002060"/>
                </a:solidFill>
              </a:rPr>
              <a:t>onia theo phương pháp Haber đã giúp duy trì nguồ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</a:rPr>
              <a:t>cho khoảng một phần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dân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</a:p>
          <a:p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9B45EA-6020-467E-9421-A3A8E11DC31B}"/>
              </a:ext>
            </a:extLst>
          </p:cNvPr>
          <p:cNvGrpSpPr/>
          <p:nvPr/>
        </p:nvGrpSpPr>
        <p:grpSpPr>
          <a:xfrm>
            <a:off x="11286011" y="8783210"/>
            <a:ext cx="1813566" cy="1329297"/>
            <a:chOff x="3322376" y="3173908"/>
            <a:chExt cx="906724" cy="6646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BDF2B91-65CB-4935-9B24-B9BCD73F8757}"/>
                </a:ext>
              </a:extLst>
            </p:cNvPr>
            <p:cNvSpPr/>
            <p:nvPr/>
          </p:nvSpPr>
          <p:spPr>
            <a:xfrm>
              <a:off x="3322376" y="3173908"/>
              <a:ext cx="906724" cy="651748"/>
            </a:xfrm>
            <a:prstGeom prst="roundRect">
              <a:avLst/>
            </a:prstGeom>
            <a:solidFill>
              <a:srgbClr val="0024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6" name="Graphic 5" descr="Open book">
              <a:extLst>
                <a:ext uri="{FF2B5EF4-FFF2-40B4-BE49-F238E27FC236}">
                  <a16:creationId xmlns:a16="http://schemas.microsoft.com/office/drawing/2014/main" xmlns="" id="{5B502D9F-560E-41BA-9286-A8CCF693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39633" y="3186765"/>
              <a:ext cx="612704" cy="651748"/>
            </a:xfrm>
            <a:prstGeom prst="rect">
              <a:avLst/>
            </a:prstGeom>
          </p:spPr>
        </p:pic>
        <p:pic>
          <p:nvPicPr>
            <p:cNvPr id="10" name="Graphic 9" descr="Pencil">
              <a:extLst>
                <a:ext uri="{FF2B5EF4-FFF2-40B4-BE49-F238E27FC236}">
                  <a16:creationId xmlns:a16="http://schemas.microsoft.com/office/drawing/2014/main" xmlns="" id="{35A7CC91-9A64-4842-A682-8D51503F8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5508" y="3206346"/>
              <a:ext cx="306351" cy="32587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21FE6A-519E-4F70-98C6-E588B3680450}"/>
              </a:ext>
            </a:extLst>
          </p:cNvPr>
          <p:cNvSpPr txBox="1"/>
          <p:nvPr/>
        </p:nvSpPr>
        <p:spPr>
          <a:xfrm>
            <a:off x="14014402" y="9051131"/>
            <a:ext cx="50934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4A257C-7802-4346-BBBB-9046F280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73" y="1599827"/>
            <a:ext cx="8973550" cy="4704704"/>
          </a:xfrm>
          <a:prstGeom prst="rect">
            <a:avLst/>
          </a:prstGeom>
        </p:spPr>
      </p:pic>
      <p:pic>
        <p:nvPicPr>
          <p:cNvPr id="5" name="Picture 2" descr="VGP News :. | Thu hoạch vụ Đông 2016 và chuẩn bị sản xuất vụ Đông xuân  2016-2017 | BÁO ĐIỆN TỬ CHÍNH PHỦ NƯỚC CHXHCN VIỆT NAM">
            <a:extLst>
              <a:ext uri="{FF2B5EF4-FFF2-40B4-BE49-F238E27FC236}">
                <a16:creationId xmlns:a16="http://schemas.microsoft.com/office/drawing/2014/main" xmlns="" id="{C93F734E-7E27-4229-BCDF-241FD20A8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" y="6990446"/>
            <a:ext cx="8231216" cy="60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1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37965F-F040-CA8F-B6CB-EEAB02D6EA85}"/>
              </a:ext>
            </a:extLst>
          </p:cNvPr>
          <p:cNvSpPr txBox="1"/>
          <p:nvPr/>
        </p:nvSpPr>
        <p:spPr>
          <a:xfrm>
            <a:off x="7060995" y="3878944"/>
            <a:ext cx="122359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THẦY CÔ </a:t>
            </a:r>
          </a:p>
          <a:p>
            <a:pPr algn="ctr"/>
            <a:r>
              <a:rPr lang="en-US" sz="9600" b="1" dirty="0">
                <a:solidFill>
                  <a:srgbClr val="C70B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CÁC EM!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072999-43C9-1C92-B69D-6621C4B78231}"/>
              </a:ext>
            </a:extLst>
          </p:cNvPr>
          <p:cNvSpPr/>
          <p:nvPr/>
        </p:nvSpPr>
        <p:spPr>
          <a:xfrm>
            <a:off x="7047742" y="3894086"/>
            <a:ext cx="12469968" cy="4830036"/>
          </a:xfrm>
          <a:prstGeom prst="roundRect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A822F65-78D8-5725-1F4C-F739E40C5C53}"/>
              </a:ext>
            </a:extLst>
          </p:cNvPr>
          <p:cNvSpPr/>
          <p:nvPr/>
        </p:nvSpPr>
        <p:spPr>
          <a:xfrm>
            <a:off x="6975990" y="3840998"/>
            <a:ext cx="12541720" cy="4830036"/>
          </a:xfrm>
          <a:prstGeom prst="roundRect">
            <a:avLst/>
          </a:prstGeom>
          <a:noFill/>
          <a:ln w="38100">
            <a:solidFill>
              <a:srgbClr val="718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7813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0894" y="3494918"/>
            <a:ext cx="24398907" cy="9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2: NITROGEN VÀ SULFUR</a:t>
            </a:r>
            <a:endParaRPr sz="1800"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84699" y="4558794"/>
            <a:ext cx="18975066" cy="2325468"/>
            <a:chOff x="3024409" y="3659656"/>
            <a:chExt cx="18976301" cy="2325620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23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4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  <a:p>
              <a:pPr marL="0" marR="0" lvl="0" indent="0" algn="ctr" rtl="0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AMMONIA VÀ MỘT SỐ HỢP CHẤT AMMONIUM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16660" y="7257191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16660" y="8448144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16660" y="9696892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TỔNG HỢP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16660" y="10957974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MUỐI AMMONIUM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  <p:grpSp>
        <p:nvGrpSpPr>
          <p:cNvPr id="213" name="Google Shape;213;p1"/>
          <p:cNvGrpSpPr/>
          <p:nvPr/>
        </p:nvGrpSpPr>
        <p:grpSpPr>
          <a:xfrm>
            <a:off x="1116660" y="12219058"/>
            <a:ext cx="21339695" cy="957490"/>
            <a:chOff x="7459670" y="9982199"/>
            <a:chExt cx="21343553" cy="957663"/>
          </a:xfrm>
        </p:grpSpPr>
        <p:sp>
          <p:nvSpPr>
            <p:cNvPr id="214" name="Google Shape;214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 DỤNG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15" name="Google Shape;215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16" name="Google Shape;216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7" name="Google Shape;217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8" name="Google Shape;218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xmlns="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xmlns="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xmlns="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xmlns="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xmlns="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xmlns="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xmlns="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xmlns="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xmlns="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xmlns="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xmlns="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xmlns="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xmlns="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xmlns="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xmlns="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xmlns="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xmlns="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xmlns="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xmlns="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xmlns="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xmlns="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xmlns="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xmlns="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xmlns="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xmlns="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xmlns="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xmlns="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xmlns="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xmlns="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587E9248-7D2C-27B0-BF24-F96BE11E050C}"/>
              </a:ext>
            </a:extLst>
          </p:cNvPr>
          <p:cNvGrpSpPr/>
          <p:nvPr/>
        </p:nvGrpSpPr>
        <p:grpSpPr>
          <a:xfrm>
            <a:off x="1798128" y="4354859"/>
            <a:ext cx="988551" cy="960472"/>
            <a:chOff x="3067627" y="696041"/>
            <a:chExt cx="988551" cy="960472"/>
          </a:xfrm>
        </p:grpSpPr>
        <p:sp>
          <p:nvSpPr>
            <p:cNvPr id="32" name="Bong bóng Lời nói: Hình bầu dục 31">
              <a:extLst>
                <a:ext uri="{FF2B5EF4-FFF2-40B4-BE49-F238E27FC236}">
                  <a16:creationId xmlns:a16="http://schemas.microsoft.com/office/drawing/2014/main" xmlns="" id="{E01C93D2-156C-0B90-4C48-44498CCDFE5D}"/>
                </a:ext>
              </a:extLst>
            </p:cNvPr>
            <p:cNvSpPr/>
            <p:nvPr/>
          </p:nvSpPr>
          <p:spPr>
            <a:xfrm>
              <a:off x="3067627" y="696041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Đồ họa 32" descr="Repeat with solid fill">
              <a:extLst>
                <a:ext uri="{FF2B5EF4-FFF2-40B4-BE49-F238E27FC236}">
                  <a16:creationId xmlns:a16="http://schemas.microsoft.com/office/drawing/2014/main" xmlns="" id="{21E1B1FF-C6A5-47B3-A3D5-E8DEBD44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247719" flipV="1">
              <a:off x="3104703" y="719077"/>
              <a:ext cx="914400" cy="914400"/>
            </a:xfrm>
            <a:prstGeom prst="rect">
              <a:avLst/>
            </a:prstGeom>
          </p:spPr>
        </p:pic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xmlns="" id="{9498C69B-DF2B-45A9-CA0C-3EF39CA4D6E6}"/>
              </a:ext>
            </a:extLst>
          </p:cNvPr>
          <p:cNvGrpSpPr/>
          <p:nvPr/>
        </p:nvGrpSpPr>
        <p:grpSpPr>
          <a:xfrm>
            <a:off x="3090881" y="4354859"/>
            <a:ext cx="1150960" cy="1150960"/>
            <a:chOff x="1671627" y="360375"/>
            <a:chExt cx="1208304" cy="1208304"/>
          </a:xfrm>
        </p:grpSpPr>
        <p:sp>
          <p:nvSpPr>
            <p:cNvPr id="35" name="Hình Bầu dục 34">
              <a:extLst>
                <a:ext uri="{FF2B5EF4-FFF2-40B4-BE49-F238E27FC236}">
                  <a16:creationId xmlns:a16="http://schemas.microsoft.com/office/drawing/2014/main" xmlns="" id="{81FBE964-3CEF-CDD3-ACFE-995279AEE4CD}"/>
                </a:ext>
              </a:extLst>
            </p:cNvPr>
            <p:cNvSpPr/>
            <p:nvPr/>
          </p:nvSpPr>
          <p:spPr>
            <a:xfrm>
              <a:off x="1671627" y="360375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xmlns="" id="{E75B95E6-1BDE-B7B5-651E-83CD8624C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989" y="457268"/>
              <a:ext cx="899211" cy="899211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7F20A8E0-F4E1-8B93-0121-39454FCCECB1}"/>
              </a:ext>
            </a:extLst>
          </p:cNvPr>
          <p:cNvGrpSpPr/>
          <p:nvPr/>
        </p:nvGrpSpPr>
        <p:grpSpPr>
          <a:xfrm>
            <a:off x="4546043" y="4307402"/>
            <a:ext cx="988551" cy="960472"/>
            <a:chOff x="3173728" y="396007"/>
            <a:chExt cx="988551" cy="96047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611E957-AB46-98B4-65B9-23C3878D34F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40" name="Hình tự do: Hình 39">
                <a:extLst>
                  <a:ext uri="{FF2B5EF4-FFF2-40B4-BE49-F238E27FC236}">
                    <a16:creationId xmlns:a16="http://schemas.microsoft.com/office/drawing/2014/main" xmlns="" id="{D684C5F9-D066-236B-3EDA-AB535CAD963E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Hình tự do: Hình 40">
                <a:extLst>
                  <a:ext uri="{FF2B5EF4-FFF2-40B4-BE49-F238E27FC236}">
                    <a16:creationId xmlns:a16="http://schemas.microsoft.com/office/drawing/2014/main" xmlns="" id="{FDB011CE-3225-B578-D640-3E9AE3CC9F47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xmlns="" id="{EBBC90BA-5334-BA33-4D64-5BC07214E3DD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Hình tự do: Hình 42">
                <a:extLst>
                  <a:ext uri="{FF2B5EF4-FFF2-40B4-BE49-F238E27FC236}">
                    <a16:creationId xmlns:a16="http://schemas.microsoft.com/office/drawing/2014/main" xmlns="" id="{BA9EE8B4-C03E-97CE-ED71-480D4B81583A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xmlns="" id="{0D32C081-B044-8493-F7C2-AFFB1114F785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xmlns="" id="{F6FEDBD2-8E22-294C-2197-6FC49AE8BC69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Bong bóng Lời nói: Hình bầu dục 38">
              <a:extLst>
                <a:ext uri="{FF2B5EF4-FFF2-40B4-BE49-F238E27FC236}">
                  <a16:creationId xmlns:a16="http://schemas.microsoft.com/office/drawing/2014/main" xmlns="" id="{5B0DB751-863F-13F7-51AC-E1706AF35BD2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xmlns="" id="{5ECEE200-E309-ADD7-AA70-B1E41945F225}"/>
              </a:ext>
            </a:extLst>
          </p:cNvPr>
          <p:cNvGrpSpPr/>
          <p:nvPr/>
        </p:nvGrpSpPr>
        <p:grpSpPr>
          <a:xfrm>
            <a:off x="5838796" y="4392628"/>
            <a:ext cx="988551" cy="960472"/>
            <a:chOff x="4439376" y="416105"/>
            <a:chExt cx="988551" cy="960472"/>
          </a:xfrm>
        </p:grpSpPr>
        <p:sp>
          <p:nvSpPr>
            <p:cNvPr id="47" name="Bong bóng Lời nói: Hình bầu dục 46">
              <a:extLst>
                <a:ext uri="{FF2B5EF4-FFF2-40B4-BE49-F238E27FC236}">
                  <a16:creationId xmlns:a16="http://schemas.microsoft.com/office/drawing/2014/main" xmlns="" id="{CB535100-F1D1-C885-FAE7-8D62687D1B92}"/>
                </a:ext>
              </a:extLst>
            </p:cNvPr>
            <p:cNvSpPr/>
            <p:nvPr/>
          </p:nvSpPr>
          <p:spPr>
            <a:xfrm>
              <a:off x="4439376" y="416105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2A38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Đồ họa 47" descr="Head with gears with solid fill">
              <a:extLst>
                <a:ext uri="{FF2B5EF4-FFF2-40B4-BE49-F238E27FC236}">
                  <a16:creationId xmlns:a16="http://schemas.microsoft.com/office/drawing/2014/main" xmlns="" id="{CD95FC75-43C1-CCEE-366A-624CEF9B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13527" y="449673"/>
              <a:ext cx="914400" cy="914400"/>
            </a:xfrm>
            <a:prstGeom prst="rect">
              <a:avLst/>
            </a:prstGeom>
          </p:spPr>
        </p:pic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C878598D-6F49-9674-C9C5-21E1F97DE222}"/>
              </a:ext>
            </a:extLst>
          </p:cNvPr>
          <p:cNvGrpSpPr/>
          <p:nvPr/>
        </p:nvGrpSpPr>
        <p:grpSpPr>
          <a:xfrm>
            <a:off x="8396221" y="4269634"/>
            <a:ext cx="1150960" cy="1121234"/>
            <a:chOff x="7061416" y="323529"/>
            <a:chExt cx="1208304" cy="1208304"/>
          </a:xfrm>
        </p:grpSpPr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xmlns="" id="{6ABA77B9-8182-660A-0B42-6F20318592FF}"/>
                </a:ext>
              </a:extLst>
            </p:cNvPr>
            <p:cNvSpPr/>
            <p:nvPr/>
          </p:nvSpPr>
          <p:spPr>
            <a:xfrm>
              <a:off x="7061416" y="323529"/>
              <a:ext cx="1208304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Đồ họa 50" descr="Power with solid fill">
              <a:extLst>
                <a:ext uri="{FF2B5EF4-FFF2-40B4-BE49-F238E27FC236}">
                  <a16:creationId xmlns:a16="http://schemas.microsoft.com/office/drawing/2014/main" xmlns="" id="{19BC2115-DEA2-591A-A3F6-7CC87CFC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30075" y="341145"/>
              <a:ext cx="1112790" cy="1112790"/>
            </a:xfrm>
            <a:prstGeom prst="rect">
              <a:avLst/>
            </a:prstGeom>
          </p:spPr>
        </p:pic>
      </p:grpSp>
      <p:grpSp>
        <p:nvGrpSpPr>
          <p:cNvPr id="52" name="Nhóm 51">
            <a:extLst>
              <a:ext uri="{FF2B5EF4-FFF2-40B4-BE49-F238E27FC236}">
                <a16:creationId xmlns:a16="http://schemas.microsoft.com/office/drawing/2014/main" xmlns="" id="{DF37FD45-AD45-C8CF-1591-15C123691460}"/>
              </a:ext>
            </a:extLst>
          </p:cNvPr>
          <p:cNvGrpSpPr/>
          <p:nvPr/>
        </p:nvGrpSpPr>
        <p:grpSpPr>
          <a:xfrm>
            <a:off x="7131549" y="4317091"/>
            <a:ext cx="960472" cy="988551"/>
            <a:chOff x="5735764" y="363622"/>
            <a:chExt cx="960472" cy="988551"/>
          </a:xfrm>
        </p:grpSpPr>
        <p:sp>
          <p:nvSpPr>
            <p:cNvPr id="53" name="Bong bóng Lời nói: Hình bầu dục 52">
              <a:extLst>
                <a:ext uri="{FF2B5EF4-FFF2-40B4-BE49-F238E27FC236}">
                  <a16:creationId xmlns:a16="http://schemas.microsoft.com/office/drawing/2014/main" xmlns="" id="{8C4C62AA-99B5-AA8E-3934-EB422C16E954}"/>
                </a:ext>
              </a:extLst>
            </p:cNvPr>
            <p:cNvSpPr/>
            <p:nvPr/>
          </p:nvSpPr>
          <p:spPr>
            <a:xfrm rot="16200000">
              <a:off x="5721724" y="377662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37A9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Hình ảnh 53">
              <a:extLst>
                <a:ext uri="{FF2B5EF4-FFF2-40B4-BE49-F238E27FC236}">
                  <a16:creationId xmlns:a16="http://schemas.microsoft.com/office/drawing/2014/main" xmlns="" id="{2C015DF6-8A5D-867F-8C33-9FD2F0439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32" y="519739"/>
              <a:ext cx="724992" cy="724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CẤU TẠO PHÂN TỬ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6" name="Group 66">
            <a:extLst>
              <a:ext uri="{FF2B5EF4-FFF2-40B4-BE49-F238E27FC236}">
                <a16:creationId xmlns:a16="http://schemas.microsoft.com/office/drawing/2014/main" xmlns="" id="{C4679AE0-23EB-EA4C-0A06-A09EF09E177F}"/>
              </a:ext>
            </a:extLst>
          </p:cNvPr>
          <p:cNvGrpSpPr/>
          <p:nvPr/>
        </p:nvGrpSpPr>
        <p:grpSpPr>
          <a:xfrm>
            <a:off x="17279007" y="2669578"/>
            <a:ext cx="6731366" cy="7619371"/>
            <a:chOff x="4221718" y="3423084"/>
            <a:chExt cx="15942152" cy="11089678"/>
          </a:xfrm>
        </p:grpSpPr>
        <p:sp>
          <p:nvSpPr>
            <p:cNvPr id="7" name="Rounded Rectangle 67">
              <a:extLst>
                <a:ext uri="{FF2B5EF4-FFF2-40B4-BE49-F238E27FC236}">
                  <a16:creationId xmlns:a16="http://schemas.microsoft.com/office/drawing/2014/main" xmlns="" id="{F9C92ECB-EE71-DCD9-8B68-92F02E9C75C6}"/>
                </a:ext>
              </a:extLst>
            </p:cNvPr>
            <p:cNvSpPr/>
            <p:nvPr/>
          </p:nvSpPr>
          <p:spPr>
            <a:xfrm>
              <a:off x="4221718" y="3432779"/>
              <a:ext cx="15942152" cy="11079983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Round Same Side Corner Rectangle 68">
              <a:extLst>
                <a:ext uri="{FF2B5EF4-FFF2-40B4-BE49-F238E27FC236}">
                  <a16:creationId xmlns:a16="http://schemas.microsoft.com/office/drawing/2014/main" xmlns="" id="{DDCBD178-4112-FB05-E2E3-FE4129E24692}"/>
                </a:ext>
              </a:extLst>
            </p:cNvPr>
            <p:cNvSpPr/>
            <p:nvPr/>
          </p:nvSpPr>
          <p:spPr>
            <a:xfrm>
              <a:off x="4221718" y="3423084"/>
              <a:ext cx="15942152" cy="1494973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PHIẾU HỌC TẬP 1</a:t>
              </a:r>
            </a:p>
          </p:txBody>
        </p:sp>
        <p:sp>
          <p:nvSpPr>
            <p:cNvPr id="9" name="TextBox 69">
              <a:extLst>
                <a:ext uri="{FF2B5EF4-FFF2-40B4-BE49-F238E27FC236}">
                  <a16:creationId xmlns:a16="http://schemas.microsoft.com/office/drawing/2014/main" xmlns="" id="{039E93A6-914E-3201-2DA6-2BA65601A31D}"/>
                </a:ext>
              </a:extLst>
            </p:cNvPr>
            <p:cNvSpPr txBox="1"/>
            <p:nvPr/>
          </p:nvSpPr>
          <p:spPr>
            <a:xfrm>
              <a:off x="4221718" y="4872165"/>
              <a:ext cx="15942152" cy="859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14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mô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tả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cấu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phân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Dự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đoán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tan (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oxi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khử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ammonia.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vi-V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A7550E-3FE3-7B9C-865F-CF1FBC267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463" y="2858764"/>
            <a:ext cx="14274576" cy="74301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46BA449-F48F-9B02-9B2E-9CA7E18E2F4A}"/>
              </a:ext>
            </a:extLst>
          </p:cNvPr>
          <p:cNvGrpSpPr/>
          <p:nvPr/>
        </p:nvGrpSpPr>
        <p:grpSpPr>
          <a:xfrm>
            <a:off x="188079" y="11075719"/>
            <a:ext cx="24009429" cy="2254549"/>
            <a:chOff x="188079" y="11075719"/>
            <a:chExt cx="24009429" cy="22545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14F049E-AFE4-82D7-CE96-65BC808928B6}"/>
                </a:ext>
              </a:extLst>
            </p:cNvPr>
            <p:cNvGrpSpPr/>
            <p:nvPr/>
          </p:nvGrpSpPr>
          <p:grpSpPr>
            <a:xfrm>
              <a:off x="188079" y="11075719"/>
              <a:ext cx="24009429" cy="2254549"/>
              <a:chOff x="107636" y="11067026"/>
              <a:chExt cx="24009429" cy="2254549"/>
            </a:xfrm>
          </p:grpSpPr>
          <p:sp>
            <p:nvSpPr>
              <p:cNvPr id="4" name="Rounded Rectangle 24">
                <a:extLst>
                  <a:ext uri="{FF2B5EF4-FFF2-40B4-BE49-F238E27FC236}">
                    <a16:creationId xmlns:a16="http://schemas.microsoft.com/office/drawing/2014/main" xmlns="" id="{35600883-C5FC-C8FD-F8F0-FB6EC615DEEB}"/>
                  </a:ext>
                </a:extLst>
              </p:cNvPr>
              <p:cNvSpPr/>
              <p:nvPr/>
            </p:nvSpPr>
            <p:spPr bwMode="auto">
              <a:xfrm>
                <a:off x="520118" y="11552207"/>
                <a:ext cx="23596947" cy="1769368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rgbClr val="FF0000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" name="Nhóm 33">
                <a:extLst>
                  <a:ext uri="{FF2B5EF4-FFF2-40B4-BE49-F238E27FC236}">
                    <a16:creationId xmlns:a16="http://schemas.microsoft.com/office/drawing/2014/main" xmlns="" id="{DB7C30CF-3564-2E9A-8A83-BC5CFFF13107}"/>
                  </a:ext>
                </a:extLst>
              </p:cNvPr>
              <p:cNvGrpSpPr/>
              <p:nvPr/>
            </p:nvGrpSpPr>
            <p:grpSpPr>
              <a:xfrm>
                <a:off x="107636" y="11067026"/>
                <a:ext cx="1150959" cy="1150960"/>
                <a:chOff x="976485" y="-301665"/>
                <a:chExt cx="1208303" cy="1208304"/>
              </a:xfrm>
            </p:grpSpPr>
            <p:sp>
              <p:nvSpPr>
                <p:cNvPr id="10" name="Hình Bầu dục 34">
                  <a:extLst>
                    <a:ext uri="{FF2B5EF4-FFF2-40B4-BE49-F238E27FC236}">
                      <a16:creationId xmlns:a16="http://schemas.microsoft.com/office/drawing/2014/main" xmlns="" id="{6CBAFC1A-EE9F-62AB-A9CE-A548CD38273B}"/>
                    </a:ext>
                  </a:extLst>
                </p:cNvPr>
                <p:cNvSpPr/>
                <p:nvPr/>
              </p:nvSpPr>
              <p:spPr>
                <a:xfrm>
                  <a:off x="976485" y="-301665"/>
                  <a:ext cx="1208303" cy="1208304"/>
                </a:xfrm>
                <a:prstGeom prst="ellipse">
                  <a:avLst/>
                </a:prstGeom>
                <a:noFill/>
                <a:ln w="101600" cap="flat" cmpd="sng" algn="ctr">
                  <a:solidFill>
                    <a:srgbClr val="ED7D31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Hình ảnh 35">
                  <a:extLst>
                    <a:ext uri="{FF2B5EF4-FFF2-40B4-BE49-F238E27FC236}">
                      <a16:creationId xmlns:a16="http://schemas.microsoft.com/office/drawing/2014/main" xmlns="" id="{48E59562-843B-CDE7-6840-41B709FF3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rgbClr val="ED7D31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48846" y="-204772"/>
                  <a:ext cx="899211" cy="899211"/>
                </a:xfrm>
                <a:prstGeom prst="rect">
                  <a:avLst/>
                </a:prstGeom>
              </p:spPr>
            </p:pic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762968D-6023-EFF5-0BF8-B7091681A1BC}"/>
                </a:ext>
              </a:extLst>
            </p:cNvPr>
            <p:cNvSpPr txBox="1"/>
            <p:nvPr/>
          </p:nvSpPr>
          <p:spPr>
            <a:xfrm>
              <a:off x="1835528" y="11623490"/>
              <a:ext cx="22174845" cy="1571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b="1" dirty="0" err="1">
                  <a:solidFill>
                    <a:srgbClr val="002060"/>
                  </a:solidFill>
                </a:rPr>
                <a:t>Phân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NH</a:t>
              </a:r>
              <a:r>
                <a:rPr lang="en-US" sz="4400" b="1" baseline="-25000" dirty="0">
                  <a:solidFill>
                    <a:srgbClr val="002060"/>
                  </a:solidFill>
                </a:rPr>
                <a:t>3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cấu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trúc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chóp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nitrogen ở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</a:rPr>
                <a:t>đáy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</a:rPr>
                <a:t> tam </a:t>
              </a:r>
              <a:r>
                <a:rPr lang="en-US" sz="4400" b="1" dirty="0" err="1">
                  <a:solidFill>
                    <a:srgbClr val="002060"/>
                  </a:solidFill>
                </a:rPr>
                <a:t>giác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mà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đỉnh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</a:rPr>
                <a:t> 3 </a:t>
              </a:r>
              <a:r>
                <a:rPr lang="en-US" sz="4400" b="1" dirty="0" err="1">
                  <a:solidFill>
                    <a:srgbClr val="002060"/>
                  </a:solidFill>
                </a:rPr>
                <a:t>nguyên</a:t>
              </a:r>
              <a:r>
                <a:rPr lang="en-US" sz="4400" b="1" dirty="0">
                  <a:solidFill>
                    <a:srgbClr val="002060"/>
                  </a:solidFill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</a:rPr>
                <a:t>tử</a:t>
              </a:r>
              <a:r>
                <a:rPr lang="en-US" sz="4400" b="1" dirty="0">
                  <a:solidFill>
                    <a:srgbClr val="002060"/>
                  </a:solidFill>
                </a:rPr>
                <a:t> hydrogen.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95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pic>
        <p:nvPicPr>
          <p:cNvPr id="2" name="sự hòa tan của Amoniac trong nước">
            <a:hlinkClick r:id="" action="ppaction://media"/>
            <a:extLst>
              <a:ext uri="{FF2B5EF4-FFF2-40B4-BE49-F238E27FC236}">
                <a16:creationId xmlns:a16="http://schemas.microsoft.com/office/drawing/2014/main" xmlns="" id="{AAAD04B8-71AE-D05D-96BF-AC50D9D08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296" y="3847601"/>
            <a:ext cx="16143028" cy="973457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4F3392E-A550-9A45-65CD-741525F493D0}"/>
              </a:ext>
            </a:extLst>
          </p:cNvPr>
          <p:cNvGrpSpPr/>
          <p:nvPr/>
        </p:nvGrpSpPr>
        <p:grpSpPr>
          <a:xfrm>
            <a:off x="17464173" y="3839083"/>
            <a:ext cx="6921415" cy="9743091"/>
            <a:chOff x="17464173" y="3839083"/>
            <a:chExt cx="6921415" cy="9743091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xmlns="" id="{C4679AE0-23EB-EA4C-0A06-A09EF09E177F}"/>
                </a:ext>
              </a:extLst>
            </p:cNvPr>
            <p:cNvGrpSpPr/>
            <p:nvPr/>
          </p:nvGrpSpPr>
          <p:grpSpPr>
            <a:xfrm>
              <a:off x="17464173" y="3839083"/>
              <a:ext cx="6921415" cy="9743091"/>
              <a:chOff x="4221718" y="3423084"/>
              <a:chExt cx="15942152" cy="11089678"/>
            </a:xfrm>
          </p:grpSpPr>
          <p:sp>
            <p:nvSpPr>
              <p:cNvPr id="7" name="Rounded Rectangle 67">
                <a:extLst>
                  <a:ext uri="{FF2B5EF4-FFF2-40B4-BE49-F238E27FC236}">
                    <a16:creationId xmlns:a16="http://schemas.microsoft.com/office/drawing/2014/main" xmlns="" id="{F9C92ECB-EE71-DCD9-8B68-92F02E9C75C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" name="Round Same Side Corner Rectangle 68">
                <a:extLst>
                  <a:ext uri="{FF2B5EF4-FFF2-40B4-BE49-F238E27FC236}">
                    <a16:creationId xmlns:a16="http://schemas.microsoft.com/office/drawing/2014/main" xmlns="" id="{DDCBD178-4112-FB05-E2E3-FE4129E24692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69">
                <a:extLst>
                  <a:ext uri="{FF2B5EF4-FFF2-40B4-BE49-F238E27FC236}">
                    <a16:creationId xmlns:a16="http://schemas.microsoft.com/office/drawing/2014/main" xmlns="" id="{039E93A6-914E-3201-2DA6-2BA65601A31D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2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D3FC1A1-FC8B-C308-06A7-25DDAA83FB8A}"/>
                </a:ext>
              </a:extLst>
            </p:cNvPr>
            <p:cNvSpPr txBox="1"/>
            <p:nvPr/>
          </p:nvSpPr>
          <p:spPr>
            <a:xfrm>
              <a:off x="17535834" y="4724783"/>
              <a:ext cx="6778093" cy="850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nước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lnSpc>
                  <a:spcPct val="114000"/>
                </a:lnSpc>
              </a:pP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khối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so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vì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sao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44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đẩy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úp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ngược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bình</a:t>
              </a:r>
              <a:r>
                <a:rPr lang="en-US" sz="4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4588AB-FC2F-8F53-2878-935429EEAE39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5" name="Google Shape;248;p3">
              <a:extLst>
                <a:ext uri="{FF2B5EF4-FFF2-40B4-BE49-F238E27FC236}">
                  <a16:creationId xmlns:a16="http://schemas.microsoft.com/office/drawing/2014/main" xmlns="" id="{E33B2988-715E-C671-B5EB-6DEC5BD34262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" name="Google Shape;262;p3">
              <a:extLst>
                <a:ext uri="{FF2B5EF4-FFF2-40B4-BE49-F238E27FC236}">
                  <a16:creationId xmlns:a16="http://schemas.microsoft.com/office/drawing/2014/main" xmlns="" id="{9E812BD0-4186-31B3-AFB5-D0E5EA36ACB8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xmlns="" id="{3BA95005-78B8-6224-2C39-3B90B500BAE6}"/>
              </a:ext>
            </a:extLst>
          </p:cNvPr>
          <p:cNvSpPr/>
          <p:nvPr/>
        </p:nvSpPr>
        <p:spPr bwMode="auto">
          <a:xfrm>
            <a:off x="600562" y="4091875"/>
            <a:ext cx="22412050" cy="4868060"/>
          </a:xfrm>
          <a:prstGeom prst="roundRect">
            <a:avLst>
              <a:gd name="adj" fmla="val 5492"/>
            </a:avLst>
          </a:prstGeom>
          <a:solidFill>
            <a:srgbClr val="9BBB59">
              <a:lumMod val="40000"/>
              <a:lumOff val="60000"/>
            </a:srgbClr>
          </a:solidFill>
          <a:ln w="19050" cap="flat" cmpd="sng" algn="ctr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43543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Nhóm 33">
            <a:extLst>
              <a:ext uri="{FF2B5EF4-FFF2-40B4-BE49-F238E27FC236}">
                <a16:creationId xmlns:a16="http://schemas.microsoft.com/office/drawing/2014/main" xmlns="" id="{57FAD08A-95B0-ABCA-D965-658CA808F3DD}"/>
              </a:ext>
            </a:extLst>
          </p:cNvPr>
          <p:cNvGrpSpPr/>
          <p:nvPr/>
        </p:nvGrpSpPr>
        <p:grpSpPr>
          <a:xfrm>
            <a:off x="188079" y="3606694"/>
            <a:ext cx="1150959" cy="1150960"/>
            <a:chOff x="976485" y="-301665"/>
            <a:chExt cx="1208303" cy="1208304"/>
          </a:xfrm>
        </p:grpSpPr>
        <p:sp>
          <p:nvSpPr>
            <p:cNvPr id="11" name="Hình Bầu dục 34">
              <a:extLst>
                <a:ext uri="{FF2B5EF4-FFF2-40B4-BE49-F238E27FC236}">
                  <a16:creationId xmlns:a16="http://schemas.microsoft.com/office/drawing/2014/main" xmlns="" id="{EAC716E5-3D43-E740-777D-F30FD69DEFF4}"/>
                </a:ext>
              </a:extLst>
            </p:cNvPr>
            <p:cNvSpPr/>
            <p:nvPr/>
          </p:nvSpPr>
          <p:spPr>
            <a:xfrm>
              <a:off x="976485" y="-301665"/>
              <a:ext cx="1208303" cy="1208304"/>
            </a:xfrm>
            <a:prstGeom prst="ellipse">
              <a:avLst/>
            </a:prstGeom>
            <a:noFill/>
            <a:ln w="1016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Hình ảnh 35">
              <a:extLst>
                <a:ext uri="{FF2B5EF4-FFF2-40B4-BE49-F238E27FC236}">
                  <a16:creationId xmlns:a16="http://schemas.microsoft.com/office/drawing/2014/main" xmlns="" id="{C427B68B-3AD9-C3D0-F54C-69630EF3B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846" y="-204772"/>
              <a:ext cx="899211" cy="89921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1372977" y="4546866"/>
            <a:ext cx="22174845" cy="339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màu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mùi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khai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xốc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Nhẹ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hơn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khí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571500" indent="-571500">
              <a:lnSpc>
                <a:spcPct val="114000"/>
              </a:lnSpc>
              <a:buFontTx/>
              <a:buChar char="-"/>
            </a:pPr>
            <a:r>
              <a:rPr lang="en-US" sz="4800" b="1" dirty="0">
                <a:solidFill>
                  <a:srgbClr val="002060"/>
                </a:solidFill>
              </a:rPr>
              <a:t>Tan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→ 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(dung </a:t>
            </a:r>
            <a:r>
              <a:rPr lang="en-US" sz="4800" b="1" dirty="0" err="1">
                <a:solidFill>
                  <a:srgbClr val="002060"/>
                </a:solidFill>
              </a:rPr>
              <a:t>dịch</a:t>
            </a:r>
            <a:r>
              <a:rPr lang="en-US" sz="4800" b="1" dirty="0">
                <a:solidFill>
                  <a:srgbClr val="002060"/>
                </a:solidFill>
              </a:rPr>
              <a:t> ammonia </a:t>
            </a:r>
            <a:r>
              <a:rPr lang="en-US" sz="4800" b="1" dirty="0" err="1">
                <a:solidFill>
                  <a:srgbClr val="002060"/>
                </a:solidFill>
              </a:rPr>
              <a:t>đậm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đặc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thường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</a:t>
            </a:r>
            <a:r>
              <a:rPr lang="en-US" sz="4800" b="1" dirty="0">
                <a:solidFill>
                  <a:srgbClr val="002060"/>
                </a:solidFill>
              </a:rPr>
              <a:t> 25%, D = 0,91 g/cm</a:t>
            </a:r>
            <a:r>
              <a:rPr lang="en-US" sz="4800" b="1" baseline="30000" dirty="0">
                <a:solidFill>
                  <a:srgbClr val="002060"/>
                </a:solidFill>
              </a:rPr>
              <a:t>3</a:t>
            </a:r>
            <a:r>
              <a:rPr lang="en-US" sz="4800" b="1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D3601C5-F337-97F1-A261-980AB3E0E763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16" name="Google Shape;248;p3">
              <a:extLst>
                <a:ext uri="{FF2B5EF4-FFF2-40B4-BE49-F238E27FC236}">
                  <a16:creationId xmlns:a16="http://schemas.microsoft.com/office/drawing/2014/main" xmlns="" id="{907A7D8A-71EC-435B-BF4E-AAAA4532B490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" name="Google Shape;262;p3">
              <a:extLst>
                <a:ext uri="{FF2B5EF4-FFF2-40B4-BE49-F238E27FC236}">
                  <a16:creationId xmlns:a16="http://schemas.microsoft.com/office/drawing/2014/main" xmlns="" id="{D9563BBD-FBD2-A160-B4F0-064F0DDC01A9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4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B23B264-2790-767D-4D72-933E422623A4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248" name="Google Shape;248;p3"/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62" name="Google Shape;262;p3"/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72CDFC9-5E50-6DF4-4956-B5CCBCF83F06}"/>
              </a:ext>
            </a:extLst>
          </p:cNvPr>
          <p:cNvGrpSpPr/>
          <p:nvPr/>
        </p:nvGrpSpPr>
        <p:grpSpPr>
          <a:xfrm>
            <a:off x="315311" y="3902145"/>
            <a:ext cx="23774399" cy="9743091"/>
            <a:chOff x="315311" y="3902145"/>
            <a:chExt cx="23774399" cy="97430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CC85BD7-CDDB-0711-98F2-DFA620007CE0}"/>
                </a:ext>
              </a:extLst>
            </p:cNvPr>
            <p:cNvGrpSpPr/>
            <p:nvPr/>
          </p:nvGrpSpPr>
          <p:grpSpPr>
            <a:xfrm>
              <a:off x="315311" y="3902145"/>
              <a:ext cx="23774399" cy="9743091"/>
              <a:chOff x="315311" y="3902145"/>
              <a:chExt cx="23774399" cy="9743091"/>
            </a:xfrm>
          </p:grpSpPr>
          <p:grpSp>
            <p:nvGrpSpPr>
              <p:cNvPr id="3" name="Group 66">
                <a:extLst>
                  <a:ext uri="{FF2B5EF4-FFF2-40B4-BE49-F238E27FC236}">
                    <a16:creationId xmlns:a16="http://schemas.microsoft.com/office/drawing/2014/main" xmlns="" id="{8D2F0BA1-C232-61AC-8242-DD667FF2BA68}"/>
                  </a:ext>
                </a:extLst>
              </p:cNvPr>
              <p:cNvGrpSpPr/>
              <p:nvPr/>
            </p:nvGrpSpPr>
            <p:grpSpPr>
              <a:xfrm>
                <a:off x="315311" y="3902145"/>
                <a:ext cx="23774399" cy="9743091"/>
                <a:chOff x="4221718" y="3423084"/>
                <a:chExt cx="15942152" cy="11089678"/>
              </a:xfrm>
            </p:grpSpPr>
            <p:sp>
              <p:nvSpPr>
                <p:cNvPr id="4" name="Rounded Rectangle 67">
                  <a:extLst>
                    <a:ext uri="{FF2B5EF4-FFF2-40B4-BE49-F238E27FC236}">
                      <a16:creationId xmlns:a16="http://schemas.microsoft.com/office/drawing/2014/main" xmlns="" id="{4FE47FD3-E8E5-9210-6530-D4EB1D33896A}"/>
                    </a:ext>
                  </a:extLst>
                </p:cNvPr>
                <p:cNvSpPr/>
                <p:nvPr/>
              </p:nvSpPr>
              <p:spPr>
                <a:xfrm>
                  <a:off x="4221718" y="3432779"/>
                  <a:ext cx="15942152" cy="11079983"/>
                </a:xfrm>
                <a:prstGeom prst="roundRect">
                  <a:avLst>
                    <a:gd name="adj" fmla="val 1703"/>
                  </a:avLst>
                </a:prstGeom>
                <a:solidFill>
                  <a:srgbClr val="EEECE1">
                    <a:lumMod val="90000"/>
                  </a:srgbClr>
                </a:solidFill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lIns="36000" tIns="18000" rIns="36000" bIns="18000"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" name="Round Same Side Corner Rectangle 68">
                  <a:extLst>
                    <a:ext uri="{FF2B5EF4-FFF2-40B4-BE49-F238E27FC236}">
                      <a16:creationId xmlns:a16="http://schemas.microsoft.com/office/drawing/2014/main" xmlns="" id="{BC4DAE42-BD79-27A0-D75D-A1ADC6C6E419}"/>
                    </a:ext>
                  </a:extLst>
                </p:cNvPr>
                <p:cNvSpPr/>
                <p:nvPr/>
              </p:nvSpPr>
              <p:spPr>
                <a:xfrm>
                  <a:off x="4221718" y="3423084"/>
                  <a:ext cx="15942152" cy="1008112"/>
                </a:xfrm>
                <a:prstGeom prst="round2SameRect">
                  <a:avLst/>
                </a:prstGeom>
                <a:solidFill>
                  <a:srgbClr val="EEECE1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" name="TextBox 69">
                  <a:extLst>
                    <a:ext uri="{FF2B5EF4-FFF2-40B4-BE49-F238E27FC236}">
                      <a16:creationId xmlns:a16="http://schemas.microsoft.com/office/drawing/2014/main" xmlns="" id="{F3B24722-9DC4-3F8D-257E-98F4A884B1E8}"/>
                    </a:ext>
                  </a:extLst>
                </p:cNvPr>
                <p:cNvSpPr txBox="1"/>
                <p:nvPr/>
              </p:nvSpPr>
              <p:spPr>
                <a:xfrm>
                  <a:off x="4386776" y="3523556"/>
                  <a:ext cx="15612038" cy="9108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vi-VN" sz="4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PHIẾU HỌC TẬP 3</a:t>
                  </a:r>
                  <a:endPara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AC77D73D-B8CA-FEF8-9153-85C5FB808CEE}"/>
                  </a:ext>
                </a:extLst>
              </p:cNvPr>
              <p:cNvSpPr/>
              <p:nvPr/>
            </p:nvSpPr>
            <p:spPr>
              <a:xfrm>
                <a:off x="561462" y="5089635"/>
                <a:ext cx="22897628" cy="8186857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Căn cứ vào hiện tượng thí nghiệm về tính tan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trong nước và khả năng thay đổi số oxi hóa của N. Em hãy dự đoán tính chất hóa học của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b="1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Cho các phương trình phản ứng sau: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(a)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HCl  →  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Cl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(b)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5O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4NO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endParaRPr lang="en-US" sz="4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(c) 4NH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3O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2N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+  6H</a:t>
                </a:r>
                <a:r>
                  <a:rPr lang="de-DE" sz="5400" baseline="-250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r>
                  <a:rPr lang="de-DE" sz="5400" dirty="0">
                    <a:solidFill>
                      <a:srgbClr val="00206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 các phản ứng phù hợp để minh chứng cho tính chất hóa học mà em đã dự đoán.</a:t>
                </a:r>
                <a:endPara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xmlns="" id="{70A120A5-8BE9-C18B-6AEA-BB404DAC4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0454028"/>
                </p:ext>
              </p:extLst>
            </p:nvPr>
          </p:nvGraphicFramePr>
          <p:xfrm>
            <a:off x="6212050" y="10511135"/>
            <a:ext cx="2019292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4" imgW="431640" imgH="228600" progId="Equation.DSMT4">
                    <p:embed/>
                  </p:oleObj>
                </mc:Choice>
                <mc:Fallback>
                  <p:oleObj name="Equation" r:id="rId4" imgW="4316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212050" y="10511135"/>
                          <a:ext cx="2019292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xmlns="" id="{561CB0E2-C64D-A307-6F9F-5F2F607CF8E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479053"/>
                </p:ext>
              </p:extLst>
            </p:nvPr>
          </p:nvGraphicFramePr>
          <p:xfrm>
            <a:off x="6256908" y="9094148"/>
            <a:ext cx="2024034" cy="1048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6" imgW="558720" imgH="228600" progId="Equation.DSMT4">
                    <p:embed/>
                  </p:oleObj>
                </mc:Choice>
                <mc:Fallback>
                  <p:oleObj name="Equation" r:id="rId6" imgW="55872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6908" y="9094148"/>
                          <a:ext cx="2024034" cy="1048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0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ản ứng- NH3 + HCl">
            <a:hlinkClick r:id="" action="ppaction://media"/>
            <a:extLst>
              <a:ext uri="{FF2B5EF4-FFF2-40B4-BE49-F238E27FC236}">
                <a16:creationId xmlns:a16="http://schemas.microsoft.com/office/drawing/2014/main" xmlns="" id="{98E19D71-7AD0-0A31-52D9-9FD2F1BF26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931" y="1765739"/>
            <a:ext cx="14673408" cy="116664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A905E13-93CC-5FC1-508E-BB280FAD16D9}"/>
              </a:ext>
            </a:extLst>
          </p:cNvPr>
          <p:cNvGrpSpPr/>
          <p:nvPr/>
        </p:nvGrpSpPr>
        <p:grpSpPr>
          <a:xfrm>
            <a:off x="16017766" y="2144110"/>
            <a:ext cx="8071944" cy="10405241"/>
            <a:chOff x="15418676" y="1765739"/>
            <a:chExt cx="8966912" cy="9616964"/>
          </a:xfrm>
        </p:grpSpPr>
        <p:grpSp>
          <p:nvGrpSpPr>
            <p:cNvPr id="3" name="Group 66">
              <a:extLst>
                <a:ext uri="{FF2B5EF4-FFF2-40B4-BE49-F238E27FC236}">
                  <a16:creationId xmlns:a16="http://schemas.microsoft.com/office/drawing/2014/main" xmlns="" id="{A0E36F58-EA6F-B326-E921-565867DDD3E4}"/>
                </a:ext>
              </a:extLst>
            </p:cNvPr>
            <p:cNvGrpSpPr/>
            <p:nvPr/>
          </p:nvGrpSpPr>
          <p:grpSpPr>
            <a:xfrm>
              <a:off x="15418676" y="1765739"/>
              <a:ext cx="8966912" cy="9616964"/>
              <a:chOff x="4221718" y="3423084"/>
              <a:chExt cx="15942152" cy="11089678"/>
            </a:xfrm>
          </p:grpSpPr>
          <p:sp>
            <p:nvSpPr>
              <p:cNvPr id="4" name="Rounded Rectangle 67">
                <a:extLst>
                  <a:ext uri="{FF2B5EF4-FFF2-40B4-BE49-F238E27FC236}">
                    <a16:creationId xmlns:a16="http://schemas.microsoft.com/office/drawing/2014/main" xmlns="" id="{769BCE11-DE29-736B-0F4F-8E6868B5D826}"/>
                  </a:ext>
                </a:extLst>
              </p:cNvPr>
              <p:cNvSpPr/>
              <p:nvPr/>
            </p:nvSpPr>
            <p:spPr>
              <a:xfrm>
                <a:off x="4221718" y="3432779"/>
                <a:ext cx="15942152" cy="11079983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" name="Round Same Side Corner Rectangle 68">
                <a:extLst>
                  <a:ext uri="{FF2B5EF4-FFF2-40B4-BE49-F238E27FC236}">
                    <a16:creationId xmlns:a16="http://schemas.microsoft.com/office/drawing/2014/main" xmlns="" id="{E953F8EB-A084-834C-AE26-6ED0B0A88465}"/>
                  </a:ext>
                </a:extLst>
              </p:cNvPr>
              <p:cNvSpPr/>
              <p:nvPr/>
            </p:nvSpPr>
            <p:spPr>
              <a:xfrm>
                <a:off x="4221718" y="3423084"/>
                <a:ext cx="15942152" cy="1008112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TextBox 69">
                <a:extLst>
                  <a:ext uri="{FF2B5EF4-FFF2-40B4-BE49-F238E27FC236}">
                    <a16:creationId xmlns:a16="http://schemas.microsoft.com/office/drawing/2014/main" xmlns="" id="{07584AB9-3D77-3FE5-C2C3-764F7A8EA51B}"/>
                  </a:ext>
                </a:extLst>
              </p:cNvPr>
              <p:cNvSpPr txBox="1"/>
              <p:nvPr/>
            </p:nvSpPr>
            <p:spPr>
              <a:xfrm>
                <a:off x="4386776" y="3523556"/>
                <a:ext cx="15612038" cy="910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PHIẾU HỌC TẬP 4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54DAEEE-CC23-CFB5-C148-27E3AAE7DB0C}"/>
                </a:ext>
              </a:extLst>
            </p:cNvPr>
            <p:cNvSpPr/>
            <p:nvPr/>
          </p:nvSpPr>
          <p:spPr>
            <a:xfrm>
              <a:off x="15644565" y="3003102"/>
              <a:ext cx="8221231" cy="7765761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marL="685800" indent="-685800">
                <a:buFontTx/>
                <a:buChar char="-"/>
              </a:pP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nêu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ra.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685800" indent="-685800">
                <a:buFontTx/>
                <a:buChar char="-"/>
              </a:pP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acid – base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Hãy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đề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xuất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pháp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NH</a:t>
              </a:r>
              <a:r>
                <a:rPr lang="en-US" sz="5400" baseline="-250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Quỳ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tím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+ Dung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dịch</a:t>
              </a:r>
              <a:r>
                <a:rPr lang="en-US" sz="54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HCl </a:t>
              </a:r>
              <a:r>
                <a:rPr lang="en-US" sz="54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endParaRPr lang="en-US" sz="5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678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563301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79622" y="1913523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CỦA AMMONIA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62" name="Google Shape;262;p3"/>
          <p:cNvSpPr txBox="1"/>
          <p:nvPr/>
        </p:nvSpPr>
        <p:spPr>
          <a:xfrm>
            <a:off x="1576552" y="2682331"/>
            <a:ext cx="898634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1.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Tìm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hiểu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về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tính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chất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vật</a:t>
            </a:r>
            <a:r>
              <a:rPr lang="en-US"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4600" b="1" dirty="0" err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lí</a:t>
            </a:r>
            <a:endParaRPr sz="46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EBDF85-A38C-565A-233E-01081F045989}"/>
              </a:ext>
            </a:extLst>
          </p:cNvPr>
          <p:cNvGrpSpPr/>
          <p:nvPr/>
        </p:nvGrpSpPr>
        <p:grpSpPr>
          <a:xfrm>
            <a:off x="188079" y="3606694"/>
            <a:ext cx="24009429" cy="9510216"/>
            <a:chOff x="188079" y="3606694"/>
            <a:chExt cx="24009429" cy="9510216"/>
          </a:xfrm>
        </p:grpSpPr>
        <p:sp>
          <p:nvSpPr>
            <p:cNvPr id="5" name="Rounded Rectangle 24">
              <a:extLst>
                <a:ext uri="{FF2B5EF4-FFF2-40B4-BE49-F238E27FC236}">
                  <a16:creationId xmlns:a16="http://schemas.microsoft.com/office/drawing/2014/main" xmlns="" id="{3BA95005-78B8-6224-2C39-3B90B500BAE6}"/>
                </a:ext>
              </a:extLst>
            </p:cNvPr>
            <p:cNvSpPr/>
            <p:nvPr/>
          </p:nvSpPr>
          <p:spPr bwMode="auto">
            <a:xfrm>
              <a:off x="352259" y="4424764"/>
              <a:ext cx="23845249" cy="8692146"/>
            </a:xfrm>
            <a:prstGeom prst="roundRect">
              <a:avLst>
                <a:gd name="adj" fmla="val 5492"/>
              </a:avLst>
            </a:prstGeom>
            <a:solidFill>
              <a:srgbClr val="9BBB59">
                <a:lumMod val="40000"/>
                <a:lumOff val="60000"/>
              </a:srgbClr>
            </a:solidFill>
            <a:ln w="19050" cap="flat" cmpd="sng" algn="ctr">
              <a:solidFill>
                <a:srgbClr val="FF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435433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Nhóm 33">
              <a:extLst>
                <a:ext uri="{FF2B5EF4-FFF2-40B4-BE49-F238E27FC236}">
                  <a16:creationId xmlns:a16="http://schemas.microsoft.com/office/drawing/2014/main" xmlns="" id="{57FAD08A-95B0-ABCA-D965-658CA808F3DD}"/>
                </a:ext>
              </a:extLst>
            </p:cNvPr>
            <p:cNvGrpSpPr/>
            <p:nvPr/>
          </p:nvGrpSpPr>
          <p:grpSpPr>
            <a:xfrm>
              <a:off x="188079" y="3606694"/>
              <a:ext cx="1150959" cy="1150960"/>
              <a:chOff x="976485" y="-301665"/>
              <a:chExt cx="1208303" cy="1208304"/>
            </a:xfrm>
          </p:grpSpPr>
          <p:sp>
            <p:nvSpPr>
              <p:cNvPr id="11" name="Hình Bầu dục 34">
                <a:extLst>
                  <a:ext uri="{FF2B5EF4-FFF2-40B4-BE49-F238E27FC236}">
                    <a16:creationId xmlns:a16="http://schemas.microsoft.com/office/drawing/2014/main" xmlns="" id="{EAC716E5-3D43-E740-777D-F30FD69DEFF4}"/>
                  </a:ext>
                </a:extLst>
              </p:cNvPr>
              <p:cNvSpPr/>
              <p:nvPr/>
            </p:nvSpPr>
            <p:spPr>
              <a:xfrm>
                <a:off x="976485" y="-301665"/>
                <a:ext cx="1208303" cy="1208304"/>
              </a:xfrm>
              <a:prstGeom prst="ellipse">
                <a:avLst/>
              </a:prstGeom>
              <a:noFill/>
              <a:ln w="10160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Hình ảnh 35">
                <a:extLst>
                  <a:ext uri="{FF2B5EF4-FFF2-40B4-BE49-F238E27FC236}">
                    <a16:creationId xmlns:a16="http://schemas.microsoft.com/office/drawing/2014/main" xmlns="" id="{C427B68B-3AD9-C3D0-F54C-69630EF3B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rgbClr val="ED7D31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8846" y="-204772"/>
                <a:ext cx="899211" cy="899211"/>
              </a:xfrm>
              <a:prstGeom prst="rect">
                <a:avLst/>
              </a:prstGeom>
            </p:spPr>
          </p:pic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DC9B04-9361-F398-DB65-60E1C317CE51}"/>
              </a:ext>
            </a:extLst>
          </p:cNvPr>
          <p:cNvSpPr txBox="1"/>
          <p:nvPr/>
        </p:nvSpPr>
        <p:spPr>
          <a:xfrm>
            <a:off x="1208796" y="4546866"/>
            <a:ext cx="22988712" cy="8306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Ammonia </a:t>
            </a:r>
            <a:r>
              <a:rPr lang="en-US" sz="4800" b="1" dirty="0" err="1">
                <a:solidFill>
                  <a:srgbClr val="002060"/>
                </a:solidFill>
              </a:rPr>
              <a:t>chủ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yếu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thể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hiện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các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phản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ứng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hóa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học</a:t>
            </a:r>
            <a:r>
              <a:rPr lang="en-US" sz="4800" b="1" dirty="0">
                <a:solidFill>
                  <a:srgbClr val="002060"/>
                </a:solidFill>
              </a:rPr>
              <a:t>.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base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Trong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        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baseline="30000" dirty="0">
                <a:solidFill>
                  <a:srgbClr val="002060"/>
                </a:solidFill>
              </a:rPr>
              <a:t>+</a:t>
            </a:r>
            <a:r>
              <a:rPr lang="en-US" sz="4800" b="1" dirty="0">
                <a:solidFill>
                  <a:srgbClr val="002060"/>
                </a:solidFill>
              </a:rPr>
              <a:t>  +  H</a:t>
            </a:r>
            <a:r>
              <a:rPr lang="en-US" sz="4800" b="1" baseline="-25000" dirty="0">
                <a:solidFill>
                  <a:srgbClr val="002060"/>
                </a:solidFill>
              </a:rPr>
              <a:t>2</a:t>
            </a:r>
            <a:r>
              <a:rPr lang="en-US" sz="4800" b="1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+ </a:t>
            </a:r>
            <a:r>
              <a:rPr lang="en-US" sz="4800" b="1" dirty="0" err="1">
                <a:solidFill>
                  <a:srgbClr val="002060"/>
                </a:solidFill>
              </a:rPr>
              <a:t>Kết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hợp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với</a:t>
            </a:r>
            <a:r>
              <a:rPr lang="en-US" sz="4800" b="1" dirty="0">
                <a:solidFill>
                  <a:srgbClr val="002060"/>
                </a:solidFill>
              </a:rPr>
              <a:t> acid → </a:t>
            </a:r>
            <a:r>
              <a:rPr lang="en-US" sz="4800" b="1" dirty="0" err="1">
                <a:solidFill>
                  <a:srgbClr val="002060"/>
                </a:solidFill>
              </a:rPr>
              <a:t>muối</a:t>
            </a:r>
            <a:r>
              <a:rPr lang="en-US" sz="4800" b="1" dirty="0">
                <a:solidFill>
                  <a:srgbClr val="002060"/>
                </a:solidFill>
              </a:rPr>
              <a:t> ammonium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		NH</a:t>
            </a:r>
            <a:r>
              <a:rPr lang="en-US" sz="4800" b="1" baseline="-25000" dirty="0">
                <a:solidFill>
                  <a:srgbClr val="002060"/>
                </a:solidFill>
              </a:rPr>
              <a:t>3 (g)</a:t>
            </a:r>
            <a:r>
              <a:rPr lang="en-US" sz="4800" b="1" dirty="0">
                <a:solidFill>
                  <a:srgbClr val="002060"/>
                </a:solidFill>
              </a:rPr>
              <a:t>  +  HCl </a:t>
            </a:r>
            <a:r>
              <a:rPr lang="en-US" sz="4800" b="1" baseline="-25000" dirty="0">
                <a:solidFill>
                  <a:srgbClr val="002060"/>
                </a:solidFill>
              </a:rPr>
              <a:t>(l)</a:t>
            </a:r>
            <a:r>
              <a:rPr lang="en-US" sz="4800" b="1" dirty="0">
                <a:solidFill>
                  <a:srgbClr val="002060"/>
                </a:solidFill>
              </a:rPr>
              <a:t> → NH</a:t>
            </a:r>
            <a:r>
              <a:rPr lang="en-US" sz="4800" b="1" baseline="-25000" dirty="0">
                <a:solidFill>
                  <a:srgbClr val="002060"/>
                </a:solidFill>
              </a:rPr>
              <a:t>4</a:t>
            </a:r>
            <a:r>
              <a:rPr lang="en-US" sz="4800" b="1" dirty="0">
                <a:solidFill>
                  <a:srgbClr val="002060"/>
                </a:solidFill>
              </a:rPr>
              <a:t>Cl</a:t>
            </a:r>
            <a:r>
              <a:rPr lang="en-US" sz="4800" b="1" baseline="-25000" dirty="0">
                <a:solidFill>
                  <a:srgbClr val="002060"/>
                </a:solidFill>
              </a:rPr>
              <a:t> (s)</a:t>
            </a:r>
            <a:endParaRPr lang="en-US" sz="4800" b="1" dirty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002060"/>
                </a:solidFill>
              </a:rPr>
              <a:t>                             </a:t>
            </a:r>
            <a:r>
              <a:rPr lang="en-US" sz="4800" dirty="0">
                <a:solidFill>
                  <a:srgbClr val="002060"/>
                </a:solidFill>
              </a:rPr>
              <a:t>ammonium chloride </a:t>
            </a:r>
            <a:r>
              <a:rPr lang="en-US" sz="4800" b="1" dirty="0">
                <a:solidFill>
                  <a:srgbClr val="002060"/>
                </a:solidFill>
              </a:rPr>
              <a:t>“</a:t>
            </a:r>
            <a:r>
              <a:rPr lang="en-US" sz="4800" b="1" dirty="0" err="1">
                <a:solidFill>
                  <a:srgbClr val="002060"/>
                </a:solidFill>
              </a:rPr>
              <a:t>khói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trắng</a:t>
            </a:r>
            <a:r>
              <a:rPr lang="en-US" sz="4800" b="1" dirty="0">
                <a:solidFill>
                  <a:srgbClr val="002060"/>
                </a:solidFill>
              </a:rPr>
              <a:t>”</a:t>
            </a:r>
          </a:p>
          <a:p>
            <a:pPr marL="685800" indent="-685800">
              <a:lnSpc>
                <a:spcPct val="114000"/>
              </a:lnSpc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</a:rPr>
              <a:t>Tính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khử</a:t>
            </a:r>
            <a:endParaRPr lang="en-US" sz="4800" b="1" dirty="0">
              <a:solidFill>
                <a:srgbClr val="002060"/>
              </a:solidFill>
            </a:endParaRP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3O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2N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  <a:p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4NH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+  5O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4NO  +  6H</a:t>
            </a:r>
            <a:r>
              <a:rPr lang="de-DE" sz="48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en-US" sz="4800" b="1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33ED13-3E47-0D58-3BF9-F832B7C056D8}"/>
              </a:ext>
            </a:extLst>
          </p:cNvPr>
          <p:cNvGrpSpPr/>
          <p:nvPr/>
        </p:nvGrpSpPr>
        <p:grpSpPr>
          <a:xfrm>
            <a:off x="1321687" y="2663775"/>
            <a:ext cx="15009879" cy="971306"/>
            <a:chOff x="1321687" y="2663775"/>
            <a:chExt cx="15009879" cy="971306"/>
          </a:xfrm>
        </p:grpSpPr>
        <p:sp>
          <p:nvSpPr>
            <p:cNvPr id="3" name="Google Shape;248;p3">
              <a:extLst>
                <a:ext uri="{FF2B5EF4-FFF2-40B4-BE49-F238E27FC236}">
                  <a16:creationId xmlns:a16="http://schemas.microsoft.com/office/drawing/2014/main" xmlns="" id="{C049A50A-6E50-BACA-077D-0D22126CCD37}"/>
                </a:ext>
              </a:extLst>
            </p:cNvPr>
            <p:cNvSpPr/>
            <p:nvPr/>
          </p:nvSpPr>
          <p:spPr>
            <a:xfrm>
              <a:off x="1321687" y="2663775"/>
              <a:ext cx="13876271" cy="971306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xmlns="" id="{C1D505F4-B42F-C9A2-8F6D-648DC8A3CF2D}"/>
                </a:ext>
              </a:extLst>
            </p:cNvPr>
            <p:cNvSpPr txBox="1"/>
            <p:nvPr/>
          </p:nvSpPr>
          <p:spPr>
            <a:xfrm>
              <a:off x="1576552" y="2682331"/>
              <a:ext cx="14755014" cy="8001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2.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Tìm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hiểu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về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ammonia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9DE40782-AD40-0720-656A-53E959012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134576"/>
              </p:ext>
            </p:extLst>
          </p:nvPr>
        </p:nvGraphicFramePr>
        <p:xfrm>
          <a:off x="7475195" y="7105693"/>
          <a:ext cx="1411453" cy="102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228600" imgH="177480" progId="Equation.DSMT4">
                  <p:embed/>
                </p:oleObj>
              </mc:Choice>
              <mc:Fallback>
                <p:oleObj name="Equation" r:id="rId5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5195" y="7105693"/>
                        <a:ext cx="1411453" cy="1025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73CF89A6-10F3-3399-E2BD-27A5551964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933483"/>
              </p:ext>
            </p:extLst>
          </p:nvPr>
        </p:nvGraphicFramePr>
        <p:xfrm>
          <a:off x="7247790" y="11716155"/>
          <a:ext cx="2024063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7" imgW="2024062" imgH="1048741" progId="Equation.DSMT4">
                  <p:embed/>
                </p:oleObj>
              </mc:Choice>
              <mc:Fallback>
                <p:oleObj name="Equation" r:id="rId7" imgW="2024062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7790" y="11716155"/>
                        <a:ext cx="2024063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A4F527A1-289A-5579-725D-C9C734A83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698593"/>
              </p:ext>
            </p:extLst>
          </p:nvPr>
        </p:nvGraphicFramePr>
        <p:xfrm>
          <a:off x="7247789" y="10927818"/>
          <a:ext cx="2019300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9" imgW="2019385" imgH="1048741" progId="Equation.DSMT4">
                  <p:embed/>
                </p:oleObj>
              </mc:Choice>
              <mc:Fallback>
                <p:oleObj name="Equation" r:id="rId9" imgW="2019385" imgH="104874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47789" y="10927818"/>
                        <a:ext cx="2019300" cy="1049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1331</Words>
  <Application>Microsoft Office PowerPoint</Application>
  <PresentationFormat>Custom</PresentationFormat>
  <Paragraphs>202</Paragraphs>
  <Slides>30</Slides>
  <Notes>20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Times New Roman</vt:lpstr>
      <vt:lpstr>Tahoma</vt:lpstr>
      <vt:lpstr>Symbol</vt:lpstr>
      <vt:lpstr>Calibri</vt:lpstr>
      <vt:lpstr>MS PGothic</vt:lpstr>
      <vt:lpstr>Questrial</vt:lpstr>
      <vt:lpstr>Cambria Math</vt:lpstr>
      <vt:lpstr>Helvetica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</dc:title>
  <dc:subject>VnTeach.Com</dc:subject>
  <dc:creator>Vnteach.com</dc:creator>
  <cp:keywords>VnTeach.Com</cp:keywords>
  <cp:lastModifiedBy>Administrator</cp:lastModifiedBy>
  <cp:revision>28</cp:revision>
  <dcterms:created xsi:type="dcterms:W3CDTF">2013-08-07T06:38:09Z</dcterms:created>
  <dcterms:modified xsi:type="dcterms:W3CDTF">2024-12-14T01:39:08Z</dcterms:modified>
  <cp:contentStatus/>
</cp:coreProperties>
</file>