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5" r:id="rId6"/>
    <p:sldId id="267" r:id="rId7"/>
    <p:sldId id="264" r:id="rId8"/>
    <p:sldId id="263" r:id="rId9"/>
    <p:sldId id="268" r:id="rId10"/>
    <p:sldId id="270" r:id="rId11"/>
    <p:sldId id="271" r:id="rId12"/>
    <p:sldId id="272" r:id="rId13"/>
    <p:sldId id="269" r:id="rId14"/>
    <p:sldId id="273" r:id="rId15"/>
    <p:sldId id="274" r:id="rId16"/>
    <p:sldId id="275" r:id="rId17"/>
    <p:sldId id="277" r:id="rId18"/>
    <p:sldId id="276" r:id="rId19"/>
    <p:sldId id="278" r:id="rId20"/>
    <p:sldId id="279" r:id="rId21"/>
    <p:sldId id="280" r:id="rId22"/>
    <p:sldId id="281" r:id="rId23"/>
    <p:sldId id="283" r:id="rId24"/>
    <p:sldId id="284" r:id="rId25"/>
    <p:sldId id="282" r:id="rId26"/>
    <p:sldId id="285" r:id="rId27"/>
    <p:sldId id="286" r:id="rId28"/>
    <p:sldId id="288" r:id="rId29"/>
    <p:sldId id="289" r:id="rId30"/>
    <p:sldId id="287" r:id="rId31"/>
    <p:sldId id="290" r:id="rId32"/>
    <p:sldId id="291" r:id="rId33"/>
    <p:sldId id="292" r:id="rId34"/>
    <p:sldId id="294" r:id="rId35"/>
    <p:sldId id="295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2000A-598D-6FCE-8A32-43DD95D66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08B07-DD85-1588-837F-B6C7DEB01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0EA92-825C-78AE-18BD-4BADE88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AB84-93C6-4430-A7E2-F390A912C2A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6C964-C38A-D90F-A380-F8778AFD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2A0B3-9C6E-19BA-C0BC-9E832A1E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2C6-A4DA-48A5-BC23-800DEE59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4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D773C-E815-A5C1-EBE0-75BEC8D7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4B90A-02B0-DC7C-D767-649FDC233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75E49-C63E-DFFB-C0F4-41030ADE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AB84-93C6-4430-A7E2-F390A912C2A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50E9B-F7D7-3234-D420-B63F12898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9C9BC-5A78-412F-0CAD-E46781F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2C6-A4DA-48A5-BC23-800DEE59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B31368-7D02-2742-01B6-10F4D6F45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A4960-48D1-304F-6478-CB57225F5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189F6-C3E3-43FD-F231-28FBF0F1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AB84-93C6-4430-A7E2-F390A912C2A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724D5-EEC6-4E46-D11F-30F4EF29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F1777-2204-A04B-13B7-8041B7E6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2C6-A4DA-48A5-BC23-800DEE59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2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DF08-77B5-EE59-76AF-7812BAA0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4B435-BC2D-B393-764F-2BA1E3BC5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A5D43-E127-3A67-A3E9-E396ABBE0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AB84-93C6-4430-A7E2-F390A912C2A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B830E-42AF-54EA-97A5-33E5F4E9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7A76B-36A6-0627-F329-5280649C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2C6-A4DA-48A5-BC23-800DEE59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3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DDE3-A38C-ECBE-8D7C-5838AB3C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25186-F0AD-864A-A46E-8233041D6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87584-9F2A-22A5-C8F2-97636171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AB84-93C6-4430-A7E2-F390A912C2A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7D01F-DCBB-C02F-83FC-38A67152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48BAC-526C-16FA-EDAA-BD31D9C2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2C6-A4DA-48A5-BC23-800DEE59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8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EE06-55B7-2F40-C655-D742FF6E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500A0-62E0-FEC3-35F0-FF7B0EDD6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BE15A-06D9-0AD7-A1DB-F0CB53D25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DE899-6D67-2A48-335C-39217698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AB84-93C6-4430-A7E2-F390A912C2A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22E98-0133-B1F6-2AA9-4BB9CFCA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F3689-0318-892F-C3D5-8B2EC38D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2C6-A4DA-48A5-BC23-800DEE59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3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6A68-3B04-EFA0-EC4F-B8AB74FB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E52B2-2A18-DE0D-CD3E-64040B214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833BD-9E51-B40B-8D06-FC90170CF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7A158-D5CE-5488-0745-A415AF2DA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C1228-B809-7F22-A6CA-6561B640E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CEE87F-FEC9-92C3-5CBF-F4CBE89DB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AB84-93C6-4430-A7E2-F390A912C2A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06B91D-D817-9EC0-E919-4EB5E670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46DD1-52B0-7E87-7250-7C261AC3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2C6-A4DA-48A5-BC23-800DEE59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5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C01F8-CB79-377A-DF6A-8A36454AB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5D68A-F9EA-972E-6269-84EE5E45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AB84-93C6-4430-A7E2-F390A912C2A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3C0BE-8056-4694-478C-00D772A09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56C3A-07CC-2E87-D4CB-A9A693E1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2C6-A4DA-48A5-BC23-800DEE59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0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E585A-DFBC-4D54-1529-C78A60A6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AB84-93C6-4430-A7E2-F390A912C2A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0FE7C-65F4-D6B0-EEF1-405D0FA3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0E740-0E90-C9A5-B02B-712C9FC4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2C6-A4DA-48A5-BC23-800DEE59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8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3199-A9E7-0F5A-2C64-E5AC3610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860D2-ABCA-8621-64DD-CF3516CC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1B856-40EE-DE34-1D55-9D8326E04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E149F-B59F-7D09-16B8-F0EEDDEE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AB84-93C6-4430-A7E2-F390A912C2A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89770-06A5-9342-8386-EB914A3E0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DA53B-E1BD-EC7A-E63F-947009C8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2C6-A4DA-48A5-BC23-800DEE59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7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5304-3A29-4339-A343-68D68345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A78E4-BB30-83D3-02FB-1342CB48F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DCD7A-2F7E-D5CF-D7C7-6EF4059B6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4351F-4B42-24E8-D349-9ED7FA2C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AB84-93C6-4430-A7E2-F390A912C2A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E638B-07FE-6BE0-D4CC-54A22D9B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5A63C-6A37-E05F-33F6-E12964E9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2C6-A4DA-48A5-BC23-800DEE59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1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74B81-B4F3-3680-1425-BF7F21B9E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D521B-F1CE-DC88-DCC8-39A78F579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BD6BB-016D-C6E6-794E-771D3A713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AB84-93C6-4430-A7E2-F390A912C2A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0A553-FF34-7C4A-2D6C-77099DBDB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63251-2FFE-35CD-5EC1-ABCDCFBFD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872C6-A4DA-48A5-BC23-800DEE59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0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2B348E-5652-A9B5-E198-B8CF1ED22683}"/>
              </a:ext>
            </a:extLst>
          </p:cNvPr>
          <p:cNvSpPr txBox="1"/>
          <p:nvPr/>
        </p:nvSpPr>
        <p:spPr>
          <a:xfrm>
            <a:off x="2259037" y="427278"/>
            <a:ext cx="8770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 ĐỀ 1: GIỚI THIỆU CHUNG VỀ TRỒNG TRỌT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9EC6AD-A7C2-9AA6-1143-D58070598F94}"/>
              </a:ext>
            </a:extLst>
          </p:cNvPr>
          <p:cNvSpPr txBox="1"/>
          <p:nvPr/>
        </p:nvSpPr>
        <p:spPr>
          <a:xfrm>
            <a:off x="759655" y="1287586"/>
            <a:ext cx="111134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pPr algn="ctr"/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6CCF2B-C9F6-9634-DA1B-5921C1CD1006}"/>
              </a:ext>
            </a:extLst>
          </p:cNvPr>
          <p:cNvSpPr txBox="1"/>
          <p:nvPr/>
        </p:nvSpPr>
        <p:spPr>
          <a:xfrm>
            <a:off x="661181" y="0"/>
            <a:ext cx="11113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1BE0B-3E8C-15CF-A658-65A4C8B3F28A}"/>
              </a:ext>
            </a:extLst>
          </p:cNvPr>
          <p:cNvSpPr txBox="1"/>
          <p:nvPr/>
        </p:nvSpPr>
        <p:spPr>
          <a:xfrm>
            <a:off x="221566" y="1129087"/>
            <a:ext cx="6098344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2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ông nghệ 10 Bài 3: Mối quan hệ giữa cây trồng và các yếu tố chính trong  trồng trọt | Cánh diều">
            <a:extLst>
              <a:ext uri="{FF2B5EF4-FFF2-40B4-BE49-F238E27FC236}">
                <a16:creationId xmlns:a16="http://schemas.microsoft.com/office/drawing/2014/main" id="{9B57E3D5-6955-E6E7-1EE6-6FDB55EB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49" y="576775"/>
            <a:ext cx="6380163" cy="62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Luyện tập trang 14 Công nghệ 10 Cánh Diều">
            <a:extLst>
              <a:ext uri="{FF2B5EF4-FFF2-40B4-BE49-F238E27FC236}">
                <a16:creationId xmlns:a16="http://schemas.microsoft.com/office/drawing/2014/main" id="{6724B23A-8FFD-77DF-0444-2FEE94CA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2779541"/>
            <a:ext cx="5479366" cy="384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689614-FA1E-093A-9A52-E978A0ACFABE}"/>
              </a:ext>
            </a:extLst>
          </p:cNvPr>
          <p:cNvSpPr txBox="1"/>
          <p:nvPr/>
        </p:nvSpPr>
        <p:spPr>
          <a:xfrm>
            <a:off x="225083" y="430581"/>
            <a:ext cx="60209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ãy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mối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hệ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ánh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C48439-B5EA-659E-06B9-E633AB4E713C}"/>
              </a:ext>
            </a:extLst>
          </p:cNvPr>
          <p:cNvSpPr txBox="1"/>
          <p:nvPr/>
        </p:nvSpPr>
        <p:spPr>
          <a:xfrm>
            <a:off x="330590" y="232117"/>
            <a:ext cx="67032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vi-VN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Tác động thông qua:</a:t>
            </a:r>
          </a:p>
          <a:p>
            <a:pPr algn="l">
              <a:spcAft>
                <a:spcPts val="0"/>
              </a:spcAft>
            </a:pPr>
            <a:r>
              <a:rPr lang="vi-VN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Cường độ chiếu sáng</a:t>
            </a:r>
          </a:p>
          <a:p>
            <a:pPr algn="l">
              <a:spcAft>
                <a:spcPts val="0"/>
              </a:spcAft>
            </a:pPr>
            <a:r>
              <a:rPr lang="vi-VN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Chất lượng ánh sáng</a:t>
            </a:r>
          </a:p>
          <a:p>
            <a:pPr algn="l">
              <a:spcAft>
                <a:spcPts val="0"/>
              </a:spcAft>
            </a:pPr>
            <a:r>
              <a:rPr lang="vi-VN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Thời gian chiếu sáng</a:t>
            </a:r>
          </a:p>
        </p:txBody>
      </p:sp>
    </p:spTree>
    <p:extLst>
      <p:ext uri="{BB962C8B-B14F-4D97-AF65-F5344CB8AC3E}">
        <p14:creationId xmlns:p14="http://schemas.microsoft.com/office/powerpoint/2010/main" val="367374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6CCF2B-C9F6-9634-DA1B-5921C1CD1006}"/>
              </a:ext>
            </a:extLst>
          </p:cNvPr>
          <p:cNvSpPr txBox="1"/>
          <p:nvPr/>
        </p:nvSpPr>
        <p:spPr>
          <a:xfrm>
            <a:off x="661181" y="0"/>
            <a:ext cx="11113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1BE0B-3E8C-15CF-A658-65A4C8B3F28A}"/>
              </a:ext>
            </a:extLst>
          </p:cNvPr>
          <p:cNvSpPr txBox="1"/>
          <p:nvPr/>
        </p:nvSpPr>
        <p:spPr>
          <a:xfrm>
            <a:off x="221566" y="1129087"/>
            <a:ext cx="6098344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4130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177FF9-8E94-DAF4-4BCE-2629330276C6}"/>
              </a:ext>
            </a:extLst>
          </p:cNvPr>
          <p:cNvSpPr txBox="1"/>
          <p:nvPr/>
        </p:nvSpPr>
        <p:spPr>
          <a:xfrm>
            <a:off x="330590" y="1733996"/>
            <a:ext cx="67032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vi-VN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Tác động thông qua:</a:t>
            </a:r>
          </a:p>
          <a:p>
            <a:pPr algn="l">
              <a:spcAft>
                <a:spcPts val="0"/>
              </a:spcAft>
            </a:pP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Cường độ chiếu sáng</a:t>
            </a:r>
          </a:p>
          <a:p>
            <a:pPr algn="l">
              <a:spcAft>
                <a:spcPts val="0"/>
              </a:spcAft>
            </a:pP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Chất lượng ánh sáng</a:t>
            </a:r>
          </a:p>
          <a:p>
            <a:pPr algn="l">
              <a:spcAft>
                <a:spcPts val="0"/>
              </a:spcAft>
            </a:pP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Thời gian chiếu sáng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2F978E-4338-1783-E0ED-54196FC56E72}"/>
              </a:ext>
            </a:extLst>
          </p:cNvPr>
          <p:cNvSpPr txBox="1"/>
          <p:nvPr/>
        </p:nvSpPr>
        <p:spPr>
          <a:xfrm>
            <a:off x="330590" y="3549878"/>
            <a:ext cx="60983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vi-VN" sz="2800" b="0" i="0" dirty="0">
                <a:solidFill>
                  <a:srgbClr val="7030A0"/>
                </a:solidFill>
                <a:effectLst/>
                <a:latin typeface="+mj-lt"/>
              </a:rPr>
              <a:t>- Vai trò của ánh sáng đến:</a:t>
            </a:r>
          </a:p>
          <a:p>
            <a:pPr algn="l">
              <a:spcAft>
                <a:spcPts val="0"/>
              </a:spcAft>
            </a:pPr>
            <a:r>
              <a:rPr lang="vi-VN" sz="2800" b="0" i="0" dirty="0">
                <a:effectLst/>
                <a:latin typeface="+mj-lt"/>
              </a:rPr>
              <a:t>+ Hiệu suất quang hợp</a:t>
            </a:r>
          </a:p>
          <a:p>
            <a:pPr algn="l">
              <a:spcAft>
                <a:spcPts val="0"/>
              </a:spcAft>
            </a:pPr>
            <a:r>
              <a:rPr lang="vi-VN" sz="2800" b="0" i="0" dirty="0">
                <a:effectLst/>
                <a:latin typeface="+mj-lt"/>
              </a:rPr>
              <a:t>+ Hình thái</a:t>
            </a:r>
          </a:p>
          <a:p>
            <a:pPr algn="l">
              <a:spcAft>
                <a:spcPts val="0"/>
              </a:spcAft>
            </a:pPr>
            <a:r>
              <a:rPr lang="vi-VN" sz="2800" b="0" i="0" dirty="0">
                <a:effectLst/>
                <a:latin typeface="+mj-lt"/>
              </a:rPr>
              <a:t>+ Khả năng sinh trưởng của thân, lá</a:t>
            </a:r>
          </a:p>
          <a:p>
            <a:pPr algn="l">
              <a:spcAft>
                <a:spcPts val="0"/>
              </a:spcAft>
            </a:pPr>
            <a:r>
              <a:rPr lang="vi-VN" sz="2800" b="0" i="0" dirty="0">
                <a:effectLst/>
                <a:latin typeface="+mj-lt"/>
              </a:rPr>
              <a:t>+ Khả năng phân cành</a:t>
            </a:r>
          </a:p>
          <a:p>
            <a:pPr algn="l">
              <a:spcAft>
                <a:spcPts val="0"/>
              </a:spcAft>
            </a:pPr>
            <a:r>
              <a:rPr lang="vi-VN" sz="2800" b="0" i="0" dirty="0">
                <a:effectLst/>
                <a:latin typeface="+mj-lt"/>
              </a:rPr>
              <a:t>+ Khả năng phân hóa mầm hoa</a:t>
            </a:r>
          </a:p>
          <a:p>
            <a:pPr algn="l">
              <a:spcAft>
                <a:spcPts val="0"/>
              </a:spcAft>
            </a:pPr>
            <a:r>
              <a:rPr lang="vi-VN" sz="2800" b="0" i="0" dirty="0">
                <a:effectLst/>
                <a:latin typeface="+mj-lt"/>
              </a:rPr>
              <a:t>+ Giới tính của cây trồng</a:t>
            </a:r>
          </a:p>
        </p:txBody>
      </p:sp>
    </p:spTree>
    <p:extLst>
      <p:ext uri="{BB962C8B-B14F-4D97-AF65-F5344CB8AC3E}">
        <p14:creationId xmlns:p14="http://schemas.microsoft.com/office/powerpoint/2010/main" val="216577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ử dụng đèn LED phục vụ hiệu quả sản xuất nông nghiệp">
            <a:extLst>
              <a:ext uri="{FF2B5EF4-FFF2-40B4-BE49-F238E27FC236}">
                <a16:creationId xmlns:a16="http://schemas.microsoft.com/office/drawing/2014/main" id="{0AC7B425-8931-F013-24EE-1D3B6CF79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9" y="1252025"/>
            <a:ext cx="6685085" cy="545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417793-CFA6-7DF6-F81B-48E1CC4F7A9C}"/>
              </a:ext>
            </a:extLst>
          </p:cNvPr>
          <p:cNvSpPr txBox="1"/>
          <p:nvPr/>
        </p:nvSpPr>
        <p:spPr>
          <a:xfrm>
            <a:off x="363416" y="153938"/>
            <a:ext cx="11465168" cy="116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thắp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long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AA4A2BD-DAEC-6ECB-4F3E-EA6EC327E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800045"/>
              </p:ext>
            </p:extLst>
          </p:nvPr>
        </p:nvGraphicFramePr>
        <p:xfrm>
          <a:off x="3505300" y="1319001"/>
          <a:ext cx="799414" cy="4419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414">
                  <a:extLst>
                    <a:ext uri="{9D8B030D-6E8A-4147-A177-3AD203B41FA5}">
                      <a16:colId xmlns:a16="http://schemas.microsoft.com/office/drawing/2014/main" val="1280400282"/>
                    </a:ext>
                  </a:extLst>
                </a:gridCol>
              </a:tblGrid>
              <a:tr h="16908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93911"/>
                  </a:ext>
                </a:extLst>
              </a:tr>
              <a:tr h="27287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1879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7BCEF5-8E5B-66A8-4495-EC03F98B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260360"/>
              </p:ext>
            </p:extLst>
          </p:nvPr>
        </p:nvGraphicFramePr>
        <p:xfrm>
          <a:off x="1704635" y="1319001"/>
          <a:ext cx="799414" cy="4419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414">
                  <a:extLst>
                    <a:ext uri="{9D8B030D-6E8A-4147-A177-3AD203B41FA5}">
                      <a16:colId xmlns:a16="http://schemas.microsoft.com/office/drawing/2014/main" val="1280400282"/>
                    </a:ext>
                  </a:extLst>
                </a:gridCol>
              </a:tblGrid>
              <a:tr h="23937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93911"/>
                  </a:ext>
                </a:extLst>
              </a:tr>
              <a:tr h="2025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1879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E91929D-4F4D-7EE5-01EB-C84256D3A514}"/>
              </a:ext>
            </a:extLst>
          </p:cNvPr>
          <p:cNvSpPr txBox="1"/>
          <p:nvPr/>
        </p:nvSpPr>
        <p:spPr>
          <a:xfrm>
            <a:off x="703384" y="1710900"/>
            <a:ext cx="1139483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Đêm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AF141-1AF1-0C51-B356-61AD12346EDE}"/>
              </a:ext>
            </a:extLst>
          </p:cNvPr>
          <p:cNvSpPr txBox="1"/>
          <p:nvPr/>
        </p:nvSpPr>
        <p:spPr>
          <a:xfrm>
            <a:off x="496967" y="3978043"/>
            <a:ext cx="1139483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85B9D-4121-BEC9-7035-27AA18ED2FCA}"/>
              </a:ext>
            </a:extLst>
          </p:cNvPr>
          <p:cNvSpPr txBox="1"/>
          <p:nvPr/>
        </p:nvSpPr>
        <p:spPr>
          <a:xfrm>
            <a:off x="1273125" y="5695595"/>
            <a:ext cx="1887507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đông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EF136B-66F1-0227-5899-3AC05E94EEDB}"/>
              </a:ext>
            </a:extLst>
          </p:cNvPr>
          <p:cNvSpPr txBox="1"/>
          <p:nvPr/>
        </p:nvSpPr>
        <p:spPr>
          <a:xfrm>
            <a:off x="703385" y="6200037"/>
            <a:ext cx="2457248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BDC9F-2761-3810-B53D-94333CA50D88}"/>
              </a:ext>
            </a:extLst>
          </p:cNvPr>
          <p:cNvSpPr txBox="1"/>
          <p:nvPr/>
        </p:nvSpPr>
        <p:spPr>
          <a:xfrm>
            <a:off x="3255991" y="5695595"/>
            <a:ext cx="1887507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hè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F2F8D7-D5EC-4AD5-9783-8DC76A70CB71}"/>
              </a:ext>
            </a:extLst>
          </p:cNvPr>
          <p:cNvSpPr txBox="1"/>
          <p:nvPr/>
        </p:nvSpPr>
        <p:spPr>
          <a:xfrm>
            <a:off x="3271010" y="6200037"/>
            <a:ext cx="2067408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DE000-F4F5-FFDA-68AE-13BCC792A9EC}"/>
              </a:ext>
            </a:extLst>
          </p:cNvPr>
          <p:cNvSpPr txBox="1"/>
          <p:nvPr/>
        </p:nvSpPr>
        <p:spPr>
          <a:xfrm>
            <a:off x="173501" y="105962"/>
            <a:ext cx="11844997" cy="116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thanh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long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sớm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2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E970E4-0B2C-D9F9-9278-B65D001FD5BC}"/>
              </a:ext>
            </a:extLst>
          </p:cNvPr>
          <p:cNvSpPr txBox="1"/>
          <p:nvPr/>
        </p:nvSpPr>
        <p:spPr>
          <a:xfrm>
            <a:off x="70340" y="119575"/>
            <a:ext cx="11877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 sao vào mùa thu người ta thường thắp đèn trong vườn trồng hoa cúc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Tại Sao Phải Thắp đèn Cho Cây Hoa Cúc">
            <a:extLst>
              <a:ext uri="{FF2B5EF4-FFF2-40B4-BE49-F238E27FC236}">
                <a16:creationId xmlns:a16="http://schemas.microsoft.com/office/drawing/2014/main" id="{BBA8BEBB-4C00-EC6C-0603-6AAAEF40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18" y="1143147"/>
            <a:ext cx="7143750" cy="559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D76B89-FD78-6664-7239-482B63237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024" y="1224480"/>
            <a:ext cx="2667896" cy="5432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8CCE82-59F7-16F0-719A-DC5DE67292B8}"/>
              </a:ext>
            </a:extLst>
          </p:cNvPr>
          <p:cNvSpPr txBox="1"/>
          <p:nvPr/>
        </p:nvSpPr>
        <p:spPr>
          <a:xfrm>
            <a:off x="450166" y="266928"/>
            <a:ext cx="114977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hằm rút ngắn thời gian ban đêm, để cây cúc không ra hoa. Cúc ra hoa chậm thì sẽ có cuống dài hơn, đóa hoa to hơn, đẹp hơn.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A47E76-2B6B-280C-5B27-F068B3BDF7BB}"/>
              </a:ext>
            </a:extLst>
          </p:cNvPr>
          <p:cNvSpPr txBox="1"/>
          <p:nvPr/>
        </p:nvSpPr>
        <p:spPr>
          <a:xfrm>
            <a:off x="432581" y="1234595"/>
            <a:ext cx="6098344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F63180-85AD-F0CE-51AA-9AAEA2656A51}"/>
              </a:ext>
            </a:extLst>
          </p:cNvPr>
          <p:cNvSpPr txBox="1"/>
          <p:nvPr/>
        </p:nvSpPr>
        <p:spPr>
          <a:xfrm>
            <a:off x="661181" y="0"/>
            <a:ext cx="11113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38" name="Picture 2" descr="Phần lớn nước vào cây đi đâu">
            <a:extLst>
              <a:ext uri="{FF2B5EF4-FFF2-40B4-BE49-F238E27FC236}">
                <a16:creationId xmlns:a16="http://schemas.microsoft.com/office/drawing/2014/main" id="{19D38C77-BE9C-BD78-783B-C65D32E8F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12" y="1234595"/>
            <a:ext cx="567865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A7B371-2674-5A74-CA18-C524E4BAEEA5}"/>
              </a:ext>
            </a:extLst>
          </p:cNvPr>
          <p:cNvSpPr txBox="1"/>
          <p:nvPr/>
        </p:nvSpPr>
        <p:spPr>
          <a:xfrm>
            <a:off x="290730" y="5250221"/>
            <a:ext cx="4635305" cy="13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6F26AD-92F3-1DD5-BCC4-349425E38808}"/>
              </a:ext>
            </a:extLst>
          </p:cNvPr>
          <p:cNvSpPr txBox="1"/>
          <p:nvPr/>
        </p:nvSpPr>
        <p:spPr>
          <a:xfrm>
            <a:off x="186398" y="2119992"/>
            <a:ext cx="590960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0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B61A50-FEDA-EE91-B437-50CCA81D201F}"/>
              </a:ext>
            </a:extLst>
          </p:cNvPr>
          <p:cNvSpPr txBox="1"/>
          <p:nvPr/>
        </p:nvSpPr>
        <p:spPr>
          <a:xfrm>
            <a:off x="388034" y="334108"/>
            <a:ext cx="11415932" cy="13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362" name="Picture 2" descr="Tìm hiểu dấu hiệu cây bị úng nước và cách xử lý cứu cây ngay">
            <a:extLst>
              <a:ext uri="{FF2B5EF4-FFF2-40B4-BE49-F238E27FC236}">
                <a16:creationId xmlns:a16="http://schemas.microsoft.com/office/drawing/2014/main" id="{60907513-958B-1063-2EE3-327E6943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07" y="1547446"/>
            <a:ext cx="5154637" cy="515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Bài 2: Oằn mình trong &quot;cơn khát&quot; nước ngọt">
            <a:extLst>
              <a:ext uri="{FF2B5EF4-FFF2-40B4-BE49-F238E27FC236}">
                <a16:creationId xmlns:a16="http://schemas.microsoft.com/office/drawing/2014/main" id="{81CE28D5-DC60-FAE0-AD47-8E5F003D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1" y="1547446"/>
            <a:ext cx="4572000" cy="525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6CCF2B-C9F6-9634-DA1B-5921C1CD1006}"/>
              </a:ext>
            </a:extLst>
          </p:cNvPr>
          <p:cNvSpPr txBox="1"/>
          <p:nvPr/>
        </p:nvSpPr>
        <p:spPr>
          <a:xfrm>
            <a:off x="661181" y="0"/>
            <a:ext cx="11113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1BE0B-3E8C-15CF-A658-65A4C8B3F28A}"/>
              </a:ext>
            </a:extLst>
          </p:cNvPr>
          <p:cNvSpPr txBox="1"/>
          <p:nvPr/>
        </p:nvSpPr>
        <p:spPr>
          <a:xfrm>
            <a:off x="221566" y="1129087"/>
            <a:ext cx="6098344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4130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8DCE9-8193-2C75-7896-DE20647D11CC}"/>
              </a:ext>
            </a:extLst>
          </p:cNvPr>
          <p:cNvSpPr txBox="1"/>
          <p:nvPr/>
        </p:nvSpPr>
        <p:spPr>
          <a:xfrm>
            <a:off x="334107" y="2148127"/>
            <a:ext cx="576189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0"/>
              </a:spcAft>
              <a:buFontTx/>
              <a:buChar char="-"/>
            </a:pP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 nơi dự trữ và cung cấp nước, dinh dưỡng cho cây trồng</a:t>
            </a: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endParaRPr lang="vi-VN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Aft>
                <a:spcPts val="0"/>
              </a:spcAft>
              <a:buFontTx/>
              <a:buChar char="-"/>
            </a:pP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Giúp trao đổi khí giữa rễ cây và môi trường</a:t>
            </a: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endParaRPr lang="vi-VN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Giữ cho cây đứng vững</a:t>
            </a:r>
          </a:p>
        </p:txBody>
      </p:sp>
      <p:pic>
        <p:nvPicPr>
          <p:cNvPr id="16386" name="Picture 2" descr="Chỉ rõ mối quan hệ giữa đất và cây trồng?">
            <a:extLst>
              <a:ext uri="{FF2B5EF4-FFF2-40B4-BE49-F238E27FC236}">
                <a16:creationId xmlns:a16="http://schemas.microsoft.com/office/drawing/2014/main" id="{3CE20EA7-C493-30A8-D01D-B8984B373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51059"/>
            <a:ext cx="5998330" cy="548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0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42578B-31FF-B0D9-2FE5-A5BA5CBF01DF}"/>
              </a:ext>
            </a:extLst>
          </p:cNvPr>
          <p:cNvSpPr txBox="1"/>
          <p:nvPr/>
        </p:nvSpPr>
        <p:spPr>
          <a:xfrm>
            <a:off x="661181" y="0"/>
            <a:ext cx="11113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90712-D141-7A62-3303-04F62ADF8C83}"/>
              </a:ext>
            </a:extLst>
          </p:cNvPr>
          <p:cNvSpPr txBox="1"/>
          <p:nvPr/>
        </p:nvSpPr>
        <p:spPr>
          <a:xfrm>
            <a:off x="221566" y="1129087"/>
            <a:ext cx="6098344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4130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5.Dinh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dưỡng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E07686-971D-6E3B-BED9-05CB438B7D90}"/>
              </a:ext>
            </a:extLst>
          </p:cNvPr>
          <p:cNvSpPr txBox="1"/>
          <p:nvPr/>
        </p:nvSpPr>
        <p:spPr>
          <a:xfrm>
            <a:off x="221566" y="2406024"/>
            <a:ext cx="11577711" cy="116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6DEA3-AA92-4672-B6D3-23686ACED400}"/>
              </a:ext>
            </a:extLst>
          </p:cNvPr>
          <p:cNvSpPr txBox="1"/>
          <p:nvPr/>
        </p:nvSpPr>
        <p:spPr>
          <a:xfrm>
            <a:off x="798342" y="3804463"/>
            <a:ext cx="6098344" cy="2593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 N, P, K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S, Ca, Mg, Si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MN, Cu, B, Zn, Fe, Mo, Cl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5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ài 4. Vai trò của các nguyên tố khoáng - Hoc24">
            <a:extLst>
              <a:ext uri="{FF2B5EF4-FFF2-40B4-BE49-F238E27FC236}">
                <a16:creationId xmlns:a16="http://schemas.microsoft.com/office/drawing/2014/main" id="{DCD66C7B-6BC6-42CC-5E07-8A4CFEEB7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74" y="576775"/>
            <a:ext cx="5185629" cy="604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Nhu cầu dinh dưỡng, biểu hiện thiếu hụt và cách khắc phục cho lúa - Nghiên  cứu phân bón">
            <a:extLst>
              <a:ext uri="{FF2B5EF4-FFF2-40B4-BE49-F238E27FC236}">
                <a16:creationId xmlns:a16="http://schemas.microsoft.com/office/drawing/2014/main" id="{F7C448F8-D131-12B3-B03A-E38C3367B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929054"/>
            <a:ext cx="5753027" cy="569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giai-cn-10-bai-3-cd-1">
            <a:extLst>
              <a:ext uri="{FF2B5EF4-FFF2-40B4-BE49-F238E27FC236}">
                <a16:creationId xmlns:a16="http://schemas.microsoft.com/office/drawing/2014/main" id="{5E0C95CF-944B-2332-E2F4-53F6A5346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6" y="661897"/>
            <a:ext cx="8004517" cy="618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79F8F4-EDD4-6986-050B-1ED940708B2E}"/>
              </a:ext>
            </a:extLst>
          </p:cNvPr>
          <p:cNvSpPr txBox="1"/>
          <p:nvPr/>
        </p:nvSpPr>
        <p:spPr>
          <a:xfrm>
            <a:off x="239151" y="226600"/>
            <a:ext cx="11774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chỉ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yếu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trồng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trọt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hưởng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trồng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9" descr="giai-cn-10-bai-3-cd-6">
            <a:extLst>
              <a:ext uri="{FF2B5EF4-FFF2-40B4-BE49-F238E27FC236}">
                <a16:creationId xmlns:a16="http://schemas.microsoft.com/office/drawing/2014/main" id="{C386DA4B-FFCF-D92F-831C-A473FC49D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68" y="363489"/>
            <a:ext cx="8689071" cy="649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065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ẤU HIỆU NHẬN BIẾT CÂY THIẾU DINH DƯỠNG QUA BIỂU HIỆN TRÊN LÁ – AGRICULTURE">
            <a:extLst>
              <a:ext uri="{FF2B5EF4-FFF2-40B4-BE49-F238E27FC236}">
                <a16:creationId xmlns:a16="http://schemas.microsoft.com/office/drawing/2014/main" id="{0BF9D798-073D-DDCF-EA7E-A113E953C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00" y="323557"/>
            <a:ext cx="9959926" cy="642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362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42578B-31FF-B0D9-2FE5-A5BA5CBF01DF}"/>
              </a:ext>
            </a:extLst>
          </p:cNvPr>
          <p:cNvSpPr txBox="1"/>
          <p:nvPr/>
        </p:nvSpPr>
        <p:spPr>
          <a:xfrm>
            <a:off x="661181" y="0"/>
            <a:ext cx="11113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90712-D141-7A62-3303-04F62ADF8C83}"/>
              </a:ext>
            </a:extLst>
          </p:cNvPr>
          <p:cNvSpPr txBox="1"/>
          <p:nvPr/>
        </p:nvSpPr>
        <p:spPr>
          <a:xfrm>
            <a:off x="221566" y="1129087"/>
            <a:ext cx="6098344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4130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5.Dinh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dưỡng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E6805-A638-A732-A79C-50B7A9B6CAFB}"/>
              </a:ext>
            </a:extLst>
          </p:cNvPr>
          <p:cNvSpPr txBox="1"/>
          <p:nvPr/>
        </p:nvSpPr>
        <p:spPr>
          <a:xfrm>
            <a:off x="1965959" y="1908976"/>
            <a:ext cx="609834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Thúc đẩy nảy mầm</a:t>
            </a:r>
          </a:p>
          <a:p>
            <a:pPr algn="l">
              <a:spcAft>
                <a:spcPts val="0"/>
              </a:spcAft>
            </a:pP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Sinh trưởng và phát triển thân, lá</a:t>
            </a:r>
          </a:p>
          <a:p>
            <a:pPr algn="l">
              <a:spcAft>
                <a:spcPts val="0"/>
              </a:spcAft>
            </a:pP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Kích thích ra rễ</a:t>
            </a:r>
          </a:p>
          <a:p>
            <a:pPr algn="l">
              <a:spcAft>
                <a:spcPts val="0"/>
              </a:spcAft>
            </a:pP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Kích thích ra hoa, đậu quả</a:t>
            </a:r>
          </a:p>
          <a:p>
            <a:pPr algn="l">
              <a:spcAft>
                <a:spcPts val="0"/>
              </a:spcAft>
            </a:pP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Tăng tính chống chịu sâu, bệnh hại và điều kiện thời tiết bất lợi</a:t>
            </a:r>
          </a:p>
          <a:p>
            <a:pPr algn="l">
              <a:spcAft>
                <a:spcPts val="0"/>
              </a:spcAft>
            </a:pP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Tăng năng suất, chất lượng và khả năng bảo quản nông sản</a:t>
            </a:r>
          </a:p>
        </p:txBody>
      </p:sp>
    </p:spTree>
    <p:extLst>
      <p:ext uri="{BB962C8B-B14F-4D97-AF65-F5344CB8AC3E}">
        <p14:creationId xmlns:p14="http://schemas.microsoft.com/office/powerpoint/2010/main" val="194434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42578B-31FF-B0D9-2FE5-A5BA5CBF01DF}"/>
              </a:ext>
            </a:extLst>
          </p:cNvPr>
          <p:cNvSpPr txBox="1"/>
          <p:nvPr/>
        </p:nvSpPr>
        <p:spPr>
          <a:xfrm>
            <a:off x="661181" y="0"/>
            <a:ext cx="11113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90712-D141-7A62-3303-04F62ADF8C83}"/>
              </a:ext>
            </a:extLst>
          </p:cNvPr>
          <p:cNvSpPr txBox="1"/>
          <p:nvPr/>
        </p:nvSpPr>
        <p:spPr>
          <a:xfrm>
            <a:off x="221566" y="1129087"/>
            <a:ext cx="6098344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4130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Giống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98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ý thuyết Công nghệ 10 Bài 3: Mối quan hệ giữa cây trồng và các yếu tố chính trong trồng trọt - Cánh diều  (ảnh 1)">
            <a:extLst>
              <a:ext uri="{FF2B5EF4-FFF2-40B4-BE49-F238E27FC236}">
                <a16:creationId xmlns:a16="http://schemas.microsoft.com/office/drawing/2014/main" id="{9A3EA73D-8588-E77D-5516-538FE481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12" y="942535"/>
            <a:ext cx="10113175" cy="554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8F9145-E092-0965-62BA-6C3132A016F4}"/>
              </a:ext>
            </a:extLst>
          </p:cNvPr>
          <p:cNvSpPr txBox="1"/>
          <p:nvPr/>
        </p:nvSpPr>
        <p:spPr>
          <a:xfrm>
            <a:off x="279008" y="140677"/>
            <a:ext cx="11633981" cy="116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3.9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dưa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5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hân loại các giống lúa và sự khác nhau của lúa trên Thế Giới">
            <a:extLst>
              <a:ext uri="{FF2B5EF4-FFF2-40B4-BE49-F238E27FC236}">
                <a16:creationId xmlns:a16="http://schemas.microsoft.com/office/drawing/2014/main" id="{43602B0D-D1AC-1BB7-429A-F863B198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6213"/>
            <a:ext cx="97536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11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haiBinh Seed - 5 giống lúa tối ưu cho năng suất cao nhất 2021">
            <a:extLst>
              <a:ext uri="{FF2B5EF4-FFF2-40B4-BE49-F238E27FC236}">
                <a16:creationId xmlns:a16="http://schemas.microsoft.com/office/drawing/2014/main" id="{858BD09A-6D12-761C-7BE7-B8FFC40AC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7" y="554941"/>
            <a:ext cx="5939275" cy="601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Một số giống lúa thuần mới năng suất cao, chống chịu sâu bệnh tốt">
            <a:extLst>
              <a:ext uri="{FF2B5EF4-FFF2-40B4-BE49-F238E27FC236}">
                <a16:creationId xmlns:a16="http://schemas.microsoft.com/office/drawing/2014/main" id="{E1422AB9-9BC1-6219-44E2-A4127AE4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66" y="337624"/>
            <a:ext cx="4600136" cy="601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125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42578B-31FF-B0D9-2FE5-A5BA5CBF01DF}"/>
              </a:ext>
            </a:extLst>
          </p:cNvPr>
          <p:cNvSpPr txBox="1"/>
          <p:nvPr/>
        </p:nvSpPr>
        <p:spPr>
          <a:xfrm>
            <a:off x="661181" y="0"/>
            <a:ext cx="11113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90712-D141-7A62-3303-04F62ADF8C83}"/>
              </a:ext>
            </a:extLst>
          </p:cNvPr>
          <p:cNvSpPr txBox="1"/>
          <p:nvPr/>
        </p:nvSpPr>
        <p:spPr>
          <a:xfrm>
            <a:off x="221566" y="1129087"/>
            <a:ext cx="6098344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4130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9C134-A9C3-832C-7230-CC0E5A24FAF7}"/>
              </a:ext>
            </a:extLst>
          </p:cNvPr>
          <p:cNvSpPr txBox="1"/>
          <p:nvPr/>
        </p:nvSpPr>
        <p:spPr>
          <a:xfrm>
            <a:off x="826477" y="1908976"/>
            <a:ext cx="60983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vi-V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hình thái</a:t>
            </a:r>
          </a:p>
          <a:p>
            <a:pPr algn="l">
              <a:spcAft>
                <a:spcPts val="0"/>
              </a:spcAft>
            </a:pPr>
            <a:r>
              <a:rPr lang="vi-V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Khả năng sinh trưởng, phát triển</a:t>
            </a:r>
          </a:p>
          <a:p>
            <a:pPr algn="l">
              <a:spcAft>
                <a:spcPts val="0"/>
              </a:spcAft>
            </a:pPr>
            <a:r>
              <a:rPr lang="vi-V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Khả năng chống chịu sâu bệnh và điều kiện ngoại cảnh bất lợi</a:t>
            </a:r>
          </a:p>
          <a:p>
            <a:pPr algn="l">
              <a:spcAft>
                <a:spcPts val="0"/>
              </a:spcAft>
            </a:pPr>
            <a:r>
              <a:rPr lang="vi-V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Năng suất và chất lượng cây trồng</a:t>
            </a:r>
          </a:p>
        </p:txBody>
      </p:sp>
    </p:spTree>
    <p:extLst>
      <p:ext uri="{BB962C8B-B14F-4D97-AF65-F5344CB8AC3E}">
        <p14:creationId xmlns:p14="http://schemas.microsoft.com/office/powerpoint/2010/main" val="19562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42578B-31FF-B0D9-2FE5-A5BA5CBF01DF}"/>
              </a:ext>
            </a:extLst>
          </p:cNvPr>
          <p:cNvSpPr txBox="1"/>
          <p:nvPr/>
        </p:nvSpPr>
        <p:spPr>
          <a:xfrm>
            <a:off x="661181" y="0"/>
            <a:ext cx="11113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90712-D141-7A62-3303-04F62ADF8C83}"/>
              </a:ext>
            </a:extLst>
          </p:cNvPr>
          <p:cNvSpPr txBox="1"/>
          <p:nvPr/>
        </p:nvSpPr>
        <p:spPr>
          <a:xfrm>
            <a:off x="221566" y="1129087"/>
            <a:ext cx="6098344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4130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1B9F6-60DB-1ABB-1792-2366200D2167}"/>
              </a:ext>
            </a:extLst>
          </p:cNvPr>
          <p:cNvSpPr txBox="1"/>
          <p:nvPr/>
        </p:nvSpPr>
        <p:spPr>
          <a:xfrm>
            <a:off x="661181" y="3095137"/>
            <a:ext cx="11113477" cy="116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4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ác công việc làm đất và tác dụng của từng công việc - Sách Giải">
            <a:extLst>
              <a:ext uri="{FF2B5EF4-FFF2-40B4-BE49-F238E27FC236}">
                <a16:creationId xmlns:a16="http://schemas.microsoft.com/office/drawing/2014/main" id="{9DEF8269-9582-F4FD-52A0-5D9EA4B81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3" y="914400"/>
            <a:ext cx="10995953" cy="569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E27CF-AE23-2B9C-B474-404181A51483}"/>
              </a:ext>
            </a:extLst>
          </p:cNvPr>
          <p:cNvSpPr txBox="1"/>
          <p:nvPr/>
        </p:nvSpPr>
        <p:spPr>
          <a:xfrm>
            <a:off x="483283" y="246185"/>
            <a:ext cx="10837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Kỹ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bừa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đập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55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6369C-CE74-779D-B063-218864AF4889}"/>
              </a:ext>
            </a:extLst>
          </p:cNvPr>
          <p:cNvSpPr txBox="1"/>
          <p:nvPr/>
        </p:nvSpPr>
        <p:spPr>
          <a:xfrm>
            <a:off x="320040" y="1093917"/>
            <a:ext cx="2198077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CCF2B-C9F6-9634-DA1B-5921C1CD1006}"/>
              </a:ext>
            </a:extLst>
          </p:cNvPr>
          <p:cNvSpPr txBox="1"/>
          <p:nvPr/>
        </p:nvSpPr>
        <p:spPr>
          <a:xfrm>
            <a:off x="661181" y="0"/>
            <a:ext cx="11113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pPr algn="ctr"/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ững hiệu quả không ngờ từ luân canh cây trồng. - Nextfarm">
            <a:extLst>
              <a:ext uri="{FF2B5EF4-FFF2-40B4-BE49-F238E27FC236}">
                <a16:creationId xmlns:a16="http://schemas.microsoft.com/office/drawing/2014/main" id="{4CD9F5E7-02A2-7E88-6D9A-7F21DC4A2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14047"/>
            <a:ext cx="11430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B1E907-46DC-D831-B7F4-2D57A09FBAAB}"/>
              </a:ext>
            </a:extLst>
          </p:cNvPr>
          <p:cNvSpPr txBox="1"/>
          <p:nvPr/>
        </p:nvSpPr>
        <p:spPr>
          <a:xfrm>
            <a:off x="381000" y="214384"/>
            <a:ext cx="1143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Luân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canh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luân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233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ợi Ích Của Trồng Xen Canh Và Những Lưu Ý Quan Trọng Cho Nhà Nông">
            <a:extLst>
              <a:ext uri="{FF2B5EF4-FFF2-40B4-BE49-F238E27FC236}">
                <a16:creationId xmlns:a16="http://schemas.microsoft.com/office/drawing/2014/main" id="{3449E7BB-0CD2-FD0D-AA60-844A4D892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5927"/>
            <a:ext cx="11430000" cy="57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2B62-EDC5-356F-C8FC-62165FDE6D61}"/>
              </a:ext>
            </a:extLst>
          </p:cNvPr>
          <p:cNvSpPr txBox="1"/>
          <p:nvPr/>
        </p:nvSpPr>
        <p:spPr>
          <a:xfrm>
            <a:off x="4235547" y="259811"/>
            <a:ext cx="5217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Xen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canh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trồng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608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âng cao năng suất, chất lượng sản phẩm lạc">
            <a:extLst>
              <a:ext uri="{FF2B5EF4-FFF2-40B4-BE49-F238E27FC236}">
                <a16:creationId xmlns:a16="http://schemas.microsoft.com/office/drawing/2014/main" id="{D95D401E-635D-477F-1BC0-9EFC73532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01858"/>
            <a:ext cx="9144000" cy="60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8F7CEE-7933-D128-8553-DFAF86262A55}"/>
              </a:ext>
            </a:extLst>
          </p:cNvPr>
          <p:cNvSpPr txBox="1"/>
          <p:nvPr/>
        </p:nvSpPr>
        <p:spPr>
          <a:xfrm>
            <a:off x="4235547" y="259811"/>
            <a:ext cx="5217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Mật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gieo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28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hời vụ gieo trồng là gì? | baivan.net">
            <a:extLst>
              <a:ext uri="{FF2B5EF4-FFF2-40B4-BE49-F238E27FC236}">
                <a16:creationId xmlns:a16="http://schemas.microsoft.com/office/drawing/2014/main" id="{570372EE-313C-E42F-51CA-DBB8AA4CF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6" y="436098"/>
            <a:ext cx="11774658" cy="57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47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42578B-31FF-B0D9-2FE5-A5BA5CBF01DF}"/>
              </a:ext>
            </a:extLst>
          </p:cNvPr>
          <p:cNvSpPr txBox="1"/>
          <p:nvPr/>
        </p:nvSpPr>
        <p:spPr>
          <a:xfrm>
            <a:off x="661181" y="0"/>
            <a:ext cx="11113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90712-D141-7A62-3303-04F62ADF8C83}"/>
              </a:ext>
            </a:extLst>
          </p:cNvPr>
          <p:cNvSpPr txBox="1"/>
          <p:nvPr/>
        </p:nvSpPr>
        <p:spPr>
          <a:xfrm>
            <a:off x="221566" y="1129087"/>
            <a:ext cx="6098344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4130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B43D7-891F-EE99-1CC4-2034DA8FFACF}"/>
              </a:ext>
            </a:extLst>
          </p:cNvPr>
          <p:cNvSpPr txBox="1"/>
          <p:nvPr/>
        </p:nvSpPr>
        <p:spPr>
          <a:xfrm>
            <a:off x="319454" y="1869908"/>
            <a:ext cx="11553092" cy="3859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Áp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kĩ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canh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sóc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hại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ngăn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ngừa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lây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mầm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hại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22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96C3F9-9B37-D422-CB1D-3E0E028E77CE}"/>
              </a:ext>
            </a:extLst>
          </p:cNvPr>
          <p:cNvSpPr txBox="1"/>
          <p:nvPr/>
        </p:nvSpPr>
        <p:spPr>
          <a:xfrm>
            <a:off x="447821" y="190158"/>
            <a:ext cx="11296357" cy="116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ẩm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phổ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94468-F23F-8FCD-A758-5723EBB4CC18}"/>
              </a:ext>
            </a:extLst>
          </p:cNvPr>
          <p:cNvSpPr txBox="1"/>
          <p:nvPr/>
        </p:nvSpPr>
        <p:spPr>
          <a:xfrm>
            <a:off x="447820" y="1518349"/>
            <a:ext cx="11296357" cy="4891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2413000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Ớt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2413000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Kiệu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2413000" algn="l"/>
              </a:tabLst>
            </a:pP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ưa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hấu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2413000" algn="l"/>
              </a:tabLst>
            </a:pP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Lúa</a:t>
            </a:r>
            <a:endParaRPr lang="en-US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2413000" algn="l"/>
              </a:tabLst>
            </a:pP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Mía</a:t>
            </a:r>
            <a:endParaRPr lang="en-US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2413000" algn="l"/>
              </a:tabLst>
            </a:pP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Khoai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ì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2413000" algn="l"/>
              </a:tabLs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………..</a:t>
            </a:r>
            <a:endParaRPr lang="en-US" sz="28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8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46C185-A8E3-DE88-BFD0-8B46D4E2FB3E}"/>
              </a:ext>
            </a:extLst>
          </p:cNvPr>
          <p:cNvSpPr txBox="1"/>
          <p:nvPr/>
        </p:nvSpPr>
        <p:spPr>
          <a:xfrm>
            <a:off x="3056206" y="457443"/>
            <a:ext cx="6079588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18-19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57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D3F5ED-BCE2-025D-0539-915D5BCD4FA4}"/>
              </a:ext>
            </a:extLst>
          </p:cNvPr>
          <p:cNvSpPr txBox="1"/>
          <p:nvPr/>
        </p:nvSpPr>
        <p:spPr>
          <a:xfrm>
            <a:off x="295422" y="246429"/>
            <a:ext cx="11366694" cy="116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khoai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61DC0-29EA-CE61-1AF0-8CA614B76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68" y="1283831"/>
            <a:ext cx="9222839" cy="5574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2D71C6-EB01-EEE8-D649-054C999FCAB3}"/>
              </a:ext>
            </a:extLst>
          </p:cNvPr>
          <p:cNvSpPr txBox="1"/>
          <p:nvPr/>
        </p:nvSpPr>
        <p:spPr>
          <a:xfrm>
            <a:off x="412652" y="246429"/>
            <a:ext cx="11366695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 súp lơ trông như thế nào?">
            <a:extLst>
              <a:ext uri="{FF2B5EF4-FFF2-40B4-BE49-F238E27FC236}">
                <a16:creationId xmlns:a16="http://schemas.microsoft.com/office/drawing/2014/main" id="{D6E34D51-F4C3-3B41-5175-A0C524C45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75" y="267286"/>
            <a:ext cx="9144000" cy="632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Đẹp Đến Lạ Thường Với Giống Hoa Bắp Cải Nhiều Màu - Lên Đời Cây Cảnh Chơi  Tết">
            <a:extLst>
              <a:ext uri="{FF2B5EF4-FFF2-40B4-BE49-F238E27FC236}">
                <a16:creationId xmlns:a16="http://schemas.microsoft.com/office/drawing/2014/main" id="{834CBC39-CCA6-531C-42B0-E5ABD5AA3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52" y="609234"/>
            <a:ext cx="5348067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au cải bắp - món ngon chữa được nhiều loại bệnh">
            <a:extLst>
              <a:ext uri="{FF2B5EF4-FFF2-40B4-BE49-F238E27FC236}">
                <a16:creationId xmlns:a16="http://schemas.microsoft.com/office/drawing/2014/main" id="{4A695E45-0EE3-734C-66C5-8383A5B9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" y="571500"/>
            <a:ext cx="4938319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81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6369C-CE74-779D-B063-218864AF4889}"/>
              </a:ext>
            </a:extLst>
          </p:cNvPr>
          <p:cNvSpPr txBox="1"/>
          <p:nvPr/>
        </p:nvSpPr>
        <p:spPr>
          <a:xfrm>
            <a:off x="320040" y="1093917"/>
            <a:ext cx="2198077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4130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CCF2B-C9F6-9634-DA1B-5921C1CD1006}"/>
              </a:ext>
            </a:extLst>
          </p:cNvPr>
          <p:cNvSpPr txBox="1"/>
          <p:nvPr/>
        </p:nvSpPr>
        <p:spPr>
          <a:xfrm>
            <a:off x="661181" y="0"/>
            <a:ext cx="11113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656B3-D9E4-A948-BAC7-74C5BCAAE845}"/>
              </a:ext>
            </a:extLst>
          </p:cNvPr>
          <p:cNvSpPr txBox="1"/>
          <p:nvPr/>
        </p:nvSpPr>
        <p:spPr>
          <a:xfrm>
            <a:off x="502919" y="1838636"/>
            <a:ext cx="11113477" cy="2439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hô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hấp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thúc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già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ức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chế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hô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hấp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kích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1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6" descr="giai-cn-10-bai-3-cd-3">
            <a:extLst>
              <a:ext uri="{FF2B5EF4-FFF2-40B4-BE49-F238E27FC236}">
                <a16:creationId xmlns:a16="http://schemas.microsoft.com/office/drawing/2014/main" id="{3255961F-B245-0060-7B2E-8EA95E9EC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3" y="1477108"/>
            <a:ext cx="11842594" cy="523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DF1C54-5772-883E-26CC-4264B617EDB9}"/>
              </a:ext>
            </a:extLst>
          </p:cNvPr>
          <p:cNvSpPr txBox="1"/>
          <p:nvPr/>
        </p:nvSpPr>
        <p:spPr>
          <a:xfrm>
            <a:off x="174703" y="376465"/>
            <a:ext cx="11487414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5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Quá trình hấp thu và vận chuyển chất dinh dưỡng trong cây trồng">
            <a:extLst>
              <a:ext uri="{FF2B5EF4-FFF2-40B4-BE49-F238E27FC236}">
                <a16:creationId xmlns:a16="http://schemas.microsoft.com/office/drawing/2014/main" id="{604A05E9-DE15-C9AF-0F4C-5038D74D0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3" y="1237957"/>
            <a:ext cx="6527410" cy="562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5550CE-6152-9F5F-E604-A1EFACCB47FE}"/>
              </a:ext>
            </a:extLst>
          </p:cNvPr>
          <p:cNvSpPr txBox="1"/>
          <p:nvPr/>
        </p:nvSpPr>
        <p:spPr>
          <a:xfrm>
            <a:off x="1022252" y="21534"/>
            <a:ext cx="9950548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952F9-7A92-3688-231A-7C315ACC23E0}"/>
              </a:ext>
            </a:extLst>
          </p:cNvPr>
          <p:cNvSpPr txBox="1"/>
          <p:nvPr/>
        </p:nvSpPr>
        <p:spPr>
          <a:xfrm>
            <a:off x="165295" y="961013"/>
            <a:ext cx="505381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hạt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rễ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lá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kém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đậu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hạt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kém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trưởng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A1399-8FA1-A046-A821-A6410187C96F}"/>
              </a:ext>
            </a:extLst>
          </p:cNvPr>
          <p:cNvSpPr txBox="1"/>
          <p:nvPr/>
        </p:nvSpPr>
        <p:spPr>
          <a:xfrm>
            <a:off x="165295" y="3056569"/>
            <a:ext cx="4955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thấp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hạt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khó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nảy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mầm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còi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chậm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đậu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hạt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kém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8F6E08-1A74-072D-42DF-E4F087628904}"/>
              </a:ext>
            </a:extLst>
          </p:cNvPr>
          <p:cNvSpPr txBox="1"/>
          <p:nvPr/>
        </p:nvSpPr>
        <p:spPr>
          <a:xfrm>
            <a:off x="165295" y="4441564"/>
            <a:ext cx="5053818" cy="2285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130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nông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4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1182</Words>
  <Application>Microsoft Office PowerPoint</Application>
  <PresentationFormat>Widescreen</PresentationFormat>
  <Paragraphs>119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</cp:revision>
  <dcterms:created xsi:type="dcterms:W3CDTF">2022-09-12T21:55:31Z</dcterms:created>
  <dcterms:modified xsi:type="dcterms:W3CDTF">2024-12-12T15:43:40Z</dcterms:modified>
</cp:coreProperties>
</file>