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9" r:id="rId2"/>
    <p:sldId id="274" r:id="rId3"/>
    <p:sldId id="314" r:id="rId4"/>
    <p:sldId id="270" r:id="rId5"/>
    <p:sldId id="272" r:id="rId6"/>
    <p:sldId id="287" r:id="rId7"/>
    <p:sldId id="275" r:id="rId8"/>
    <p:sldId id="277" r:id="rId9"/>
    <p:sldId id="315" r:id="rId10"/>
    <p:sldId id="316" r:id="rId11"/>
    <p:sldId id="292" r:id="rId12"/>
    <p:sldId id="318" r:id="rId13"/>
    <p:sldId id="317" r:id="rId14"/>
    <p:sldId id="280" r:id="rId15"/>
    <p:sldId id="319" r:id="rId16"/>
    <p:sldId id="321" r:id="rId17"/>
    <p:sldId id="322" r:id="rId18"/>
    <p:sldId id="323" r:id="rId19"/>
    <p:sldId id="324" r:id="rId20"/>
    <p:sldId id="325" r:id="rId21"/>
    <p:sldId id="326" r:id="rId22"/>
    <p:sldId id="327" r:id="rId23"/>
    <p:sldId id="328" r:id="rId24"/>
    <p:sldId id="329" r:id="rId25"/>
    <p:sldId id="330" r:id="rId26"/>
    <p:sldId id="331" r:id="rId27"/>
    <p:sldId id="332" r:id="rId28"/>
    <p:sldId id="333" r:id="rId29"/>
    <p:sldId id="334" r:id="rId30"/>
    <p:sldId id="335" r:id="rId31"/>
    <p:sldId id="336" r:id="rId32"/>
    <p:sldId id="338" r:id="rId33"/>
    <p:sldId id="339" r:id="rId34"/>
    <p:sldId id="340" r:id="rId35"/>
    <p:sldId id="342" r:id="rId36"/>
    <p:sldId id="341" r:id="rId37"/>
    <p:sldId id="343" r:id="rId38"/>
    <p:sldId id="344" r:id="rId39"/>
    <p:sldId id="345" r:id="rId40"/>
    <p:sldId id="300" r:id="rId41"/>
    <p:sldId id="346" r:id="rId42"/>
    <p:sldId id="348" r:id="rId43"/>
    <p:sldId id="349" r:id="rId44"/>
    <p:sldId id="347" r:id="rId45"/>
    <p:sldId id="351" r:id="rId46"/>
    <p:sldId id="350" r:id="rId47"/>
    <p:sldId id="352" r:id="rId48"/>
    <p:sldId id="307" r:id="rId49"/>
    <p:sldId id="312" r:id="rId50"/>
    <p:sldId id="356" r:id="rId51"/>
    <p:sldId id="354" r:id="rId52"/>
    <p:sldId id="358" r:id="rId53"/>
    <p:sldId id="357" r:id="rId54"/>
    <p:sldId id="360" r:id="rId55"/>
    <p:sldId id="359" r:id="rId56"/>
    <p:sldId id="259" r:id="rId57"/>
    <p:sldId id="313" r:id="rId58"/>
  </p:sldIdLst>
  <p:sldSz cx="18288000" cy="10287000"/>
  <p:notesSz cx="6858000" cy="9144000"/>
  <p:embeddedFontLst>
    <p:embeddedFont>
      <p:font typeface="Amasis MT Pro Black" panose="02040A04050005020304" pitchFamily="18" charset="0"/>
      <p:bold r:id="rId59"/>
      <p:boldItalic r:id="rId60"/>
    </p:embeddedFont>
    <p:embeddedFont>
      <p:font typeface="Calibri" panose="020F0502020204030204" pitchFamily="34"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8A5872F-F92E-4EE4-8787-E298A83E751B}">
          <p14:sldIdLst>
            <p14:sldId id="269"/>
            <p14:sldId id="274"/>
            <p14:sldId id="314"/>
            <p14:sldId id="270"/>
            <p14:sldId id="272"/>
            <p14:sldId id="287"/>
            <p14:sldId id="275"/>
            <p14:sldId id="277"/>
            <p14:sldId id="315"/>
            <p14:sldId id="316"/>
            <p14:sldId id="292"/>
            <p14:sldId id="318"/>
            <p14:sldId id="317"/>
            <p14:sldId id="280"/>
            <p14:sldId id="319"/>
            <p14:sldId id="321"/>
            <p14:sldId id="322"/>
            <p14:sldId id="323"/>
            <p14:sldId id="324"/>
            <p14:sldId id="325"/>
            <p14:sldId id="326"/>
            <p14:sldId id="327"/>
            <p14:sldId id="328"/>
            <p14:sldId id="329"/>
            <p14:sldId id="330"/>
            <p14:sldId id="331"/>
            <p14:sldId id="332"/>
            <p14:sldId id="333"/>
            <p14:sldId id="334"/>
            <p14:sldId id="335"/>
            <p14:sldId id="336"/>
            <p14:sldId id="338"/>
            <p14:sldId id="339"/>
            <p14:sldId id="340"/>
            <p14:sldId id="342"/>
            <p14:sldId id="341"/>
            <p14:sldId id="343"/>
            <p14:sldId id="344"/>
            <p14:sldId id="345"/>
            <p14:sldId id="300"/>
            <p14:sldId id="346"/>
            <p14:sldId id="348"/>
            <p14:sldId id="349"/>
            <p14:sldId id="347"/>
            <p14:sldId id="351"/>
            <p14:sldId id="350"/>
            <p14:sldId id="352"/>
            <p14:sldId id="307"/>
            <p14:sldId id="312"/>
            <p14:sldId id="356"/>
            <p14:sldId id="354"/>
            <p14:sldId id="358"/>
            <p14:sldId id="357"/>
            <p14:sldId id="360"/>
            <p14:sldId id="359"/>
            <p14:sldId id="259"/>
            <p14:sldId id="31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2E1"/>
    <a:srgbClr val="FBE2C4"/>
    <a:srgbClr val="C7DBD9"/>
    <a:srgbClr val="133D31"/>
    <a:srgbClr val="F9BAA9"/>
    <a:srgbClr val="8999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112"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svg"/></Relationships>
</file>

<file path=ppt/slides/_rels/slide1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5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gif"/><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3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sv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84.sv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8.jpeg"/><Relationship Id="rId7" Type="http://schemas.openxmlformats.org/officeDocument/2006/relationships/image" Target="../media/image22.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4.svg"/><Relationship Id="rId5" Type="http://schemas.openxmlformats.org/officeDocument/2006/relationships/image" Target="../media/image20.sv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7.sv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33D3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513311"/>
            <a:chOff x="0" y="0"/>
            <a:chExt cx="24384000" cy="3351082"/>
          </a:xfrm>
        </p:grpSpPr>
        <p:pic>
          <p:nvPicPr>
            <p:cNvPr id="3" name="Picture 3"/>
            <p:cNvPicPr>
              <a:picLocks noChangeAspect="1"/>
            </p:cNvPicPr>
            <p:nvPr/>
          </p:nvPicPr>
          <p:blipFill>
            <a:blip r:embed="rId2"/>
            <a:srcRect t="5805" b="73580"/>
            <a:stretch>
              <a:fillRect/>
            </a:stretch>
          </p:blipFill>
          <p:spPr>
            <a:xfrm>
              <a:off x="0" y="0"/>
              <a:ext cx="24384000" cy="3351082"/>
            </a:xfrm>
            <a:prstGeom prst="rect">
              <a:avLst/>
            </a:prstGeom>
          </p:spPr>
        </p:pic>
      </p:grpSp>
      <p:sp>
        <p:nvSpPr>
          <p:cNvPr id="4" name="Freeform 4"/>
          <p:cNvSpPr/>
          <p:nvPr/>
        </p:nvSpPr>
        <p:spPr>
          <a:xfrm>
            <a:off x="16171842" y="3771900"/>
            <a:ext cx="1277958" cy="1277958"/>
          </a:xfrm>
          <a:custGeom>
            <a:avLst/>
            <a:gdLst/>
            <a:ahLst/>
            <a:cxnLst/>
            <a:rect l="l" t="t" r="r" b="b"/>
            <a:pathLst>
              <a:path w="1277958" h="1277958">
                <a:moveTo>
                  <a:pt x="0" y="0"/>
                </a:moveTo>
                <a:lnTo>
                  <a:pt x="1277958" y="0"/>
                </a:lnTo>
                <a:lnTo>
                  <a:pt x="1277958" y="1277959"/>
                </a:lnTo>
                <a:lnTo>
                  <a:pt x="0" y="12779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6598925" y="4207990"/>
            <a:ext cx="423791" cy="405780"/>
          </a:xfrm>
          <a:custGeom>
            <a:avLst/>
            <a:gdLst/>
            <a:ahLst/>
            <a:cxnLst/>
            <a:rect l="l" t="t" r="r" b="b"/>
            <a:pathLst>
              <a:path w="423791" h="405780">
                <a:moveTo>
                  <a:pt x="0" y="0"/>
                </a:moveTo>
                <a:lnTo>
                  <a:pt x="423791" y="0"/>
                </a:lnTo>
                <a:lnTo>
                  <a:pt x="423791" y="405779"/>
                </a:lnTo>
                <a:lnTo>
                  <a:pt x="0" y="4057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6705364" y="4305423"/>
            <a:ext cx="210913" cy="210913"/>
          </a:xfrm>
          <a:custGeom>
            <a:avLst/>
            <a:gdLst/>
            <a:ahLst/>
            <a:cxnLst/>
            <a:rect l="l" t="t" r="r" b="b"/>
            <a:pathLst>
              <a:path w="210913" h="210913">
                <a:moveTo>
                  <a:pt x="0" y="0"/>
                </a:moveTo>
                <a:lnTo>
                  <a:pt x="210913" y="0"/>
                </a:lnTo>
                <a:lnTo>
                  <a:pt x="210913" y="210913"/>
                </a:lnTo>
                <a:lnTo>
                  <a:pt x="0" y="2109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970901" y="4762500"/>
            <a:ext cx="15945499" cy="3465179"/>
          </a:xfrm>
          <a:prstGeom prst="rect">
            <a:avLst/>
          </a:prstGeom>
        </p:spPr>
        <p:txBody>
          <a:bodyPr wrap="square" lIns="0" tIns="0" rIns="0" bIns="0" rtlCol="0" anchor="t">
            <a:spAutoFit/>
          </a:bodyPr>
          <a:lstStyle/>
          <a:p>
            <a:pPr algn="ctr">
              <a:lnSpc>
                <a:spcPct val="150000"/>
              </a:lnSpc>
            </a:pPr>
            <a:r>
              <a:rPr lang="en-US" sz="8000" b="1">
                <a:solidFill>
                  <a:srgbClr val="FFF5DA"/>
                </a:solidFill>
                <a:latin typeface="Arial" panose="020B0604020202020204" pitchFamily="34" charset="0"/>
                <a:cs typeface="Arial" panose="020B0604020202020204" pitchFamily="34" charset="0"/>
              </a:rPr>
              <a:t>CHÀO MỪNG CÁC EM ĐẾN VỚI BÀI HỌC NGÀY HÔM NAY!</a:t>
            </a:r>
          </a:p>
        </p:txBody>
      </p:sp>
      <p:grpSp>
        <p:nvGrpSpPr>
          <p:cNvPr id="8" name="Group 8"/>
          <p:cNvGrpSpPr/>
          <p:nvPr/>
        </p:nvGrpSpPr>
        <p:grpSpPr>
          <a:xfrm>
            <a:off x="-488805" y="2330233"/>
            <a:ext cx="19265609" cy="366156"/>
            <a:chOff x="0" y="0"/>
            <a:chExt cx="5074070" cy="96436"/>
          </a:xfrm>
        </p:grpSpPr>
        <p:sp>
          <p:nvSpPr>
            <p:cNvPr id="9" name="Freeform 9"/>
            <p:cNvSpPr/>
            <p:nvPr/>
          </p:nvSpPr>
          <p:spPr>
            <a:xfrm>
              <a:off x="0" y="0"/>
              <a:ext cx="5074070" cy="96436"/>
            </a:xfrm>
            <a:custGeom>
              <a:avLst/>
              <a:gdLst/>
              <a:ahLst/>
              <a:cxnLst/>
              <a:rect l="l" t="t" r="r" b="b"/>
              <a:pathLst>
                <a:path w="5074070" h="96436">
                  <a:moveTo>
                    <a:pt x="0" y="0"/>
                  </a:moveTo>
                  <a:lnTo>
                    <a:pt x="5074070" y="0"/>
                  </a:lnTo>
                  <a:lnTo>
                    <a:pt x="5074070" y="96436"/>
                  </a:lnTo>
                  <a:lnTo>
                    <a:pt x="0" y="96436"/>
                  </a:lnTo>
                  <a:close/>
                </a:path>
              </a:pathLst>
            </a:custGeom>
            <a:gradFill rotWithShape="1">
              <a:gsLst>
                <a:gs pos="0">
                  <a:srgbClr val="FFF5DA">
                    <a:alpha val="100000"/>
                  </a:srgbClr>
                </a:gs>
                <a:gs pos="100000">
                  <a:srgbClr val="133D31">
                    <a:alpha val="100000"/>
                  </a:srgbClr>
                </a:gs>
              </a:gsLst>
              <a:lin ang="0"/>
            </a:gradFill>
          </p:spPr>
          <p:txBody>
            <a:bodyPr/>
            <a:lstStyle/>
            <a:p>
              <a:endParaRPr lang="en-US"/>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Freeform 4">
            <a:extLst>
              <a:ext uri="{FF2B5EF4-FFF2-40B4-BE49-F238E27FC236}">
                <a16:creationId xmlns:a16="http://schemas.microsoft.com/office/drawing/2014/main" id="{F214D120-4B47-C644-85C0-611B12788C71}"/>
              </a:ext>
            </a:extLst>
          </p:cNvPr>
          <p:cNvSpPr/>
          <p:nvPr/>
        </p:nvSpPr>
        <p:spPr>
          <a:xfrm>
            <a:off x="685678" y="8220919"/>
            <a:ext cx="1277958" cy="1277958"/>
          </a:xfrm>
          <a:custGeom>
            <a:avLst/>
            <a:gdLst/>
            <a:ahLst/>
            <a:cxnLst/>
            <a:rect l="l" t="t" r="r" b="b"/>
            <a:pathLst>
              <a:path w="1277958" h="1277958">
                <a:moveTo>
                  <a:pt x="0" y="0"/>
                </a:moveTo>
                <a:lnTo>
                  <a:pt x="1277958" y="0"/>
                </a:lnTo>
                <a:lnTo>
                  <a:pt x="1277958" y="1277959"/>
                </a:lnTo>
                <a:lnTo>
                  <a:pt x="0" y="12779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5">
            <a:extLst>
              <a:ext uri="{FF2B5EF4-FFF2-40B4-BE49-F238E27FC236}">
                <a16:creationId xmlns:a16="http://schemas.microsoft.com/office/drawing/2014/main" id="{F03815C7-7E83-70CA-BD94-7D2A679EC689}"/>
              </a:ext>
            </a:extLst>
          </p:cNvPr>
          <p:cNvSpPr/>
          <p:nvPr/>
        </p:nvSpPr>
        <p:spPr>
          <a:xfrm>
            <a:off x="1112761" y="8657009"/>
            <a:ext cx="423791" cy="405780"/>
          </a:xfrm>
          <a:custGeom>
            <a:avLst/>
            <a:gdLst/>
            <a:ahLst/>
            <a:cxnLst/>
            <a:rect l="l" t="t" r="r" b="b"/>
            <a:pathLst>
              <a:path w="423791" h="405780">
                <a:moveTo>
                  <a:pt x="0" y="0"/>
                </a:moveTo>
                <a:lnTo>
                  <a:pt x="423791" y="0"/>
                </a:lnTo>
                <a:lnTo>
                  <a:pt x="423791" y="405779"/>
                </a:lnTo>
                <a:lnTo>
                  <a:pt x="0" y="4057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6">
            <a:extLst>
              <a:ext uri="{FF2B5EF4-FFF2-40B4-BE49-F238E27FC236}">
                <a16:creationId xmlns:a16="http://schemas.microsoft.com/office/drawing/2014/main" id="{AB4BB7BC-9C32-283F-D7B2-D3356F345BE4}"/>
              </a:ext>
            </a:extLst>
          </p:cNvPr>
          <p:cNvSpPr/>
          <p:nvPr/>
        </p:nvSpPr>
        <p:spPr>
          <a:xfrm>
            <a:off x="1219200" y="8754442"/>
            <a:ext cx="210913" cy="210913"/>
          </a:xfrm>
          <a:custGeom>
            <a:avLst/>
            <a:gdLst/>
            <a:ahLst/>
            <a:cxnLst/>
            <a:rect l="l" t="t" r="r" b="b"/>
            <a:pathLst>
              <a:path w="210913" h="210913">
                <a:moveTo>
                  <a:pt x="0" y="0"/>
                </a:moveTo>
                <a:lnTo>
                  <a:pt x="210913" y="0"/>
                </a:lnTo>
                <a:lnTo>
                  <a:pt x="210913" y="210913"/>
                </a:lnTo>
                <a:lnTo>
                  <a:pt x="0" y="2109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8101507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pic>
        <p:nvPicPr>
          <p:cNvPr id="4098" name="Picture 2" descr="Sử dụng thức ăn giàu dinh dưỡng giúp tăng trọng lượng lợn con - Tạp chí  Chăn nuôi Việt Nam">
            <a:extLst>
              <a:ext uri="{FF2B5EF4-FFF2-40B4-BE49-F238E27FC236}">
                <a16:creationId xmlns:a16="http://schemas.microsoft.com/office/drawing/2014/main" id="{8E073043-C6E5-99D1-915A-C1BFE35A8B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85" r="18163"/>
          <a:stretch/>
        </p:blipFill>
        <p:spPr bwMode="auto">
          <a:xfrm>
            <a:off x="9937594" y="5696890"/>
            <a:ext cx="4928545" cy="4503099"/>
          </a:xfrm>
          <a:prstGeom prst="ellipse">
            <a:avLst/>
          </a:prstGeom>
          <a:noFill/>
          <a:extLst>
            <a:ext uri="{909E8E84-426E-40DD-AFC4-6F175D3DCCD1}">
              <a14:hiddenFill xmlns:a14="http://schemas.microsoft.com/office/drawing/2010/main">
                <a:solidFill>
                  <a:srgbClr val="FFFFFF"/>
                </a:solidFill>
              </a14:hiddenFill>
            </a:ext>
          </a:extLst>
        </p:spPr>
      </p:pic>
      <p:pic>
        <p:nvPicPr>
          <p:cNvPr id="4100" name="Picture 4" descr="Hình ảnh con bò đẹp">
            <a:extLst>
              <a:ext uri="{FF2B5EF4-FFF2-40B4-BE49-F238E27FC236}">
                <a16:creationId xmlns:a16="http://schemas.microsoft.com/office/drawing/2014/main" id="{33D7ACDF-09A4-3F1A-C43A-975E303FFC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233"/>
          <a:stretch/>
        </p:blipFill>
        <p:spPr bwMode="auto">
          <a:xfrm>
            <a:off x="11545715" y="-130189"/>
            <a:ext cx="6324598" cy="5967297"/>
          </a:xfrm>
          <a:prstGeom prst="ellipse">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023A4581-B5D8-4196-B3D5-11137825E9AA}"/>
              </a:ext>
            </a:extLst>
          </p:cNvPr>
          <p:cNvSpPr/>
          <p:nvPr/>
        </p:nvSpPr>
        <p:spPr>
          <a:xfrm>
            <a:off x="2438400" y="723900"/>
            <a:ext cx="6096000" cy="1143000"/>
          </a:xfrm>
          <a:prstGeom prst="roundRect">
            <a:avLst/>
          </a:prstGeom>
          <a:solidFill>
            <a:srgbClr val="FBE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Nhu cầu dinh dưỡng </a:t>
            </a:r>
          </a:p>
        </p:txBody>
      </p:sp>
      <p:cxnSp>
        <p:nvCxnSpPr>
          <p:cNvPr id="5" name="Straight Connector 4">
            <a:extLst>
              <a:ext uri="{FF2B5EF4-FFF2-40B4-BE49-F238E27FC236}">
                <a16:creationId xmlns:a16="http://schemas.microsoft.com/office/drawing/2014/main" id="{2AC55D27-B59F-FD6A-ABDE-0B1FDDDE0340}"/>
              </a:ext>
            </a:extLst>
          </p:cNvPr>
          <p:cNvCxnSpPr>
            <a:cxnSpLocks/>
          </p:cNvCxnSpPr>
          <p:nvPr/>
        </p:nvCxnSpPr>
        <p:spPr>
          <a:xfrm>
            <a:off x="5486400" y="2628900"/>
            <a:ext cx="0" cy="2819400"/>
          </a:xfrm>
          <a:prstGeom prst="line">
            <a:avLst/>
          </a:prstGeom>
          <a:ln w="57150">
            <a:solidFill>
              <a:schemeClr val="accent5">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7F9A17C-A073-F513-2944-7FBCD731E853}"/>
              </a:ext>
            </a:extLst>
          </p:cNvPr>
          <p:cNvGrpSpPr/>
          <p:nvPr/>
        </p:nvGrpSpPr>
        <p:grpSpPr>
          <a:xfrm>
            <a:off x="634057" y="2247900"/>
            <a:ext cx="4312763" cy="1600189"/>
            <a:chOff x="634057" y="2247900"/>
            <a:chExt cx="4312763" cy="1600189"/>
          </a:xfrm>
        </p:grpSpPr>
        <p:sp>
          <p:nvSpPr>
            <p:cNvPr id="7" name="Speech Bubble: Rectangle 6">
              <a:extLst>
                <a:ext uri="{FF2B5EF4-FFF2-40B4-BE49-F238E27FC236}">
                  <a16:creationId xmlns:a16="http://schemas.microsoft.com/office/drawing/2014/main" id="{35E20D54-263E-13FF-5E57-B493AAAE4D16}"/>
                </a:ext>
              </a:extLst>
            </p:cNvPr>
            <p:cNvSpPr/>
            <p:nvPr/>
          </p:nvSpPr>
          <p:spPr>
            <a:xfrm>
              <a:off x="634057" y="2247900"/>
              <a:ext cx="4312763" cy="1600189"/>
            </a:xfrm>
            <a:prstGeom prst="wedgeRectCallout">
              <a:avLst>
                <a:gd name="adj1" fmla="val 68230"/>
                <a:gd name="adj2" fmla="val 24107"/>
              </a:avLst>
            </a:prstGeom>
            <a:solidFill>
              <a:srgbClr val="C7DB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279BA82-B494-07E4-E51C-EAA743681069}"/>
                </a:ext>
              </a:extLst>
            </p:cNvPr>
            <p:cNvSpPr txBox="1"/>
            <p:nvPr/>
          </p:nvSpPr>
          <p:spPr>
            <a:xfrm>
              <a:off x="1266438" y="2709440"/>
              <a:ext cx="3047999" cy="677108"/>
            </a:xfrm>
            <a:prstGeom prst="rect">
              <a:avLst/>
            </a:prstGeom>
            <a:noFill/>
          </p:spPr>
          <p:txBody>
            <a:bodyPr wrap="square" rtlCol="0">
              <a:spAutoFit/>
            </a:bodyPr>
            <a:lstStyle/>
            <a:p>
              <a:pPr algn="ctr"/>
              <a:r>
                <a:rPr lang="en-US" sz="3800">
                  <a:latin typeface="Arial" panose="020B0604020202020204" pitchFamily="34" charset="0"/>
                  <a:cs typeface="Arial" panose="020B0604020202020204" pitchFamily="34" charset="0"/>
                </a:rPr>
                <a:t>Loài, giống </a:t>
              </a:r>
            </a:p>
          </p:txBody>
        </p:sp>
      </p:grpSp>
      <p:grpSp>
        <p:nvGrpSpPr>
          <p:cNvPr id="13" name="Group 12">
            <a:extLst>
              <a:ext uri="{FF2B5EF4-FFF2-40B4-BE49-F238E27FC236}">
                <a16:creationId xmlns:a16="http://schemas.microsoft.com/office/drawing/2014/main" id="{987E9CC8-C300-B98B-4375-73F9E8CEE4AD}"/>
              </a:ext>
            </a:extLst>
          </p:cNvPr>
          <p:cNvGrpSpPr/>
          <p:nvPr/>
        </p:nvGrpSpPr>
        <p:grpSpPr>
          <a:xfrm>
            <a:off x="5981701" y="3543311"/>
            <a:ext cx="4312763" cy="1600189"/>
            <a:chOff x="5981701" y="3543311"/>
            <a:chExt cx="4312763" cy="1600189"/>
          </a:xfrm>
        </p:grpSpPr>
        <p:sp>
          <p:nvSpPr>
            <p:cNvPr id="9" name="Speech Bubble: Rectangle 8">
              <a:extLst>
                <a:ext uri="{FF2B5EF4-FFF2-40B4-BE49-F238E27FC236}">
                  <a16:creationId xmlns:a16="http://schemas.microsoft.com/office/drawing/2014/main" id="{52104CBA-8255-0F5A-7E33-DC7ED9986E9C}"/>
                </a:ext>
              </a:extLst>
            </p:cNvPr>
            <p:cNvSpPr/>
            <p:nvPr/>
          </p:nvSpPr>
          <p:spPr>
            <a:xfrm>
              <a:off x="5981701" y="3543311"/>
              <a:ext cx="4312763" cy="1600189"/>
            </a:xfrm>
            <a:prstGeom prst="wedgeRectCallout">
              <a:avLst>
                <a:gd name="adj1" fmla="val -69915"/>
                <a:gd name="adj2" fmla="val 22321"/>
              </a:avLst>
            </a:prstGeom>
            <a:solidFill>
              <a:srgbClr val="C7DB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8951372-4A5D-CAE9-A21D-65F7DBACB671}"/>
                </a:ext>
              </a:extLst>
            </p:cNvPr>
            <p:cNvSpPr txBox="1"/>
            <p:nvPr/>
          </p:nvSpPr>
          <p:spPr>
            <a:xfrm>
              <a:off x="6076951" y="4038600"/>
              <a:ext cx="4122262" cy="677108"/>
            </a:xfrm>
            <a:prstGeom prst="rect">
              <a:avLst/>
            </a:prstGeom>
            <a:noFill/>
          </p:spPr>
          <p:txBody>
            <a:bodyPr wrap="square" rtlCol="0">
              <a:spAutoFit/>
            </a:bodyPr>
            <a:lstStyle/>
            <a:p>
              <a:pPr algn="ctr"/>
              <a:r>
                <a:rPr lang="en-US" sz="3800">
                  <a:latin typeface="Arial" panose="020B0604020202020204" pitchFamily="34" charset="0"/>
                  <a:cs typeface="Arial" panose="020B0604020202020204" pitchFamily="34" charset="0"/>
                </a:rPr>
                <a:t>Lứa tuổi, tính biệt </a:t>
              </a:r>
            </a:p>
          </p:txBody>
        </p:sp>
      </p:grpSp>
      <p:grpSp>
        <p:nvGrpSpPr>
          <p:cNvPr id="17" name="Group 16">
            <a:extLst>
              <a:ext uri="{FF2B5EF4-FFF2-40B4-BE49-F238E27FC236}">
                <a16:creationId xmlns:a16="http://schemas.microsoft.com/office/drawing/2014/main" id="{89D94415-722E-291F-DB66-B4C10171C2A3}"/>
              </a:ext>
            </a:extLst>
          </p:cNvPr>
          <p:cNvGrpSpPr/>
          <p:nvPr/>
        </p:nvGrpSpPr>
        <p:grpSpPr>
          <a:xfrm>
            <a:off x="685800" y="5905500"/>
            <a:ext cx="8842993" cy="3506537"/>
            <a:chOff x="662632" y="5961710"/>
            <a:chExt cx="8842993" cy="3506537"/>
          </a:xfrm>
        </p:grpSpPr>
        <p:sp>
          <p:nvSpPr>
            <p:cNvPr id="14" name="Arrow: Right 13">
              <a:extLst>
                <a:ext uri="{FF2B5EF4-FFF2-40B4-BE49-F238E27FC236}">
                  <a16:creationId xmlns:a16="http://schemas.microsoft.com/office/drawing/2014/main" id="{3BCF8D66-1BA7-715A-8368-305AB066F083}"/>
                </a:ext>
              </a:extLst>
            </p:cNvPr>
            <p:cNvSpPr/>
            <p:nvPr/>
          </p:nvSpPr>
          <p:spPr>
            <a:xfrm>
              <a:off x="662632" y="7469329"/>
              <a:ext cx="838200" cy="690150"/>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5D1F8D3-9AB5-6EF1-4584-2E41A9C6CB31}"/>
                </a:ext>
              </a:extLst>
            </p:cNvPr>
            <p:cNvSpPr txBox="1"/>
            <p:nvPr/>
          </p:nvSpPr>
          <p:spPr>
            <a:xfrm>
              <a:off x="1752600" y="5961710"/>
              <a:ext cx="7753025" cy="3506537"/>
            </a:xfrm>
            <a:prstGeom prst="rect">
              <a:avLst/>
            </a:prstGeom>
            <a:solidFill>
              <a:srgbClr val="FBF2E1"/>
            </a:solidFill>
          </p:spPr>
          <p:txBody>
            <a:bodyPr wrap="square">
              <a:spAutoFit/>
            </a:bodyPr>
            <a:lstStyle/>
            <a:p>
              <a:pPr algn="just">
                <a:lnSpc>
                  <a:spcPct val="150000"/>
                </a:lnSpc>
              </a:pPr>
              <a:r>
                <a:rPr lang="vi-VN" sz="3800"/>
                <a:t>Cung cấp đủ nhu cầu dinh dưỡng sẽ giúp vật nuôi sinh trưởng và phát triển tốt, cho năng suất cao và chất lượng sản phẩm tốt.</a:t>
              </a:r>
              <a:endParaRPr lang="en-US" sz="3800"/>
            </a:p>
          </p:txBody>
        </p:sp>
      </p:grpSp>
    </p:spTree>
    <p:extLst>
      <p:ext uri="{BB962C8B-B14F-4D97-AF65-F5344CB8AC3E}">
        <p14:creationId xmlns:p14="http://schemas.microsoft.com/office/powerpoint/2010/main" val="239266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randombar(horizontal)">
                                      <p:cBhvr>
                                        <p:cTn id="10" dur="5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par>
                          <p:cTn id="16" fill="hold">
                            <p:stCondLst>
                              <p:cond delay="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143500"/>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2"/>
            <a:stretch>
              <a:fillRect t="-68222" b="-68222"/>
            </a:stretch>
          </a:blipFill>
        </p:spPr>
        <p:txBody>
          <a:bodyPr/>
          <a:lstStyle/>
          <a:p>
            <a:endParaRPr lang="en-US"/>
          </a:p>
        </p:txBody>
      </p:sp>
      <p:grpSp>
        <p:nvGrpSpPr>
          <p:cNvPr id="3" name="Group 3"/>
          <p:cNvGrpSpPr/>
          <p:nvPr/>
        </p:nvGrpSpPr>
        <p:grpSpPr>
          <a:xfrm>
            <a:off x="1028700" y="3073087"/>
            <a:ext cx="16230600" cy="4140975"/>
            <a:chOff x="0" y="0"/>
            <a:chExt cx="6862939" cy="1750968"/>
          </a:xfrm>
        </p:grpSpPr>
        <p:sp>
          <p:nvSpPr>
            <p:cNvPr id="4" name="Freeform 4"/>
            <p:cNvSpPr/>
            <p:nvPr/>
          </p:nvSpPr>
          <p:spPr>
            <a:xfrm>
              <a:off x="0" y="0"/>
              <a:ext cx="6862939" cy="1750968"/>
            </a:xfrm>
            <a:custGeom>
              <a:avLst/>
              <a:gdLst/>
              <a:ahLst/>
              <a:cxnLst/>
              <a:rect l="l" t="t" r="r" b="b"/>
              <a:pathLst>
                <a:path w="6862939" h="1750968">
                  <a:moveTo>
                    <a:pt x="6738479" y="1750968"/>
                  </a:moveTo>
                  <a:lnTo>
                    <a:pt x="124460" y="1750968"/>
                  </a:lnTo>
                  <a:cubicBezTo>
                    <a:pt x="55880" y="1750968"/>
                    <a:pt x="0" y="1695088"/>
                    <a:pt x="0" y="1626508"/>
                  </a:cubicBezTo>
                  <a:lnTo>
                    <a:pt x="0" y="124460"/>
                  </a:lnTo>
                  <a:cubicBezTo>
                    <a:pt x="0" y="55880"/>
                    <a:pt x="55880" y="0"/>
                    <a:pt x="124460" y="0"/>
                  </a:cubicBezTo>
                  <a:lnTo>
                    <a:pt x="6738479" y="0"/>
                  </a:lnTo>
                  <a:cubicBezTo>
                    <a:pt x="6807059" y="0"/>
                    <a:pt x="6862939" y="55880"/>
                    <a:pt x="6862939" y="124460"/>
                  </a:cubicBezTo>
                  <a:lnTo>
                    <a:pt x="6862939" y="1626508"/>
                  </a:lnTo>
                  <a:cubicBezTo>
                    <a:pt x="6862939" y="1695088"/>
                    <a:pt x="6807059" y="1750968"/>
                    <a:pt x="6738479" y="1750968"/>
                  </a:cubicBezTo>
                  <a:close/>
                </a:path>
              </a:pathLst>
            </a:custGeom>
            <a:solidFill>
              <a:srgbClr val="487307"/>
            </a:solidFill>
          </p:spPr>
          <p:txBody>
            <a:bodyPr/>
            <a:lstStyle/>
            <a:p>
              <a:endParaRPr lang="en-US"/>
            </a:p>
          </p:txBody>
        </p:sp>
      </p:grpSp>
      <p:sp>
        <p:nvSpPr>
          <p:cNvPr id="5" name="TextBox 5"/>
          <p:cNvSpPr txBox="1"/>
          <p:nvPr/>
        </p:nvSpPr>
        <p:spPr>
          <a:xfrm>
            <a:off x="2778743" y="1425674"/>
            <a:ext cx="12730514" cy="974626"/>
          </a:xfrm>
          <a:prstGeom prst="rect">
            <a:avLst/>
          </a:prstGeom>
        </p:spPr>
        <p:txBody>
          <a:bodyPr lIns="0" tIns="0" rIns="0" bIns="0" rtlCol="0" anchor="t">
            <a:spAutoFit/>
          </a:bodyPr>
          <a:lstStyle/>
          <a:p>
            <a:pPr algn="ctr">
              <a:lnSpc>
                <a:spcPts val="7600"/>
              </a:lnSpc>
            </a:pPr>
            <a:r>
              <a:rPr lang="en-US" sz="7500" b="1">
                <a:solidFill>
                  <a:srgbClr val="141414"/>
                </a:solidFill>
                <a:latin typeface="Arial" panose="020B0604020202020204" pitchFamily="34" charset="0"/>
                <a:cs typeface="Arial" panose="020B0604020202020204" pitchFamily="34" charset="0"/>
              </a:rPr>
              <a:t>PHẦN 2.</a:t>
            </a:r>
          </a:p>
        </p:txBody>
      </p:sp>
      <p:grpSp>
        <p:nvGrpSpPr>
          <p:cNvPr id="17" name="Group 17"/>
          <p:cNvGrpSpPr/>
          <p:nvPr/>
        </p:nvGrpSpPr>
        <p:grpSpPr>
          <a:xfrm>
            <a:off x="8414467" y="6484529"/>
            <a:ext cx="1459066" cy="1459066"/>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9F05"/>
            </a:solidFill>
          </p:spPr>
          <p:txBody>
            <a:bodyPr/>
            <a:lstStyle/>
            <a:p>
              <a:endParaRPr lang="en-US"/>
            </a:p>
          </p:txBody>
        </p:sp>
      </p:grpSp>
      <p:sp>
        <p:nvSpPr>
          <p:cNvPr id="19" name="AutoShape 19"/>
          <p:cNvSpPr/>
          <p:nvPr/>
        </p:nvSpPr>
        <p:spPr>
          <a:xfrm rot="5400000">
            <a:off x="8858246" y="7175962"/>
            <a:ext cx="571508" cy="0"/>
          </a:xfrm>
          <a:prstGeom prst="line">
            <a:avLst/>
          </a:prstGeom>
          <a:ln w="76200" cap="rnd">
            <a:solidFill>
              <a:srgbClr val="FFFFFF"/>
            </a:solidFill>
            <a:prstDash val="solid"/>
            <a:headEnd type="none" w="sm" len="sm"/>
            <a:tailEnd type="arrow" w="med" len="sm"/>
          </a:ln>
        </p:spPr>
        <p:txBody>
          <a:bodyPr/>
          <a:lstStyle/>
          <a:p>
            <a:endParaRPr lang="en-US"/>
          </a:p>
        </p:txBody>
      </p:sp>
      <p:sp>
        <p:nvSpPr>
          <p:cNvPr id="21" name="TextBox 20">
            <a:extLst>
              <a:ext uri="{FF2B5EF4-FFF2-40B4-BE49-F238E27FC236}">
                <a16:creationId xmlns:a16="http://schemas.microsoft.com/office/drawing/2014/main" id="{45908017-A9D3-6FB9-8DB9-041FACC22CA1}"/>
              </a:ext>
            </a:extLst>
          </p:cNvPr>
          <p:cNvSpPr txBox="1"/>
          <p:nvPr/>
        </p:nvSpPr>
        <p:spPr>
          <a:xfrm>
            <a:off x="1295400" y="4000500"/>
            <a:ext cx="15697200" cy="1609736"/>
          </a:xfrm>
          <a:prstGeom prst="rect">
            <a:avLst/>
          </a:prstGeom>
          <a:noFill/>
        </p:spPr>
        <p:txBody>
          <a:bodyPr wrap="square">
            <a:spAutoFit/>
          </a:bodyPr>
          <a:lstStyle/>
          <a:p>
            <a:pPr algn="ctr">
              <a:lnSpc>
                <a:spcPct val="150000"/>
              </a:lnSpc>
            </a:pPr>
            <a:r>
              <a:rPr lang="en-US" sz="7500" b="1">
                <a:solidFill>
                  <a:schemeClr val="bg1"/>
                </a:solidFill>
                <a:latin typeface="Arial" panose="020B0604020202020204" pitchFamily="34" charset="0"/>
                <a:cs typeface="Arial" panose="020B0604020202020204" pitchFamily="34" charset="0"/>
              </a:rPr>
              <a:t>TIÊU CHUẨN ĂN CỦA VẬT NUÔI</a:t>
            </a:r>
          </a:p>
        </p:txBody>
      </p:sp>
    </p:spTree>
    <p:extLst>
      <p:ext uri="{BB962C8B-B14F-4D97-AF65-F5344CB8AC3E}">
        <p14:creationId xmlns:p14="http://schemas.microsoft.com/office/powerpoint/2010/main" val="19432373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2" name="Freeform 2">
            <a:extLst>
              <a:ext uri="{FF2B5EF4-FFF2-40B4-BE49-F238E27FC236}">
                <a16:creationId xmlns:a16="http://schemas.microsoft.com/office/drawing/2014/main" id="{CCB716EE-9AB6-8ED1-EFBA-EBADEF7C01E1}"/>
              </a:ext>
            </a:extLst>
          </p:cNvPr>
          <p:cNvSpPr/>
          <p:nvPr/>
        </p:nvSpPr>
        <p:spPr>
          <a:xfrm>
            <a:off x="-228600" y="-723900"/>
            <a:ext cx="18745200" cy="5257799"/>
          </a:xfrm>
          <a:custGeom>
            <a:avLst/>
            <a:gdLst/>
            <a:ahLst/>
            <a:cxnLst/>
            <a:rect l="l" t="t" r="r" b="b"/>
            <a:pathLst>
              <a:path w="14630400" h="8229600">
                <a:moveTo>
                  <a:pt x="0" y="0"/>
                </a:moveTo>
                <a:lnTo>
                  <a:pt x="14630400" y="0"/>
                </a:lnTo>
                <a:lnTo>
                  <a:pt x="14630400" y="8229600"/>
                </a:lnTo>
                <a:lnTo>
                  <a:pt x="0" y="8229600"/>
                </a:lnTo>
                <a:lnTo>
                  <a:pt x="0" y="0"/>
                </a:lnTo>
                <a:close/>
              </a:path>
            </a:pathLst>
          </a:custGeom>
          <a:blipFill>
            <a:blip r:embed="rId2"/>
            <a:stretch>
              <a:fillRect t="-39294" b="-48623"/>
            </a:stretch>
          </a:blipFill>
        </p:spPr>
        <p:txBody>
          <a:bodyPr/>
          <a:lstStyle/>
          <a:p>
            <a:endParaRPr lang="en-US"/>
          </a:p>
        </p:txBody>
      </p:sp>
      <p:grpSp>
        <p:nvGrpSpPr>
          <p:cNvPr id="9" name="Group 8">
            <a:extLst>
              <a:ext uri="{FF2B5EF4-FFF2-40B4-BE49-F238E27FC236}">
                <a16:creationId xmlns:a16="http://schemas.microsoft.com/office/drawing/2014/main" id="{AF79F3B1-AEF5-5598-35F9-6E1447011487}"/>
              </a:ext>
            </a:extLst>
          </p:cNvPr>
          <p:cNvGrpSpPr/>
          <p:nvPr/>
        </p:nvGrpSpPr>
        <p:grpSpPr>
          <a:xfrm>
            <a:off x="1257300" y="4077316"/>
            <a:ext cx="15773400" cy="3961784"/>
            <a:chOff x="1257300" y="3947162"/>
            <a:chExt cx="15773400" cy="3961784"/>
          </a:xfrm>
        </p:grpSpPr>
        <p:sp>
          <p:nvSpPr>
            <p:cNvPr id="4" name="TextBox 3">
              <a:extLst>
                <a:ext uri="{FF2B5EF4-FFF2-40B4-BE49-F238E27FC236}">
                  <a16:creationId xmlns:a16="http://schemas.microsoft.com/office/drawing/2014/main" id="{6D4B1230-52F2-2995-491E-2FA0E2293C90}"/>
                </a:ext>
              </a:extLst>
            </p:cNvPr>
            <p:cNvSpPr txBox="1"/>
            <p:nvPr/>
          </p:nvSpPr>
          <p:spPr>
            <a:xfrm>
              <a:off x="1257300" y="5545414"/>
              <a:ext cx="15773400" cy="2363532"/>
            </a:xfrm>
            <a:prstGeom prst="rect">
              <a:avLst/>
            </a:prstGeom>
            <a:solidFill>
              <a:srgbClr val="FBF2E1"/>
            </a:solidFill>
          </p:spPr>
          <p:txBody>
            <a:bodyPr wrap="square" rtlCol="0">
              <a:spAutoFit/>
            </a:bodyPr>
            <a:lstStyle/>
            <a:p>
              <a:pPr algn="just">
                <a:lnSpc>
                  <a:spcPct val="200000"/>
                </a:lnSpc>
              </a:pPr>
              <a:r>
                <a:rPr lang="en-US" sz="4000" b="1" i="1">
                  <a:latin typeface="Arial" panose="020B0604020202020204" pitchFamily="34" charset="0"/>
                  <a:cs typeface="Arial" panose="020B0604020202020204" pitchFamily="34" charset="0"/>
                </a:rPr>
                <a:t>Làm việc cá nhân: </a:t>
              </a:r>
              <a:r>
                <a:rPr lang="vi-VN" sz="4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đọc thông tin mục 2 SGK tr46 và trả lời câu hỏi: </a:t>
              </a:r>
              <a:endParaRPr lang="en-US" sz="4000" i="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571500" indent="-571500" algn="just">
                <a:lnSpc>
                  <a:spcPct val="200000"/>
                </a:lnSpc>
                <a:buFont typeface="Wingdings" panose="05000000000000000000" pitchFamily="2" charset="2"/>
                <a:buChar char="§"/>
              </a:pPr>
              <a:r>
                <a:rPr lang="vi-VN" sz="4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 hãy nêu khái niệm và ví dụ của tiêu chuẩn ăn.</a:t>
              </a:r>
              <a:endParaRPr lang="vi-VN" sz="4000">
                <a:latin typeface="Arial" panose="020B0604020202020204" pitchFamily="34" charset="0"/>
                <a:cs typeface="Arial" panose="020B0604020202020204" pitchFamily="34" charset="0"/>
              </a:endParaRPr>
            </a:p>
          </p:txBody>
        </p:sp>
        <p:sp>
          <p:nvSpPr>
            <p:cNvPr id="7" name="Freeform 11">
              <a:extLst>
                <a:ext uri="{FF2B5EF4-FFF2-40B4-BE49-F238E27FC236}">
                  <a16:creationId xmlns:a16="http://schemas.microsoft.com/office/drawing/2014/main" id="{46E2B9B8-CE94-304F-E02D-E24673C659EF}"/>
                </a:ext>
              </a:extLst>
            </p:cNvPr>
            <p:cNvSpPr/>
            <p:nvPr/>
          </p:nvSpPr>
          <p:spPr>
            <a:xfrm>
              <a:off x="8229600" y="3947162"/>
              <a:ext cx="1828800" cy="1805940"/>
            </a:xfrm>
            <a:custGeom>
              <a:avLst/>
              <a:gdLst/>
              <a:ahLst/>
              <a:cxnLst/>
              <a:rect l="l" t="t" r="r" b="b"/>
              <a:pathLst>
                <a:path w="4166886" h="4114800">
                  <a:moveTo>
                    <a:pt x="0" y="0"/>
                  </a:moveTo>
                  <a:lnTo>
                    <a:pt x="4166887" y="0"/>
                  </a:lnTo>
                  <a:lnTo>
                    <a:pt x="4166887"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2041323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E7F799F-7567-BC53-CEFD-2E7B257E48D9}"/>
              </a:ext>
            </a:extLst>
          </p:cNvPr>
          <p:cNvPicPr>
            <a:picLocks noChangeAspect="1"/>
          </p:cNvPicPr>
          <p:nvPr/>
        </p:nvPicPr>
        <p:blipFill>
          <a:blip r:embed="rId2"/>
          <a:stretch>
            <a:fillRect/>
          </a:stretch>
        </p:blipFill>
        <p:spPr>
          <a:xfrm>
            <a:off x="10591800" y="1257300"/>
            <a:ext cx="7262817" cy="7262817"/>
          </a:xfrm>
          <a:prstGeom prst="rect">
            <a:avLst/>
          </a:prstGeom>
        </p:spPr>
      </p:pic>
      <p:grpSp>
        <p:nvGrpSpPr>
          <p:cNvPr id="13" name="Group 12">
            <a:extLst>
              <a:ext uri="{FF2B5EF4-FFF2-40B4-BE49-F238E27FC236}">
                <a16:creationId xmlns:a16="http://schemas.microsoft.com/office/drawing/2014/main" id="{19F3DB92-AA5A-3A66-3071-E3C1D2168C69}"/>
              </a:ext>
            </a:extLst>
          </p:cNvPr>
          <p:cNvGrpSpPr/>
          <p:nvPr/>
        </p:nvGrpSpPr>
        <p:grpSpPr>
          <a:xfrm>
            <a:off x="1066800" y="952500"/>
            <a:ext cx="8991600" cy="4466872"/>
            <a:chOff x="978694" y="702190"/>
            <a:chExt cx="8991600" cy="4466872"/>
          </a:xfrm>
        </p:grpSpPr>
        <p:grpSp>
          <p:nvGrpSpPr>
            <p:cNvPr id="11" name="Group 10">
              <a:extLst>
                <a:ext uri="{FF2B5EF4-FFF2-40B4-BE49-F238E27FC236}">
                  <a16:creationId xmlns:a16="http://schemas.microsoft.com/office/drawing/2014/main" id="{A320BFEB-145A-CD87-F8C6-BC0051C66BDE}"/>
                </a:ext>
              </a:extLst>
            </p:cNvPr>
            <p:cNvGrpSpPr/>
            <p:nvPr/>
          </p:nvGrpSpPr>
          <p:grpSpPr>
            <a:xfrm>
              <a:off x="978694" y="702190"/>
              <a:ext cx="8991600" cy="3886193"/>
              <a:chOff x="978694" y="702190"/>
              <a:chExt cx="8991600" cy="3886193"/>
            </a:xfrm>
          </p:grpSpPr>
          <p:sp>
            <p:nvSpPr>
              <p:cNvPr id="10" name="Rectangle 9">
                <a:extLst>
                  <a:ext uri="{FF2B5EF4-FFF2-40B4-BE49-F238E27FC236}">
                    <a16:creationId xmlns:a16="http://schemas.microsoft.com/office/drawing/2014/main" id="{9FC9254E-20AF-0E7D-504D-366EC42361E9}"/>
                  </a:ext>
                </a:extLst>
              </p:cNvPr>
              <p:cNvSpPr/>
              <p:nvPr/>
            </p:nvSpPr>
            <p:spPr>
              <a:xfrm>
                <a:off x="978694" y="702190"/>
                <a:ext cx="8991600" cy="3886193"/>
              </a:xfrm>
              <a:prstGeom prst="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CEF6970-AD7B-60B7-C127-9904B2DBC011}"/>
                  </a:ext>
                </a:extLst>
              </p:cNvPr>
              <p:cNvSpPr txBox="1"/>
              <p:nvPr/>
            </p:nvSpPr>
            <p:spPr>
              <a:xfrm>
                <a:off x="1371600" y="1263819"/>
                <a:ext cx="8205788" cy="2762936"/>
              </a:xfrm>
              <a:prstGeom prst="rect">
                <a:avLst/>
              </a:prstGeom>
              <a:noFill/>
            </p:spPr>
            <p:txBody>
              <a:bodyPr wrap="square">
                <a:spAutoFit/>
              </a:bodyPr>
              <a:lstStyle/>
              <a:p>
                <a:pPr algn="just">
                  <a:lnSpc>
                    <a:spcPct val="150000"/>
                  </a:lnSpc>
                </a:pPr>
                <a:r>
                  <a:rPr lang="en-US" sz="4000" b="1">
                    <a:latin typeface="Arial" panose="020B0604020202020204" pitchFamily="34" charset="0"/>
                    <a:cs typeface="Arial" panose="020B0604020202020204" pitchFamily="34" charset="0"/>
                  </a:rPr>
                  <a:t>Khái niệm: </a:t>
                </a:r>
                <a:r>
                  <a:rPr lang="vi-VN" sz="4000"/>
                  <a:t>Tiêu chuẩn ăn là nhu cầu các chất dinh dưỡng của vật nuôi trong một ngày đêm.</a:t>
                </a:r>
                <a:endParaRPr lang="en-US" sz="4000"/>
              </a:p>
            </p:txBody>
          </p:sp>
        </p:grpSp>
        <p:sp>
          <p:nvSpPr>
            <p:cNvPr id="12" name="Freeform 7">
              <a:extLst>
                <a:ext uri="{FF2B5EF4-FFF2-40B4-BE49-F238E27FC236}">
                  <a16:creationId xmlns:a16="http://schemas.microsoft.com/office/drawing/2014/main" id="{DDB09FBD-F299-B4D2-6E95-A5803D7C4CAB}"/>
                </a:ext>
              </a:extLst>
            </p:cNvPr>
            <p:cNvSpPr/>
            <p:nvPr/>
          </p:nvSpPr>
          <p:spPr>
            <a:xfrm>
              <a:off x="9071896" y="3797462"/>
              <a:ext cx="898398" cy="1371600"/>
            </a:xfrm>
            <a:custGeom>
              <a:avLst/>
              <a:gdLst/>
              <a:ahLst/>
              <a:cxnLst/>
              <a:rect l="l" t="t" r="r" b="b"/>
              <a:pathLst>
                <a:path w="2695194" h="4114800">
                  <a:moveTo>
                    <a:pt x="0" y="0"/>
                  </a:moveTo>
                  <a:lnTo>
                    <a:pt x="2695194" y="0"/>
                  </a:lnTo>
                  <a:lnTo>
                    <a:pt x="269519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pic>
        <p:nvPicPr>
          <p:cNvPr id="5122" name="Picture 2" descr="Bộ sưu tập hình nền bò sữa đẹp nhất cho thiết bị điện tử">
            <a:extLst>
              <a:ext uri="{FF2B5EF4-FFF2-40B4-BE49-F238E27FC236}">
                <a16:creationId xmlns:a16="http://schemas.microsoft.com/office/drawing/2014/main" id="{E5D64830-FF5B-D4F9-FEAF-8AB891DA3D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5399" y="5472120"/>
            <a:ext cx="7014401" cy="3945600"/>
          </a:xfrm>
          <a:prstGeom prst="roundRect">
            <a:avLst>
              <a:gd name="adj" fmla="val 15706"/>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97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E7B440C-2289-81EC-76B5-3ACEBB2A2C98}"/>
              </a:ext>
            </a:extLst>
          </p:cNvPr>
          <p:cNvSpPr/>
          <p:nvPr/>
        </p:nvSpPr>
        <p:spPr>
          <a:xfrm>
            <a:off x="1247775" y="1070948"/>
            <a:ext cx="15792450" cy="814510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25CA2D3-FF2A-FBD7-5663-84005CBA4359}"/>
              </a:ext>
            </a:extLst>
          </p:cNvPr>
          <p:cNvSpPr txBox="1"/>
          <p:nvPr/>
        </p:nvSpPr>
        <p:spPr>
          <a:xfrm>
            <a:off x="4114800" y="1790700"/>
            <a:ext cx="10058400" cy="861774"/>
          </a:xfrm>
          <a:prstGeom prst="rect">
            <a:avLst/>
          </a:prstGeom>
          <a:noFill/>
        </p:spPr>
        <p:txBody>
          <a:bodyPr wrap="square" rtlCol="0">
            <a:spAutoFit/>
          </a:bodyPr>
          <a:lstStyle/>
          <a:p>
            <a:pPr algn="ctr"/>
            <a:r>
              <a:rPr lang="en-US" sz="5000" b="1">
                <a:solidFill>
                  <a:srgbClr val="133D31"/>
                </a:solidFill>
                <a:latin typeface="Arial" panose="020B0604020202020204" pitchFamily="34" charset="0"/>
                <a:cs typeface="Arial" panose="020B0604020202020204" pitchFamily="34" charset="0"/>
              </a:rPr>
              <a:t>Nội dung tiêu chuẩn ăn </a:t>
            </a:r>
          </a:p>
        </p:txBody>
      </p:sp>
      <p:sp>
        <p:nvSpPr>
          <p:cNvPr id="12" name="Oval 11">
            <a:extLst>
              <a:ext uri="{FF2B5EF4-FFF2-40B4-BE49-F238E27FC236}">
                <a16:creationId xmlns:a16="http://schemas.microsoft.com/office/drawing/2014/main" id="{5CE7C0B1-DDF5-3427-45FE-7EE764CAD05D}"/>
              </a:ext>
            </a:extLst>
          </p:cNvPr>
          <p:cNvSpPr/>
          <p:nvPr/>
        </p:nvSpPr>
        <p:spPr>
          <a:xfrm>
            <a:off x="2976078" y="3039981"/>
            <a:ext cx="5419725" cy="2209801"/>
          </a:xfrm>
          <a:prstGeom prst="ellipse">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Nhu cầu </a:t>
            </a:r>
          </a:p>
          <a:p>
            <a:pPr algn="ctr">
              <a:lnSpc>
                <a:spcPct val="150000"/>
              </a:lnSpc>
            </a:pPr>
            <a:r>
              <a:rPr lang="en-US" sz="4000">
                <a:solidFill>
                  <a:schemeClr val="tx1"/>
                </a:solidFill>
                <a:latin typeface="Arial" panose="020B0604020202020204" pitchFamily="34" charset="0"/>
                <a:cs typeface="Arial" panose="020B0604020202020204" pitchFamily="34" charset="0"/>
              </a:rPr>
              <a:t>năng lượng </a:t>
            </a:r>
          </a:p>
        </p:txBody>
      </p:sp>
      <p:sp>
        <p:nvSpPr>
          <p:cNvPr id="13" name="Oval 12">
            <a:extLst>
              <a:ext uri="{FF2B5EF4-FFF2-40B4-BE49-F238E27FC236}">
                <a16:creationId xmlns:a16="http://schemas.microsoft.com/office/drawing/2014/main" id="{E5380C74-36CA-E3BF-96DE-1D6DE0388F51}"/>
              </a:ext>
            </a:extLst>
          </p:cNvPr>
          <p:cNvSpPr/>
          <p:nvPr/>
        </p:nvSpPr>
        <p:spPr>
          <a:xfrm>
            <a:off x="9892197" y="3151543"/>
            <a:ext cx="5419725" cy="1986679"/>
          </a:xfrm>
          <a:prstGeom prst="ellipse">
            <a:avLst/>
          </a:prstGeom>
          <a:solidFill>
            <a:schemeClr val="accent6">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Nhu cầu protein và amino acid</a:t>
            </a:r>
          </a:p>
        </p:txBody>
      </p:sp>
      <p:sp>
        <p:nvSpPr>
          <p:cNvPr id="18" name="Oval 17">
            <a:extLst>
              <a:ext uri="{FF2B5EF4-FFF2-40B4-BE49-F238E27FC236}">
                <a16:creationId xmlns:a16="http://schemas.microsoft.com/office/drawing/2014/main" id="{CEB06D16-24EC-2E4B-9C09-7F7A412EFE17}"/>
              </a:ext>
            </a:extLst>
          </p:cNvPr>
          <p:cNvSpPr/>
          <p:nvPr/>
        </p:nvSpPr>
        <p:spPr>
          <a:xfrm>
            <a:off x="3886200" y="5967742"/>
            <a:ext cx="5029200" cy="1986679"/>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Nhu cầu khoáng </a:t>
            </a:r>
          </a:p>
        </p:txBody>
      </p:sp>
      <p:sp>
        <p:nvSpPr>
          <p:cNvPr id="4" name="Oval 3">
            <a:extLst>
              <a:ext uri="{FF2B5EF4-FFF2-40B4-BE49-F238E27FC236}">
                <a16:creationId xmlns:a16="http://schemas.microsoft.com/office/drawing/2014/main" id="{C93917C6-13E2-9423-FCF8-D20EF93599C2}"/>
              </a:ext>
            </a:extLst>
          </p:cNvPr>
          <p:cNvSpPr/>
          <p:nvPr/>
        </p:nvSpPr>
        <p:spPr>
          <a:xfrm>
            <a:off x="9353550" y="5967741"/>
            <a:ext cx="5029200" cy="1986679"/>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Nhu cầu vitamin </a:t>
            </a:r>
          </a:p>
        </p:txBody>
      </p:sp>
    </p:spTree>
    <p:extLst>
      <p:ext uri="{BB962C8B-B14F-4D97-AF65-F5344CB8AC3E}">
        <p14:creationId xmlns:p14="http://schemas.microsoft.com/office/powerpoint/2010/main" val="281527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animBg="1"/>
      <p:bldP spid="18"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5839726E-8825-BAC4-1422-F438F4E8748A}"/>
              </a:ext>
            </a:extLst>
          </p:cNvPr>
          <p:cNvGrpSpPr/>
          <p:nvPr/>
        </p:nvGrpSpPr>
        <p:grpSpPr>
          <a:xfrm>
            <a:off x="4610100" y="-800100"/>
            <a:ext cx="9067800" cy="2362200"/>
            <a:chOff x="4610100" y="-800100"/>
            <a:chExt cx="9067800" cy="2362200"/>
          </a:xfrm>
        </p:grpSpPr>
        <p:sp>
          <p:nvSpPr>
            <p:cNvPr id="4" name="Rectangle: Rounded Corners 3">
              <a:extLst>
                <a:ext uri="{FF2B5EF4-FFF2-40B4-BE49-F238E27FC236}">
                  <a16:creationId xmlns:a16="http://schemas.microsoft.com/office/drawing/2014/main" id="{9D28CB95-1616-C330-E065-45D345ADB93F}"/>
                </a:ext>
              </a:extLst>
            </p:cNvPr>
            <p:cNvSpPr/>
            <p:nvPr/>
          </p:nvSpPr>
          <p:spPr>
            <a:xfrm>
              <a:off x="4610100" y="-800100"/>
              <a:ext cx="9067800" cy="2362200"/>
            </a:xfrm>
            <a:prstGeom prst="roundRect">
              <a:avLst/>
            </a:prstGeom>
            <a:solidFill>
              <a:srgbClr val="133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97D3F8-F681-E6BC-DE4E-E00DD3E3E258}"/>
                </a:ext>
              </a:extLst>
            </p:cNvPr>
            <p:cNvSpPr txBox="1"/>
            <p:nvPr/>
          </p:nvSpPr>
          <p:spPr>
            <a:xfrm>
              <a:off x="4610100" y="404574"/>
              <a:ext cx="9067800"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a. Nhu cầu năng lượng </a:t>
              </a:r>
            </a:p>
          </p:txBody>
        </p:sp>
      </p:grpSp>
      <p:grpSp>
        <p:nvGrpSpPr>
          <p:cNvPr id="9" name="Group 8">
            <a:extLst>
              <a:ext uri="{FF2B5EF4-FFF2-40B4-BE49-F238E27FC236}">
                <a16:creationId xmlns:a16="http://schemas.microsoft.com/office/drawing/2014/main" id="{7F6BE2EA-17CE-F923-5AD9-2202A06872DD}"/>
              </a:ext>
            </a:extLst>
          </p:cNvPr>
          <p:cNvGrpSpPr/>
          <p:nvPr/>
        </p:nvGrpSpPr>
        <p:grpSpPr>
          <a:xfrm>
            <a:off x="685800" y="2247900"/>
            <a:ext cx="9906000" cy="6694049"/>
            <a:chOff x="685800" y="2374379"/>
            <a:chExt cx="9906000" cy="6694049"/>
          </a:xfrm>
        </p:grpSpPr>
        <p:sp>
          <p:nvSpPr>
            <p:cNvPr id="7" name="TextBox 6">
              <a:extLst>
                <a:ext uri="{FF2B5EF4-FFF2-40B4-BE49-F238E27FC236}">
                  <a16:creationId xmlns:a16="http://schemas.microsoft.com/office/drawing/2014/main" id="{BE91620D-3EAA-5BF2-4BED-6E9D3E14B269}"/>
                </a:ext>
              </a:extLst>
            </p:cNvPr>
            <p:cNvSpPr txBox="1"/>
            <p:nvPr/>
          </p:nvSpPr>
          <p:spPr>
            <a:xfrm>
              <a:off x="685800" y="3821479"/>
              <a:ext cx="9906000" cy="5246949"/>
            </a:xfrm>
            <a:prstGeom prst="rect">
              <a:avLst/>
            </a:prstGeom>
            <a:solidFill>
              <a:srgbClr val="FBF2E1"/>
            </a:solidFill>
          </p:spPr>
          <p:txBody>
            <a:bodyPr wrap="square" rtlCol="0">
              <a:spAutoFit/>
            </a:bodyPr>
            <a:lstStyle/>
            <a:p>
              <a:pPr algn="just">
                <a:lnSpc>
                  <a:spcPct val="150000"/>
                </a:lnSpc>
              </a:pPr>
              <a:r>
                <a:rPr lang="en-US" sz="3800" i="1">
                  <a:latin typeface="Arial" panose="020B0604020202020204" pitchFamily="34" charset="0"/>
                  <a:cs typeface="Arial" panose="020B0604020202020204" pitchFamily="34" charset="0"/>
                </a:rPr>
                <a:t>Làm việc cá nhân: Đọc mục kênh chữ “nhu cầu năng lượng; quan sát hình ảnh và thực hiện yêu cầu: </a:t>
              </a:r>
            </a:p>
            <a:p>
              <a:pPr algn="just">
                <a:lnSpc>
                  <a:spcPct val="150000"/>
                </a:lnSpc>
              </a:pPr>
              <a:r>
                <a:rPr lang="vi-VN" sz="3800">
                  <a:latin typeface="Arial" panose="020B0604020202020204" pitchFamily="34" charset="0"/>
                  <a:cs typeface="Arial" panose="020B0604020202020204" pitchFamily="34" charset="0"/>
                </a:rPr>
                <a:t>1. Nhu cầu năng lượng của vật nuôi là gì?</a:t>
              </a:r>
            </a:p>
            <a:p>
              <a:pPr algn="just">
                <a:lnSpc>
                  <a:spcPct val="150000"/>
                </a:lnSpc>
              </a:pPr>
              <a:r>
                <a:rPr lang="vi-VN" sz="3800">
                  <a:latin typeface="Arial" panose="020B0604020202020204" pitchFamily="34" charset="0"/>
                  <a:cs typeface="Arial" panose="020B0604020202020204" pitchFamily="34" charset="0"/>
                </a:rPr>
                <a:t>2. Nhu cầu năng lượng của vật nuôi phụ thuộc vào những yếu tố nào?</a:t>
              </a:r>
            </a:p>
          </p:txBody>
        </p:sp>
        <p:sp>
          <p:nvSpPr>
            <p:cNvPr id="6" name="Freeform 6">
              <a:extLst>
                <a:ext uri="{FF2B5EF4-FFF2-40B4-BE49-F238E27FC236}">
                  <a16:creationId xmlns:a16="http://schemas.microsoft.com/office/drawing/2014/main" id="{2802F046-2A7D-7E07-0A6F-F5044F4DD66F}"/>
                </a:ext>
              </a:extLst>
            </p:cNvPr>
            <p:cNvSpPr/>
            <p:nvPr/>
          </p:nvSpPr>
          <p:spPr>
            <a:xfrm>
              <a:off x="4419600" y="2374379"/>
              <a:ext cx="1766666" cy="176666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10" name="Picture 9">
            <a:extLst>
              <a:ext uri="{FF2B5EF4-FFF2-40B4-BE49-F238E27FC236}">
                <a16:creationId xmlns:a16="http://schemas.microsoft.com/office/drawing/2014/main" id="{81B68938-872C-D9ED-6788-3C387A19B3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6600" y="2392801"/>
            <a:ext cx="11731908" cy="7029449"/>
          </a:xfrm>
          <a:prstGeom prst="rect">
            <a:avLst/>
          </a:prstGeom>
        </p:spPr>
      </p:pic>
    </p:spTree>
    <p:extLst>
      <p:ext uri="{BB962C8B-B14F-4D97-AF65-F5344CB8AC3E}">
        <p14:creationId xmlns:p14="http://schemas.microsoft.com/office/powerpoint/2010/main" val="91282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6063118-2B71-C1FF-3980-5AB10DF9E4AE}"/>
              </a:ext>
            </a:extLst>
          </p:cNvPr>
          <p:cNvSpPr/>
          <p:nvPr/>
        </p:nvSpPr>
        <p:spPr>
          <a:xfrm>
            <a:off x="5067300" y="1095368"/>
            <a:ext cx="8153400" cy="1447800"/>
          </a:xfrm>
          <a:prstGeom prst="rect">
            <a:avLst/>
          </a:prstGeom>
          <a:solidFill>
            <a:srgbClr val="C7DB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Nhu cầu năng lượng/ Kcal </a:t>
            </a:r>
          </a:p>
        </p:txBody>
      </p:sp>
      <p:cxnSp>
        <p:nvCxnSpPr>
          <p:cNvPr id="12" name="Straight Connector 11">
            <a:extLst>
              <a:ext uri="{FF2B5EF4-FFF2-40B4-BE49-F238E27FC236}">
                <a16:creationId xmlns:a16="http://schemas.microsoft.com/office/drawing/2014/main" id="{784D20CA-E004-38FD-3928-17E133097400}"/>
              </a:ext>
            </a:extLst>
          </p:cNvPr>
          <p:cNvCxnSpPr>
            <a:cxnSpLocks/>
          </p:cNvCxnSpPr>
          <p:nvPr/>
        </p:nvCxnSpPr>
        <p:spPr>
          <a:xfrm>
            <a:off x="2514600" y="3609968"/>
            <a:ext cx="133350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B4E6513-84EC-FE2D-4989-F68642EFB382}"/>
              </a:ext>
            </a:extLst>
          </p:cNvPr>
          <p:cNvCxnSpPr>
            <a:cxnSpLocks/>
          </p:cNvCxnSpPr>
          <p:nvPr/>
        </p:nvCxnSpPr>
        <p:spPr>
          <a:xfrm>
            <a:off x="9144000" y="2543168"/>
            <a:ext cx="0" cy="1752600"/>
          </a:xfrm>
          <a:prstGeom prst="line">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F96133A-1388-8296-0448-FFD0C35D07BF}"/>
              </a:ext>
            </a:extLst>
          </p:cNvPr>
          <p:cNvCxnSpPr>
            <a:cxnSpLocks/>
          </p:cNvCxnSpPr>
          <p:nvPr/>
        </p:nvCxnSpPr>
        <p:spPr>
          <a:xfrm>
            <a:off x="2514600" y="3609968"/>
            <a:ext cx="0" cy="685800"/>
          </a:xfrm>
          <a:prstGeom prst="line">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F842807-DD1E-7552-F153-DE03B890F9E3}"/>
              </a:ext>
            </a:extLst>
          </p:cNvPr>
          <p:cNvCxnSpPr>
            <a:cxnSpLocks/>
          </p:cNvCxnSpPr>
          <p:nvPr/>
        </p:nvCxnSpPr>
        <p:spPr>
          <a:xfrm>
            <a:off x="15849600" y="3609968"/>
            <a:ext cx="0" cy="685800"/>
          </a:xfrm>
          <a:prstGeom prst="line">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524D0E2-B05C-F5D6-19A7-8E0088A4E0F8}"/>
              </a:ext>
            </a:extLst>
          </p:cNvPr>
          <p:cNvSpPr/>
          <p:nvPr/>
        </p:nvSpPr>
        <p:spPr>
          <a:xfrm>
            <a:off x="228600" y="4305296"/>
            <a:ext cx="4571999" cy="1752595"/>
          </a:xfrm>
          <a:prstGeom prst="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rPr>
              <a:t>năng lượng tiêu hóa (DE) </a:t>
            </a:r>
            <a:endParaRPr lang="en-US" sz="3800">
              <a:solidFill>
                <a:schemeClr val="tx1"/>
              </a:solidFill>
            </a:endParaRPr>
          </a:p>
        </p:txBody>
      </p:sp>
      <p:sp>
        <p:nvSpPr>
          <p:cNvPr id="27" name="Rectangle 26">
            <a:extLst>
              <a:ext uri="{FF2B5EF4-FFF2-40B4-BE49-F238E27FC236}">
                <a16:creationId xmlns:a16="http://schemas.microsoft.com/office/drawing/2014/main" id="{E03CB22A-910F-BF61-FD6B-EE8D21078503}"/>
              </a:ext>
            </a:extLst>
          </p:cNvPr>
          <p:cNvSpPr/>
          <p:nvPr/>
        </p:nvSpPr>
        <p:spPr>
          <a:xfrm>
            <a:off x="6858000" y="4257676"/>
            <a:ext cx="4571999" cy="1752595"/>
          </a:xfrm>
          <a:prstGeom prst="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rPr>
              <a:t>năng lượng trao đổi (ME)</a:t>
            </a:r>
            <a:endParaRPr lang="en-US" sz="3800">
              <a:solidFill>
                <a:schemeClr val="tx1"/>
              </a:solidFill>
            </a:endParaRPr>
          </a:p>
        </p:txBody>
      </p:sp>
      <p:sp>
        <p:nvSpPr>
          <p:cNvPr id="28" name="Rectangle 27">
            <a:extLst>
              <a:ext uri="{FF2B5EF4-FFF2-40B4-BE49-F238E27FC236}">
                <a16:creationId xmlns:a16="http://schemas.microsoft.com/office/drawing/2014/main" id="{B6A5E2C8-A975-79E5-EC01-4395EABDF190}"/>
              </a:ext>
            </a:extLst>
          </p:cNvPr>
          <p:cNvSpPr/>
          <p:nvPr/>
        </p:nvSpPr>
        <p:spPr>
          <a:xfrm>
            <a:off x="13487398" y="4305296"/>
            <a:ext cx="4571999" cy="1752595"/>
          </a:xfrm>
          <a:prstGeom prst="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a:solidFill>
                  <a:schemeClr val="tx1"/>
                </a:solidFill>
              </a:rPr>
              <a:t>năng lượng thuần (NE)</a:t>
            </a:r>
            <a:endParaRPr lang="en-US" sz="3800">
              <a:solidFill>
                <a:schemeClr val="tx1"/>
              </a:solidFill>
            </a:endParaRPr>
          </a:p>
        </p:txBody>
      </p:sp>
      <p:sp>
        <p:nvSpPr>
          <p:cNvPr id="29" name="Left Brace 28">
            <a:extLst>
              <a:ext uri="{FF2B5EF4-FFF2-40B4-BE49-F238E27FC236}">
                <a16:creationId xmlns:a16="http://schemas.microsoft.com/office/drawing/2014/main" id="{6C547ED3-4C5F-4CE4-7B8D-ED26A182FFDB}"/>
              </a:ext>
            </a:extLst>
          </p:cNvPr>
          <p:cNvSpPr/>
          <p:nvPr/>
        </p:nvSpPr>
        <p:spPr>
          <a:xfrm rot="16200000">
            <a:off x="8801100" y="-1181102"/>
            <a:ext cx="762000" cy="15773400"/>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 name="Group 35">
            <a:extLst>
              <a:ext uri="{FF2B5EF4-FFF2-40B4-BE49-F238E27FC236}">
                <a16:creationId xmlns:a16="http://schemas.microsoft.com/office/drawing/2014/main" id="{C7F05D8B-87EB-162C-9276-8C0B10E83D38}"/>
              </a:ext>
            </a:extLst>
          </p:cNvPr>
          <p:cNvGrpSpPr/>
          <p:nvPr/>
        </p:nvGrpSpPr>
        <p:grpSpPr>
          <a:xfrm>
            <a:off x="2547936" y="7759752"/>
            <a:ext cx="13375481" cy="965148"/>
            <a:chOff x="2514599" y="7886700"/>
            <a:chExt cx="13375481" cy="965148"/>
          </a:xfrm>
        </p:grpSpPr>
        <p:sp>
          <p:nvSpPr>
            <p:cNvPr id="31" name="TextBox 30">
              <a:extLst>
                <a:ext uri="{FF2B5EF4-FFF2-40B4-BE49-F238E27FC236}">
                  <a16:creationId xmlns:a16="http://schemas.microsoft.com/office/drawing/2014/main" id="{80720D07-6D29-EF40-9875-9334D01D385F}"/>
                </a:ext>
              </a:extLst>
            </p:cNvPr>
            <p:cNvSpPr txBox="1"/>
            <p:nvPr/>
          </p:nvSpPr>
          <p:spPr>
            <a:xfrm>
              <a:off x="3545680" y="7950255"/>
              <a:ext cx="12344400" cy="901593"/>
            </a:xfrm>
            <a:prstGeom prst="rect">
              <a:avLst/>
            </a:prstGeom>
            <a:noFill/>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Tính trong một ngày đêm hay tính cho 1 kg thức ăn.</a:t>
              </a:r>
            </a:p>
          </p:txBody>
        </p:sp>
        <p:grpSp>
          <p:nvGrpSpPr>
            <p:cNvPr id="35" name="Group 34">
              <a:extLst>
                <a:ext uri="{FF2B5EF4-FFF2-40B4-BE49-F238E27FC236}">
                  <a16:creationId xmlns:a16="http://schemas.microsoft.com/office/drawing/2014/main" id="{AA9BE9AD-AE0E-BFBF-4459-336EE2DD920A}"/>
                </a:ext>
              </a:extLst>
            </p:cNvPr>
            <p:cNvGrpSpPr/>
            <p:nvPr/>
          </p:nvGrpSpPr>
          <p:grpSpPr>
            <a:xfrm>
              <a:off x="2514599" y="7886700"/>
              <a:ext cx="1147762" cy="901593"/>
              <a:chOff x="1712119" y="8039102"/>
              <a:chExt cx="1147762" cy="901593"/>
            </a:xfrm>
          </p:grpSpPr>
          <p:sp>
            <p:nvSpPr>
              <p:cNvPr id="32" name="Flowchart: Extract 31">
                <a:extLst>
                  <a:ext uri="{FF2B5EF4-FFF2-40B4-BE49-F238E27FC236}">
                    <a16:creationId xmlns:a16="http://schemas.microsoft.com/office/drawing/2014/main" id="{D89A1B60-F511-4E66-BAF0-9FDEA219F2D0}"/>
                  </a:ext>
                </a:extLst>
              </p:cNvPr>
              <p:cNvSpPr/>
              <p:nvPr/>
            </p:nvSpPr>
            <p:spPr>
              <a:xfrm>
                <a:off x="1828800" y="8039102"/>
                <a:ext cx="914400" cy="901593"/>
              </a:xfrm>
              <a:prstGeom prst="flowChartExtra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ysClr val="windowText" lastClr="000000"/>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81A53C8C-E338-45F3-D49D-937C798E7E12}"/>
                  </a:ext>
                </a:extLst>
              </p:cNvPr>
              <p:cNvSpPr txBox="1"/>
              <p:nvPr/>
            </p:nvSpPr>
            <p:spPr>
              <a:xfrm>
                <a:off x="1712119" y="8232809"/>
                <a:ext cx="11477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t>
                </a:r>
              </a:p>
            </p:txBody>
          </p:sp>
        </p:grpSp>
      </p:grpSp>
    </p:spTree>
    <p:extLst>
      <p:ext uri="{BB962C8B-B14F-4D97-AF65-F5344CB8AC3E}">
        <p14:creationId xmlns:p14="http://schemas.microsoft.com/office/powerpoint/2010/main" val="394641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up)">
                                      <p:cBhvr>
                                        <p:cTn id="17" dur="500"/>
                                        <p:tgtEl>
                                          <p:spTgt spid="22"/>
                                        </p:tgtEl>
                                      </p:cBhvr>
                                    </p:animEffect>
                                  </p:childTnLst>
                                </p:cTn>
                              </p:par>
                              <p:par>
                                <p:cTn id="18" presetID="22" presetClass="entr" presetSubtype="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childTnLst>
                          </p:cTn>
                        </p:par>
                        <p:par>
                          <p:cTn id="21" fill="hold">
                            <p:stCondLst>
                              <p:cond delay="1000"/>
                            </p:stCondLst>
                            <p:childTnLst>
                              <p:par>
                                <p:cTn id="22" presetID="14" presetClass="entr" presetSubtype="1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randombar(horizontal)">
                                      <p:cBhvr>
                                        <p:cTn id="27" dur="500"/>
                                        <p:tgtEl>
                                          <p:spTgt spid="27"/>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randombar(horizont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up)">
                                      <p:cBhvr>
                                        <p:cTn id="35" dur="500"/>
                                        <p:tgtEl>
                                          <p:spTgt spid="29"/>
                                        </p:tgtEl>
                                      </p:cBhvr>
                                    </p:animEffect>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additive="base">
                                        <p:cTn id="39" dur="500" fill="hold"/>
                                        <p:tgtEl>
                                          <p:spTgt spid="36"/>
                                        </p:tgtEl>
                                        <p:attrNameLst>
                                          <p:attrName>ppt_x</p:attrName>
                                        </p:attrNameLst>
                                      </p:cBhvr>
                                      <p:tavLst>
                                        <p:tav tm="0">
                                          <p:val>
                                            <p:strVal val="#ppt_x"/>
                                          </p:val>
                                        </p:tav>
                                        <p:tav tm="100000">
                                          <p:val>
                                            <p:strVal val="#ppt_x"/>
                                          </p:val>
                                        </p:tav>
                                      </p:tavLst>
                                    </p:anim>
                                    <p:anim calcmode="lin" valueType="num">
                                      <p:cBhvr additive="base">
                                        <p:cTn id="4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6" grpId="0" animBg="1"/>
      <p:bldP spid="27" grpId="0" animBg="1"/>
      <p:bldP spid="28" grpId="0" animBg="1"/>
      <p:bldP spid="2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6063118-2B71-C1FF-3980-5AB10DF9E4AE}"/>
              </a:ext>
            </a:extLst>
          </p:cNvPr>
          <p:cNvSpPr/>
          <p:nvPr/>
        </p:nvSpPr>
        <p:spPr>
          <a:xfrm>
            <a:off x="5067300" y="876300"/>
            <a:ext cx="8153400" cy="1447800"/>
          </a:xfrm>
          <a:prstGeom prst="rect">
            <a:avLst/>
          </a:prstGeom>
          <a:solidFill>
            <a:srgbClr val="C7DB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Nhu cầu năng lượng/ Kcal </a:t>
            </a:r>
          </a:p>
        </p:txBody>
      </p:sp>
      <p:pic>
        <p:nvPicPr>
          <p:cNvPr id="6146" name="Picture 2" descr="bò và lợn | hoa_dại">
            <a:extLst>
              <a:ext uri="{FF2B5EF4-FFF2-40B4-BE49-F238E27FC236}">
                <a16:creationId xmlns:a16="http://schemas.microsoft.com/office/drawing/2014/main" id="{904DB862-06AC-B7F3-3458-C2BA6CF76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6" y="5375556"/>
            <a:ext cx="3429000" cy="2143125"/>
          </a:xfrm>
          <a:prstGeom prst="roundRect">
            <a:avLst/>
          </a:prstGeom>
          <a:noFill/>
          <a:extLst>
            <a:ext uri="{909E8E84-426E-40DD-AFC4-6F175D3DCCD1}">
              <a14:hiddenFill xmlns:a14="http://schemas.microsoft.com/office/drawing/2010/main">
                <a:solidFill>
                  <a:srgbClr val="FFFFFF"/>
                </a:solidFill>
              </a14:hiddenFill>
            </a:ext>
          </a:extLst>
        </p:spPr>
      </p:pic>
      <p:pic>
        <p:nvPicPr>
          <p:cNvPr id="6148" name="Picture 4" descr="Con Lợn Éc, Con Gà Gáy Le Te - Nhạc Thiếu Nhi Vui Nhộn Sôi Động - YouTube">
            <a:extLst>
              <a:ext uri="{FF2B5EF4-FFF2-40B4-BE49-F238E27FC236}">
                <a16:creationId xmlns:a16="http://schemas.microsoft.com/office/drawing/2014/main" id="{5A981DB0-851C-7249-DD4D-25CA5FB7A06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291"/>
          <a:stretch/>
        </p:blipFill>
        <p:spPr bwMode="auto">
          <a:xfrm>
            <a:off x="5138738" y="5311044"/>
            <a:ext cx="3429000" cy="2174298"/>
          </a:xfrm>
          <a:prstGeom prst="roundRect">
            <a:avLst/>
          </a:prstGeom>
          <a:noFill/>
          <a:extLst>
            <a:ext uri="{909E8E84-426E-40DD-AFC4-6F175D3DCCD1}">
              <a14:hiddenFill xmlns:a14="http://schemas.microsoft.com/office/drawing/2010/main">
                <a:solidFill>
                  <a:srgbClr val="FFFFFF"/>
                </a:solidFill>
              </a14:hiddenFill>
            </a:ext>
          </a:extLst>
        </p:spPr>
      </p:pic>
      <p:pic>
        <p:nvPicPr>
          <p:cNvPr id="6150" name="Picture 6" descr="Các Món Ăn Chế Biến Từ Thịt Lợn Ngon Nhất Thế Giới!">
            <a:extLst>
              <a:ext uri="{FF2B5EF4-FFF2-40B4-BE49-F238E27FC236}">
                <a16:creationId xmlns:a16="http://schemas.microsoft.com/office/drawing/2014/main" id="{AA41B3FD-B66B-30E1-1B3A-AC0C0FBA1D5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6450" y="5293947"/>
            <a:ext cx="3271838" cy="2208491"/>
          </a:xfrm>
          <a:prstGeom prst="roundRect">
            <a:avLst/>
          </a:prstGeom>
          <a:noFill/>
          <a:extLst>
            <a:ext uri="{909E8E84-426E-40DD-AFC4-6F175D3DCCD1}">
              <a14:hiddenFill xmlns:a14="http://schemas.microsoft.com/office/drawing/2010/main">
                <a:solidFill>
                  <a:srgbClr val="FFFFFF"/>
                </a:solidFill>
              </a14:hiddenFill>
            </a:ext>
          </a:extLst>
        </p:spPr>
      </p:pic>
      <p:pic>
        <p:nvPicPr>
          <p:cNvPr id="6152" name="Picture 8" descr="Tin mới thời tiết 30/6: Nắng nóng gay gắt ở Bắc Bộ, Trung Bộ có thể kéo dài  cả tuần">
            <a:extLst>
              <a:ext uri="{FF2B5EF4-FFF2-40B4-BE49-F238E27FC236}">
                <a16:creationId xmlns:a16="http://schemas.microsoft.com/office/drawing/2014/main" id="{B45A5852-D12C-0F4C-DBAC-14985A5303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97000" y="5295900"/>
            <a:ext cx="3313420" cy="2208492"/>
          </a:xfrm>
          <a:prstGeom prst="round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92D8DF5-7CC8-C3E0-C437-B9F6B198023D}"/>
              </a:ext>
            </a:extLst>
          </p:cNvPr>
          <p:cNvSpPr txBox="1"/>
          <p:nvPr/>
        </p:nvSpPr>
        <p:spPr>
          <a:xfrm>
            <a:off x="5257800" y="3314700"/>
            <a:ext cx="7772400" cy="707886"/>
          </a:xfrm>
          <a:prstGeom prst="rect">
            <a:avLst/>
          </a:prstGeom>
          <a:solidFill>
            <a:srgbClr val="F9BAA9"/>
          </a:solidFill>
        </p:spPr>
        <p:txBody>
          <a:bodyPr wrap="square" rtlCol="0">
            <a:spAutoFit/>
          </a:bodyPr>
          <a:lstStyle/>
          <a:p>
            <a:pPr algn="ctr"/>
            <a:r>
              <a:rPr lang="en-US" sz="4000">
                <a:latin typeface="Arial" panose="020B0604020202020204" pitchFamily="34" charset="0"/>
                <a:cs typeface="Arial" panose="020B0604020202020204" pitchFamily="34" charset="0"/>
              </a:rPr>
              <a:t>Một số yếu tố ảnh hưởng </a:t>
            </a:r>
          </a:p>
        </p:txBody>
      </p:sp>
      <p:cxnSp>
        <p:nvCxnSpPr>
          <p:cNvPr id="5" name="Straight Connector 4">
            <a:extLst>
              <a:ext uri="{FF2B5EF4-FFF2-40B4-BE49-F238E27FC236}">
                <a16:creationId xmlns:a16="http://schemas.microsoft.com/office/drawing/2014/main" id="{DD9E12A0-E52C-369F-8FFF-F5FCB6EC25C5}"/>
              </a:ext>
            </a:extLst>
          </p:cNvPr>
          <p:cNvCxnSpPr>
            <a:cxnSpLocks/>
            <a:stCxn id="2" idx="2"/>
          </p:cNvCxnSpPr>
          <p:nvPr/>
        </p:nvCxnSpPr>
        <p:spPr>
          <a:xfrm>
            <a:off x="9144000" y="2324100"/>
            <a:ext cx="0" cy="83820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5555A8F-53B5-C5DD-DB73-D5BB2D21BB5A}"/>
              </a:ext>
            </a:extLst>
          </p:cNvPr>
          <p:cNvCxnSpPr>
            <a:cxnSpLocks/>
          </p:cNvCxnSpPr>
          <p:nvPr/>
        </p:nvCxnSpPr>
        <p:spPr>
          <a:xfrm>
            <a:off x="9144000" y="4022586"/>
            <a:ext cx="0" cy="663714"/>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1841D35-81C4-9247-F142-CC2E503F31C6}"/>
              </a:ext>
            </a:extLst>
          </p:cNvPr>
          <p:cNvCxnSpPr>
            <a:cxnSpLocks/>
          </p:cNvCxnSpPr>
          <p:nvPr/>
        </p:nvCxnSpPr>
        <p:spPr>
          <a:xfrm>
            <a:off x="2719387" y="4686300"/>
            <a:ext cx="13054013"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8ABB0B9-4942-3A53-7C90-E619D73226C0}"/>
              </a:ext>
            </a:extLst>
          </p:cNvPr>
          <p:cNvCxnSpPr>
            <a:cxnSpLocks/>
          </p:cNvCxnSpPr>
          <p:nvPr/>
        </p:nvCxnSpPr>
        <p:spPr>
          <a:xfrm>
            <a:off x="15773400" y="4686300"/>
            <a:ext cx="0" cy="685800"/>
          </a:xfrm>
          <a:prstGeom prst="line">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6E80840-EDE9-6F65-646A-9B45164CB34E}"/>
              </a:ext>
            </a:extLst>
          </p:cNvPr>
          <p:cNvCxnSpPr>
            <a:cxnSpLocks/>
          </p:cNvCxnSpPr>
          <p:nvPr/>
        </p:nvCxnSpPr>
        <p:spPr>
          <a:xfrm>
            <a:off x="2719387" y="4686300"/>
            <a:ext cx="0" cy="685800"/>
          </a:xfrm>
          <a:prstGeom prst="line">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A0D95CA-DD96-0AB3-452C-A3DB178879F7}"/>
              </a:ext>
            </a:extLst>
          </p:cNvPr>
          <p:cNvCxnSpPr>
            <a:cxnSpLocks/>
          </p:cNvCxnSpPr>
          <p:nvPr/>
        </p:nvCxnSpPr>
        <p:spPr>
          <a:xfrm>
            <a:off x="6858000" y="4686300"/>
            <a:ext cx="0" cy="685800"/>
          </a:xfrm>
          <a:prstGeom prst="line">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2DCCE9B-F610-CAD1-31B1-174E1FC25639}"/>
              </a:ext>
            </a:extLst>
          </p:cNvPr>
          <p:cNvCxnSpPr>
            <a:cxnSpLocks/>
          </p:cNvCxnSpPr>
          <p:nvPr/>
        </p:nvCxnSpPr>
        <p:spPr>
          <a:xfrm>
            <a:off x="11430000" y="4686300"/>
            <a:ext cx="0" cy="685800"/>
          </a:xfrm>
          <a:prstGeom prst="line">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03DB72D-73FA-FD81-D2DE-572BBE048FC2}"/>
              </a:ext>
            </a:extLst>
          </p:cNvPr>
          <p:cNvSpPr txBox="1"/>
          <p:nvPr/>
        </p:nvSpPr>
        <p:spPr>
          <a:xfrm>
            <a:off x="1081087" y="8207936"/>
            <a:ext cx="3276600" cy="677108"/>
          </a:xfrm>
          <a:prstGeom prst="rect">
            <a:avLst/>
          </a:prstGeom>
          <a:noFill/>
        </p:spPr>
        <p:txBody>
          <a:bodyPr wrap="square" rtlCol="0">
            <a:spAutoFit/>
          </a:bodyPr>
          <a:lstStyle/>
          <a:p>
            <a:pPr algn="ctr"/>
            <a:r>
              <a:rPr lang="en-US" sz="3800" i="1">
                <a:latin typeface="Arial" panose="020B0604020202020204" pitchFamily="34" charset="0"/>
                <a:cs typeface="Arial" panose="020B0604020202020204" pitchFamily="34" charset="0"/>
              </a:rPr>
              <a:t>Giống, loài </a:t>
            </a:r>
          </a:p>
        </p:txBody>
      </p:sp>
      <p:sp>
        <p:nvSpPr>
          <p:cNvPr id="19" name="TextBox 18">
            <a:extLst>
              <a:ext uri="{FF2B5EF4-FFF2-40B4-BE49-F238E27FC236}">
                <a16:creationId xmlns:a16="http://schemas.microsoft.com/office/drawing/2014/main" id="{7207BD74-754A-2A47-FC26-FEF5DC29127D}"/>
              </a:ext>
            </a:extLst>
          </p:cNvPr>
          <p:cNvSpPr txBox="1"/>
          <p:nvPr/>
        </p:nvSpPr>
        <p:spPr>
          <a:xfrm>
            <a:off x="4300537" y="7659408"/>
            <a:ext cx="4895850" cy="1738296"/>
          </a:xfrm>
          <a:prstGeom prst="rect">
            <a:avLst/>
          </a:prstGeom>
          <a:noFill/>
        </p:spPr>
        <p:txBody>
          <a:bodyPr wrap="square" rtlCol="0">
            <a:spAutoFit/>
          </a:bodyPr>
          <a:lstStyle/>
          <a:p>
            <a:pPr algn="ctr">
              <a:lnSpc>
                <a:spcPct val="150000"/>
              </a:lnSpc>
            </a:pPr>
            <a:r>
              <a:rPr lang="en-US" sz="3800" i="1">
                <a:latin typeface="Arial" panose="020B0604020202020204" pitchFamily="34" charset="0"/>
                <a:cs typeface="Arial" panose="020B0604020202020204" pitchFamily="34" charset="0"/>
              </a:rPr>
              <a:t>Giai đoạn phát triển, cân nặng </a:t>
            </a:r>
          </a:p>
        </p:txBody>
      </p:sp>
      <p:sp>
        <p:nvSpPr>
          <p:cNvPr id="20" name="TextBox 19">
            <a:extLst>
              <a:ext uri="{FF2B5EF4-FFF2-40B4-BE49-F238E27FC236}">
                <a16:creationId xmlns:a16="http://schemas.microsoft.com/office/drawing/2014/main" id="{47D221C1-2C98-44AB-D582-A515EFB5BEF4}"/>
              </a:ext>
            </a:extLst>
          </p:cNvPr>
          <p:cNvSpPr txBox="1"/>
          <p:nvPr/>
        </p:nvSpPr>
        <p:spPr>
          <a:xfrm>
            <a:off x="8884444" y="7997070"/>
            <a:ext cx="4895850" cy="861133"/>
          </a:xfrm>
          <a:prstGeom prst="rect">
            <a:avLst/>
          </a:prstGeom>
          <a:noFill/>
        </p:spPr>
        <p:txBody>
          <a:bodyPr wrap="square" rtlCol="0">
            <a:spAutoFit/>
          </a:bodyPr>
          <a:lstStyle/>
          <a:p>
            <a:pPr algn="ctr">
              <a:lnSpc>
                <a:spcPct val="150000"/>
              </a:lnSpc>
            </a:pPr>
            <a:r>
              <a:rPr lang="en-US" sz="3800" i="1">
                <a:latin typeface="Arial" panose="020B0604020202020204" pitchFamily="34" charset="0"/>
                <a:cs typeface="Arial" panose="020B0604020202020204" pitchFamily="34" charset="0"/>
              </a:rPr>
              <a:t>Khả năng sản xuất </a:t>
            </a:r>
          </a:p>
        </p:txBody>
      </p:sp>
      <p:sp>
        <p:nvSpPr>
          <p:cNvPr id="21" name="TextBox 20">
            <a:extLst>
              <a:ext uri="{FF2B5EF4-FFF2-40B4-BE49-F238E27FC236}">
                <a16:creationId xmlns:a16="http://schemas.microsoft.com/office/drawing/2014/main" id="{E54FA59E-0BE8-9426-04E1-0407240E2F72}"/>
              </a:ext>
            </a:extLst>
          </p:cNvPr>
          <p:cNvSpPr txBox="1"/>
          <p:nvPr/>
        </p:nvSpPr>
        <p:spPr>
          <a:xfrm>
            <a:off x="13938558" y="7997069"/>
            <a:ext cx="3886200" cy="861133"/>
          </a:xfrm>
          <a:prstGeom prst="rect">
            <a:avLst/>
          </a:prstGeom>
          <a:noFill/>
        </p:spPr>
        <p:txBody>
          <a:bodyPr wrap="square" rtlCol="0">
            <a:spAutoFit/>
          </a:bodyPr>
          <a:lstStyle/>
          <a:p>
            <a:pPr algn="ctr">
              <a:lnSpc>
                <a:spcPct val="150000"/>
              </a:lnSpc>
            </a:pPr>
            <a:r>
              <a:rPr lang="en-US" sz="3800" i="1">
                <a:latin typeface="Arial" panose="020B0604020202020204" pitchFamily="34" charset="0"/>
                <a:cs typeface="Arial" panose="020B0604020202020204" pitchFamily="34" charset="0"/>
              </a:rPr>
              <a:t>Thời tiết</a:t>
            </a:r>
          </a:p>
        </p:txBody>
      </p:sp>
    </p:spTree>
    <p:extLst>
      <p:ext uri="{BB962C8B-B14F-4D97-AF65-F5344CB8AC3E}">
        <p14:creationId xmlns:p14="http://schemas.microsoft.com/office/powerpoint/2010/main" val="151471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up)">
                                      <p:cBhvr>
                                        <p:cTn id="25" dur="500"/>
                                        <p:tgtEl>
                                          <p:spTgt spid="15"/>
                                        </p:tgtEl>
                                      </p:cBhvr>
                                    </p:animEffect>
                                  </p:childTnLst>
                                </p:cTn>
                              </p:par>
                              <p:par>
                                <p:cTn id="26" presetID="22" presetClass="entr" presetSubtype="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par>
                                <p:cTn id="29" presetID="22" presetClass="entr" presetSubtype="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6146"/>
                                        </p:tgtEl>
                                        <p:attrNameLst>
                                          <p:attrName>style.visibility</p:attrName>
                                        </p:attrNameLst>
                                      </p:cBhvr>
                                      <p:to>
                                        <p:strVal val="visible"/>
                                      </p:to>
                                    </p:set>
                                    <p:animEffect transition="in" filter="randombar(horizontal)">
                                      <p:cBhvr>
                                        <p:cTn id="36" dur="500"/>
                                        <p:tgtEl>
                                          <p:spTgt spid="614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par>
                                <p:cTn id="43" presetID="14" presetClass="entr" presetSubtype="10" fill="hold" nodeType="withEffect">
                                  <p:stCondLst>
                                    <p:cond delay="0"/>
                                  </p:stCondLst>
                                  <p:childTnLst>
                                    <p:set>
                                      <p:cBhvr>
                                        <p:cTn id="44" dur="1" fill="hold">
                                          <p:stCondLst>
                                            <p:cond delay="0"/>
                                          </p:stCondLst>
                                        </p:cTn>
                                        <p:tgtEl>
                                          <p:spTgt spid="6148"/>
                                        </p:tgtEl>
                                        <p:attrNameLst>
                                          <p:attrName>style.visibility</p:attrName>
                                        </p:attrNameLst>
                                      </p:cBhvr>
                                      <p:to>
                                        <p:strVal val="visible"/>
                                      </p:to>
                                    </p:set>
                                    <p:animEffect transition="in" filter="randombar(horizontal)">
                                      <p:cBhvr>
                                        <p:cTn id="45" dur="500"/>
                                        <p:tgtEl>
                                          <p:spTgt spid="6148"/>
                                        </p:tgtEl>
                                      </p:cBhvr>
                                    </p:animEffect>
                                  </p:childTnLst>
                                </p:cTn>
                              </p:par>
                              <p:par>
                                <p:cTn id="46" presetID="14" presetClass="entr" presetSubtype="10" fill="hold" nodeType="withEffect">
                                  <p:stCondLst>
                                    <p:cond delay="0"/>
                                  </p:stCondLst>
                                  <p:childTnLst>
                                    <p:set>
                                      <p:cBhvr>
                                        <p:cTn id="47" dur="1" fill="hold">
                                          <p:stCondLst>
                                            <p:cond delay="0"/>
                                          </p:stCondLst>
                                        </p:cTn>
                                        <p:tgtEl>
                                          <p:spTgt spid="6150"/>
                                        </p:tgtEl>
                                        <p:attrNameLst>
                                          <p:attrName>style.visibility</p:attrName>
                                        </p:attrNameLst>
                                      </p:cBhvr>
                                      <p:to>
                                        <p:strVal val="visible"/>
                                      </p:to>
                                    </p:set>
                                    <p:animEffect transition="in" filter="randombar(horizontal)">
                                      <p:cBhvr>
                                        <p:cTn id="48" dur="500"/>
                                        <p:tgtEl>
                                          <p:spTgt spid="6150"/>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randombar(horizontal)">
                                      <p:cBhvr>
                                        <p:cTn id="51" dur="500"/>
                                        <p:tgtEl>
                                          <p:spTgt spid="20"/>
                                        </p:tgtEl>
                                      </p:cBhvr>
                                    </p:animEffect>
                                  </p:childTnLst>
                                </p:cTn>
                              </p:par>
                              <p:par>
                                <p:cTn id="52" presetID="14" presetClass="entr" presetSubtype="10" fill="hold" nodeType="withEffect">
                                  <p:stCondLst>
                                    <p:cond delay="0"/>
                                  </p:stCondLst>
                                  <p:childTnLst>
                                    <p:set>
                                      <p:cBhvr>
                                        <p:cTn id="53" dur="1" fill="hold">
                                          <p:stCondLst>
                                            <p:cond delay="0"/>
                                          </p:stCondLst>
                                        </p:cTn>
                                        <p:tgtEl>
                                          <p:spTgt spid="6152"/>
                                        </p:tgtEl>
                                        <p:attrNameLst>
                                          <p:attrName>style.visibility</p:attrName>
                                        </p:attrNameLst>
                                      </p:cBhvr>
                                      <p:to>
                                        <p:strVal val="visible"/>
                                      </p:to>
                                    </p:set>
                                    <p:animEffect transition="in" filter="randombar(horizontal)">
                                      <p:cBhvr>
                                        <p:cTn id="54" dur="500"/>
                                        <p:tgtEl>
                                          <p:spTgt spid="6152"/>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randombar(horizontal)">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6295EA-D0C4-52D1-10E0-57BFE527A995}"/>
              </a:ext>
            </a:extLst>
          </p:cNvPr>
          <p:cNvGrpSpPr/>
          <p:nvPr/>
        </p:nvGrpSpPr>
        <p:grpSpPr>
          <a:xfrm>
            <a:off x="631894" y="2667333"/>
            <a:ext cx="4708882" cy="6192011"/>
            <a:chOff x="631894" y="2667333"/>
            <a:chExt cx="4708882" cy="6192011"/>
          </a:xfrm>
        </p:grpSpPr>
        <p:sp>
          <p:nvSpPr>
            <p:cNvPr id="18" name="TextBox 17">
              <a:extLst>
                <a:ext uri="{FF2B5EF4-FFF2-40B4-BE49-F238E27FC236}">
                  <a16:creationId xmlns:a16="http://schemas.microsoft.com/office/drawing/2014/main" id="{B03DB72D-73FA-FD81-D2DE-572BBE048FC2}"/>
                </a:ext>
              </a:extLst>
            </p:cNvPr>
            <p:cNvSpPr txBox="1"/>
            <p:nvPr/>
          </p:nvSpPr>
          <p:spPr>
            <a:xfrm>
              <a:off x="1348035" y="8182236"/>
              <a:ext cx="3276600" cy="677108"/>
            </a:xfrm>
            <a:prstGeom prst="rect">
              <a:avLst/>
            </a:prstGeom>
            <a:noFill/>
          </p:spPr>
          <p:txBody>
            <a:bodyPr wrap="square" rtlCol="0">
              <a:spAutoFit/>
            </a:bodyPr>
            <a:lstStyle/>
            <a:p>
              <a:pPr algn="ctr"/>
              <a:r>
                <a:rPr lang="en-US" sz="3800" i="1">
                  <a:latin typeface="Arial" panose="020B0604020202020204" pitchFamily="34" charset="0"/>
                  <a:cs typeface="Arial" panose="020B0604020202020204" pitchFamily="34" charset="0"/>
                </a:rPr>
                <a:t>Hạt, ngũ cốc </a:t>
              </a:r>
            </a:p>
          </p:txBody>
        </p:sp>
        <p:pic>
          <p:nvPicPr>
            <p:cNvPr id="4" name="Picture 3">
              <a:extLst>
                <a:ext uri="{FF2B5EF4-FFF2-40B4-BE49-F238E27FC236}">
                  <a16:creationId xmlns:a16="http://schemas.microsoft.com/office/drawing/2014/main" id="{3D25A0E6-C769-05DF-176D-2E3AFBADA328}"/>
                </a:ext>
              </a:extLst>
            </p:cNvPr>
            <p:cNvPicPr>
              <a:picLocks noChangeAspect="1"/>
            </p:cNvPicPr>
            <p:nvPr/>
          </p:nvPicPr>
          <p:blipFill rotWithShape="1">
            <a:blip r:embed="rId2"/>
            <a:srcRect t="13430"/>
            <a:stretch/>
          </p:blipFill>
          <p:spPr>
            <a:xfrm>
              <a:off x="631894" y="2667333"/>
              <a:ext cx="4708882" cy="4479703"/>
            </a:xfrm>
            <a:prstGeom prst="ellipse">
              <a:avLst/>
            </a:prstGeom>
          </p:spPr>
        </p:pic>
      </p:grpSp>
      <p:grpSp>
        <p:nvGrpSpPr>
          <p:cNvPr id="9" name="Group 8">
            <a:extLst>
              <a:ext uri="{FF2B5EF4-FFF2-40B4-BE49-F238E27FC236}">
                <a16:creationId xmlns:a16="http://schemas.microsoft.com/office/drawing/2014/main" id="{2AEBCAC4-21CD-F1A1-5616-8CC200E53B55}"/>
              </a:ext>
            </a:extLst>
          </p:cNvPr>
          <p:cNvGrpSpPr/>
          <p:nvPr/>
        </p:nvGrpSpPr>
        <p:grpSpPr>
          <a:xfrm>
            <a:off x="6248400" y="2603698"/>
            <a:ext cx="5080213" cy="6269637"/>
            <a:chOff x="6248400" y="2603698"/>
            <a:chExt cx="5080213" cy="6269637"/>
          </a:xfrm>
        </p:grpSpPr>
        <p:sp>
          <p:nvSpPr>
            <p:cNvPr id="20" name="TextBox 19">
              <a:extLst>
                <a:ext uri="{FF2B5EF4-FFF2-40B4-BE49-F238E27FC236}">
                  <a16:creationId xmlns:a16="http://schemas.microsoft.com/office/drawing/2014/main" id="{47D221C1-2C98-44AB-D582-A515EFB5BEF4}"/>
                </a:ext>
              </a:extLst>
            </p:cNvPr>
            <p:cNvSpPr txBox="1"/>
            <p:nvPr/>
          </p:nvSpPr>
          <p:spPr>
            <a:xfrm>
              <a:off x="6248400" y="8012202"/>
              <a:ext cx="4895850" cy="861133"/>
            </a:xfrm>
            <a:prstGeom prst="rect">
              <a:avLst/>
            </a:prstGeom>
            <a:noFill/>
          </p:spPr>
          <p:txBody>
            <a:bodyPr wrap="square" rtlCol="0">
              <a:spAutoFit/>
            </a:bodyPr>
            <a:lstStyle/>
            <a:p>
              <a:pPr algn="ctr">
                <a:lnSpc>
                  <a:spcPct val="150000"/>
                </a:lnSpc>
              </a:pPr>
              <a:r>
                <a:rPr lang="en-US" sz="3800" i="1">
                  <a:latin typeface="Arial" panose="020B0604020202020204" pitchFamily="34" charset="0"/>
                  <a:cs typeface="Arial" panose="020B0604020202020204" pitchFamily="34" charset="0"/>
                </a:rPr>
                <a:t>Rau, củ, quả</a:t>
              </a:r>
            </a:p>
          </p:txBody>
        </p:sp>
        <p:pic>
          <p:nvPicPr>
            <p:cNvPr id="7172" name="Picture 4" descr="Chuyên gia dinh dưỡng khuyên 10 loại rau củ quả bạn nên ăn mỗi tuần">
              <a:extLst>
                <a:ext uri="{FF2B5EF4-FFF2-40B4-BE49-F238E27FC236}">
                  <a16:creationId xmlns:a16="http://schemas.microsoft.com/office/drawing/2014/main" id="{F13729BC-A56C-16D7-8F2A-21E296FAEB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09" r="8364"/>
            <a:stretch/>
          </p:blipFill>
          <p:spPr bwMode="auto">
            <a:xfrm>
              <a:off x="6432763" y="2603698"/>
              <a:ext cx="4895850" cy="4479703"/>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BCB3B5F5-3082-2A37-55EA-F2CBB2FFA5A3}"/>
              </a:ext>
            </a:extLst>
          </p:cNvPr>
          <p:cNvGrpSpPr/>
          <p:nvPr/>
        </p:nvGrpSpPr>
        <p:grpSpPr>
          <a:xfrm>
            <a:off x="12268200" y="2414733"/>
            <a:ext cx="5675855" cy="6443469"/>
            <a:chOff x="12268200" y="2414733"/>
            <a:chExt cx="5675855" cy="6443469"/>
          </a:xfrm>
        </p:grpSpPr>
        <p:sp>
          <p:nvSpPr>
            <p:cNvPr id="21" name="TextBox 20">
              <a:extLst>
                <a:ext uri="{FF2B5EF4-FFF2-40B4-BE49-F238E27FC236}">
                  <a16:creationId xmlns:a16="http://schemas.microsoft.com/office/drawing/2014/main" id="{E54FA59E-0BE8-9426-04E1-0407240E2F72}"/>
                </a:ext>
              </a:extLst>
            </p:cNvPr>
            <p:cNvSpPr txBox="1"/>
            <p:nvPr/>
          </p:nvSpPr>
          <p:spPr>
            <a:xfrm>
              <a:off x="12268200" y="7997069"/>
              <a:ext cx="5404158" cy="861133"/>
            </a:xfrm>
            <a:prstGeom prst="rect">
              <a:avLst/>
            </a:prstGeom>
            <a:noFill/>
          </p:spPr>
          <p:txBody>
            <a:bodyPr wrap="square" rtlCol="0">
              <a:spAutoFit/>
            </a:bodyPr>
            <a:lstStyle/>
            <a:p>
              <a:pPr algn="ctr">
                <a:lnSpc>
                  <a:spcPct val="150000"/>
                </a:lnSpc>
              </a:pPr>
              <a:r>
                <a:rPr lang="en-US" sz="3800" i="1">
                  <a:latin typeface="Arial" panose="020B0604020202020204" pitchFamily="34" charset="0"/>
                  <a:cs typeface="Arial" panose="020B0604020202020204" pitchFamily="34" charset="0"/>
                </a:rPr>
                <a:t>Phụ phẩm công nghiệp</a:t>
              </a:r>
            </a:p>
          </p:txBody>
        </p:sp>
        <p:pic>
          <p:nvPicPr>
            <p:cNvPr id="7174" name="Picture 6" descr="Mua mật rỉ đường ở đâu Hà Nội - TP HCM uy tín, giá Tốt nhất">
              <a:extLst>
                <a:ext uri="{FF2B5EF4-FFF2-40B4-BE49-F238E27FC236}">
                  <a16:creationId xmlns:a16="http://schemas.microsoft.com/office/drawing/2014/main" id="{05D66914-4315-CAC6-CE23-E6F71550A6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797"/>
            <a:stretch/>
          </p:blipFill>
          <p:spPr bwMode="auto">
            <a:xfrm>
              <a:off x="12420600" y="2414733"/>
              <a:ext cx="5523455" cy="4835148"/>
            </a:xfrm>
            <a:prstGeom prst="ellipse">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C1C6FCA9-5A90-DB11-A726-148B34C21182}"/>
              </a:ext>
            </a:extLst>
          </p:cNvPr>
          <p:cNvSpPr txBox="1"/>
          <p:nvPr/>
        </p:nvSpPr>
        <p:spPr>
          <a:xfrm>
            <a:off x="4116494" y="1048013"/>
            <a:ext cx="9528388" cy="707886"/>
          </a:xfrm>
          <a:prstGeom prst="rect">
            <a:avLst/>
          </a:prstGeom>
          <a:solidFill>
            <a:srgbClr val="FBE2C4"/>
          </a:solidFill>
        </p:spPr>
        <p:txBody>
          <a:bodyPr wrap="square" rtlCol="0">
            <a:spAutoFit/>
          </a:bodyPr>
          <a:lstStyle/>
          <a:p>
            <a:pPr algn="ctr"/>
            <a:r>
              <a:rPr lang="en-US" sz="4000">
                <a:latin typeface="Arial" panose="020B0604020202020204" pitchFamily="34" charset="0"/>
                <a:cs typeface="Arial" panose="020B0604020202020204" pitchFamily="34" charset="0"/>
              </a:rPr>
              <a:t>Nhóm thức ăn cung cấp năng lượng </a:t>
            </a:r>
          </a:p>
        </p:txBody>
      </p:sp>
    </p:spTree>
    <p:extLst>
      <p:ext uri="{BB962C8B-B14F-4D97-AF65-F5344CB8AC3E}">
        <p14:creationId xmlns:p14="http://schemas.microsoft.com/office/powerpoint/2010/main" val="218821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349B03D-B371-99A5-B23C-3C5302BBEFEA}"/>
              </a:ext>
            </a:extLst>
          </p:cNvPr>
          <p:cNvGrpSpPr/>
          <p:nvPr/>
        </p:nvGrpSpPr>
        <p:grpSpPr>
          <a:xfrm>
            <a:off x="6781800" y="1337176"/>
            <a:ext cx="10896601" cy="7612648"/>
            <a:chOff x="6610349" y="824300"/>
            <a:chExt cx="10896601" cy="7612648"/>
          </a:xfrm>
        </p:grpSpPr>
        <p:pic>
          <p:nvPicPr>
            <p:cNvPr id="3" name="Picture 2">
              <a:extLst>
                <a:ext uri="{FF2B5EF4-FFF2-40B4-BE49-F238E27FC236}">
                  <a16:creationId xmlns:a16="http://schemas.microsoft.com/office/drawing/2014/main" id="{9BBC8A9A-3B76-6DD0-64BA-AF40E3BD3EFE}"/>
                </a:ext>
              </a:extLst>
            </p:cNvPr>
            <p:cNvPicPr>
              <a:picLocks noChangeAspect="1"/>
            </p:cNvPicPr>
            <p:nvPr/>
          </p:nvPicPr>
          <p:blipFill>
            <a:blip r:embed="rId2"/>
            <a:stretch>
              <a:fillRect/>
            </a:stretch>
          </p:blipFill>
          <p:spPr>
            <a:xfrm>
              <a:off x="7010400" y="824300"/>
              <a:ext cx="10096500" cy="6919497"/>
            </a:xfrm>
            <a:prstGeom prst="rect">
              <a:avLst/>
            </a:prstGeom>
          </p:spPr>
        </p:pic>
        <p:sp>
          <p:nvSpPr>
            <p:cNvPr id="10" name="TextBox 9">
              <a:extLst>
                <a:ext uri="{FF2B5EF4-FFF2-40B4-BE49-F238E27FC236}">
                  <a16:creationId xmlns:a16="http://schemas.microsoft.com/office/drawing/2014/main" id="{4D32D73B-51A6-24C0-AD5F-DD08799CF61E}"/>
                </a:ext>
              </a:extLst>
            </p:cNvPr>
            <p:cNvSpPr txBox="1"/>
            <p:nvPr/>
          </p:nvSpPr>
          <p:spPr>
            <a:xfrm>
              <a:off x="6610349" y="7882950"/>
              <a:ext cx="10896601" cy="553998"/>
            </a:xfrm>
            <a:prstGeom prst="rect">
              <a:avLst/>
            </a:prstGeom>
            <a:solidFill>
              <a:srgbClr val="FBE2C4"/>
            </a:solidFill>
          </p:spPr>
          <p:txBody>
            <a:bodyPr wrap="square" rtlCol="0">
              <a:spAutoFit/>
            </a:bodyPr>
            <a:lstStyle/>
            <a:p>
              <a:pPr algn="ctr"/>
              <a:r>
                <a:rPr lang="en-US" sz="3000">
                  <a:latin typeface="Arial" panose="020B0604020202020204" pitchFamily="34" charset="0"/>
                  <a:cs typeface="Arial" panose="020B0604020202020204" pitchFamily="34" charset="0"/>
                </a:rPr>
                <a:t>Hình 8.1. Một số thức ăn cung cấp năng lượng cho vật nuôi </a:t>
              </a:r>
            </a:p>
          </p:txBody>
        </p:sp>
      </p:grpSp>
      <p:grpSp>
        <p:nvGrpSpPr>
          <p:cNvPr id="19" name="Group 18">
            <a:extLst>
              <a:ext uri="{FF2B5EF4-FFF2-40B4-BE49-F238E27FC236}">
                <a16:creationId xmlns:a16="http://schemas.microsoft.com/office/drawing/2014/main" id="{FFE9A075-3377-DD93-10D5-1BBD3DA406F1}"/>
              </a:ext>
            </a:extLst>
          </p:cNvPr>
          <p:cNvGrpSpPr/>
          <p:nvPr/>
        </p:nvGrpSpPr>
        <p:grpSpPr>
          <a:xfrm>
            <a:off x="723899" y="1337176"/>
            <a:ext cx="6038851" cy="6774445"/>
            <a:chOff x="723899" y="1337176"/>
            <a:chExt cx="6038851" cy="6774445"/>
          </a:xfrm>
        </p:grpSpPr>
        <p:sp>
          <p:nvSpPr>
            <p:cNvPr id="14" name="Speech Bubble: Rectangle 13">
              <a:extLst>
                <a:ext uri="{FF2B5EF4-FFF2-40B4-BE49-F238E27FC236}">
                  <a16:creationId xmlns:a16="http://schemas.microsoft.com/office/drawing/2014/main" id="{A94ABEE0-6025-C25D-A35B-81D175620425}"/>
                </a:ext>
              </a:extLst>
            </p:cNvPr>
            <p:cNvSpPr/>
            <p:nvPr/>
          </p:nvSpPr>
          <p:spPr>
            <a:xfrm>
              <a:off x="723899" y="2400300"/>
              <a:ext cx="6038851" cy="5711321"/>
            </a:xfrm>
            <a:prstGeom prst="wedgeRectCallout">
              <a:avLst>
                <a:gd name="adj1" fmla="val -73120"/>
                <a:gd name="adj2" fmla="val 82513"/>
              </a:avLst>
            </a:prstGeom>
            <a:solidFill>
              <a:schemeClr val="accent5">
                <a:lumMod val="75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9FC4C98-151D-F970-9943-3FD10BE68AEC}"/>
                </a:ext>
              </a:extLst>
            </p:cNvPr>
            <p:cNvSpPr txBox="1"/>
            <p:nvPr/>
          </p:nvSpPr>
          <p:spPr>
            <a:xfrm>
              <a:off x="876298" y="3446074"/>
              <a:ext cx="5734051" cy="3686266"/>
            </a:xfrm>
            <a:prstGeom prst="rect">
              <a:avLst/>
            </a:prstGeom>
            <a:noFill/>
          </p:spPr>
          <p:txBody>
            <a:bodyPr wrap="square">
              <a:spAutoFit/>
            </a:bodyPr>
            <a:lstStyle/>
            <a:p>
              <a:pPr algn="just">
                <a:lnSpc>
                  <a:spcPct val="150000"/>
                </a:lnSpc>
              </a:pPr>
              <a:r>
                <a:rPr lang="vi-VN" sz="4000">
                  <a:solidFill>
                    <a:schemeClr val="bg1"/>
                  </a:solidFill>
                </a:rPr>
                <a:t>Các loại thức ăn cung cấp năng lượng trong hình 8.1 được sử dụng cho loại vật nuôi nào?</a:t>
              </a:r>
              <a:endParaRPr lang="en-US" sz="4000">
                <a:solidFill>
                  <a:schemeClr val="bg1"/>
                </a:solidFill>
              </a:endParaRPr>
            </a:p>
          </p:txBody>
        </p:sp>
        <p:sp>
          <p:nvSpPr>
            <p:cNvPr id="17" name="Freeform 7">
              <a:extLst>
                <a:ext uri="{FF2B5EF4-FFF2-40B4-BE49-F238E27FC236}">
                  <a16:creationId xmlns:a16="http://schemas.microsoft.com/office/drawing/2014/main" id="{199631C1-7EF5-9B2D-E5D6-8DB46B9202C9}"/>
                </a:ext>
              </a:extLst>
            </p:cNvPr>
            <p:cNvSpPr/>
            <p:nvPr/>
          </p:nvSpPr>
          <p:spPr>
            <a:xfrm>
              <a:off x="2345411" y="1337176"/>
              <a:ext cx="2795824" cy="2089985"/>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Tree>
    <p:extLst>
      <p:ext uri="{BB962C8B-B14F-4D97-AF65-F5344CB8AC3E}">
        <p14:creationId xmlns:p14="http://schemas.microsoft.com/office/powerpoint/2010/main" val="1617951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33D31"/>
        </a:solid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8F610C3B-8FF4-FA99-2E51-37BFAC5B8FA8}"/>
              </a:ext>
            </a:extLst>
          </p:cNvPr>
          <p:cNvSpPr/>
          <p:nvPr/>
        </p:nvSpPr>
        <p:spPr>
          <a:xfrm>
            <a:off x="360172" y="389416"/>
            <a:ext cx="17567656" cy="9508168"/>
          </a:xfrm>
          <a:custGeom>
            <a:avLst/>
            <a:gdLst/>
            <a:ahLst/>
            <a:cxnLst/>
            <a:rect l="l" t="t" r="r" b="b"/>
            <a:pathLst>
              <a:path w="4573908" h="2475543">
                <a:moveTo>
                  <a:pt x="11899" y="0"/>
                </a:moveTo>
                <a:lnTo>
                  <a:pt x="4562010" y="0"/>
                </a:lnTo>
                <a:cubicBezTo>
                  <a:pt x="4565165" y="0"/>
                  <a:pt x="4568192" y="1254"/>
                  <a:pt x="4570423" y="3485"/>
                </a:cubicBezTo>
                <a:cubicBezTo>
                  <a:pt x="4572655" y="5716"/>
                  <a:pt x="4573908" y="8743"/>
                  <a:pt x="4573908" y="11899"/>
                </a:cubicBezTo>
                <a:lnTo>
                  <a:pt x="4573908" y="2463644"/>
                </a:lnTo>
                <a:cubicBezTo>
                  <a:pt x="4573908" y="2470216"/>
                  <a:pt x="4568581" y="2475543"/>
                  <a:pt x="4562010" y="2475543"/>
                </a:cubicBezTo>
                <a:lnTo>
                  <a:pt x="11899" y="2475543"/>
                </a:lnTo>
                <a:cubicBezTo>
                  <a:pt x="8743" y="2475543"/>
                  <a:pt x="5716" y="2474289"/>
                  <a:pt x="3485" y="2472058"/>
                </a:cubicBezTo>
                <a:cubicBezTo>
                  <a:pt x="1254" y="2469826"/>
                  <a:pt x="0" y="2466800"/>
                  <a:pt x="0" y="2463644"/>
                </a:cubicBezTo>
                <a:lnTo>
                  <a:pt x="0" y="11899"/>
                </a:lnTo>
                <a:cubicBezTo>
                  <a:pt x="0" y="8743"/>
                  <a:pt x="1254" y="5716"/>
                  <a:pt x="3485" y="3485"/>
                </a:cubicBezTo>
                <a:cubicBezTo>
                  <a:pt x="5716" y="1254"/>
                  <a:pt x="8743" y="0"/>
                  <a:pt x="11899" y="0"/>
                </a:cubicBezTo>
                <a:close/>
              </a:path>
            </a:pathLst>
          </a:custGeom>
          <a:solidFill>
            <a:schemeClr val="bg1"/>
          </a:solidFill>
        </p:spPr>
        <p:txBody>
          <a:bodyPr/>
          <a:lstStyle/>
          <a:p>
            <a:endParaRPr lang="en-US"/>
          </a:p>
        </p:txBody>
      </p:sp>
      <p:sp>
        <p:nvSpPr>
          <p:cNvPr id="10" name="TextBox 9">
            <a:extLst>
              <a:ext uri="{FF2B5EF4-FFF2-40B4-BE49-F238E27FC236}">
                <a16:creationId xmlns:a16="http://schemas.microsoft.com/office/drawing/2014/main" id="{9EE3D72C-CE08-0179-C282-F6CC4F37C149}"/>
              </a:ext>
            </a:extLst>
          </p:cNvPr>
          <p:cNvSpPr txBox="1"/>
          <p:nvPr/>
        </p:nvSpPr>
        <p:spPr>
          <a:xfrm>
            <a:off x="4914900" y="621149"/>
            <a:ext cx="8458200" cy="1169551"/>
          </a:xfrm>
          <a:prstGeom prst="rect">
            <a:avLst/>
          </a:prstGeom>
          <a:noFill/>
        </p:spPr>
        <p:txBody>
          <a:bodyPr wrap="square" rtlCol="0">
            <a:spAutoFit/>
          </a:bodyPr>
          <a:lstStyle/>
          <a:p>
            <a:pPr algn="ctr"/>
            <a:r>
              <a:rPr lang="en-US" sz="7000" b="1">
                <a:latin typeface="Arial" panose="020B0604020202020204" pitchFamily="34" charset="0"/>
                <a:cs typeface="Arial" panose="020B0604020202020204" pitchFamily="34" charset="0"/>
              </a:rPr>
              <a:t>KHỞI ĐỘNG </a:t>
            </a:r>
          </a:p>
        </p:txBody>
      </p:sp>
      <p:sp>
        <p:nvSpPr>
          <p:cNvPr id="2" name="Freeform 3">
            <a:extLst>
              <a:ext uri="{FF2B5EF4-FFF2-40B4-BE49-F238E27FC236}">
                <a16:creationId xmlns:a16="http://schemas.microsoft.com/office/drawing/2014/main" id="{650873E9-11DE-0E4E-E129-D8F86B7A30D2}"/>
              </a:ext>
            </a:extLst>
          </p:cNvPr>
          <p:cNvSpPr/>
          <p:nvPr/>
        </p:nvSpPr>
        <p:spPr>
          <a:xfrm>
            <a:off x="1260538" y="3607464"/>
            <a:ext cx="4149662" cy="6679536"/>
          </a:xfrm>
          <a:custGeom>
            <a:avLst/>
            <a:gdLst/>
            <a:ahLst/>
            <a:cxnLst/>
            <a:rect l="l" t="t" r="r" b="b"/>
            <a:pathLst>
              <a:path w="5112639" h="8229600">
                <a:moveTo>
                  <a:pt x="0" y="0"/>
                </a:moveTo>
                <a:lnTo>
                  <a:pt x="5112639" y="0"/>
                </a:lnTo>
                <a:lnTo>
                  <a:pt x="5112639" y="8229600"/>
                </a:lnTo>
                <a:lnTo>
                  <a:pt x="0" y="8229600"/>
                </a:lnTo>
                <a:lnTo>
                  <a:pt x="0" y="0"/>
                </a:lnTo>
                <a:close/>
              </a:path>
            </a:pathLst>
          </a:custGeom>
          <a:blipFill>
            <a:blip r:embed="rId2"/>
            <a:stretch>
              <a:fillRect/>
            </a:stretch>
          </a:blipFill>
        </p:spPr>
        <p:txBody>
          <a:bodyPr/>
          <a:lstStyle/>
          <a:p>
            <a:endParaRPr lang="en-US"/>
          </a:p>
        </p:txBody>
      </p:sp>
      <p:grpSp>
        <p:nvGrpSpPr>
          <p:cNvPr id="8" name="Group 7">
            <a:extLst>
              <a:ext uri="{FF2B5EF4-FFF2-40B4-BE49-F238E27FC236}">
                <a16:creationId xmlns:a16="http://schemas.microsoft.com/office/drawing/2014/main" id="{E907D821-C8AE-328C-0C6F-D129E1F81B85}"/>
              </a:ext>
            </a:extLst>
          </p:cNvPr>
          <p:cNvGrpSpPr/>
          <p:nvPr/>
        </p:nvGrpSpPr>
        <p:grpSpPr>
          <a:xfrm>
            <a:off x="7620000" y="2008145"/>
            <a:ext cx="8458200" cy="5954755"/>
            <a:chOff x="7620000" y="2008145"/>
            <a:chExt cx="8458200" cy="5954755"/>
          </a:xfrm>
        </p:grpSpPr>
        <p:sp>
          <p:nvSpPr>
            <p:cNvPr id="3" name="Speech Bubble: Rectangle 2">
              <a:extLst>
                <a:ext uri="{FF2B5EF4-FFF2-40B4-BE49-F238E27FC236}">
                  <a16:creationId xmlns:a16="http://schemas.microsoft.com/office/drawing/2014/main" id="{14CD8897-3E54-21EC-F930-EFC1355B6FFE}"/>
                </a:ext>
              </a:extLst>
            </p:cNvPr>
            <p:cNvSpPr/>
            <p:nvPr/>
          </p:nvSpPr>
          <p:spPr>
            <a:xfrm>
              <a:off x="7620000" y="3162300"/>
              <a:ext cx="8458200" cy="4800600"/>
            </a:xfrm>
            <a:prstGeom prst="wedgeRectCallout">
              <a:avLst>
                <a:gd name="adj1" fmla="val -73477"/>
                <a:gd name="adj2" fmla="val 54762"/>
              </a:avLst>
            </a:prstGeom>
            <a:solidFill>
              <a:srgbClr val="FBF2E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7">
              <a:extLst>
                <a:ext uri="{FF2B5EF4-FFF2-40B4-BE49-F238E27FC236}">
                  <a16:creationId xmlns:a16="http://schemas.microsoft.com/office/drawing/2014/main" id="{CF86B16B-FC60-21F2-E01A-440073D89B44}"/>
                </a:ext>
              </a:extLst>
            </p:cNvPr>
            <p:cNvSpPr/>
            <p:nvPr/>
          </p:nvSpPr>
          <p:spPr>
            <a:xfrm>
              <a:off x="10096500" y="2008145"/>
              <a:ext cx="3505200" cy="2567559"/>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27FE3E19-ACAB-AC02-085C-E0937D1E00F2}"/>
                </a:ext>
              </a:extLst>
            </p:cNvPr>
            <p:cNvSpPr txBox="1"/>
            <p:nvPr/>
          </p:nvSpPr>
          <p:spPr>
            <a:xfrm>
              <a:off x="8267700" y="4785838"/>
              <a:ext cx="7162800" cy="2762936"/>
            </a:xfrm>
            <a:prstGeom prst="rect">
              <a:avLst/>
            </a:prstGeom>
            <a:noFill/>
          </p:spPr>
          <p:txBody>
            <a:bodyPr wrap="square">
              <a:spAutoFit/>
            </a:bodyPr>
            <a:lstStyle/>
            <a:p>
              <a:pPr algn="ctr">
                <a:lnSpc>
                  <a:spcPct val="150000"/>
                </a:lnSpc>
              </a:pPr>
              <a:r>
                <a:rPr lang="vi-VN" sz="4000"/>
                <a:t>Hãy nêu các chất dinh dưỡng cần thiết đối với vật nuôi mà em biết.</a:t>
              </a:r>
              <a:endParaRPr lang="en-US" sz="4000"/>
            </a:p>
          </p:txBody>
        </p:sp>
      </p:grpSp>
    </p:spTree>
    <p:extLst>
      <p:ext uri="{BB962C8B-B14F-4D97-AF65-F5344CB8AC3E}">
        <p14:creationId xmlns:p14="http://schemas.microsoft.com/office/powerpoint/2010/main" val="287722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A02828E-826F-1667-9EBE-C64F3C5E3817}"/>
              </a:ext>
            </a:extLst>
          </p:cNvPr>
          <p:cNvPicPr>
            <a:picLocks noChangeAspect="1"/>
          </p:cNvPicPr>
          <p:nvPr/>
        </p:nvPicPr>
        <p:blipFill rotWithShape="1">
          <a:blip r:embed="rId2"/>
          <a:srcRect r="50189" b="51599"/>
          <a:stretch/>
        </p:blipFill>
        <p:spPr>
          <a:xfrm>
            <a:off x="300038" y="753867"/>
            <a:ext cx="6248400" cy="4161033"/>
          </a:xfrm>
          <a:prstGeom prst="rect">
            <a:avLst/>
          </a:prstGeom>
        </p:spPr>
      </p:pic>
      <p:pic>
        <p:nvPicPr>
          <p:cNvPr id="6" name="Picture 5">
            <a:extLst>
              <a:ext uri="{FF2B5EF4-FFF2-40B4-BE49-F238E27FC236}">
                <a16:creationId xmlns:a16="http://schemas.microsoft.com/office/drawing/2014/main" id="{16BB7358-D2AE-CF68-6BBA-BC91CB03ED10}"/>
              </a:ext>
            </a:extLst>
          </p:cNvPr>
          <p:cNvPicPr>
            <a:picLocks noChangeAspect="1"/>
          </p:cNvPicPr>
          <p:nvPr/>
        </p:nvPicPr>
        <p:blipFill rotWithShape="1">
          <a:blip r:embed="rId2"/>
          <a:srcRect l="189" t="51377" r="50000" b="222"/>
          <a:stretch/>
        </p:blipFill>
        <p:spPr>
          <a:xfrm>
            <a:off x="295275" y="5402067"/>
            <a:ext cx="6248400" cy="4161033"/>
          </a:xfrm>
          <a:prstGeom prst="rect">
            <a:avLst/>
          </a:prstGeom>
        </p:spPr>
      </p:pic>
      <p:pic>
        <p:nvPicPr>
          <p:cNvPr id="7" name="Picture 6">
            <a:extLst>
              <a:ext uri="{FF2B5EF4-FFF2-40B4-BE49-F238E27FC236}">
                <a16:creationId xmlns:a16="http://schemas.microsoft.com/office/drawing/2014/main" id="{616B2385-590A-5CF3-86A8-FECB5483F954}"/>
              </a:ext>
            </a:extLst>
          </p:cNvPr>
          <p:cNvPicPr>
            <a:picLocks noChangeAspect="1"/>
          </p:cNvPicPr>
          <p:nvPr/>
        </p:nvPicPr>
        <p:blipFill rotWithShape="1">
          <a:blip r:embed="rId2"/>
          <a:srcRect l="49544" t="95" r="645" b="51504"/>
          <a:stretch/>
        </p:blipFill>
        <p:spPr>
          <a:xfrm>
            <a:off x="11739563" y="753867"/>
            <a:ext cx="6248400" cy="4161033"/>
          </a:xfrm>
          <a:prstGeom prst="rect">
            <a:avLst/>
          </a:prstGeom>
        </p:spPr>
      </p:pic>
      <p:pic>
        <p:nvPicPr>
          <p:cNvPr id="9" name="Picture 8">
            <a:extLst>
              <a:ext uri="{FF2B5EF4-FFF2-40B4-BE49-F238E27FC236}">
                <a16:creationId xmlns:a16="http://schemas.microsoft.com/office/drawing/2014/main" id="{941C7B72-8660-701D-09CE-C81229D21E5F}"/>
              </a:ext>
            </a:extLst>
          </p:cNvPr>
          <p:cNvPicPr>
            <a:picLocks noChangeAspect="1"/>
          </p:cNvPicPr>
          <p:nvPr/>
        </p:nvPicPr>
        <p:blipFill rotWithShape="1">
          <a:blip r:embed="rId2"/>
          <a:srcRect l="49962" t="51576" r="227" b="23"/>
          <a:stretch/>
        </p:blipFill>
        <p:spPr>
          <a:xfrm>
            <a:off x="11734800" y="5402067"/>
            <a:ext cx="6248400" cy="4161033"/>
          </a:xfrm>
          <a:prstGeom prst="rect">
            <a:avLst/>
          </a:prstGeom>
        </p:spPr>
      </p:pic>
      <p:grpSp>
        <p:nvGrpSpPr>
          <p:cNvPr id="18" name="Group 17">
            <a:extLst>
              <a:ext uri="{FF2B5EF4-FFF2-40B4-BE49-F238E27FC236}">
                <a16:creationId xmlns:a16="http://schemas.microsoft.com/office/drawing/2014/main" id="{8B4D0919-CD0E-6E8C-C4F7-4F1D035702AB}"/>
              </a:ext>
            </a:extLst>
          </p:cNvPr>
          <p:cNvGrpSpPr/>
          <p:nvPr/>
        </p:nvGrpSpPr>
        <p:grpSpPr>
          <a:xfrm>
            <a:off x="6096000" y="753867"/>
            <a:ext cx="2895600" cy="3703830"/>
            <a:chOff x="6096000" y="495298"/>
            <a:chExt cx="2895600" cy="3703830"/>
          </a:xfrm>
        </p:grpSpPr>
        <p:sp>
          <p:nvSpPr>
            <p:cNvPr id="12" name="Speech Bubble: Rectangle 11">
              <a:extLst>
                <a:ext uri="{FF2B5EF4-FFF2-40B4-BE49-F238E27FC236}">
                  <a16:creationId xmlns:a16="http://schemas.microsoft.com/office/drawing/2014/main" id="{CD0E6688-2E2F-1B3C-D5AC-3E99D4E85654}"/>
                </a:ext>
              </a:extLst>
            </p:cNvPr>
            <p:cNvSpPr/>
            <p:nvPr/>
          </p:nvSpPr>
          <p:spPr>
            <a:xfrm>
              <a:off x="6096000" y="495298"/>
              <a:ext cx="2895600" cy="3703830"/>
            </a:xfrm>
            <a:prstGeom prst="wedgeRectCallout">
              <a:avLst>
                <a:gd name="adj1" fmla="val -81570"/>
                <a:gd name="adj2" fmla="val -23137"/>
              </a:avLst>
            </a:prstGeom>
            <a:solidFill>
              <a:srgbClr val="FBF2E1"/>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6E6C65D-DBF6-D5CA-15F4-3D18F445F80E}"/>
                </a:ext>
              </a:extLst>
            </p:cNvPr>
            <p:cNvSpPr txBox="1"/>
            <p:nvPr/>
          </p:nvSpPr>
          <p:spPr>
            <a:xfrm>
              <a:off x="6306741" y="1139093"/>
              <a:ext cx="2474118" cy="2416239"/>
            </a:xfrm>
            <a:prstGeom prst="rect">
              <a:avLst/>
            </a:prstGeom>
            <a:noFill/>
          </p:spPr>
          <p:txBody>
            <a:bodyPr wrap="square">
              <a:spAutoFit/>
            </a:bodyPr>
            <a:lstStyle/>
            <a:p>
              <a:pPr algn="ctr">
                <a:lnSpc>
                  <a:spcPct val="150000"/>
                </a:lnSpc>
              </a:pPr>
              <a:r>
                <a:rPr lang="en-US" sz="3500">
                  <a:latin typeface="Arial" panose="020B0604020202020204" pitchFamily="34" charset="0"/>
                  <a:cs typeface="Arial" panose="020B0604020202020204" pitchFamily="34" charset="0"/>
                </a:rPr>
                <a:t>sử dụng cho lợn, gia cầm.</a:t>
              </a:r>
            </a:p>
          </p:txBody>
        </p:sp>
      </p:grpSp>
      <p:grpSp>
        <p:nvGrpSpPr>
          <p:cNvPr id="20" name="Group 19">
            <a:extLst>
              <a:ext uri="{FF2B5EF4-FFF2-40B4-BE49-F238E27FC236}">
                <a16:creationId xmlns:a16="http://schemas.microsoft.com/office/drawing/2014/main" id="{DCC5E383-4772-0BAB-CD97-D089085039E6}"/>
              </a:ext>
            </a:extLst>
          </p:cNvPr>
          <p:cNvGrpSpPr/>
          <p:nvPr/>
        </p:nvGrpSpPr>
        <p:grpSpPr>
          <a:xfrm>
            <a:off x="6096000" y="5553932"/>
            <a:ext cx="2895600" cy="3703830"/>
            <a:chOff x="6096000" y="495298"/>
            <a:chExt cx="2895600" cy="3703830"/>
          </a:xfrm>
        </p:grpSpPr>
        <p:sp>
          <p:nvSpPr>
            <p:cNvPr id="21" name="Speech Bubble: Rectangle 20">
              <a:extLst>
                <a:ext uri="{FF2B5EF4-FFF2-40B4-BE49-F238E27FC236}">
                  <a16:creationId xmlns:a16="http://schemas.microsoft.com/office/drawing/2014/main" id="{5DFB3529-1A14-EFA1-281C-CC1812180B40}"/>
                </a:ext>
              </a:extLst>
            </p:cNvPr>
            <p:cNvSpPr/>
            <p:nvPr/>
          </p:nvSpPr>
          <p:spPr>
            <a:xfrm>
              <a:off x="6096000" y="495298"/>
              <a:ext cx="2895600" cy="3703830"/>
            </a:xfrm>
            <a:prstGeom prst="wedgeRectCallout">
              <a:avLst>
                <a:gd name="adj1" fmla="val -81570"/>
                <a:gd name="adj2" fmla="val -23137"/>
              </a:avLst>
            </a:prstGeom>
            <a:solidFill>
              <a:srgbClr val="FBF2E1"/>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A3483E1-90A1-6F3F-5DB3-A33B878FAA68}"/>
                </a:ext>
              </a:extLst>
            </p:cNvPr>
            <p:cNvSpPr txBox="1"/>
            <p:nvPr/>
          </p:nvSpPr>
          <p:spPr>
            <a:xfrm>
              <a:off x="6306741" y="1139093"/>
              <a:ext cx="2474118" cy="2416239"/>
            </a:xfrm>
            <a:prstGeom prst="rect">
              <a:avLst/>
            </a:prstGeom>
            <a:noFill/>
          </p:spPr>
          <p:txBody>
            <a:bodyPr wrap="square">
              <a:spAutoFit/>
            </a:bodyPr>
            <a:lstStyle/>
            <a:p>
              <a:pPr algn="ctr">
                <a:lnSpc>
                  <a:spcPct val="150000"/>
                </a:lnSpc>
              </a:pPr>
              <a:r>
                <a:rPr lang="en-US" sz="3500">
                  <a:latin typeface="Arial" panose="020B0604020202020204" pitchFamily="34" charset="0"/>
                  <a:cs typeface="Arial" panose="020B0604020202020204" pitchFamily="34" charset="0"/>
                </a:rPr>
                <a:t>sử dụng cho lợn, gà, vịt.</a:t>
              </a:r>
            </a:p>
          </p:txBody>
        </p:sp>
      </p:grpSp>
      <p:grpSp>
        <p:nvGrpSpPr>
          <p:cNvPr id="23" name="Group 22">
            <a:extLst>
              <a:ext uri="{FF2B5EF4-FFF2-40B4-BE49-F238E27FC236}">
                <a16:creationId xmlns:a16="http://schemas.microsoft.com/office/drawing/2014/main" id="{DDA43734-6472-AFF2-4E64-BB1830474662}"/>
              </a:ext>
            </a:extLst>
          </p:cNvPr>
          <p:cNvGrpSpPr/>
          <p:nvPr/>
        </p:nvGrpSpPr>
        <p:grpSpPr>
          <a:xfrm>
            <a:off x="9367838" y="753867"/>
            <a:ext cx="2895600" cy="3703830"/>
            <a:chOff x="6096000" y="495298"/>
            <a:chExt cx="2895600" cy="3703830"/>
          </a:xfrm>
        </p:grpSpPr>
        <p:sp>
          <p:nvSpPr>
            <p:cNvPr id="24" name="Speech Bubble: Rectangle 23">
              <a:extLst>
                <a:ext uri="{FF2B5EF4-FFF2-40B4-BE49-F238E27FC236}">
                  <a16:creationId xmlns:a16="http://schemas.microsoft.com/office/drawing/2014/main" id="{419EBA01-B647-72CF-58BE-575EE3A8454F}"/>
                </a:ext>
              </a:extLst>
            </p:cNvPr>
            <p:cNvSpPr/>
            <p:nvPr/>
          </p:nvSpPr>
          <p:spPr>
            <a:xfrm>
              <a:off x="6096000" y="495298"/>
              <a:ext cx="2895600" cy="3703830"/>
            </a:xfrm>
            <a:prstGeom prst="wedgeRectCallout">
              <a:avLst>
                <a:gd name="adj1" fmla="val 80766"/>
                <a:gd name="adj2" fmla="val -18894"/>
              </a:avLst>
            </a:prstGeom>
            <a:solidFill>
              <a:srgbClr val="FBF2E1"/>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0D0E131-8307-76E4-748B-5E825073A452}"/>
                </a:ext>
              </a:extLst>
            </p:cNvPr>
            <p:cNvSpPr txBox="1"/>
            <p:nvPr/>
          </p:nvSpPr>
          <p:spPr>
            <a:xfrm>
              <a:off x="6306741" y="1139093"/>
              <a:ext cx="2474118" cy="2416239"/>
            </a:xfrm>
            <a:prstGeom prst="rect">
              <a:avLst/>
            </a:prstGeom>
            <a:noFill/>
          </p:spPr>
          <p:txBody>
            <a:bodyPr wrap="square">
              <a:spAutoFit/>
            </a:bodyPr>
            <a:lstStyle/>
            <a:p>
              <a:pPr algn="ctr">
                <a:lnSpc>
                  <a:spcPct val="150000"/>
                </a:lnSpc>
              </a:pPr>
              <a:r>
                <a:rPr lang="en-US" sz="3500">
                  <a:latin typeface="Arial" panose="020B0604020202020204" pitchFamily="34" charset="0"/>
                  <a:cs typeface="Arial" panose="020B0604020202020204" pitchFamily="34" charset="0"/>
                </a:rPr>
                <a:t>sử dụng cho trâu, bò, lợn.</a:t>
              </a:r>
            </a:p>
          </p:txBody>
        </p:sp>
      </p:grpSp>
      <p:grpSp>
        <p:nvGrpSpPr>
          <p:cNvPr id="26" name="Group 25">
            <a:extLst>
              <a:ext uri="{FF2B5EF4-FFF2-40B4-BE49-F238E27FC236}">
                <a16:creationId xmlns:a16="http://schemas.microsoft.com/office/drawing/2014/main" id="{DCE35AF8-CF33-DFFD-71B6-4551C037FDA2}"/>
              </a:ext>
            </a:extLst>
          </p:cNvPr>
          <p:cNvGrpSpPr/>
          <p:nvPr/>
        </p:nvGrpSpPr>
        <p:grpSpPr>
          <a:xfrm>
            <a:off x="9388079" y="5553932"/>
            <a:ext cx="2895600" cy="3703830"/>
            <a:chOff x="6096000" y="495298"/>
            <a:chExt cx="2895600" cy="3703830"/>
          </a:xfrm>
        </p:grpSpPr>
        <p:sp>
          <p:nvSpPr>
            <p:cNvPr id="27" name="Speech Bubble: Rectangle 26">
              <a:extLst>
                <a:ext uri="{FF2B5EF4-FFF2-40B4-BE49-F238E27FC236}">
                  <a16:creationId xmlns:a16="http://schemas.microsoft.com/office/drawing/2014/main" id="{3A6743D8-937B-ADAA-8BB7-4098281B0136}"/>
                </a:ext>
              </a:extLst>
            </p:cNvPr>
            <p:cNvSpPr/>
            <p:nvPr/>
          </p:nvSpPr>
          <p:spPr>
            <a:xfrm>
              <a:off x="6096000" y="495298"/>
              <a:ext cx="2895600" cy="3703830"/>
            </a:xfrm>
            <a:prstGeom prst="wedgeRectCallout">
              <a:avLst>
                <a:gd name="adj1" fmla="val 75831"/>
                <a:gd name="adj2" fmla="val -20051"/>
              </a:avLst>
            </a:prstGeom>
            <a:solidFill>
              <a:srgbClr val="FBF2E1"/>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673388D-189A-DDF1-B8AE-D208E0EFA77B}"/>
                </a:ext>
              </a:extLst>
            </p:cNvPr>
            <p:cNvSpPr txBox="1"/>
            <p:nvPr/>
          </p:nvSpPr>
          <p:spPr>
            <a:xfrm>
              <a:off x="6306741" y="1139093"/>
              <a:ext cx="2474118" cy="2416239"/>
            </a:xfrm>
            <a:prstGeom prst="rect">
              <a:avLst/>
            </a:prstGeom>
            <a:noFill/>
          </p:spPr>
          <p:txBody>
            <a:bodyPr wrap="square">
              <a:spAutoFit/>
            </a:bodyPr>
            <a:lstStyle/>
            <a:p>
              <a:pPr algn="ctr">
                <a:lnSpc>
                  <a:spcPct val="150000"/>
                </a:lnSpc>
              </a:pPr>
              <a:r>
                <a:rPr lang="en-US" sz="3500">
                  <a:latin typeface="Arial" panose="020B0604020202020204" pitchFamily="34" charset="0"/>
                  <a:cs typeface="Arial" panose="020B0604020202020204" pitchFamily="34" charset="0"/>
                </a:rPr>
                <a:t>sử dụng cho gia súc nhau lại </a:t>
              </a:r>
            </a:p>
          </p:txBody>
        </p:sp>
      </p:grpSp>
    </p:spTree>
    <p:extLst>
      <p:ext uri="{BB962C8B-B14F-4D97-AF65-F5344CB8AC3E}">
        <p14:creationId xmlns:p14="http://schemas.microsoft.com/office/powerpoint/2010/main" val="99854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right)">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righ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ECD4AB39-DED8-A6EA-67CD-9A3281A8966C}"/>
              </a:ext>
            </a:extLst>
          </p:cNvPr>
          <p:cNvGrpSpPr/>
          <p:nvPr/>
        </p:nvGrpSpPr>
        <p:grpSpPr>
          <a:xfrm>
            <a:off x="3581400" y="-723900"/>
            <a:ext cx="11125200" cy="2362200"/>
            <a:chOff x="4421900" y="-800100"/>
            <a:chExt cx="9444199" cy="2362200"/>
          </a:xfrm>
        </p:grpSpPr>
        <p:sp>
          <p:nvSpPr>
            <p:cNvPr id="3" name="Rectangle: Rounded Corners 2">
              <a:extLst>
                <a:ext uri="{FF2B5EF4-FFF2-40B4-BE49-F238E27FC236}">
                  <a16:creationId xmlns:a16="http://schemas.microsoft.com/office/drawing/2014/main" id="{D62B5EAD-5CB1-BCAA-8D8F-E1AEE08B0504}"/>
                </a:ext>
              </a:extLst>
            </p:cNvPr>
            <p:cNvSpPr/>
            <p:nvPr/>
          </p:nvSpPr>
          <p:spPr>
            <a:xfrm>
              <a:off x="4610100" y="-800100"/>
              <a:ext cx="9067800" cy="2362200"/>
            </a:xfrm>
            <a:prstGeom prst="roundRect">
              <a:avLst/>
            </a:prstGeom>
            <a:solidFill>
              <a:srgbClr val="133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26DA139-45A5-4EEF-BAA0-BA6567F0CDA3}"/>
                </a:ext>
              </a:extLst>
            </p:cNvPr>
            <p:cNvSpPr txBox="1"/>
            <p:nvPr/>
          </p:nvSpPr>
          <p:spPr>
            <a:xfrm>
              <a:off x="4421900" y="343203"/>
              <a:ext cx="9444199"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b. </a:t>
              </a:r>
              <a:r>
                <a:rPr lang="pt-BR" sz="5000" b="1">
                  <a:solidFill>
                    <a:schemeClr val="bg1"/>
                  </a:solidFill>
                  <a:latin typeface="Arial" panose="020B0604020202020204" pitchFamily="34" charset="0"/>
                  <a:cs typeface="Arial" panose="020B0604020202020204" pitchFamily="34" charset="0"/>
                </a:rPr>
                <a:t>Nhu cầu protein và amino acid</a:t>
              </a:r>
              <a:endParaRPr lang="en-US" sz="5000" b="1">
                <a:solidFill>
                  <a:schemeClr val="bg1"/>
                </a:solidFill>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60515738-0590-FDC7-7356-274AE9C9AA66}"/>
              </a:ext>
            </a:extLst>
          </p:cNvPr>
          <p:cNvGrpSpPr/>
          <p:nvPr/>
        </p:nvGrpSpPr>
        <p:grpSpPr>
          <a:xfrm>
            <a:off x="685800" y="2235057"/>
            <a:ext cx="8458200" cy="5816886"/>
            <a:chOff x="685800" y="2374379"/>
            <a:chExt cx="8458200" cy="5816886"/>
          </a:xfrm>
        </p:grpSpPr>
        <p:sp>
          <p:nvSpPr>
            <p:cNvPr id="11" name="TextBox 10">
              <a:extLst>
                <a:ext uri="{FF2B5EF4-FFF2-40B4-BE49-F238E27FC236}">
                  <a16:creationId xmlns:a16="http://schemas.microsoft.com/office/drawing/2014/main" id="{BECD4137-1A46-ECA5-01AD-97B600D78D55}"/>
                </a:ext>
              </a:extLst>
            </p:cNvPr>
            <p:cNvSpPr txBox="1"/>
            <p:nvPr/>
          </p:nvSpPr>
          <p:spPr>
            <a:xfrm>
              <a:off x="685800" y="3821479"/>
              <a:ext cx="8458200" cy="4369786"/>
            </a:xfrm>
            <a:prstGeom prst="rect">
              <a:avLst/>
            </a:prstGeom>
            <a:solidFill>
              <a:srgbClr val="FBF2E1"/>
            </a:solidFill>
          </p:spPr>
          <p:txBody>
            <a:bodyPr wrap="square" rtlCol="0">
              <a:spAutoFit/>
            </a:bodyPr>
            <a:lstStyle/>
            <a:p>
              <a:pPr algn="just">
                <a:lnSpc>
                  <a:spcPct val="150000"/>
                </a:lnSpc>
              </a:pPr>
              <a:r>
                <a:rPr lang="en-US" sz="3800" i="1">
                  <a:latin typeface="Arial" panose="020B0604020202020204" pitchFamily="34" charset="0"/>
                  <a:cs typeface="Arial" panose="020B0604020202020204" pitchFamily="34" charset="0"/>
                </a:rPr>
                <a:t>Làm việc cá nhân: Đọc mục kênh chữ “nhu cầu protein và amino acid” và trả lời câu hỏi:</a:t>
              </a:r>
            </a:p>
            <a:p>
              <a:pPr algn="just">
                <a:lnSpc>
                  <a:spcPct val="150000"/>
                </a:lnSpc>
              </a:pPr>
              <a:r>
                <a:rPr lang="vi-VN" sz="3800">
                  <a:latin typeface="Arial" panose="020B0604020202020204" pitchFamily="34" charset="0"/>
                  <a:cs typeface="Arial" panose="020B0604020202020204" pitchFamily="34" charset="0"/>
                </a:rPr>
                <a:t>Nhu cầu protein và amino acid của vật nuôi được xác định như thế nào?</a:t>
              </a:r>
            </a:p>
          </p:txBody>
        </p:sp>
        <p:sp>
          <p:nvSpPr>
            <p:cNvPr id="13" name="Freeform 6">
              <a:extLst>
                <a:ext uri="{FF2B5EF4-FFF2-40B4-BE49-F238E27FC236}">
                  <a16:creationId xmlns:a16="http://schemas.microsoft.com/office/drawing/2014/main" id="{2779FE5B-9721-EDB4-7798-62394B0A2B2A}"/>
                </a:ext>
              </a:extLst>
            </p:cNvPr>
            <p:cNvSpPr/>
            <p:nvPr/>
          </p:nvSpPr>
          <p:spPr>
            <a:xfrm>
              <a:off x="4031567" y="2374379"/>
              <a:ext cx="1766666" cy="176666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grpSp>
        <p:nvGrpSpPr>
          <p:cNvPr id="19" name="Group 18">
            <a:extLst>
              <a:ext uri="{FF2B5EF4-FFF2-40B4-BE49-F238E27FC236}">
                <a16:creationId xmlns:a16="http://schemas.microsoft.com/office/drawing/2014/main" id="{40C8CDE2-0861-7857-2B48-300388DA6552}"/>
              </a:ext>
            </a:extLst>
          </p:cNvPr>
          <p:cNvGrpSpPr/>
          <p:nvPr/>
        </p:nvGrpSpPr>
        <p:grpSpPr>
          <a:xfrm>
            <a:off x="10210800" y="3020934"/>
            <a:ext cx="7467600" cy="5703964"/>
            <a:chOff x="10439400" y="3020934"/>
            <a:chExt cx="7467600" cy="5703964"/>
          </a:xfrm>
        </p:grpSpPr>
        <p:sp>
          <p:nvSpPr>
            <p:cNvPr id="14" name="Speech Bubble: Rectangle 13">
              <a:extLst>
                <a:ext uri="{FF2B5EF4-FFF2-40B4-BE49-F238E27FC236}">
                  <a16:creationId xmlns:a16="http://schemas.microsoft.com/office/drawing/2014/main" id="{13383ACE-D868-7381-726A-5038370E0FE4}"/>
                </a:ext>
              </a:extLst>
            </p:cNvPr>
            <p:cNvSpPr/>
            <p:nvPr/>
          </p:nvSpPr>
          <p:spPr>
            <a:xfrm>
              <a:off x="10439400" y="3020934"/>
              <a:ext cx="7467600" cy="5703964"/>
            </a:xfrm>
            <a:prstGeom prst="wedgeRectCallout">
              <a:avLst>
                <a:gd name="adj1" fmla="val -96250"/>
                <a:gd name="adj2" fmla="val 93749"/>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1E468BF-B887-664A-E124-B1C3A8E54194}"/>
                </a:ext>
              </a:extLst>
            </p:cNvPr>
            <p:cNvSpPr txBox="1"/>
            <p:nvPr/>
          </p:nvSpPr>
          <p:spPr>
            <a:xfrm>
              <a:off x="10591800" y="3236618"/>
              <a:ext cx="7162800" cy="5260864"/>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a:t>Nhu cầu protein được biểu thị bằng tỉ lệ (%) protein thô trong khẩu phần. </a:t>
              </a:r>
              <a:endParaRPr lang="en-US" sz="3800"/>
            </a:p>
            <a:p>
              <a:pPr marL="571500" indent="-571500" algn="just">
                <a:lnSpc>
                  <a:spcPct val="150000"/>
                </a:lnSpc>
                <a:buFont typeface="Arial" panose="020B0604020202020204" pitchFamily="34" charset="0"/>
                <a:buChar char="•"/>
              </a:pPr>
              <a:r>
                <a:rPr lang="vi-VN" sz="3800"/>
                <a:t>Nhu cầu amino acid cũng được tính theo tỉ lệ (%) trong thức ăn.</a:t>
              </a:r>
              <a:endParaRPr lang="en-US" sz="3800"/>
            </a:p>
          </p:txBody>
        </p:sp>
      </p:grpSp>
    </p:spTree>
    <p:extLst>
      <p:ext uri="{BB962C8B-B14F-4D97-AF65-F5344CB8AC3E}">
        <p14:creationId xmlns:p14="http://schemas.microsoft.com/office/powerpoint/2010/main" val="379278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4639576-B7C1-041E-0B11-CBF0783B8D60}"/>
              </a:ext>
            </a:extLst>
          </p:cNvPr>
          <p:cNvGrpSpPr/>
          <p:nvPr/>
        </p:nvGrpSpPr>
        <p:grpSpPr>
          <a:xfrm>
            <a:off x="1135857" y="519111"/>
            <a:ext cx="16016286" cy="901593"/>
            <a:chOff x="2514599" y="7886700"/>
            <a:chExt cx="13813113" cy="901593"/>
          </a:xfrm>
        </p:grpSpPr>
        <p:sp>
          <p:nvSpPr>
            <p:cNvPr id="6" name="TextBox 5">
              <a:extLst>
                <a:ext uri="{FF2B5EF4-FFF2-40B4-BE49-F238E27FC236}">
                  <a16:creationId xmlns:a16="http://schemas.microsoft.com/office/drawing/2014/main" id="{A1E620DF-7272-EF95-1400-8353AC3B12A0}"/>
                </a:ext>
              </a:extLst>
            </p:cNvPr>
            <p:cNvSpPr txBox="1"/>
            <p:nvPr/>
          </p:nvSpPr>
          <p:spPr>
            <a:xfrm>
              <a:off x="3983312" y="7886700"/>
              <a:ext cx="12344400" cy="901593"/>
            </a:xfrm>
            <a:prstGeom prst="rect">
              <a:avLst/>
            </a:prstGeom>
            <a:noFill/>
          </p:spPr>
          <p:txBody>
            <a:bodyPr wrap="square">
              <a:spAutoFit/>
            </a:bodyPr>
            <a:lstStyle/>
            <a:p>
              <a:pPr algn="just">
                <a:lnSpc>
                  <a:spcPct val="150000"/>
                </a:lnSpc>
              </a:pPr>
              <a:r>
                <a:rPr lang="en-US" sz="4000">
                  <a:solidFill>
                    <a:srgbClr val="C00000"/>
                  </a:solidFill>
                  <a:latin typeface="Arial" panose="020B0604020202020204" pitchFamily="34" charset="0"/>
                  <a:cs typeface="Arial" panose="020B0604020202020204" pitchFamily="34" charset="0"/>
                </a:rPr>
                <a:t>Mỗi loại vật nuôi có nhu cầu protein và amino acid khác nhau.</a:t>
              </a:r>
            </a:p>
          </p:txBody>
        </p:sp>
        <p:grpSp>
          <p:nvGrpSpPr>
            <p:cNvPr id="7" name="Group 6">
              <a:extLst>
                <a:ext uri="{FF2B5EF4-FFF2-40B4-BE49-F238E27FC236}">
                  <a16:creationId xmlns:a16="http://schemas.microsoft.com/office/drawing/2014/main" id="{4DF4535F-D975-696B-8EA6-B43A3E311EBA}"/>
                </a:ext>
              </a:extLst>
            </p:cNvPr>
            <p:cNvGrpSpPr/>
            <p:nvPr/>
          </p:nvGrpSpPr>
          <p:grpSpPr>
            <a:xfrm>
              <a:off x="2514599" y="7886700"/>
              <a:ext cx="1147762" cy="901593"/>
              <a:chOff x="1712119" y="8039102"/>
              <a:chExt cx="1147762" cy="901593"/>
            </a:xfrm>
          </p:grpSpPr>
          <p:sp>
            <p:nvSpPr>
              <p:cNvPr id="9" name="Flowchart: Extract 8">
                <a:extLst>
                  <a:ext uri="{FF2B5EF4-FFF2-40B4-BE49-F238E27FC236}">
                    <a16:creationId xmlns:a16="http://schemas.microsoft.com/office/drawing/2014/main" id="{CC51EE68-E5AB-D521-722E-B0B02940CBE1}"/>
                  </a:ext>
                </a:extLst>
              </p:cNvPr>
              <p:cNvSpPr/>
              <p:nvPr/>
            </p:nvSpPr>
            <p:spPr>
              <a:xfrm>
                <a:off x="1828800" y="8039102"/>
                <a:ext cx="914400" cy="901593"/>
              </a:xfrm>
              <a:prstGeom prst="flowChartExtra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solidFill>
                    <a:sysClr val="windowText" lastClr="000000"/>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ACF7D67-9D5F-0BC3-BAB4-3DE6AF139A39}"/>
                  </a:ext>
                </a:extLst>
              </p:cNvPr>
              <p:cNvSpPr txBox="1"/>
              <p:nvPr/>
            </p:nvSpPr>
            <p:spPr>
              <a:xfrm>
                <a:off x="1712119" y="8232809"/>
                <a:ext cx="114776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a:t>
                </a:r>
              </a:p>
            </p:txBody>
          </p:sp>
        </p:grpSp>
      </p:grpSp>
      <p:pic>
        <p:nvPicPr>
          <p:cNvPr id="15" name="Picture 2" descr="bò và lợn | hoa_dại">
            <a:extLst>
              <a:ext uri="{FF2B5EF4-FFF2-40B4-BE49-F238E27FC236}">
                <a16:creationId xmlns:a16="http://schemas.microsoft.com/office/drawing/2014/main" id="{DDF0FEA4-4439-98DC-4EC8-ED0B254AB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658893"/>
            <a:ext cx="3429000" cy="2143125"/>
          </a:xfrm>
          <a:prstGeom prst="roundRect">
            <a:avLst/>
          </a:prstGeom>
          <a:noFill/>
          <a:extLst>
            <a:ext uri="{909E8E84-426E-40DD-AFC4-6F175D3DCCD1}">
              <a14:hiddenFill xmlns:a14="http://schemas.microsoft.com/office/drawing/2010/main">
                <a:solidFill>
                  <a:srgbClr val="FFFFFF"/>
                </a:solidFill>
              </a14:hiddenFill>
            </a:ext>
          </a:extLst>
        </p:spPr>
      </p:pic>
      <p:pic>
        <p:nvPicPr>
          <p:cNvPr id="16" name="Picture 4" descr="Con Lợn Éc, Con Gà Gáy Le Te - Nhạc Thiếu Nhi Vui Nhộn Sôi Động - YouTube">
            <a:extLst>
              <a:ext uri="{FF2B5EF4-FFF2-40B4-BE49-F238E27FC236}">
                <a16:creationId xmlns:a16="http://schemas.microsoft.com/office/drawing/2014/main" id="{084D3438-C1D1-93B3-F444-849FF05AFED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291"/>
          <a:stretch/>
        </p:blipFill>
        <p:spPr bwMode="auto">
          <a:xfrm>
            <a:off x="7277100" y="4610895"/>
            <a:ext cx="3429000" cy="2174298"/>
          </a:xfrm>
          <a:prstGeom prst="roundRect">
            <a:avLst/>
          </a:prstGeom>
          <a:noFill/>
          <a:extLst>
            <a:ext uri="{909E8E84-426E-40DD-AFC4-6F175D3DCCD1}">
              <a14:hiddenFill xmlns:a14="http://schemas.microsoft.com/office/drawing/2010/main">
                <a:solidFill>
                  <a:srgbClr val="FFFFFF"/>
                </a:solidFill>
              </a14:hiddenFill>
            </a:ext>
          </a:extLst>
        </p:spPr>
      </p:pic>
      <p:pic>
        <p:nvPicPr>
          <p:cNvPr id="18" name="Picture 6" descr="Các Món Ăn Chế Biến Từ Thịt Lợn Ngon Nhất Thế Giới!">
            <a:extLst>
              <a:ext uri="{FF2B5EF4-FFF2-40B4-BE49-F238E27FC236}">
                <a16:creationId xmlns:a16="http://schemas.microsoft.com/office/drawing/2014/main" id="{F6E4930F-528A-7AA0-D469-1FB46B16DA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46956" y="4577284"/>
            <a:ext cx="3271838" cy="2208491"/>
          </a:xfrm>
          <a:prstGeom prst="round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F83175E6-E650-C4ED-101B-E8A3FA51BD8A}"/>
              </a:ext>
            </a:extLst>
          </p:cNvPr>
          <p:cNvSpPr txBox="1"/>
          <p:nvPr/>
        </p:nvSpPr>
        <p:spPr>
          <a:xfrm>
            <a:off x="5105400" y="2598037"/>
            <a:ext cx="7772400" cy="707886"/>
          </a:xfrm>
          <a:prstGeom prst="rect">
            <a:avLst/>
          </a:prstGeom>
          <a:solidFill>
            <a:srgbClr val="F9BAA9"/>
          </a:solidFill>
        </p:spPr>
        <p:txBody>
          <a:bodyPr wrap="square" rtlCol="0">
            <a:spAutoFit/>
          </a:bodyPr>
          <a:lstStyle/>
          <a:p>
            <a:pPr algn="ctr"/>
            <a:r>
              <a:rPr lang="en-US" sz="4000">
                <a:latin typeface="Arial" panose="020B0604020202020204" pitchFamily="34" charset="0"/>
                <a:cs typeface="Arial" panose="020B0604020202020204" pitchFamily="34" charset="0"/>
              </a:rPr>
              <a:t>Yếu tố xác định </a:t>
            </a:r>
          </a:p>
        </p:txBody>
      </p:sp>
      <p:cxnSp>
        <p:nvCxnSpPr>
          <p:cNvPr id="22" name="Straight Connector 21">
            <a:extLst>
              <a:ext uri="{FF2B5EF4-FFF2-40B4-BE49-F238E27FC236}">
                <a16:creationId xmlns:a16="http://schemas.microsoft.com/office/drawing/2014/main" id="{C9DD6E52-1157-DE79-FAB4-D36D96D63E21}"/>
              </a:ext>
            </a:extLst>
          </p:cNvPr>
          <p:cNvCxnSpPr>
            <a:cxnSpLocks/>
          </p:cNvCxnSpPr>
          <p:nvPr/>
        </p:nvCxnSpPr>
        <p:spPr>
          <a:xfrm>
            <a:off x="8991600" y="3305923"/>
            <a:ext cx="0" cy="663714"/>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068D8FB-8488-B42E-358D-580ABF448E3A}"/>
              </a:ext>
            </a:extLst>
          </p:cNvPr>
          <p:cNvCxnSpPr>
            <a:cxnSpLocks/>
          </p:cNvCxnSpPr>
          <p:nvPr/>
        </p:nvCxnSpPr>
        <p:spPr>
          <a:xfrm>
            <a:off x="2971800" y="3969637"/>
            <a:ext cx="124206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358C9D2-E672-0E08-F954-F958C55FC6FA}"/>
              </a:ext>
            </a:extLst>
          </p:cNvPr>
          <p:cNvCxnSpPr>
            <a:cxnSpLocks/>
          </p:cNvCxnSpPr>
          <p:nvPr/>
        </p:nvCxnSpPr>
        <p:spPr>
          <a:xfrm>
            <a:off x="15392400" y="3969637"/>
            <a:ext cx="0" cy="685800"/>
          </a:xfrm>
          <a:prstGeom prst="line">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A7E86AA-4497-3ADC-505F-6342DCE853CC}"/>
              </a:ext>
            </a:extLst>
          </p:cNvPr>
          <p:cNvCxnSpPr>
            <a:cxnSpLocks/>
          </p:cNvCxnSpPr>
          <p:nvPr/>
        </p:nvCxnSpPr>
        <p:spPr>
          <a:xfrm>
            <a:off x="2995611" y="3969637"/>
            <a:ext cx="0" cy="685800"/>
          </a:xfrm>
          <a:prstGeom prst="line">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0BFFD31-E28C-324F-B638-9F31C78C0C0D}"/>
              </a:ext>
            </a:extLst>
          </p:cNvPr>
          <p:cNvCxnSpPr>
            <a:cxnSpLocks/>
          </p:cNvCxnSpPr>
          <p:nvPr/>
        </p:nvCxnSpPr>
        <p:spPr>
          <a:xfrm>
            <a:off x="8996362" y="3986151"/>
            <a:ext cx="0" cy="685800"/>
          </a:xfrm>
          <a:prstGeom prst="line">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50EE1F0-EF72-448C-7B1E-7E6B30FD103C}"/>
              </a:ext>
            </a:extLst>
          </p:cNvPr>
          <p:cNvSpPr txBox="1"/>
          <p:nvPr/>
        </p:nvSpPr>
        <p:spPr>
          <a:xfrm>
            <a:off x="1357311" y="7491273"/>
            <a:ext cx="3276600" cy="677108"/>
          </a:xfrm>
          <a:prstGeom prst="rect">
            <a:avLst/>
          </a:prstGeom>
          <a:noFill/>
        </p:spPr>
        <p:txBody>
          <a:bodyPr wrap="square" rtlCol="0">
            <a:spAutoFit/>
          </a:bodyPr>
          <a:lstStyle/>
          <a:p>
            <a:pPr algn="ctr"/>
            <a:r>
              <a:rPr lang="en-US" sz="3800" i="1">
                <a:latin typeface="Arial" panose="020B0604020202020204" pitchFamily="34" charset="0"/>
                <a:cs typeface="Arial" panose="020B0604020202020204" pitchFamily="34" charset="0"/>
              </a:rPr>
              <a:t>Giống, loài </a:t>
            </a:r>
          </a:p>
        </p:txBody>
      </p:sp>
      <p:sp>
        <p:nvSpPr>
          <p:cNvPr id="29" name="TextBox 28">
            <a:extLst>
              <a:ext uri="{FF2B5EF4-FFF2-40B4-BE49-F238E27FC236}">
                <a16:creationId xmlns:a16="http://schemas.microsoft.com/office/drawing/2014/main" id="{1F69514A-C700-9C1E-E0A2-86563B72B596}"/>
              </a:ext>
            </a:extLst>
          </p:cNvPr>
          <p:cNvSpPr txBox="1"/>
          <p:nvPr/>
        </p:nvSpPr>
        <p:spPr>
          <a:xfrm>
            <a:off x="6438899" y="6959259"/>
            <a:ext cx="4895850" cy="1738296"/>
          </a:xfrm>
          <a:prstGeom prst="rect">
            <a:avLst/>
          </a:prstGeom>
          <a:noFill/>
        </p:spPr>
        <p:txBody>
          <a:bodyPr wrap="square" rtlCol="0">
            <a:spAutoFit/>
          </a:bodyPr>
          <a:lstStyle/>
          <a:p>
            <a:pPr algn="ctr">
              <a:lnSpc>
                <a:spcPct val="150000"/>
              </a:lnSpc>
            </a:pPr>
            <a:r>
              <a:rPr lang="en-US" sz="3800" i="1">
                <a:latin typeface="Arial" panose="020B0604020202020204" pitchFamily="34" charset="0"/>
                <a:cs typeface="Arial" panose="020B0604020202020204" pitchFamily="34" charset="0"/>
              </a:rPr>
              <a:t>Giai đoạn phát triển, cân nặng </a:t>
            </a:r>
          </a:p>
        </p:txBody>
      </p:sp>
      <p:sp>
        <p:nvSpPr>
          <p:cNvPr id="30" name="TextBox 29">
            <a:extLst>
              <a:ext uri="{FF2B5EF4-FFF2-40B4-BE49-F238E27FC236}">
                <a16:creationId xmlns:a16="http://schemas.microsoft.com/office/drawing/2014/main" id="{13742276-87E0-EC1B-4210-BACD2109B85C}"/>
              </a:ext>
            </a:extLst>
          </p:cNvPr>
          <p:cNvSpPr txBox="1"/>
          <p:nvPr/>
        </p:nvSpPr>
        <p:spPr>
          <a:xfrm>
            <a:off x="12934950" y="7280407"/>
            <a:ext cx="4895850" cy="861133"/>
          </a:xfrm>
          <a:prstGeom prst="rect">
            <a:avLst/>
          </a:prstGeom>
          <a:noFill/>
        </p:spPr>
        <p:txBody>
          <a:bodyPr wrap="square" rtlCol="0">
            <a:spAutoFit/>
          </a:bodyPr>
          <a:lstStyle/>
          <a:p>
            <a:pPr algn="ctr">
              <a:lnSpc>
                <a:spcPct val="150000"/>
              </a:lnSpc>
            </a:pPr>
            <a:r>
              <a:rPr lang="en-US" sz="3800" i="1">
                <a:latin typeface="Arial" panose="020B0604020202020204" pitchFamily="34" charset="0"/>
                <a:cs typeface="Arial" panose="020B0604020202020204" pitchFamily="34" charset="0"/>
              </a:rPr>
              <a:t>Khả năng sản xuất </a:t>
            </a:r>
          </a:p>
        </p:txBody>
      </p:sp>
    </p:spTree>
    <p:extLst>
      <p:ext uri="{BB962C8B-B14F-4D97-AF65-F5344CB8AC3E}">
        <p14:creationId xmlns:p14="http://schemas.microsoft.com/office/powerpoint/2010/main" val="424851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500"/>
                                        <p:tgtEl>
                                          <p:spTgt spid="22"/>
                                        </p:tgtEl>
                                      </p:cBhvr>
                                    </p:animEffect>
                                  </p:childTnLst>
                                </p:cTn>
                              </p:par>
                              <p:par>
                                <p:cTn id="19" presetID="22" presetClass="entr" presetSubtype="1"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up)">
                                      <p:cBhvr>
                                        <p:cTn id="21" dur="500"/>
                                        <p:tgtEl>
                                          <p:spTgt spid="26"/>
                                        </p:tgtEl>
                                      </p:cBhvr>
                                    </p:animEffect>
                                  </p:childTnLst>
                                </p:cTn>
                              </p:par>
                              <p:par>
                                <p:cTn id="22" presetID="22" presetClass="entr" presetSubtype="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up)">
                                      <p:cBhvr>
                                        <p:cTn id="24" dur="500"/>
                                        <p:tgtEl>
                                          <p:spTgt spid="23"/>
                                        </p:tgtEl>
                                      </p:cBhvr>
                                    </p:animEffect>
                                  </p:childTnLst>
                                </p:cTn>
                              </p:par>
                              <p:par>
                                <p:cTn id="25" presetID="22" presetClass="entr" presetSubtype="1"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par>
                                <p:cTn id="28" presetID="22" presetClass="entr" presetSubtype="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up)">
                                      <p:cBhvr>
                                        <p:cTn id="30" dur="500"/>
                                        <p:tgtEl>
                                          <p:spTgt spid="24"/>
                                        </p:tgtEl>
                                      </p:cBhvr>
                                    </p:animEffect>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 calcmode="lin" valueType="num">
                                      <p:cBhvr additive="base">
                                        <p:cTn id="46" dur="500" fill="hold"/>
                                        <p:tgtEl>
                                          <p:spTgt spid="29"/>
                                        </p:tgtEl>
                                        <p:attrNameLst>
                                          <p:attrName>ppt_x</p:attrName>
                                        </p:attrNameLst>
                                      </p:cBhvr>
                                      <p:tavLst>
                                        <p:tav tm="0">
                                          <p:val>
                                            <p:strVal val="#ppt_x"/>
                                          </p:val>
                                        </p:tav>
                                        <p:tav tm="100000">
                                          <p:val>
                                            <p:strVal val="#ppt_x"/>
                                          </p:val>
                                        </p:tav>
                                      </p:tavLst>
                                    </p:anim>
                                    <p:anim calcmode="lin" valueType="num">
                                      <p:cBhvr additive="base">
                                        <p:cTn id="47" dur="500" fill="hold"/>
                                        <p:tgtEl>
                                          <p:spTgt spid="29"/>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additive="base">
                                        <p:cTn id="54" dur="500" fill="hold"/>
                                        <p:tgtEl>
                                          <p:spTgt spid="30"/>
                                        </p:tgtEl>
                                        <p:attrNameLst>
                                          <p:attrName>ppt_x</p:attrName>
                                        </p:attrNameLst>
                                      </p:cBhvr>
                                      <p:tavLst>
                                        <p:tav tm="0">
                                          <p:val>
                                            <p:strVal val="#ppt_x"/>
                                          </p:val>
                                        </p:tav>
                                        <p:tav tm="100000">
                                          <p:val>
                                            <p:strVal val="#ppt_x"/>
                                          </p:val>
                                        </p:tav>
                                      </p:tavLst>
                                    </p:anim>
                                    <p:anim calcmode="lin" valueType="num">
                                      <p:cBhvr additive="base">
                                        <p:cTn id="5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8" grpId="0"/>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C929699C-1E52-2C59-D20B-7646EAD5AA0D}"/>
              </a:ext>
            </a:extLst>
          </p:cNvPr>
          <p:cNvGrpSpPr/>
          <p:nvPr/>
        </p:nvGrpSpPr>
        <p:grpSpPr>
          <a:xfrm>
            <a:off x="681539" y="1409700"/>
            <a:ext cx="7010400" cy="5725099"/>
            <a:chOff x="685800" y="2620138"/>
            <a:chExt cx="7010400" cy="5725099"/>
          </a:xfrm>
        </p:grpSpPr>
        <p:sp>
          <p:nvSpPr>
            <p:cNvPr id="5" name="TextBox 4">
              <a:extLst>
                <a:ext uri="{FF2B5EF4-FFF2-40B4-BE49-F238E27FC236}">
                  <a16:creationId xmlns:a16="http://schemas.microsoft.com/office/drawing/2014/main" id="{DBF13B5B-A171-764F-24FE-D21F39CB3980}"/>
                </a:ext>
              </a:extLst>
            </p:cNvPr>
            <p:cNvSpPr txBox="1"/>
            <p:nvPr/>
          </p:nvSpPr>
          <p:spPr>
            <a:xfrm>
              <a:off x="685800" y="4838700"/>
              <a:ext cx="7010400" cy="3506537"/>
            </a:xfrm>
            <a:prstGeom prst="rect">
              <a:avLst/>
            </a:prstGeom>
            <a:solidFill>
              <a:srgbClr val="FBF2E1"/>
            </a:solidFill>
          </p:spPr>
          <p:txBody>
            <a:bodyPr wrap="square">
              <a:spAutoFit/>
            </a:bodyPr>
            <a:lstStyle/>
            <a:p>
              <a:pPr algn="ctr">
                <a:lnSpc>
                  <a:spcPct val="150000"/>
                </a:lnSpc>
              </a:pPr>
              <a:r>
                <a:rPr lang="en-US" sz="3800" b="1">
                  <a:latin typeface="Arial" panose="020B0604020202020204" pitchFamily="34" charset="0"/>
                  <a:cs typeface="Arial" panose="020B0604020202020204" pitchFamily="34" charset="0"/>
                </a:rPr>
                <a:t>Thảo luận nhóm </a:t>
              </a:r>
            </a:p>
            <a:p>
              <a:pPr algn="just">
                <a:lnSpc>
                  <a:spcPct val="150000"/>
                </a:lnSpc>
              </a:pPr>
              <a:r>
                <a:rPr lang="vi-VN" sz="3800"/>
                <a:t>Những nguyên liệu thức ăn nào được sử dụng để cung cấp protein cho vật nuôi?</a:t>
              </a:r>
              <a:endParaRPr lang="en-US" sz="3800"/>
            </a:p>
          </p:txBody>
        </p:sp>
        <p:sp>
          <p:nvSpPr>
            <p:cNvPr id="2" name="Freeform 2">
              <a:extLst>
                <a:ext uri="{FF2B5EF4-FFF2-40B4-BE49-F238E27FC236}">
                  <a16:creationId xmlns:a16="http://schemas.microsoft.com/office/drawing/2014/main" id="{807497AA-DB64-F7F6-DF8C-9C6A1A925B40}"/>
                </a:ext>
              </a:extLst>
            </p:cNvPr>
            <p:cNvSpPr/>
            <p:nvPr/>
          </p:nvSpPr>
          <p:spPr>
            <a:xfrm>
              <a:off x="2893595" y="2620138"/>
              <a:ext cx="2594810" cy="2218562"/>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11" name="Picture 10">
            <a:extLst>
              <a:ext uri="{FF2B5EF4-FFF2-40B4-BE49-F238E27FC236}">
                <a16:creationId xmlns:a16="http://schemas.microsoft.com/office/drawing/2014/main" id="{B61D42B7-8C9E-9B3A-4E5E-2A8AC057167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137" b="90901" l="7000" r="94188">
                        <a14:foregroundMark x1="7062" y1="62664" x2="13563" y2="68293"/>
                        <a14:foregroundMark x1="14500" y1="72702" x2="14938" y2="82645"/>
                        <a14:foregroundMark x1="12063" y1="75328" x2="12438" y2="84240"/>
                        <a14:foregroundMark x1="12125" y1="45216" x2="25375" y2="53283"/>
                        <a14:foregroundMark x1="10625" y1="46060" x2="21813" y2="52158"/>
                        <a14:foregroundMark x1="27813" y1="52814" x2="46938" y2="59568"/>
                        <a14:foregroundMark x1="32125" y1="45122" x2="33250" y2="38649"/>
                        <a14:foregroundMark x1="33250" y1="38649" x2="45438" y2="29925"/>
                        <a14:foregroundMark x1="25375" y1="35835" x2="30500" y2="36398"/>
                        <a14:foregroundMark x1="26563" y1="40619" x2="29125" y2="34428"/>
                        <a14:foregroundMark x1="27313" y1="34991" x2="26687" y2="51407"/>
                        <a14:foregroundMark x1="55937" y1="47749" x2="62813" y2="58255"/>
                        <a14:foregroundMark x1="62813" y1="58255" x2="73250" y2="64259"/>
                        <a14:foregroundMark x1="53000" y1="55910" x2="57813" y2="66979"/>
                        <a14:foregroundMark x1="57813" y1="66979" x2="68875" y2="73921"/>
                        <a14:foregroundMark x1="54500" y1="69887" x2="58875" y2="74390"/>
                        <a14:foregroundMark x1="58875" y1="74390" x2="66625" y2="77017"/>
                        <a14:foregroundMark x1="58625" y1="68574" x2="60813" y2="82927"/>
                        <a14:foregroundMark x1="56500" y1="71670" x2="71750" y2="79831"/>
                        <a14:foregroundMark x1="71500" y1="71670" x2="84063" y2="73546"/>
                        <a14:foregroundMark x1="74188" y1="75235" x2="78875" y2="75516"/>
                        <a14:foregroundMark x1="78875" y1="75516" x2="81500" y2="75235"/>
                        <a14:foregroundMark x1="79625" y1="62570" x2="87125" y2="75797"/>
                        <a14:foregroundMark x1="87125" y1="75797" x2="87250" y2="75797"/>
                        <a14:foregroundMark x1="84500" y1="65478" x2="92188" y2="81426"/>
                        <a14:foregroundMark x1="92188" y1="81426" x2="91250" y2="80582"/>
                        <a14:foregroundMark x1="75875" y1="74484" x2="77750" y2="84615"/>
                        <a14:foregroundMark x1="72313" y1="72420" x2="76375" y2="79174"/>
                        <a14:foregroundMark x1="62687" y1="77017" x2="63500" y2="82458"/>
                        <a14:foregroundMark x1="63500" y1="82458" x2="64813" y2="85741"/>
                        <a14:foregroundMark x1="55000" y1="73077" x2="57250" y2="80675"/>
                        <a14:foregroundMark x1="54313" y1="73546" x2="55063" y2="86585"/>
                        <a14:foregroundMark x1="53188" y1="71576" x2="51625" y2="83208"/>
                        <a14:foregroundMark x1="39438" y1="72795" x2="41125" y2="77674"/>
                        <a14:foregroundMark x1="41125" y1="77674" x2="39875" y2="80300"/>
                        <a14:foregroundMark x1="28063" y1="72795" x2="36125" y2="78893"/>
                        <a14:foregroundMark x1="26750" y1="57036" x2="34250" y2="77486"/>
                        <a14:foregroundMark x1="34250" y1="77486" x2="34250" y2="77486"/>
                        <a14:foregroundMark x1="27250" y1="63790" x2="29563" y2="75235"/>
                        <a14:foregroundMark x1="26313" y1="67730" x2="28750" y2="76360"/>
                        <a14:foregroundMark x1="25625" y1="62289" x2="33500" y2="78049"/>
                        <a14:foregroundMark x1="38688" y1="67917" x2="44688" y2="79456"/>
                        <a14:foregroundMark x1="44688" y1="74203" x2="46375" y2="80675"/>
                        <a14:foregroundMark x1="57125" y1="38180" x2="77500" y2="59475"/>
                        <a14:foregroundMark x1="59188" y1="36398" x2="69625" y2="45966"/>
                        <a14:foregroundMark x1="60813" y1="34803" x2="80125" y2="42871"/>
                        <a14:foregroundMark x1="73563" y1="36210" x2="80938" y2="42871"/>
                        <a14:foregroundMark x1="76375" y1="30582" x2="80125" y2="36116"/>
                        <a14:foregroundMark x1="77750" y1="29456" x2="80938" y2="36116"/>
                        <a14:foregroundMark x1="78063" y1="33396" x2="79938" y2="55066"/>
                        <a14:foregroundMark x1="77000" y1="45403" x2="86563" y2="65666"/>
                        <a14:foregroundMark x1="86750" y1="64353" x2="89688" y2="67730"/>
                        <a14:foregroundMark x1="89313" y1="60038" x2="94188" y2="66604"/>
                        <a14:foregroundMark x1="92875" y1="64071" x2="94000" y2="65385"/>
                        <a14:foregroundMark x1="55937" y1="37054" x2="62938" y2="40150"/>
                        <a14:foregroundMark x1="59313" y1="34240" x2="77000" y2="39775"/>
                        <a14:foregroundMark x1="78313" y1="31426" x2="81438" y2="35366"/>
                        <a14:foregroundMark x1="77938" y1="29081" x2="82625" y2="40619"/>
                        <a14:foregroundMark x1="81250" y1="36961" x2="78813" y2="49156"/>
                        <a14:foregroundMark x1="65375" y1="63415" x2="76375" y2="74672"/>
                        <a14:foregroundMark x1="83688" y1="68011" x2="86688" y2="73546"/>
                        <a14:foregroundMark x1="82750" y1="71951" x2="83938" y2="74953"/>
                        <a14:foregroundMark x1="19188" y1="71295" x2="21875" y2="81144"/>
                        <a14:foregroundMark x1="20313" y1="73921" x2="20875" y2="81520"/>
                        <a14:foregroundMark x1="19438" y1="76923" x2="19875" y2="84334"/>
                        <a14:foregroundMark x1="19875" y1="84334" x2="19813" y2="84334"/>
                        <a14:foregroundMark x1="19000" y1="78893" x2="20563" y2="82083"/>
                        <a14:foregroundMark x1="22813" y1="70263" x2="21813" y2="79268"/>
                        <a14:foregroundMark x1="21813" y1="78705" x2="22250" y2="82552"/>
                        <a14:foregroundMark x1="36500" y1="81707" x2="41875" y2="86304"/>
                        <a14:foregroundMark x1="41875" y1="86304" x2="45750" y2="82645"/>
                        <a14:foregroundMark x1="45750" y1="82645" x2="45813" y2="78705"/>
                        <a14:foregroundMark x1="73375" y1="41182" x2="77875" y2="50844"/>
                        <a14:foregroundMark x1="73188" y1="35647" x2="76063" y2="44371"/>
                      </a14:backgroundRemoval>
                    </a14:imgEffect>
                  </a14:imgLayer>
                </a14:imgProps>
              </a:ext>
              <a:ext uri="{28A0092B-C50C-407E-A947-70E740481C1C}">
                <a14:useLocalDpi xmlns:a14="http://schemas.microsoft.com/office/drawing/2010/main" val="0"/>
              </a:ext>
            </a:extLst>
          </a:blip>
          <a:srcRect l="4000" t="22092" r="3500" b="7364"/>
          <a:stretch/>
        </p:blipFill>
        <p:spPr>
          <a:xfrm>
            <a:off x="7763377" y="1090125"/>
            <a:ext cx="10058400" cy="5110754"/>
          </a:xfrm>
          <a:prstGeom prst="rect">
            <a:avLst/>
          </a:prstGeom>
        </p:spPr>
      </p:pic>
      <p:pic>
        <p:nvPicPr>
          <p:cNvPr id="13" name="Picture 12">
            <a:extLst>
              <a:ext uri="{FF2B5EF4-FFF2-40B4-BE49-F238E27FC236}">
                <a16:creationId xmlns:a16="http://schemas.microsoft.com/office/drawing/2014/main" id="{B4819369-3433-D377-2C0B-81C149EF03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2715" y="6248267"/>
            <a:ext cx="5123447" cy="2886208"/>
          </a:xfrm>
          <a:prstGeom prst="roundRect">
            <a:avLst/>
          </a:prstGeom>
        </p:spPr>
      </p:pic>
      <p:pic>
        <p:nvPicPr>
          <p:cNvPr id="14" name="Picture 13">
            <a:extLst>
              <a:ext uri="{FF2B5EF4-FFF2-40B4-BE49-F238E27FC236}">
                <a16:creationId xmlns:a16="http://schemas.microsoft.com/office/drawing/2014/main" id="{3362600D-A7B5-70B3-FC7A-8B8AFF1DD6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63600" y="6134100"/>
            <a:ext cx="4000500" cy="3000375"/>
          </a:xfrm>
          <a:prstGeom prst="roundRect">
            <a:avLst/>
          </a:prstGeom>
        </p:spPr>
      </p:pic>
    </p:spTree>
    <p:extLst>
      <p:ext uri="{BB962C8B-B14F-4D97-AF65-F5344CB8AC3E}">
        <p14:creationId xmlns:p14="http://schemas.microsoft.com/office/powerpoint/2010/main" val="86285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B843D3F-AA8B-1FF4-36B4-4D04B01A8BD4}"/>
              </a:ext>
            </a:extLst>
          </p:cNvPr>
          <p:cNvGrpSpPr/>
          <p:nvPr/>
        </p:nvGrpSpPr>
        <p:grpSpPr>
          <a:xfrm>
            <a:off x="914400" y="3507646"/>
            <a:ext cx="5029197" cy="4683854"/>
            <a:chOff x="914400" y="3507646"/>
            <a:chExt cx="5029197" cy="4683854"/>
          </a:xfrm>
        </p:grpSpPr>
        <p:pic>
          <p:nvPicPr>
            <p:cNvPr id="8194" name="Picture 2" descr="Protein động và thực vật khác nhau như thế nào? - ADIVA.COM.VN">
              <a:extLst>
                <a:ext uri="{FF2B5EF4-FFF2-40B4-BE49-F238E27FC236}">
                  <a16:creationId xmlns:a16="http://schemas.microsoft.com/office/drawing/2014/main" id="{CE88C121-CCD5-E291-5715-3F73D588A2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507646"/>
              <a:ext cx="5029197" cy="3352798"/>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CD5D36-E937-E5DF-B3D7-7A377A85F771}"/>
                </a:ext>
              </a:extLst>
            </p:cNvPr>
            <p:cNvSpPr txBox="1"/>
            <p:nvPr/>
          </p:nvSpPr>
          <p:spPr>
            <a:xfrm>
              <a:off x="914400" y="7514392"/>
              <a:ext cx="4495800" cy="677108"/>
            </a:xfrm>
            <a:prstGeom prst="rect">
              <a:avLst/>
            </a:prstGeom>
            <a:solidFill>
              <a:srgbClr val="FBF2E1"/>
            </a:solidFill>
          </p:spPr>
          <p:txBody>
            <a:bodyPr wrap="square" rtlCol="0">
              <a:spAutoFit/>
            </a:bodyPr>
            <a:lstStyle/>
            <a:p>
              <a:pPr algn="ctr"/>
              <a:r>
                <a:rPr lang="en-US" sz="3800">
                  <a:latin typeface="Arial" panose="020B0604020202020204" pitchFamily="34" charset="0"/>
                  <a:cs typeface="Arial" panose="020B0604020202020204" pitchFamily="34" charset="0"/>
                </a:rPr>
                <a:t>(i) Protein động vật </a:t>
              </a:r>
            </a:p>
          </p:txBody>
        </p:sp>
      </p:grpSp>
      <p:grpSp>
        <p:nvGrpSpPr>
          <p:cNvPr id="3" name="Group 2">
            <a:extLst>
              <a:ext uri="{FF2B5EF4-FFF2-40B4-BE49-F238E27FC236}">
                <a16:creationId xmlns:a16="http://schemas.microsoft.com/office/drawing/2014/main" id="{0535485F-6117-886D-40A2-4577914B0407}"/>
              </a:ext>
            </a:extLst>
          </p:cNvPr>
          <p:cNvGrpSpPr/>
          <p:nvPr/>
        </p:nvGrpSpPr>
        <p:grpSpPr>
          <a:xfrm>
            <a:off x="6400800" y="3507646"/>
            <a:ext cx="5339448" cy="4683854"/>
            <a:chOff x="6400800" y="3507646"/>
            <a:chExt cx="5339448" cy="4683854"/>
          </a:xfrm>
        </p:grpSpPr>
        <p:pic>
          <p:nvPicPr>
            <p:cNvPr id="4" name="Picture 3">
              <a:extLst>
                <a:ext uri="{FF2B5EF4-FFF2-40B4-BE49-F238E27FC236}">
                  <a16:creationId xmlns:a16="http://schemas.microsoft.com/office/drawing/2014/main" id="{9DC58B3D-CD4C-6902-AE0E-990542A73008}"/>
                </a:ext>
              </a:extLst>
            </p:cNvPr>
            <p:cNvPicPr>
              <a:picLocks noChangeAspect="1"/>
            </p:cNvPicPr>
            <p:nvPr/>
          </p:nvPicPr>
          <p:blipFill>
            <a:blip r:embed="rId3"/>
            <a:stretch>
              <a:fillRect/>
            </a:stretch>
          </p:blipFill>
          <p:spPr>
            <a:xfrm>
              <a:off x="6400800" y="3507646"/>
              <a:ext cx="5339448" cy="3352798"/>
            </a:xfrm>
            <a:prstGeom prst="ellipse">
              <a:avLst/>
            </a:prstGeom>
          </p:spPr>
        </p:pic>
        <p:sp>
          <p:nvSpPr>
            <p:cNvPr id="7" name="TextBox 6">
              <a:extLst>
                <a:ext uri="{FF2B5EF4-FFF2-40B4-BE49-F238E27FC236}">
                  <a16:creationId xmlns:a16="http://schemas.microsoft.com/office/drawing/2014/main" id="{39A7C248-8F19-7426-5C3A-E70EA7319BB2}"/>
                </a:ext>
              </a:extLst>
            </p:cNvPr>
            <p:cNvSpPr txBox="1"/>
            <p:nvPr/>
          </p:nvSpPr>
          <p:spPr>
            <a:xfrm>
              <a:off x="6896100" y="7514392"/>
              <a:ext cx="4495800" cy="677108"/>
            </a:xfrm>
            <a:prstGeom prst="rect">
              <a:avLst/>
            </a:prstGeom>
            <a:solidFill>
              <a:srgbClr val="FBF2E1"/>
            </a:solidFill>
          </p:spPr>
          <p:txBody>
            <a:bodyPr wrap="square" rtlCol="0">
              <a:spAutoFit/>
            </a:bodyPr>
            <a:lstStyle/>
            <a:p>
              <a:pPr algn="ctr"/>
              <a:r>
                <a:rPr lang="en-US" sz="3800">
                  <a:latin typeface="Arial" panose="020B0604020202020204" pitchFamily="34" charset="0"/>
                  <a:cs typeface="Arial" panose="020B0604020202020204" pitchFamily="34" charset="0"/>
                </a:rPr>
                <a:t>(ii) Protein thực vật </a:t>
              </a:r>
            </a:p>
          </p:txBody>
        </p:sp>
      </p:grpSp>
      <p:grpSp>
        <p:nvGrpSpPr>
          <p:cNvPr id="5" name="Group 4">
            <a:extLst>
              <a:ext uri="{FF2B5EF4-FFF2-40B4-BE49-F238E27FC236}">
                <a16:creationId xmlns:a16="http://schemas.microsoft.com/office/drawing/2014/main" id="{F4BE9896-B02A-E576-A882-CF5D56A5DC81}"/>
              </a:ext>
            </a:extLst>
          </p:cNvPr>
          <p:cNvGrpSpPr/>
          <p:nvPr/>
        </p:nvGrpSpPr>
        <p:grpSpPr>
          <a:xfrm>
            <a:off x="12420600" y="3417864"/>
            <a:ext cx="5108126" cy="4773636"/>
            <a:chOff x="12420600" y="3417864"/>
            <a:chExt cx="5108126" cy="4773636"/>
          </a:xfrm>
        </p:grpSpPr>
        <p:pic>
          <p:nvPicPr>
            <p:cNvPr id="8198" name="Picture 6" descr="Bước ngoặt vĩ đại: Con người 'lập trình' được vi khuẩn">
              <a:extLst>
                <a:ext uri="{FF2B5EF4-FFF2-40B4-BE49-F238E27FC236}">
                  <a16:creationId xmlns:a16="http://schemas.microsoft.com/office/drawing/2014/main" id="{28986F5B-3AAF-3F80-E97C-77181C67B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0600" y="3417864"/>
              <a:ext cx="5029196" cy="3354474"/>
            </a:xfrm>
            <a:prstGeom prst="ellipse">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09ECDFE-8018-C05F-6ABB-CED86B9BDEB2}"/>
                </a:ext>
              </a:extLst>
            </p:cNvPr>
            <p:cNvSpPr txBox="1"/>
            <p:nvPr/>
          </p:nvSpPr>
          <p:spPr>
            <a:xfrm>
              <a:off x="12613824" y="7514392"/>
              <a:ext cx="4914902" cy="677108"/>
            </a:xfrm>
            <a:prstGeom prst="rect">
              <a:avLst/>
            </a:prstGeom>
            <a:solidFill>
              <a:srgbClr val="FBF2E1"/>
            </a:solidFill>
          </p:spPr>
          <p:txBody>
            <a:bodyPr wrap="square" rtlCol="0">
              <a:spAutoFit/>
            </a:bodyPr>
            <a:lstStyle/>
            <a:p>
              <a:pPr algn="ctr"/>
              <a:r>
                <a:rPr lang="en-US" sz="3800">
                  <a:latin typeface="Arial" panose="020B0604020202020204" pitchFamily="34" charset="0"/>
                  <a:cs typeface="Arial" panose="020B0604020202020204" pitchFamily="34" charset="0"/>
                </a:rPr>
                <a:t>(iii) Protein vi sinh vật </a:t>
              </a:r>
            </a:p>
          </p:txBody>
        </p:sp>
      </p:grpSp>
      <p:sp>
        <p:nvSpPr>
          <p:cNvPr id="12" name="Rectangle: Rounded Corners 11">
            <a:extLst>
              <a:ext uri="{FF2B5EF4-FFF2-40B4-BE49-F238E27FC236}">
                <a16:creationId xmlns:a16="http://schemas.microsoft.com/office/drawing/2014/main" id="{B46B6B57-5267-F56E-D968-B43C4886C886}"/>
              </a:ext>
            </a:extLst>
          </p:cNvPr>
          <p:cNvSpPr/>
          <p:nvPr/>
        </p:nvSpPr>
        <p:spPr>
          <a:xfrm>
            <a:off x="5527224" y="1008216"/>
            <a:ext cx="7086600" cy="1176328"/>
          </a:xfrm>
          <a:prstGeom prst="roundRect">
            <a:avLst/>
          </a:prstGeom>
          <a:solidFill>
            <a:srgbClr val="FBE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latin typeface="Arial" panose="020B0604020202020204" pitchFamily="34" charset="0"/>
                <a:cs typeface="Arial" panose="020B0604020202020204" pitchFamily="34" charset="0"/>
              </a:rPr>
              <a:t>Các nhóm protein </a:t>
            </a:r>
          </a:p>
        </p:txBody>
      </p:sp>
    </p:spTree>
    <p:extLst>
      <p:ext uri="{BB962C8B-B14F-4D97-AF65-F5344CB8AC3E}">
        <p14:creationId xmlns:p14="http://schemas.microsoft.com/office/powerpoint/2010/main" val="422728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par>
                                <p:cTn id="15" presetID="14"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F13E901-647F-A7D5-C91B-7C43D3FFE3CE}"/>
              </a:ext>
            </a:extLst>
          </p:cNvPr>
          <p:cNvSpPr txBox="1"/>
          <p:nvPr/>
        </p:nvSpPr>
        <p:spPr>
          <a:xfrm>
            <a:off x="1143000" y="5012779"/>
            <a:ext cx="13844588" cy="367158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Các amino acid sử dụng phổ biến trong thức ăn chăn nuôi: </a:t>
            </a:r>
          </a:p>
          <a:p>
            <a:pPr marL="1028700" lvl="1"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lysine</a:t>
            </a:r>
          </a:p>
          <a:p>
            <a:pPr marL="1028700" lvl="1"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methionine</a:t>
            </a:r>
          </a:p>
          <a:p>
            <a:pPr marL="1028700" lvl="1" indent="-571500" algn="just">
              <a:lnSpc>
                <a:spcPct val="150000"/>
              </a:lnSpc>
              <a:buFont typeface="Arial" panose="020B0604020202020204" pitchFamily="34" charset="0"/>
              <a:buChar char="•"/>
            </a:pPr>
            <a:r>
              <a:rPr lang="en-US" sz="4000">
                <a:latin typeface="Arial" panose="020B0604020202020204" pitchFamily="34" charset="0"/>
                <a:cs typeface="Arial" panose="020B0604020202020204" pitchFamily="34" charset="0"/>
              </a:rPr>
              <a:t>threonine,…</a:t>
            </a:r>
          </a:p>
        </p:txBody>
      </p:sp>
      <p:grpSp>
        <p:nvGrpSpPr>
          <p:cNvPr id="5" name="Group 2">
            <a:extLst>
              <a:ext uri="{FF2B5EF4-FFF2-40B4-BE49-F238E27FC236}">
                <a16:creationId xmlns:a16="http://schemas.microsoft.com/office/drawing/2014/main" id="{837DA5D0-1BC3-DA17-88CD-FEF0E014A072}"/>
              </a:ext>
            </a:extLst>
          </p:cNvPr>
          <p:cNvGrpSpPr/>
          <p:nvPr/>
        </p:nvGrpSpPr>
        <p:grpSpPr>
          <a:xfrm>
            <a:off x="0" y="-1238059"/>
            <a:ext cx="18288000" cy="5143500"/>
            <a:chOff x="-965200" y="-3077572"/>
            <a:chExt cx="24384000" cy="6858000"/>
          </a:xfrm>
        </p:grpSpPr>
        <p:pic>
          <p:nvPicPr>
            <p:cNvPr id="10" name="Picture 3">
              <a:extLst>
                <a:ext uri="{FF2B5EF4-FFF2-40B4-BE49-F238E27FC236}">
                  <a16:creationId xmlns:a16="http://schemas.microsoft.com/office/drawing/2014/main" id="{D9CA3F4E-4950-780D-0517-C310EA05D47E}"/>
                </a:ext>
              </a:extLst>
            </p:cNvPr>
            <p:cNvPicPr>
              <a:picLocks noChangeAspect="1"/>
            </p:cNvPicPr>
            <p:nvPr/>
          </p:nvPicPr>
          <p:blipFill>
            <a:blip r:embed="rId2"/>
            <a:srcRect l="2823" t="9206" b="49848"/>
            <a:stretch>
              <a:fillRect/>
            </a:stretch>
          </p:blipFill>
          <p:spPr>
            <a:xfrm>
              <a:off x="-965200" y="-3077572"/>
              <a:ext cx="24384000" cy="6858000"/>
            </a:xfrm>
            <a:prstGeom prst="rect">
              <a:avLst/>
            </a:prstGeom>
          </p:spPr>
        </p:pic>
      </p:grpSp>
      <p:sp>
        <p:nvSpPr>
          <p:cNvPr id="11" name="Freeform 8">
            <a:extLst>
              <a:ext uri="{FF2B5EF4-FFF2-40B4-BE49-F238E27FC236}">
                <a16:creationId xmlns:a16="http://schemas.microsoft.com/office/drawing/2014/main" id="{C2AFF5E5-3E04-6F23-2BA7-5817AB05F15D}"/>
              </a:ext>
            </a:extLst>
          </p:cNvPr>
          <p:cNvSpPr/>
          <p:nvPr/>
        </p:nvSpPr>
        <p:spPr>
          <a:xfrm rot="19444376">
            <a:off x="16200291" y="7268908"/>
            <a:ext cx="1366701" cy="1898196"/>
          </a:xfrm>
          <a:custGeom>
            <a:avLst/>
            <a:gdLst/>
            <a:ahLst/>
            <a:cxnLst/>
            <a:rect l="l" t="t" r="r" b="b"/>
            <a:pathLst>
              <a:path w="2962656" h="4114800">
                <a:moveTo>
                  <a:pt x="0" y="0"/>
                </a:moveTo>
                <a:lnTo>
                  <a:pt x="2962656" y="0"/>
                </a:lnTo>
                <a:lnTo>
                  <a:pt x="296265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13" name="Freeform 6">
            <a:extLst>
              <a:ext uri="{FF2B5EF4-FFF2-40B4-BE49-F238E27FC236}">
                <a16:creationId xmlns:a16="http://schemas.microsoft.com/office/drawing/2014/main" id="{03E462F5-C3EE-EA42-1AA1-6CCB80789C2D}"/>
              </a:ext>
            </a:extLst>
          </p:cNvPr>
          <p:cNvSpPr/>
          <p:nvPr/>
        </p:nvSpPr>
        <p:spPr>
          <a:xfrm>
            <a:off x="231865" y="2805067"/>
            <a:ext cx="1822270" cy="1781269"/>
          </a:xfrm>
          <a:custGeom>
            <a:avLst/>
            <a:gdLst/>
            <a:ahLst/>
            <a:cxnLst/>
            <a:rect l="l" t="t" r="r" b="b"/>
            <a:pathLst>
              <a:path w="4209514" h="4114800">
                <a:moveTo>
                  <a:pt x="0" y="0"/>
                </a:moveTo>
                <a:lnTo>
                  <a:pt x="4209514" y="0"/>
                </a:lnTo>
                <a:lnTo>
                  <a:pt x="420951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46874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0F56D81E-3414-B904-1C90-5D4FC1BB9824}"/>
              </a:ext>
            </a:extLst>
          </p:cNvPr>
          <p:cNvGrpSpPr/>
          <p:nvPr/>
        </p:nvGrpSpPr>
        <p:grpSpPr>
          <a:xfrm>
            <a:off x="990600" y="1245392"/>
            <a:ext cx="7010400" cy="6602263"/>
            <a:chOff x="685800" y="2620138"/>
            <a:chExt cx="7010400" cy="6602263"/>
          </a:xfrm>
        </p:grpSpPr>
        <p:sp>
          <p:nvSpPr>
            <p:cNvPr id="4" name="TextBox 3">
              <a:extLst>
                <a:ext uri="{FF2B5EF4-FFF2-40B4-BE49-F238E27FC236}">
                  <a16:creationId xmlns:a16="http://schemas.microsoft.com/office/drawing/2014/main" id="{F6425492-96C0-D2EB-A559-959E4C2050C3}"/>
                </a:ext>
              </a:extLst>
            </p:cNvPr>
            <p:cNvSpPr txBox="1"/>
            <p:nvPr/>
          </p:nvSpPr>
          <p:spPr>
            <a:xfrm>
              <a:off x="685800" y="4838700"/>
              <a:ext cx="7010400" cy="4383701"/>
            </a:xfrm>
            <a:prstGeom prst="rect">
              <a:avLst/>
            </a:prstGeom>
            <a:solidFill>
              <a:srgbClr val="FBF2E1"/>
            </a:solidFill>
          </p:spPr>
          <p:txBody>
            <a:bodyPr wrap="square">
              <a:spAutoFit/>
            </a:bodyPr>
            <a:lstStyle/>
            <a:p>
              <a:pPr algn="ctr">
                <a:lnSpc>
                  <a:spcPct val="150000"/>
                </a:lnSpc>
              </a:pPr>
              <a:r>
                <a:rPr lang="en-US" sz="3800" b="1">
                  <a:latin typeface="Arial" panose="020B0604020202020204" pitchFamily="34" charset="0"/>
                  <a:cs typeface="Arial" panose="020B0604020202020204" pitchFamily="34" charset="0"/>
                </a:rPr>
                <a:t>Trả lời câu hỏi luyện tập</a:t>
              </a:r>
            </a:p>
            <a:p>
              <a:pPr algn="just">
                <a:lnSpc>
                  <a:spcPct val="150000"/>
                </a:lnSpc>
              </a:pPr>
              <a:r>
                <a:rPr lang="vi-VN" sz="3800"/>
                <a:t>Tại sao khi xây dựng khẩu phần ăn người ta thường kết hợp nhiều loại thức ăn giàu protein với nhau?</a:t>
              </a:r>
              <a:endParaRPr lang="en-US" sz="3800"/>
            </a:p>
          </p:txBody>
        </p:sp>
        <p:sp>
          <p:nvSpPr>
            <p:cNvPr id="6" name="Freeform 2">
              <a:extLst>
                <a:ext uri="{FF2B5EF4-FFF2-40B4-BE49-F238E27FC236}">
                  <a16:creationId xmlns:a16="http://schemas.microsoft.com/office/drawing/2014/main" id="{6B2FF19F-4AD6-2C96-CDD0-1B80DF4BA108}"/>
                </a:ext>
              </a:extLst>
            </p:cNvPr>
            <p:cNvSpPr/>
            <p:nvPr/>
          </p:nvSpPr>
          <p:spPr>
            <a:xfrm>
              <a:off x="2893595" y="2620138"/>
              <a:ext cx="2594810" cy="2218562"/>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7" name="Picture 6">
            <a:extLst>
              <a:ext uri="{FF2B5EF4-FFF2-40B4-BE49-F238E27FC236}">
                <a16:creationId xmlns:a16="http://schemas.microsoft.com/office/drawing/2014/main" id="{05EF2B4C-5102-8AB9-EF00-3AD045898143}"/>
              </a:ext>
            </a:extLst>
          </p:cNvPr>
          <p:cNvPicPr>
            <a:picLocks noChangeAspect="1"/>
          </p:cNvPicPr>
          <p:nvPr/>
        </p:nvPicPr>
        <p:blipFill>
          <a:blip r:embed="rId4"/>
          <a:stretch>
            <a:fillRect/>
          </a:stretch>
        </p:blipFill>
        <p:spPr>
          <a:xfrm>
            <a:off x="9296400" y="1207292"/>
            <a:ext cx="7872416" cy="7872416"/>
          </a:xfrm>
          <a:prstGeom prst="rect">
            <a:avLst/>
          </a:prstGeom>
        </p:spPr>
      </p:pic>
    </p:spTree>
    <p:extLst>
      <p:ext uri="{BB962C8B-B14F-4D97-AF65-F5344CB8AC3E}">
        <p14:creationId xmlns:p14="http://schemas.microsoft.com/office/powerpoint/2010/main" val="115890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BD72C64-53C8-7392-58F6-E8D9004E4CF9}"/>
              </a:ext>
            </a:extLst>
          </p:cNvPr>
          <p:cNvSpPr txBox="1"/>
          <p:nvPr/>
        </p:nvSpPr>
        <p:spPr>
          <a:xfrm>
            <a:off x="1550194" y="1092355"/>
            <a:ext cx="15163800" cy="1839606"/>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4000"/>
              <a:t>Mỗi loại thức ăn có thành phần và hàm lượng các amino acid khác nhau</a:t>
            </a:r>
            <a:endParaRPr lang="en-US" sz="4000"/>
          </a:p>
        </p:txBody>
      </p:sp>
      <p:grpSp>
        <p:nvGrpSpPr>
          <p:cNvPr id="13" name="Group 12">
            <a:extLst>
              <a:ext uri="{FF2B5EF4-FFF2-40B4-BE49-F238E27FC236}">
                <a16:creationId xmlns:a16="http://schemas.microsoft.com/office/drawing/2014/main" id="{0183A70A-E150-0313-F63C-397F5661D5FB}"/>
              </a:ext>
            </a:extLst>
          </p:cNvPr>
          <p:cNvGrpSpPr/>
          <p:nvPr/>
        </p:nvGrpSpPr>
        <p:grpSpPr>
          <a:xfrm>
            <a:off x="1219200" y="3162302"/>
            <a:ext cx="4776788" cy="5638798"/>
            <a:chOff x="1066800" y="2705100"/>
            <a:chExt cx="4776788" cy="5638798"/>
          </a:xfrm>
        </p:grpSpPr>
        <p:sp>
          <p:nvSpPr>
            <p:cNvPr id="9" name="Rectangle 8">
              <a:extLst>
                <a:ext uri="{FF2B5EF4-FFF2-40B4-BE49-F238E27FC236}">
                  <a16:creationId xmlns:a16="http://schemas.microsoft.com/office/drawing/2014/main" id="{B9ACC11A-836E-791C-B540-3EFB487C9057}"/>
                </a:ext>
              </a:extLst>
            </p:cNvPr>
            <p:cNvSpPr/>
            <p:nvPr/>
          </p:nvSpPr>
          <p:spPr>
            <a:xfrm>
              <a:off x="1066800" y="2705100"/>
              <a:ext cx="4776788" cy="563879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733B681-4F39-BB74-BE63-AD38789D75AE}"/>
                </a:ext>
              </a:extLst>
            </p:cNvPr>
            <p:cNvSpPr txBox="1"/>
            <p:nvPr/>
          </p:nvSpPr>
          <p:spPr>
            <a:xfrm>
              <a:off x="1143000" y="4143031"/>
              <a:ext cx="4624388" cy="2762936"/>
            </a:xfrm>
            <a:prstGeom prst="rect">
              <a:avLst/>
            </a:prstGeom>
            <a:noFill/>
          </p:spPr>
          <p:txBody>
            <a:bodyPr wrap="square">
              <a:spAutoFit/>
            </a:bodyPr>
            <a:lstStyle/>
            <a:p>
              <a:pPr algn="just">
                <a:lnSpc>
                  <a:spcPct val="150000"/>
                </a:lnSpc>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Để tăng hiệu quả của thức ăn giàu protein cho vật nuôi</a:t>
              </a:r>
              <a:endParaRPr lang="en-US"/>
            </a:p>
          </p:txBody>
        </p:sp>
      </p:grpSp>
      <p:sp>
        <p:nvSpPr>
          <p:cNvPr id="12" name="Arrow: Right 11">
            <a:extLst>
              <a:ext uri="{FF2B5EF4-FFF2-40B4-BE49-F238E27FC236}">
                <a16:creationId xmlns:a16="http://schemas.microsoft.com/office/drawing/2014/main" id="{816A9B8A-3C3F-6383-0B8A-258E80FAE8E3}"/>
              </a:ext>
            </a:extLst>
          </p:cNvPr>
          <p:cNvSpPr/>
          <p:nvPr/>
        </p:nvSpPr>
        <p:spPr>
          <a:xfrm>
            <a:off x="5981700" y="5448301"/>
            <a:ext cx="762000" cy="1066799"/>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70D35E2-D659-2437-EE9D-6D4F46BC9438}"/>
              </a:ext>
            </a:extLst>
          </p:cNvPr>
          <p:cNvGrpSpPr/>
          <p:nvPr/>
        </p:nvGrpSpPr>
        <p:grpSpPr>
          <a:xfrm>
            <a:off x="6743700" y="3157539"/>
            <a:ext cx="4776788" cy="5638798"/>
            <a:chOff x="1066800" y="2705100"/>
            <a:chExt cx="4776788" cy="5638798"/>
          </a:xfrm>
        </p:grpSpPr>
        <p:sp>
          <p:nvSpPr>
            <p:cNvPr id="15" name="Rectangle 14">
              <a:extLst>
                <a:ext uri="{FF2B5EF4-FFF2-40B4-BE49-F238E27FC236}">
                  <a16:creationId xmlns:a16="http://schemas.microsoft.com/office/drawing/2014/main" id="{800DDC5C-5691-F1A0-A2DB-9DB7953D0172}"/>
                </a:ext>
              </a:extLst>
            </p:cNvPr>
            <p:cNvSpPr/>
            <p:nvPr/>
          </p:nvSpPr>
          <p:spPr>
            <a:xfrm>
              <a:off x="1066800" y="2705100"/>
              <a:ext cx="4776788" cy="563879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A53C981-335B-083A-DADF-F7DCEFA2CA86}"/>
                </a:ext>
              </a:extLst>
            </p:cNvPr>
            <p:cNvSpPr txBox="1"/>
            <p:nvPr/>
          </p:nvSpPr>
          <p:spPr>
            <a:xfrm>
              <a:off x="1143000" y="3852863"/>
              <a:ext cx="4624388" cy="3686266"/>
            </a:xfrm>
            <a:prstGeom prst="rect">
              <a:avLst/>
            </a:prstGeom>
            <a:noFill/>
          </p:spPr>
          <p:txBody>
            <a:bodyPr wrap="square">
              <a:spAutoFit/>
            </a:bodyPr>
            <a:lstStyle/>
            <a:p>
              <a:pPr algn="just">
                <a:lnSpc>
                  <a:spcPct val="150000"/>
                </a:lnSpc>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Phối hợp các loại thức ăn với nhau và bổ sung amino acid tổng hợp </a:t>
              </a:r>
              <a:endParaRPr lang="en-US"/>
            </a:p>
          </p:txBody>
        </p:sp>
      </p:grpSp>
      <p:grpSp>
        <p:nvGrpSpPr>
          <p:cNvPr id="17" name="Group 16">
            <a:extLst>
              <a:ext uri="{FF2B5EF4-FFF2-40B4-BE49-F238E27FC236}">
                <a16:creationId xmlns:a16="http://schemas.microsoft.com/office/drawing/2014/main" id="{8D9B753B-5D7E-BEBE-A2D2-F152B96157C3}"/>
              </a:ext>
            </a:extLst>
          </p:cNvPr>
          <p:cNvGrpSpPr/>
          <p:nvPr/>
        </p:nvGrpSpPr>
        <p:grpSpPr>
          <a:xfrm>
            <a:off x="12268200" y="3157539"/>
            <a:ext cx="4776788" cy="5638798"/>
            <a:chOff x="1066800" y="2705100"/>
            <a:chExt cx="4776788" cy="5638798"/>
          </a:xfrm>
        </p:grpSpPr>
        <p:sp>
          <p:nvSpPr>
            <p:cNvPr id="18" name="Rectangle 17">
              <a:extLst>
                <a:ext uri="{FF2B5EF4-FFF2-40B4-BE49-F238E27FC236}">
                  <a16:creationId xmlns:a16="http://schemas.microsoft.com/office/drawing/2014/main" id="{B927C3CD-C69A-4279-2752-A4714A06D582}"/>
                </a:ext>
              </a:extLst>
            </p:cNvPr>
            <p:cNvSpPr/>
            <p:nvPr/>
          </p:nvSpPr>
          <p:spPr>
            <a:xfrm>
              <a:off x="1066800" y="2705100"/>
              <a:ext cx="4776788" cy="563879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5D6FD49-AB38-1DC3-6F4C-92D7B49A4316}"/>
                </a:ext>
              </a:extLst>
            </p:cNvPr>
            <p:cNvSpPr txBox="1"/>
            <p:nvPr/>
          </p:nvSpPr>
          <p:spPr>
            <a:xfrm>
              <a:off x="1143000" y="4137927"/>
              <a:ext cx="4624388" cy="2762936"/>
            </a:xfrm>
            <a:prstGeom prst="rect">
              <a:avLst/>
            </a:prstGeom>
            <a:noFill/>
          </p:spPr>
          <p:txBody>
            <a:bodyPr wrap="square">
              <a:spAutoFit/>
            </a:bodyPr>
            <a:lstStyle/>
            <a:p>
              <a:pPr algn="just">
                <a:lnSpc>
                  <a:spcPct val="150000"/>
                </a:lnSpc>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Cân bằng dinh dưỡng theo nhu cầu của vật nuôi.</a:t>
              </a:r>
              <a:endParaRPr lang="en-US"/>
            </a:p>
          </p:txBody>
        </p:sp>
      </p:grpSp>
      <p:sp>
        <p:nvSpPr>
          <p:cNvPr id="20" name="Arrow: Right 19">
            <a:extLst>
              <a:ext uri="{FF2B5EF4-FFF2-40B4-BE49-F238E27FC236}">
                <a16:creationId xmlns:a16="http://schemas.microsoft.com/office/drawing/2014/main" id="{7E16EF4E-8F51-86E1-AD7E-937F9155FC83}"/>
              </a:ext>
            </a:extLst>
          </p:cNvPr>
          <p:cNvSpPr/>
          <p:nvPr/>
        </p:nvSpPr>
        <p:spPr>
          <a:xfrm>
            <a:off x="11506200" y="5443538"/>
            <a:ext cx="762000" cy="1066799"/>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606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down)">
                                      <p:cBhvr>
                                        <p:cTn id="25" dur="500"/>
                                        <p:tgtEl>
                                          <p:spTgt spid="20"/>
                                        </p:tgtEl>
                                      </p:cBhvr>
                                    </p:animEffect>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64B6E79-7626-D01B-BCE7-AD67C3C65026}"/>
              </a:ext>
            </a:extLst>
          </p:cNvPr>
          <p:cNvGrpSpPr/>
          <p:nvPr/>
        </p:nvGrpSpPr>
        <p:grpSpPr>
          <a:xfrm>
            <a:off x="3581400" y="-723900"/>
            <a:ext cx="11125200" cy="2362200"/>
            <a:chOff x="4421900" y="-800100"/>
            <a:chExt cx="9444199" cy="2362200"/>
          </a:xfrm>
        </p:grpSpPr>
        <p:sp>
          <p:nvSpPr>
            <p:cNvPr id="3" name="Rectangle: Rounded Corners 2">
              <a:extLst>
                <a:ext uri="{FF2B5EF4-FFF2-40B4-BE49-F238E27FC236}">
                  <a16:creationId xmlns:a16="http://schemas.microsoft.com/office/drawing/2014/main" id="{A866D2FC-8C9A-DB6B-3E3F-10A13B42D76B}"/>
                </a:ext>
              </a:extLst>
            </p:cNvPr>
            <p:cNvSpPr/>
            <p:nvPr/>
          </p:nvSpPr>
          <p:spPr>
            <a:xfrm>
              <a:off x="4610100" y="-800100"/>
              <a:ext cx="9067800" cy="2362200"/>
            </a:xfrm>
            <a:prstGeom prst="roundRect">
              <a:avLst/>
            </a:prstGeom>
            <a:solidFill>
              <a:srgbClr val="133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9A8B5F7-C110-DB2C-1805-A7EF253D1399}"/>
                </a:ext>
              </a:extLst>
            </p:cNvPr>
            <p:cNvSpPr txBox="1"/>
            <p:nvPr/>
          </p:nvSpPr>
          <p:spPr>
            <a:xfrm>
              <a:off x="4421900" y="343203"/>
              <a:ext cx="9444199"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c. </a:t>
              </a:r>
              <a:r>
                <a:rPr lang="pt-BR" sz="5000" b="1">
                  <a:solidFill>
                    <a:schemeClr val="bg1"/>
                  </a:solidFill>
                  <a:latin typeface="Arial" panose="020B0604020202020204" pitchFamily="34" charset="0"/>
                  <a:cs typeface="Arial" panose="020B0604020202020204" pitchFamily="34" charset="0"/>
                </a:rPr>
                <a:t>Nhu cầu khoáng </a:t>
              </a:r>
              <a:endParaRPr lang="en-US" sz="5000" b="1">
                <a:solidFill>
                  <a:schemeClr val="bg1"/>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15E2DCF8-C05A-F564-9B03-357F4D0810AB}"/>
              </a:ext>
            </a:extLst>
          </p:cNvPr>
          <p:cNvGrpSpPr/>
          <p:nvPr/>
        </p:nvGrpSpPr>
        <p:grpSpPr>
          <a:xfrm>
            <a:off x="685800" y="2235057"/>
            <a:ext cx="8458200" cy="5816886"/>
            <a:chOff x="685800" y="2374379"/>
            <a:chExt cx="8458200" cy="5816886"/>
          </a:xfrm>
        </p:grpSpPr>
        <p:sp>
          <p:nvSpPr>
            <p:cNvPr id="7" name="TextBox 6">
              <a:extLst>
                <a:ext uri="{FF2B5EF4-FFF2-40B4-BE49-F238E27FC236}">
                  <a16:creationId xmlns:a16="http://schemas.microsoft.com/office/drawing/2014/main" id="{70AA926F-D82B-4293-5F9B-C7E575B1B5D2}"/>
                </a:ext>
              </a:extLst>
            </p:cNvPr>
            <p:cNvSpPr txBox="1"/>
            <p:nvPr/>
          </p:nvSpPr>
          <p:spPr>
            <a:xfrm>
              <a:off x="685800" y="3821479"/>
              <a:ext cx="8458200" cy="4369786"/>
            </a:xfrm>
            <a:prstGeom prst="rect">
              <a:avLst/>
            </a:prstGeom>
            <a:solidFill>
              <a:srgbClr val="FBF2E1"/>
            </a:solidFill>
          </p:spPr>
          <p:txBody>
            <a:bodyPr wrap="square" rtlCol="0">
              <a:spAutoFit/>
            </a:bodyPr>
            <a:lstStyle/>
            <a:p>
              <a:pPr algn="just">
                <a:lnSpc>
                  <a:spcPct val="150000"/>
                </a:lnSpc>
              </a:pPr>
              <a:r>
                <a:rPr lang="en-US" sz="3800" i="1">
                  <a:latin typeface="Arial" panose="020B0604020202020204" pitchFamily="34" charset="0"/>
                  <a:cs typeface="Arial" panose="020B0604020202020204" pitchFamily="34" charset="0"/>
                </a:rPr>
                <a:t>Làm việc cá nhân: Đọc mục kênh chữ “nhu cầu khoáng” và trả lời câu hỏi:</a:t>
              </a:r>
            </a:p>
            <a:p>
              <a:pPr algn="just">
                <a:lnSpc>
                  <a:spcPct val="150000"/>
                </a:lnSpc>
              </a:pPr>
              <a:r>
                <a:rPr lang="vi-VN" sz="3800">
                  <a:latin typeface="Arial" panose="020B0604020202020204" pitchFamily="34" charset="0"/>
                  <a:cs typeface="Arial" panose="020B0604020202020204" pitchFamily="34" charset="0"/>
                </a:rPr>
                <a:t>Hãy nêu vai trò của khoáng đối với vật nuôi. Nhu cầu khoáng của vật nuôi phụ thuộc vào yếu tố nào?</a:t>
              </a:r>
            </a:p>
          </p:txBody>
        </p:sp>
        <p:sp>
          <p:nvSpPr>
            <p:cNvPr id="10" name="Freeform 6">
              <a:extLst>
                <a:ext uri="{FF2B5EF4-FFF2-40B4-BE49-F238E27FC236}">
                  <a16:creationId xmlns:a16="http://schemas.microsoft.com/office/drawing/2014/main" id="{0C6F16A0-B995-EB68-5EC3-13045863D368}"/>
                </a:ext>
              </a:extLst>
            </p:cNvPr>
            <p:cNvSpPr/>
            <p:nvPr/>
          </p:nvSpPr>
          <p:spPr>
            <a:xfrm>
              <a:off x="4031567" y="2374379"/>
              <a:ext cx="1766666" cy="176666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21" name="Picture 20">
            <a:extLst>
              <a:ext uri="{FF2B5EF4-FFF2-40B4-BE49-F238E27FC236}">
                <a16:creationId xmlns:a16="http://schemas.microsoft.com/office/drawing/2014/main" id="{D14B79D1-ACEB-4F09-17A5-D8A026BCE6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2204076"/>
            <a:ext cx="10870910" cy="6953674"/>
          </a:xfrm>
          <a:prstGeom prst="rect">
            <a:avLst/>
          </a:prstGeom>
        </p:spPr>
      </p:pic>
    </p:spTree>
    <p:extLst>
      <p:ext uri="{BB962C8B-B14F-4D97-AF65-F5344CB8AC3E}">
        <p14:creationId xmlns:p14="http://schemas.microsoft.com/office/powerpoint/2010/main" val="163715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par>
                                <p:cTn id="12" presetID="14"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1611905F-9A77-27EC-66F0-EEF9AD52B2BC}"/>
              </a:ext>
            </a:extLst>
          </p:cNvPr>
          <p:cNvSpPr/>
          <p:nvPr/>
        </p:nvSpPr>
        <p:spPr>
          <a:xfrm>
            <a:off x="0" y="-742950"/>
            <a:ext cx="18440400" cy="11772899"/>
          </a:xfrm>
          <a:custGeom>
            <a:avLst/>
            <a:gdLst/>
            <a:ahLst/>
            <a:cxnLst/>
            <a:rect l="l" t="t" r="r" b="b"/>
            <a:pathLst>
              <a:path w="12169464" h="8229600">
                <a:moveTo>
                  <a:pt x="0" y="0"/>
                </a:moveTo>
                <a:lnTo>
                  <a:pt x="12169464" y="0"/>
                </a:lnTo>
                <a:lnTo>
                  <a:pt x="12169464" y="8229600"/>
                </a:lnTo>
                <a:lnTo>
                  <a:pt x="0" y="8229600"/>
                </a:lnTo>
                <a:lnTo>
                  <a:pt x="0" y="0"/>
                </a:lnTo>
                <a:close/>
              </a:path>
            </a:pathLst>
          </a:custGeom>
          <a:blipFill>
            <a:blip r:embed="rId2"/>
            <a:stretch>
              <a:fillRect/>
            </a:stretch>
          </a:blipFill>
        </p:spPr>
        <p:txBody>
          <a:bodyPr/>
          <a:lstStyle/>
          <a:p>
            <a:endParaRPr lang="en-US"/>
          </a:p>
        </p:txBody>
      </p:sp>
      <p:sp>
        <p:nvSpPr>
          <p:cNvPr id="9" name="Speech Bubble: Rectangle 8">
            <a:extLst>
              <a:ext uri="{FF2B5EF4-FFF2-40B4-BE49-F238E27FC236}">
                <a16:creationId xmlns:a16="http://schemas.microsoft.com/office/drawing/2014/main" id="{A6ED2560-DC55-07FF-1DC7-D21E31EC005C}"/>
              </a:ext>
            </a:extLst>
          </p:cNvPr>
          <p:cNvSpPr/>
          <p:nvPr/>
        </p:nvSpPr>
        <p:spPr>
          <a:xfrm>
            <a:off x="9144000" y="1511219"/>
            <a:ext cx="8610600" cy="8124824"/>
          </a:xfrm>
          <a:prstGeom prst="wedgeRectCallout">
            <a:avLst>
              <a:gd name="adj1" fmla="val -86695"/>
              <a:gd name="adj2" fmla="val -80830"/>
            </a:avLst>
          </a:prstGeom>
          <a:solidFill>
            <a:schemeClr val="bg1">
              <a:alpha val="96000"/>
            </a:schemeClr>
          </a:solidFill>
          <a:ln>
            <a:solidFill>
              <a:srgbClr val="133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F0BE29-5C87-D8E5-0B12-1AAA22DC71C1}"/>
              </a:ext>
            </a:extLst>
          </p:cNvPr>
          <p:cNvSpPr txBox="1"/>
          <p:nvPr/>
        </p:nvSpPr>
        <p:spPr>
          <a:xfrm>
            <a:off x="9536906" y="1743690"/>
            <a:ext cx="7824788" cy="7892353"/>
          </a:xfrm>
          <a:prstGeom prst="rect">
            <a:avLst/>
          </a:prstGeom>
          <a:noFill/>
        </p:spPr>
        <p:txBody>
          <a:bodyPr wrap="square">
            <a:spAutoFit/>
          </a:bodyPr>
          <a:lstStyle/>
          <a:p>
            <a:pPr algn="just">
              <a:lnSpc>
                <a:spcPct val="150000"/>
              </a:lnSpc>
            </a:pPr>
            <a:r>
              <a:rPr lang="en-US" sz="3800" b="1">
                <a:latin typeface="Arial" panose="020B0604020202020204" pitchFamily="34" charset="0"/>
                <a:cs typeface="Arial" panose="020B0604020202020204" pitchFamily="34" charset="0"/>
              </a:rPr>
              <a:t>Vai trò: </a:t>
            </a:r>
          </a:p>
          <a:p>
            <a:pPr marL="571500" indent="-571500" algn="just">
              <a:lnSpc>
                <a:spcPct val="150000"/>
              </a:lnSpc>
              <a:buFont typeface="Arial" panose="020B0604020202020204" pitchFamily="34" charset="0"/>
              <a:buChar char="•"/>
            </a:pPr>
            <a:r>
              <a:rPr lang="vi-VN" sz="3800"/>
              <a:t>Khoáng tham gia cấu tạo tế bào và các mô của cơ thể (xương, răng,…), </a:t>
            </a:r>
            <a:endParaRPr lang="en-US" sz="3800"/>
          </a:p>
          <a:p>
            <a:pPr marL="571500" indent="-571500" algn="just">
              <a:lnSpc>
                <a:spcPct val="150000"/>
              </a:lnSpc>
              <a:buFont typeface="Arial" panose="020B0604020202020204" pitchFamily="34" charset="0"/>
              <a:buChar char="•"/>
            </a:pPr>
            <a:r>
              <a:rPr lang="vi-VN" sz="3800"/>
              <a:t>Tham gia cấu tạo enzyme, cân bằng áp suất thẩm th</a:t>
            </a:r>
            <a:r>
              <a:rPr lang="en-US" sz="3800">
                <a:latin typeface="Arial" panose="020B0604020202020204" pitchFamily="34" charset="0"/>
                <a:cs typeface="Arial" panose="020B0604020202020204" pitchFamily="34" charset="0"/>
              </a:rPr>
              <a:t>ấu</a:t>
            </a:r>
            <a:r>
              <a:rPr lang="vi-VN" sz="3800"/>
              <a:t>, hệ thống đệm </a:t>
            </a:r>
            <a:endParaRPr lang="en-US" sz="3800"/>
          </a:p>
          <a:p>
            <a:pPr marL="571500" indent="-571500" algn="just">
              <a:lnSpc>
                <a:spcPct val="150000"/>
              </a:lnSpc>
              <a:buFont typeface="Arial" panose="020B0604020202020204" pitchFamily="34" charset="0"/>
              <a:buChar char="•"/>
            </a:pPr>
            <a:r>
              <a:rPr lang="vi-VN" sz="3800"/>
              <a:t>Tham gia nhiều quá trình chuyển hóa trong cơ thể.</a:t>
            </a:r>
            <a:endParaRPr lang="en-US" sz="3800"/>
          </a:p>
        </p:txBody>
      </p:sp>
    </p:spTree>
    <p:extLst>
      <p:ext uri="{BB962C8B-B14F-4D97-AF65-F5344CB8AC3E}">
        <p14:creationId xmlns:p14="http://schemas.microsoft.com/office/powerpoint/2010/main" val="189299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33D31"/>
        </a:solidFill>
        <a:effectLst/>
      </p:bgPr>
    </p:bg>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8F610C3B-8FF4-FA99-2E51-37BFAC5B8FA8}"/>
              </a:ext>
            </a:extLst>
          </p:cNvPr>
          <p:cNvSpPr/>
          <p:nvPr/>
        </p:nvSpPr>
        <p:spPr>
          <a:xfrm>
            <a:off x="360172" y="389416"/>
            <a:ext cx="17567656" cy="9508168"/>
          </a:xfrm>
          <a:custGeom>
            <a:avLst/>
            <a:gdLst/>
            <a:ahLst/>
            <a:cxnLst/>
            <a:rect l="l" t="t" r="r" b="b"/>
            <a:pathLst>
              <a:path w="4573908" h="2475543">
                <a:moveTo>
                  <a:pt x="11899" y="0"/>
                </a:moveTo>
                <a:lnTo>
                  <a:pt x="4562010" y="0"/>
                </a:lnTo>
                <a:cubicBezTo>
                  <a:pt x="4565165" y="0"/>
                  <a:pt x="4568192" y="1254"/>
                  <a:pt x="4570423" y="3485"/>
                </a:cubicBezTo>
                <a:cubicBezTo>
                  <a:pt x="4572655" y="5716"/>
                  <a:pt x="4573908" y="8743"/>
                  <a:pt x="4573908" y="11899"/>
                </a:cubicBezTo>
                <a:lnTo>
                  <a:pt x="4573908" y="2463644"/>
                </a:lnTo>
                <a:cubicBezTo>
                  <a:pt x="4573908" y="2470216"/>
                  <a:pt x="4568581" y="2475543"/>
                  <a:pt x="4562010" y="2475543"/>
                </a:cubicBezTo>
                <a:lnTo>
                  <a:pt x="11899" y="2475543"/>
                </a:lnTo>
                <a:cubicBezTo>
                  <a:pt x="8743" y="2475543"/>
                  <a:pt x="5716" y="2474289"/>
                  <a:pt x="3485" y="2472058"/>
                </a:cubicBezTo>
                <a:cubicBezTo>
                  <a:pt x="1254" y="2469826"/>
                  <a:pt x="0" y="2466800"/>
                  <a:pt x="0" y="2463644"/>
                </a:cubicBezTo>
                <a:lnTo>
                  <a:pt x="0" y="11899"/>
                </a:lnTo>
                <a:cubicBezTo>
                  <a:pt x="0" y="8743"/>
                  <a:pt x="1254" y="5716"/>
                  <a:pt x="3485" y="3485"/>
                </a:cubicBezTo>
                <a:cubicBezTo>
                  <a:pt x="5716" y="1254"/>
                  <a:pt x="8743" y="0"/>
                  <a:pt x="11899" y="0"/>
                </a:cubicBezTo>
                <a:close/>
              </a:path>
            </a:pathLst>
          </a:custGeom>
          <a:solidFill>
            <a:schemeClr val="bg1"/>
          </a:solidFill>
        </p:spPr>
        <p:txBody>
          <a:bodyPr/>
          <a:lstStyle/>
          <a:p>
            <a:endParaRPr lang="en-US"/>
          </a:p>
        </p:txBody>
      </p:sp>
      <p:sp>
        <p:nvSpPr>
          <p:cNvPr id="10" name="TextBox 9">
            <a:extLst>
              <a:ext uri="{FF2B5EF4-FFF2-40B4-BE49-F238E27FC236}">
                <a16:creationId xmlns:a16="http://schemas.microsoft.com/office/drawing/2014/main" id="{9EE3D72C-CE08-0179-C282-F6CC4F37C149}"/>
              </a:ext>
            </a:extLst>
          </p:cNvPr>
          <p:cNvSpPr txBox="1"/>
          <p:nvPr/>
        </p:nvSpPr>
        <p:spPr>
          <a:xfrm>
            <a:off x="4914900" y="621149"/>
            <a:ext cx="8458200" cy="1169551"/>
          </a:xfrm>
          <a:prstGeom prst="rect">
            <a:avLst/>
          </a:prstGeom>
          <a:noFill/>
        </p:spPr>
        <p:txBody>
          <a:bodyPr wrap="square" rtlCol="0">
            <a:spAutoFit/>
          </a:bodyPr>
          <a:lstStyle/>
          <a:p>
            <a:pPr algn="ctr"/>
            <a:r>
              <a:rPr lang="en-US" sz="7000" b="1">
                <a:latin typeface="Arial" panose="020B0604020202020204" pitchFamily="34" charset="0"/>
                <a:cs typeface="Arial" panose="020B0604020202020204" pitchFamily="34" charset="0"/>
              </a:rPr>
              <a:t>KHỞI ĐỘNG </a:t>
            </a:r>
          </a:p>
        </p:txBody>
      </p:sp>
      <p:sp>
        <p:nvSpPr>
          <p:cNvPr id="14" name="Rectangle 13">
            <a:extLst>
              <a:ext uri="{FF2B5EF4-FFF2-40B4-BE49-F238E27FC236}">
                <a16:creationId xmlns:a16="http://schemas.microsoft.com/office/drawing/2014/main" id="{68462CA8-5C7E-7B91-46E5-C2919F655223}"/>
              </a:ext>
            </a:extLst>
          </p:cNvPr>
          <p:cNvSpPr/>
          <p:nvPr/>
        </p:nvSpPr>
        <p:spPr>
          <a:xfrm>
            <a:off x="1447800" y="3586943"/>
            <a:ext cx="4495800" cy="1828800"/>
          </a:xfrm>
          <a:prstGeom prst="rect">
            <a:avLst/>
          </a:prstGeom>
          <a:solidFill>
            <a:srgbClr val="C7DB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Protein </a:t>
            </a:r>
          </a:p>
        </p:txBody>
      </p:sp>
      <p:sp>
        <p:nvSpPr>
          <p:cNvPr id="15" name="Rectangle 14">
            <a:extLst>
              <a:ext uri="{FF2B5EF4-FFF2-40B4-BE49-F238E27FC236}">
                <a16:creationId xmlns:a16="http://schemas.microsoft.com/office/drawing/2014/main" id="{91E416E1-C20A-303A-ABB6-0D1371040D59}"/>
              </a:ext>
            </a:extLst>
          </p:cNvPr>
          <p:cNvSpPr/>
          <p:nvPr/>
        </p:nvSpPr>
        <p:spPr>
          <a:xfrm>
            <a:off x="6698456" y="3586943"/>
            <a:ext cx="4495800" cy="1828800"/>
          </a:xfrm>
          <a:prstGeom prst="rect">
            <a:avLst/>
          </a:prstGeom>
          <a:solidFill>
            <a:srgbClr val="FBE2C4"/>
          </a:solidFill>
          <a:ln>
            <a:solidFill>
              <a:srgbClr val="FBE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Lipid </a:t>
            </a:r>
          </a:p>
        </p:txBody>
      </p:sp>
      <p:sp>
        <p:nvSpPr>
          <p:cNvPr id="16" name="Rectangle 15">
            <a:extLst>
              <a:ext uri="{FF2B5EF4-FFF2-40B4-BE49-F238E27FC236}">
                <a16:creationId xmlns:a16="http://schemas.microsoft.com/office/drawing/2014/main" id="{4DDB5418-44C3-6B83-8346-18CA2EDD8528}"/>
              </a:ext>
            </a:extLst>
          </p:cNvPr>
          <p:cNvSpPr/>
          <p:nvPr/>
        </p:nvSpPr>
        <p:spPr>
          <a:xfrm>
            <a:off x="11987212" y="3586943"/>
            <a:ext cx="4495800" cy="1828800"/>
          </a:xfrm>
          <a:prstGeom prst="rect">
            <a:avLst/>
          </a:prstGeom>
          <a:solidFill>
            <a:srgbClr val="F9BAA9"/>
          </a:solidFill>
          <a:ln>
            <a:solidFill>
              <a:srgbClr val="F9BA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Vitamin </a:t>
            </a:r>
          </a:p>
        </p:txBody>
      </p:sp>
      <p:sp>
        <p:nvSpPr>
          <p:cNvPr id="17" name="Rectangle 16">
            <a:extLst>
              <a:ext uri="{FF2B5EF4-FFF2-40B4-BE49-F238E27FC236}">
                <a16:creationId xmlns:a16="http://schemas.microsoft.com/office/drawing/2014/main" id="{CAA20A05-8085-4396-DC64-9A29BA48AFCD}"/>
              </a:ext>
            </a:extLst>
          </p:cNvPr>
          <p:cNvSpPr/>
          <p:nvPr/>
        </p:nvSpPr>
        <p:spPr>
          <a:xfrm>
            <a:off x="1447800" y="6438900"/>
            <a:ext cx="4495800" cy="1828800"/>
          </a:xfrm>
          <a:prstGeom prst="rect">
            <a:avLst/>
          </a:prstGeom>
          <a:solidFill>
            <a:srgbClr val="C7DB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Nước</a:t>
            </a:r>
          </a:p>
        </p:txBody>
      </p:sp>
      <p:sp>
        <p:nvSpPr>
          <p:cNvPr id="18" name="Rectangle 17">
            <a:extLst>
              <a:ext uri="{FF2B5EF4-FFF2-40B4-BE49-F238E27FC236}">
                <a16:creationId xmlns:a16="http://schemas.microsoft.com/office/drawing/2014/main" id="{0F19B514-4734-52E9-C1BD-15DB615E08FB}"/>
              </a:ext>
            </a:extLst>
          </p:cNvPr>
          <p:cNvSpPr/>
          <p:nvPr/>
        </p:nvSpPr>
        <p:spPr>
          <a:xfrm>
            <a:off x="11987212" y="6438900"/>
            <a:ext cx="4495800" cy="1828800"/>
          </a:xfrm>
          <a:prstGeom prst="rect">
            <a:avLst/>
          </a:prstGeom>
          <a:solidFill>
            <a:srgbClr val="F9BAA9"/>
          </a:solidFill>
          <a:ln>
            <a:solidFill>
              <a:srgbClr val="F9BA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Khoáng chất…</a:t>
            </a:r>
          </a:p>
        </p:txBody>
      </p:sp>
      <p:sp>
        <p:nvSpPr>
          <p:cNvPr id="20" name="Freeform 4">
            <a:extLst>
              <a:ext uri="{FF2B5EF4-FFF2-40B4-BE49-F238E27FC236}">
                <a16:creationId xmlns:a16="http://schemas.microsoft.com/office/drawing/2014/main" id="{DC276D36-AD53-1F52-3335-379C7423224D}"/>
              </a:ext>
            </a:extLst>
          </p:cNvPr>
          <p:cNvSpPr/>
          <p:nvPr/>
        </p:nvSpPr>
        <p:spPr>
          <a:xfrm>
            <a:off x="5943600" y="5574620"/>
            <a:ext cx="5715000" cy="4829175"/>
          </a:xfrm>
          <a:custGeom>
            <a:avLst/>
            <a:gdLst/>
            <a:ahLst/>
            <a:cxnLst/>
            <a:rect l="l" t="t" r="r" b="b"/>
            <a:pathLst>
              <a:path w="9739172" h="8229600">
                <a:moveTo>
                  <a:pt x="0" y="0"/>
                </a:moveTo>
                <a:lnTo>
                  <a:pt x="9739172" y="0"/>
                </a:lnTo>
                <a:lnTo>
                  <a:pt x="9739172" y="8229600"/>
                </a:lnTo>
                <a:lnTo>
                  <a:pt x="0" y="8229600"/>
                </a:lnTo>
                <a:lnTo>
                  <a:pt x="0" y="0"/>
                </a:lnTo>
                <a:close/>
              </a:path>
            </a:pathLst>
          </a:custGeom>
          <a:blipFill>
            <a:blip r:embed="rId2"/>
            <a:stretch>
              <a:fillRect/>
            </a:stretch>
          </a:blipFill>
        </p:spPr>
        <p:txBody>
          <a:bodyPr/>
          <a:lstStyle/>
          <a:p>
            <a:endParaRPr lang="en-US"/>
          </a:p>
        </p:txBody>
      </p:sp>
      <p:sp>
        <p:nvSpPr>
          <p:cNvPr id="21" name="TextBox 20">
            <a:extLst>
              <a:ext uri="{FF2B5EF4-FFF2-40B4-BE49-F238E27FC236}">
                <a16:creationId xmlns:a16="http://schemas.microsoft.com/office/drawing/2014/main" id="{4F8ACA34-06B6-3F27-3ED5-64A8B460934D}"/>
              </a:ext>
            </a:extLst>
          </p:cNvPr>
          <p:cNvSpPr txBox="1"/>
          <p:nvPr/>
        </p:nvSpPr>
        <p:spPr>
          <a:xfrm>
            <a:off x="3517106" y="2251699"/>
            <a:ext cx="10858500" cy="707886"/>
          </a:xfrm>
          <a:prstGeom prst="rect">
            <a:avLst/>
          </a:prstGeom>
          <a:noFill/>
        </p:spPr>
        <p:txBody>
          <a:bodyPr wrap="square" rtlCol="0">
            <a:spAutoFit/>
          </a:bodyPr>
          <a:lstStyle/>
          <a:p>
            <a:pPr algn="ctr"/>
            <a:r>
              <a:rPr lang="en-US" sz="4000">
                <a:solidFill>
                  <a:srgbClr val="C00000"/>
                </a:solidFill>
                <a:latin typeface="Arial" panose="020B0604020202020204" pitchFamily="34" charset="0"/>
                <a:cs typeface="Arial" panose="020B0604020202020204" pitchFamily="34" charset="0"/>
              </a:rPr>
              <a:t>Những dưỡng chất cần thiết cho vật nuôi:</a:t>
            </a:r>
          </a:p>
        </p:txBody>
      </p:sp>
    </p:spTree>
    <p:extLst>
      <p:ext uri="{BB962C8B-B14F-4D97-AF65-F5344CB8AC3E}">
        <p14:creationId xmlns:p14="http://schemas.microsoft.com/office/powerpoint/2010/main" val="50828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900" decel="100000" fill="hold"/>
                                        <p:tgtEl>
                                          <p:spTgt spid="2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900" decel="100000" fill="hold"/>
                                        <p:tgtEl>
                                          <p:spTgt spid="1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900" decel="100000" fill="hold"/>
                                        <p:tgtEl>
                                          <p:spTgt spid="14"/>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900" decel="100000" fill="hold"/>
                                        <p:tgtEl>
                                          <p:spTgt spid="15"/>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4" presetID="37"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900" decel="100000" fill="hold"/>
                                        <p:tgtEl>
                                          <p:spTgt spid="16"/>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40" presetID="37"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900" decel="100000" fill="hold"/>
                                        <p:tgtEl>
                                          <p:spTgt spid="18"/>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0" grpId="0" animBg="1"/>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pic>
        <p:nvPicPr>
          <p:cNvPr id="2" name="Picture 2" descr="bò và lợn | hoa_dại">
            <a:extLst>
              <a:ext uri="{FF2B5EF4-FFF2-40B4-BE49-F238E27FC236}">
                <a16:creationId xmlns:a16="http://schemas.microsoft.com/office/drawing/2014/main" id="{BC49FC62-9823-32F2-A44C-51695C3C8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167189"/>
            <a:ext cx="3429000" cy="2143125"/>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4" descr="Con Lợn Éc, Con Gà Gáy Le Te - Nhạc Thiếu Nhi Vui Nhộn Sôi Động - YouTube">
            <a:extLst>
              <a:ext uri="{FF2B5EF4-FFF2-40B4-BE49-F238E27FC236}">
                <a16:creationId xmlns:a16="http://schemas.microsoft.com/office/drawing/2014/main" id="{45027438-139A-ACF1-F478-0C0B43EBAC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291"/>
          <a:stretch/>
        </p:blipFill>
        <p:spPr bwMode="auto">
          <a:xfrm>
            <a:off x="7277100" y="4119191"/>
            <a:ext cx="3429000" cy="2174298"/>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6" descr="Các Món Ăn Chế Biến Từ Thịt Lợn Ngon Nhất Thế Giới!">
            <a:extLst>
              <a:ext uri="{FF2B5EF4-FFF2-40B4-BE49-F238E27FC236}">
                <a16:creationId xmlns:a16="http://schemas.microsoft.com/office/drawing/2014/main" id="{126D202E-954A-DC6B-8E2A-DE5317D739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46956" y="4085580"/>
            <a:ext cx="3271838" cy="2208491"/>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2D9F36-4196-3309-721A-614C6362E2A6}"/>
              </a:ext>
            </a:extLst>
          </p:cNvPr>
          <p:cNvSpPr txBox="1"/>
          <p:nvPr/>
        </p:nvSpPr>
        <p:spPr>
          <a:xfrm>
            <a:off x="4267200" y="2019300"/>
            <a:ext cx="9296399" cy="707886"/>
          </a:xfrm>
          <a:prstGeom prst="rect">
            <a:avLst/>
          </a:prstGeom>
          <a:solidFill>
            <a:srgbClr val="FBE2C4"/>
          </a:solidFill>
        </p:spPr>
        <p:txBody>
          <a:bodyPr wrap="square" rtlCol="0">
            <a:spAutoFit/>
          </a:bodyPr>
          <a:lstStyle/>
          <a:p>
            <a:pPr algn="ctr"/>
            <a:r>
              <a:rPr lang="en-US" sz="4000">
                <a:latin typeface="Arial" panose="020B0604020202020204" pitchFamily="34" charset="0"/>
                <a:cs typeface="Arial" panose="020B0604020202020204" pitchFamily="34" charset="0"/>
              </a:rPr>
              <a:t>Yếu tố ảnh hưởng đến nhu cầu khoáng </a:t>
            </a:r>
          </a:p>
        </p:txBody>
      </p:sp>
      <p:cxnSp>
        <p:nvCxnSpPr>
          <p:cNvPr id="7" name="Straight Connector 6">
            <a:extLst>
              <a:ext uri="{FF2B5EF4-FFF2-40B4-BE49-F238E27FC236}">
                <a16:creationId xmlns:a16="http://schemas.microsoft.com/office/drawing/2014/main" id="{84FA6D7C-C1E3-EC86-6150-23A68DCABC78}"/>
              </a:ext>
            </a:extLst>
          </p:cNvPr>
          <p:cNvCxnSpPr>
            <a:cxnSpLocks/>
          </p:cNvCxnSpPr>
          <p:nvPr/>
        </p:nvCxnSpPr>
        <p:spPr>
          <a:xfrm>
            <a:off x="8991600" y="2814219"/>
            <a:ext cx="0" cy="663714"/>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2D9EBEB-AAAE-DAFF-2002-61C73EB9D239}"/>
              </a:ext>
            </a:extLst>
          </p:cNvPr>
          <p:cNvCxnSpPr>
            <a:cxnSpLocks/>
          </p:cNvCxnSpPr>
          <p:nvPr/>
        </p:nvCxnSpPr>
        <p:spPr>
          <a:xfrm>
            <a:off x="2971800" y="3477933"/>
            <a:ext cx="124206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34415B-0CE0-E862-C873-4A8F05F30942}"/>
              </a:ext>
            </a:extLst>
          </p:cNvPr>
          <p:cNvCxnSpPr>
            <a:cxnSpLocks/>
          </p:cNvCxnSpPr>
          <p:nvPr/>
        </p:nvCxnSpPr>
        <p:spPr>
          <a:xfrm>
            <a:off x="15392400" y="3477933"/>
            <a:ext cx="0" cy="685800"/>
          </a:xfrm>
          <a:prstGeom prst="line">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DF85B65-0812-5DE9-1CD9-1B0047A166C3}"/>
              </a:ext>
            </a:extLst>
          </p:cNvPr>
          <p:cNvCxnSpPr>
            <a:cxnSpLocks/>
          </p:cNvCxnSpPr>
          <p:nvPr/>
        </p:nvCxnSpPr>
        <p:spPr>
          <a:xfrm>
            <a:off x="2995611" y="3477933"/>
            <a:ext cx="0" cy="685800"/>
          </a:xfrm>
          <a:prstGeom prst="line">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140B27-C594-30FD-C9AE-552266A937DE}"/>
              </a:ext>
            </a:extLst>
          </p:cNvPr>
          <p:cNvCxnSpPr>
            <a:cxnSpLocks/>
          </p:cNvCxnSpPr>
          <p:nvPr/>
        </p:nvCxnSpPr>
        <p:spPr>
          <a:xfrm>
            <a:off x="8996362" y="3494447"/>
            <a:ext cx="0" cy="685800"/>
          </a:xfrm>
          <a:prstGeom prst="line">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9252CB3-9F25-F905-586C-C31D8F77CB86}"/>
              </a:ext>
            </a:extLst>
          </p:cNvPr>
          <p:cNvSpPr txBox="1"/>
          <p:nvPr/>
        </p:nvSpPr>
        <p:spPr>
          <a:xfrm>
            <a:off x="1357311" y="6999569"/>
            <a:ext cx="3276600" cy="677108"/>
          </a:xfrm>
          <a:prstGeom prst="rect">
            <a:avLst/>
          </a:prstGeom>
          <a:noFill/>
        </p:spPr>
        <p:txBody>
          <a:bodyPr wrap="square" rtlCol="0">
            <a:spAutoFit/>
          </a:bodyPr>
          <a:lstStyle/>
          <a:p>
            <a:pPr algn="ctr"/>
            <a:r>
              <a:rPr lang="en-US" sz="3800" i="1">
                <a:latin typeface="Arial" panose="020B0604020202020204" pitchFamily="34" charset="0"/>
                <a:cs typeface="Arial" panose="020B0604020202020204" pitchFamily="34" charset="0"/>
              </a:rPr>
              <a:t>Giống, loài </a:t>
            </a:r>
          </a:p>
        </p:txBody>
      </p:sp>
      <p:sp>
        <p:nvSpPr>
          <p:cNvPr id="16" name="TextBox 15">
            <a:extLst>
              <a:ext uri="{FF2B5EF4-FFF2-40B4-BE49-F238E27FC236}">
                <a16:creationId xmlns:a16="http://schemas.microsoft.com/office/drawing/2014/main" id="{90BDD4E8-1B7F-85AE-A2C1-169445EC7B1F}"/>
              </a:ext>
            </a:extLst>
          </p:cNvPr>
          <p:cNvSpPr txBox="1"/>
          <p:nvPr/>
        </p:nvSpPr>
        <p:spPr>
          <a:xfrm>
            <a:off x="6438899" y="6467555"/>
            <a:ext cx="4895850" cy="1738296"/>
          </a:xfrm>
          <a:prstGeom prst="rect">
            <a:avLst/>
          </a:prstGeom>
          <a:noFill/>
        </p:spPr>
        <p:txBody>
          <a:bodyPr wrap="square" rtlCol="0">
            <a:spAutoFit/>
          </a:bodyPr>
          <a:lstStyle/>
          <a:p>
            <a:pPr algn="ctr">
              <a:lnSpc>
                <a:spcPct val="150000"/>
              </a:lnSpc>
            </a:pPr>
            <a:r>
              <a:rPr lang="en-US" sz="3800" i="1">
                <a:latin typeface="Arial" panose="020B0604020202020204" pitchFamily="34" charset="0"/>
                <a:cs typeface="Arial" panose="020B0604020202020204" pitchFamily="34" charset="0"/>
              </a:rPr>
              <a:t>Giai đoạn phát triển, đặc điểm sinh lí</a:t>
            </a:r>
          </a:p>
        </p:txBody>
      </p:sp>
      <p:sp>
        <p:nvSpPr>
          <p:cNvPr id="17" name="TextBox 16">
            <a:extLst>
              <a:ext uri="{FF2B5EF4-FFF2-40B4-BE49-F238E27FC236}">
                <a16:creationId xmlns:a16="http://schemas.microsoft.com/office/drawing/2014/main" id="{1AEEF505-B558-13BE-02D4-E43ABA4406B4}"/>
              </a:ext>
            </a:extLst>
          </p:cNvPr>
          <p:cNvSpPr txBox="1"/>
          <p:nvPr/>
        </p:nvSpPr>
        <p:spPr>
          <a:xfrm>
            <a:off x="12934950" y="6788703"/>
            <a:ext cx="4895850" cy="861133"/>
          </a:xfrm>
          <a:prstGeom prst="rect">
            <a:avLst/>
          </a:prstGeom>
          <a:noFill/>
        </p:spPr>
        <p:txBody>
          <a:bodyPr wrap="square" rtlCol="0">
            <a:spAutoFit/>
          </a:bodyPr>
          <a:lstStyle/>
          <a:p>
            <a:pPr algn="ctr">
              <a:lnSpc>
                <a:spcPct val="150000"/>
              </a:lnSpc>
            </a:pPr>
            <a:r>
              <a:rPr lang="en-US" sz="3800" i="1">
                <a:latin typeface="Arial" panose="020B0604020202020204" pitchFamily="34" charset="0"/>
                <a:cs typeface="Arial" panose="020B0604020202020204" pitchFamily="34" charset="0"/>
              </a:rPr>
              <a:t>Đặc điểm sản xuất </a:t>
            </a:r>
          </a:p>
        </p:txBody>
      </p:sp>
    </p:spTree>
    <p:extLst>
      <p:ext uri="{BB962C8B-B14F-4D97-AF65-F5344CB8AC3E}">
        <p14:creationId xmlns:p14="http://schemas.microsoft.com/office/powerpoint/2010/main" val="130153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par>
                                <p:cTn id="16" presetID="22" presetClass="entr" presetSubtype="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up)">
                                      <p:cBhvr>
                                        <p:cTn id="21" dur="500"/>
                                        <p:tgtEl>
                                          <p:spTgt spid="13"/>
                                        </p:tgtEl>
                                      </p:cBhvr>
                                    </p:animEffect>
                                  </p:childTnLst>
                                </p:cTn>
                              </p:par>
                              <p:par>
                                <p:cTn id="22" presetID="22" presetClass="entr" presetSubtype="1"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fill="hold"/>
                                        <p:tgtEl>
                                          <p:spTgt spid="15"/>
                                        </p:tgtEl>
                                        <p:attrNameLst>
                                          <p:attrName>ppt_x</p:attrName>
                                        </p:attrNameLst>
                                      </p:cBhvr>
                                      <p:tavLst>
                                        <p:tav tm="0">
                                          <p:val>
                                            <p:strVal val="#ppt_x"/>
                                          </p:val>
                                        </p:tav>
                                        <p:tav tm="100000">
                                          <p:val>
                                            <p:strVal val="#ppt_x"/>
                                          </p:val>
                                        </p:tav>
                                      </p:tavLst>
                                    </p:anim>
                                    <p:anim calcmode="lin" valueType="num">
                                      <p:cBhvr additive="base">
                                        <p:cTn id="33" dur="500" fill="hold"/>
                                        <p:tgtEl>
                                          <p:spTgt spid="15"/>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2F499184-6F8E-A8D4-7266-64EDB9F3E42C}"/>
              </a:ext>
            </a:extLst>
          </p:cNvPr>
          <p:cNvGrpSpPr/>
          <p:nvPr/>
        </p:nvGrpSpPr>
        <p:grpSpPr>
          <a:xfrm>
            <a:off x="8071315" y="2234470"/>
            <a:ext cx="9988085" cy="6338030"/>
            <a:chOff x="7696200" y="266700"/>
            <a:chExt cx="9988085" cy="6338030"/>
          </a:xfrm>
        </p:grpSpPr>
        <p:pic>
          <p:nvPicPr>
            <p:cNvPr id="9" name="Picture 8">
              <a:extLst>
                <a:ext uri="{FF2B5EF4-FFF2-40B4-BE49-F238E27FC236}">
                  <a16:creationId xmlns:a16="http://schemas.microsoft.com/office/drawing/2014/main" id="{2A93545F-9851-29C1-F1D2-DCFF27239909}"/>
                </a:ext>
              </a:extLst>
            </p:cNvPr>
            <p:cNvPicPr>
              <a:picLocks noChangeAspect="1"/>
            </p:cNvPicPr>
            <p:nvPr/>
          </p:nvPicPr>
          <p:blipFill rotWithShape="1">
            <a:blip r:embed="rId2">
              <a:extLst>
                <a:ext uri="{28A0092B-C50C-407E-A947-70E740481C1C}">
                  <a14:useLocalDpi xmlns:a14="http://schemas.microsoft.com/office/drawing/2010/main" val="0"/>
                </a:ext>
              </a:extLst>
            </a:blip>
            <a:srcRect b="24772"/>
            <a:stretch/>
          </p:blipFill>
          <p:spPr>
            <a:xfrm>
              <a:off x="7696200" y="266700"/>
              <a:ext cx="9988085" cy="5105398"/>
            </a:xfrm>
            <a:prstGeom prst="rect">
              <a:avLst/>
            </a:prstGeom>
          </p:spPr>
        </p:pic>
        <p:sp>
          <p:nvSpPr>
            <p:cNvPr id="12" name="TextBox 11">
              <a:extLst>
                <a:ext uri="{FF2B5EF4-FFF2-40B4-BE49-F238E27FC236}">
                  <a16:creationId xmlns:a16="http://schemas.microsoft.com/office/drawing/2014/main" id="{E361126F-9F53-A639-9730-59E2B904DFFD}"/>
                </a:ext>
              </a:extLst>
            </p:cNvPr>
            <p:cNvSpPr txBox="1"/>
            <p:nvPr/>
          </p:nvSpPr>
          <p:spPr>
            <a:xfrm>
              <a:off x="7772400" y="5905500"/>
              <a:ext cx="9753600" cy="699230"/>
            </a:xfrm>
            <a:prstGeom prst="rect">
              <a:avLst/>
            </a:prstGeom>
            <a:solidFill>
              <a:srgbClr val="FBF2E1"/>
            </a:solidFill>
          </p:spPr>
          <p:txBody>
            <a:bodyPr wrap="square" rtlCol="0">
              <a:spAutoFit/>
            </a:bodyPr>
            <a:lstStyle/>
            <a:p>
              <a:pPr algn="ctr">
                <a:lnSpc>
                  <a:spcPct val="150000"/>
                </a:lnSpc>
              </a:pPr>
              <a:r>
                <a:rPr lang="en-US" sz="3000" b="1">
                  <a:latin typeface="Arial" panose="020B0604020202020204" pitchFamily="34" charset="0"/>
                  <a:cs typeface="Arial" panose="020B0604020202020204" pitchFamily="34" charset="0"/>
                </a:rPr>
                <a:t>Hình 8.2</a:t>
              </a:r>
              <a:r>
                <a:rPr lang="en-US" sz="3000">
                  <a:latin typeface="Arial" panose="020B0604020202020204" pitchFamily="34" charset="0"/>
                  <a:cs typeface="Arial" panose="020B0604020202020204" pitchFamily="34" charset="0"/>
                </a:rPr>
                <a:t>. Biểu hiện thiếu khoáng ở một số vật nuôi </a:t>
              </a:r>
            </a:p>
          </p:txBody>
        </p:sp>
      </p:grpSp>
      <p:grpSp>
        <p:nvGrpSpPr>
          <p:cNvPr id="22" name="Group 21">
            <a:extLst>
              <a:ext uri="{FF2B5EF4-FFF2-40B4-BE49-F238E27FC236}">
                <a16:creationId xmlns:a16="http://schemas.microsoft.com/office/drawing/2014/main" id="{DCAF3275-EF9F-A024-2A23-3920EBD08A69}"/>
              </a:ext>
            </a:extLst>
          </p:cNvPr>
          <p:cNvGrpSpPr/>
          <p:nvPr/>
        </p:nvGrpSpPr>
        <p:grpSpPr>
          <a:xfrm>
            <a:off x="609600" y="2400300"/>
            <a:ext cx="7239000" cy="6172200"/>
            <a:chOff x="690562" y="2400300"/>
            <a:chExt cx="7239000" cy="6172200"/>
          </a:xfrm>
        </p:grpSpPr>
        <p:sp>
          <p:nvSpPr>
            <p:cNvPr id="21" name="TextBox 20">
              <a:extLst>
                <a:ext uri="{FF2B5EF4-FFF2-40B4-BE49-F238E27FC236}">
                  <a16:creationId xmlns:a16="http://schemas.microsoft.com/office/drawing/2014/main" id="{F0E80277-6264-12EE-C510-4555AAB1F399}"/>
                </a:ext>
              </a:extLst>
            </p:cNvPr>
            <p:cNvSpPr txBox="1"/>
            <p:nvPr/>
          </p:nvSpPr>
          <p:spPr>
            <a:xfrm>
              <a:off x="690562" y="5079877"/>
              <a:ext cx="7239000" cy="3492623"/>
            </a:xfrm>
            <a:prstGeom prst="rect">
              <a:avLst/>
            </a:prstGeom>
            <a:solidFill>
              <a:srgbClr val="C7DBD9"/>
            </a:solidFill>
          </p:spPr>
          <p:txBody>
            <a:bodyPr wrap="square">
              <a:spAutoFit/>
            </a:bodyPr>
            <a:lstStyle/>
            <a:p>
              <a:pPr algn="just">
                <a:lnSpc>
                  <a:spcPct val="150000"/>
                </a:lnSpc>
              </a:pPr>
              <a:r>
                <a:rPr lang="en-US" sz="3800">
                  <a:latin typeface="Arial" panose="020B0604020202020204" pitchFamily="34" charset="0"/>
                  <a:cs typeface="Arial" panose="020B0604020202020204" pitchFamily="34" charset="0"/>
                </a:rPr>
                <a:t>Hãy nêu các biểu hiện bệnh của vật nuôi do thiếu khoáng trong hình 8.2. Phòng các bệnh này cho vật nuôi bằng cách nào?</a:t>
              </a:r>
            </a:p>
          </p:txBody>
        </p:sp>
        <p:sp>
          <p:nvSpPr>
            <p:cNvPr id="19" name="Freeform 7">
              <a:extLst>
                <a:ext uri="{FF2B5EF4-FFF2-40B4-BE49-F238E27FC236}">
                  <a16:creationId xmlns:a16="http://schemas.microsoft.com/office/drawing/2014/main" id="{A6E9AE87-0B70-2987-1031-9A7CC580D5F4}"/>
                </a:ext>
              </a:extLst>
            </p:cNvPr>
            <p:cNvSpPr/>
            <p:nvPr/>
          </p:nvSpPr>
          <p:spPr>
            <a:xfrm>
              <a:off x="2176462" y="2400300"/>
              <a:ext cx="3951126" cy="2665289"/>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23" name="TextBox 22">
            <a:extLst>
              <a:ext uri="{FF2B5EF4-FFF2-40B4-BE49-F238E27FC236}">
                <a16:creationId xmlns:a16="http://schemas.microsoft.com/office/drawing/2014/main" id="{A6B00CF7-2050-6FBC-DDBE-AB3D8A11088E}"/>
              </a:ext>
            </a:extLst>
          </p:cNvPr>
          <p:cNvSpPr txBox="1"/>
          <p:nvPr/>
        </p:nvSpPr>
        <p:spPr>
          <a:xfrm>
            <a:off x="6667500" y="731473"/>
            <a:ext cx="4953000" cy="707886"/>
          </a:xfrm>
          <a:prstGeom prst="rect">
            <a:avLst/>
          </a:prstGeom>
          <a:noFill/>
        </p:spPr>
        <p:txBody>
          <a:bodyPr wrap="square" rtlCol="0">
            <a:spAutoFit/>
          </a:bodyPr>
          <a:lstStyle/>
          <a:p>
            <a:pPr algn="ctr"/>
            <a:r>
              <a:rPr lang="en-US" sz="4000" b="1">
                <a:latin typeface="Arial" panose="020B0604020202020204" pitchFamily="34" charset="0"/>
                <a:cs typeface="Arial" panose="020B0604020202020204" pitchFamily="34" charset="0"/>
              </a:rPr>
              <a:t>TRẢ LỜI CÂU HỎI </a:t>
            </a:r>
          </a:p>
        </p:txBody>
      </p:sp>
    </p:spTree>
    <p:extLst>
      <p:ext uri="{BB962C8B-B14F-4D97-AF65-F5344CB8AC3E}">
        <p14:creationId xmlns:p14="http://schemas.microsoft.com/office/powerpoint/2010/main" val="30602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E4B13B9-01FD-DDF5-84D1-88EA43F32D63}"/>
              </a:ext>
            </a:extLst>
          </p:cNvPr>
          <p:cNvPicPr>
            <a:picLocks noChangeAspect="1"/>
          </p:cNvPicPr>
          <p:nvPr/>
        </p:nvPicPr>
        <p:blipFill rotWithShape="1">
          <a:blip r:embed="rId2">
            <a:extLst>
              <a:ext uri="{28A0092B-C50C-407E-A947-70E740481C1C}">
                <a14:useLocalDpi xmlns:a14="http://schemas.microsoft.com/office/drawing/2010/main" val="0"/>
              </a:ext>
            </a:extLst>
          </a:blip>
          <a:srcRect r="12500"/>
          <a:stretch/>
        </p:blipFill>
        <p:spPr>
          <a:xfrm>
            <a:off x="8167687" y="1104900"/>
            <a:ext cx="10134600" cy="7546800"/>
          </a:xfrm>
          <a:prstGeom prst="rect">
            <a:avLst/>
          </a:prstGeom>
        </p:spPr>
      </p:pic>
      <p:sp>
        <p:nvSpPr>
          <p:cNvPr id="7" name="TextBox 6">
            <a:extLst>
              <a:ext uri="{FF2B5EF4-FFF2-40B4-BE49-F238E27FC236}">
                <a16:creationId xmlns:a16="http://schemas.microsoft.com/office/drawing/2014/main" id="{6DE03F7D-4568-9E83-35BF-DE1F469F48C1}"/>
              </a:ext>
            </a:extLst>
          </p:cNvPr>
          <p:cNvSpPr txBox="1"/>
          <p:nvPr/>
        </p:nvSpPr>
        <p:spPr>
          <a:xfrm>
            <a:off x="304800" y="2628900"/>
            <a:ext cx="7696200" cy="613802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b="1"/>
              <a:t>Biểu hiện bệnh thiếu Ca ở gà mái đẻ: </a:t>
            </a:r>
            <a:r>
              <a:rPr lang="vi-VN" sz="3800"/>
              <a:t>vỏ trứng mỏng, trứng dễ bị vỡ. </a:t>
            </a:r>
            <a:endParaRPr lang="en-US" sz="3800"/>
          </a:p>
          <a:p>
            <a:pPr marL="571500" indent="-571500" algn="just">
              <a:lnSpc>
                <a:spcPct val="150000"/>
              </a:lnSpc>
              <a:buFont typeface="Arial" panose="020B0604020202020204" pitchFamily="34" charset="0"/>
              <a:buChar char="•"/>
            </a:pPr>
            <a:r>
              <a:rPr lang="vi-VN" sz="3800" b="1"/>
              <a:t>Phòng bệnh: </a:t>
            </a:r>
            <a:r>
              <a:rPr lang="vi-VN" sz="3800"/>
              <a:t>cho gà ăn các thức ăn giàu Ca như bột xương, bột vỏ sò, calcium phosphate, premix khoáng có chứa Ca,…</a:t>
            </a:r>
            <a:endParaRPr lang="en-US" sz="3800"/>
          </a:p>
        </p:txBody>
      </p:sp>
      <p:sp>
        <p:nvSpPr>
          <p:cNvPr id="9" name="Arrow: Pentagon 8">
            <a:extLst>
              <a:ext uri="{FF2B5EF4-FFF2-40B4-BE49-F238E27FC236}">
                <a16:creationId xmlns:a16="http://schemas.microsoft.com/office/drawing/2014/main" id="{1CB60DF7-B7CF-0749-6F52-9F6A8852B18D}"/>
              </a:ext>
            </a:extLst>
          </p:cNvPr>
          <p:cNvSpPr/>
          <p:nvPr/>
        </p:nvSpPr>
        <p:spPr>
          <a:xfrm>
            <a:off x="-228600" y="986673"/>
            <a:ext cx="7086600" cy="1066800"/>
          </a:xfrm>
          <a:prstGeom prst="homePlate">
            <a:avLst/>
          </a:prstGeom>
          <a:solidFill>
            <a:srgbClr val="FBE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Arial" panose="020B0604020202020204" pitchFamily="34" charset="0"/>
                <a:cs typeface="Arial" panose="020B0604020202020204" pitchFamily="34" charset="0"/>
              </a:rPr>
              <a:t>Bệnh thiếu Canxi </a:t>
            </a:r>
          </a:p>
        </p:txBody>
      </p:sp>
    </p:spTree>
    <p:extLst>
      <p:ext uri="{BB962C8B-B14F-4D97-AF65-F5344CB8AC3E}">
        <p14:creationId xmlns:p14="http://schemas.microsoft.com/office/powerpoint/2010/main" val="124362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6DE03F7D-4568-9E83-35BF-DE1F469F48C1}"/>
              </a:ext>
            </a:extLst>
          </p:cNvPr>
          <p:cNvSpPr txBox="1"/>
          <p:nvPr/>
        </p:nvSpPr>
        <p:spPr>
          <a:xfrm>
            <a:off x="381000" y="2476500"/>
            <a:ext cx="8153400" cy="7015190"/>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800" b="1"/>
              <a:t>Biểu hiện bệnh thiếu Fe: </a:t>
            </a:r>
            <a:r>
              <a:rPr lang="vi-VN" sz="3800"/>
              <a:t>lợn con còi cọc, thiếu máu, da nhợt nhạt.</a:t>
            </a:r>
            <a:r>
              <a:rPr lang="vi-VN" sz="3800" b="1"/>
              <a:t> </a:t>
            </a:r>
            <a:endParaRPr lang="en-US" sz="3800" b="1"/>
          </a:p>
          <a:p>
            <a:pPr marL="571500" indent="-571500" algn="just">
              <a:lnSpc>
                <a:spcPct val="150000"/>
              </a:lnSpc>
              <a:buFont typeface="Arial" panose="020B0604020202020204" pitchFamily="34" charset="0"/>
              <a:buChar char="•"/>
            </a:pPr>
            <a:r>
              <a:rPr lang="vi-VN" sz="3800" b="1"/>
              <a:t>Phòng bệnh: </a:t>
            </a:r>
            <a:r>
              <a:rPr lang="vi-VN" sz="3800"/>
              <a:t>với lợn con bú sữa mẹ, tiêm dung dịch Fe-Dextran cho lợn con; với lợn con đã ăn được cung cấp Fe qua các thức ăn giàu sắt như bột huyết, premix khoáng có chứa Fe,…</a:t>
            </a:r>
            <a:endParaRPr lang="en-US" sz="3800"/>
          </a:p>
        </p:txBody>
      </p:sp>
      <p:sp>
        <p:nvSpPr>
          <p:cNvPr id="9" name="Arrow: Pentagon 8">
            <a:extLst>
              <a:ext uri="{FF2B5EF4-FFF2-40B4-BE49-F238E27FC236}">
                <a16:creationId xmlns:a16="http://schemas.microsoft.com/office/drawing/2014/main" id="{1CB60DF7-B7CF-0749-6F52-9F6A8852B18D}"/>
              </a:ext>
            </a:extLst>
          </p:cNvPr>
          <p:cNvSpPr/>
          <p:nvPr/>
        </p:nvSpPr>
        <p:spPr>
          <a:xfrm>
            <a:off x="-228600" y="986673"/>
            <a:ext cx="7086600" cy="1066800"/>
          </a:xfrm>
          <a:prstGeom prst="homePlate">
            <a:avLst/>
          </a:prstGeom>
          <a:solidFill>
            <a:srgbClr val="FBE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Arial" panose="020B0604020202020204" pitchFamily="34" charset="0"/>
                <a:cs typeface="Arial" panose="020B0604020202020204" pitchFamily="34" charset="0"/>
              </a:rPr>
              <a:t>Bệnh thiếu sắt </a:t>
            </a:r>
          </a:p>
        </p:txBody>
      </p:sp>
      <p:pic>
        <p:nvPicPr>
          <p:cNvPr id="3" name="Picture 2">
            <a:extLst>
              <a:ext uri="{FF2B5EF4-FFF2-40B4-BE49-F238E27FC236}">
                <a16:creationId xmlns:a16="http://schemas.microsoft.com/office/drawing/2014/main" id="{1B99D305-6955-7899-CCAA-B65BBE45F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1132493"/>
            <a:ext cx="12348170" cy="8022013"/>
          </a:xfrm>
          <a:prstGeom prst="rect">
            <a:avLst/>
          </a:prstGeom>
        </p:spPr>
      </p:pic>
    </p:spTree>
    <p:extLst>
      <p:ext uri="{BB962C8B-B14F-4D97-AF65-F5344CB8AC3E}">
        <p14:creationId xmlns:p14="http://schemas.microsoft.com/office/powerpoint/2010/main" val="268430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7781452-E4CC-9650-74D4-6DBCF8516096}"/>
              </a:ext>
            </a:extLst>
          </p:cNvPr>
          <p:cNvGrpSpPr/>
          <p:nvPr/>
        </p:nvGrpSpPr>
        <p:grpSpPr>
          <a:xfrm>
            <a:off x="3581400" y="-723900"/>
            <a:ext cx="11125200" cy="2362200"/>
            <a:chOff x="4421900" y="-800100"/>
            <a:chExt cx="9444199" cy="2362200"/>
          </a:xfrm>
        </p:grpSpPr>
        <p:sp>
          <p:nvSpPr>
            <p:cNvPr id="4" name="Rectangle: Rounded Corners 3">
              <a:extLst>
                <a:ext uri="{FF2B5EF4-FFF2-40B4-BE49-F238E27FC236}">
                  <a16:creationId xmlns:a16="http://schemas.microsoft.com/office/drawing/2014/main" id="{9476E004-0485-0396-C546-55A29DC1B501}"/>
                </a:ext>
              </a:extLst>
            </p:cNvPr>
            <p:cNvSpPr/>
            <p:nvPr/>
          </p:nvSpPr>
          <p:spPr>
            <a:xfrm>
              <a:off x="4610100" y="-800100"/>
              <a:ext cx="9067800" cy="2362200"/>
            </a:xfrm>
            <a:prstGeom prst="roundRect">
              <a:avLst/>
            </a:prstGeom>
            <a:solidFill>
              <a:srgbClr val="133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6CFCBDF-A811-DDF8-B4D1-8924ADA969EF}"/>
                </a:ext>
              </a:extLst>
            </p:cNvPr>
            <p:cNvSpPr txBox="1"/>
            <p:nvPr/>
          </p:nvSpPr>
          <p:spPr>
            <a:xfrm>
              <a:off x="4421900" y="343203"/>
              <a:ext cx="9444199"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d. </a:t>
              </a:r>
              <a:r>
                <a:rPr lang="pt-BR" sz="5000" b="1">
                  <a:solidFill>
                    <a:schemeClr val="bg1"/>
                  </a:solidFill>
                  <a:latin typeface="Arial" panose="020B0604020202020204" pitchFamily="34" charset="0"/>
                  <a:cs typeface="Arial" panose="020B0604020202020204" pitchFamily="34" charset="0"/>
                </a:rPr>
                <a:t>Nhu cầu vitamin</a:t>
              </a:r>
              <a:endParaRPr lang="en-US" sz="5000" b="1">
                <a:solidFill>
                  <a:schemeClr val="bg1"/>
                </a:solidFill>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06406554-7C4C-B2EC-8B97-8FD9914F7309}"/>
              </a:ext>
            </a:extLst>
          </p:cNvPr>
          <p:cNvGrpSpPr/>
          <p:nvPr/>
        </p:nvGrpSpPr>
        <p:grpSpPr>
          <a:xfrm>
            <a:off x="533400" y="1934197"/>
            <a:ext cx="8991600" cy="7552703"/>
            <a:chOff x="685800" y="2392888"/>
            <a:chExt cx="8991600" cy="7552703"/>
          </a:xfrm>
        </p:grpSpPr>
        <p:sp>
          <p:nvSpPr>
            <p:cNvPr id="10" name="TextBox 9">
              <a:extLst>
                <a:ext uri="{FF2B5EF4-FFF2-40B4-BE49-F238E27FC236}">
                  <a16:creationId xmlns:a16="http://schemas.microsoft.com/office/drawing/2014/main" id="{A9B2AB4E-76E3-E115-6A9D-24C5A0D23F7C}"/>
                </a:ext>
              </a:extLst>
            </p:cNvPr>
            <p:cNvSpPr txBox="1"/>
            <p:nvPr/>
          </p:nvSpPr>
          <p:spPr>
            <a:xfrm>
              <a:off x="685800" y="3821479"/>
              <a:ext cx="8991600" cy="6124112"/>
            </a:xfrm>
            <a:prstGeom prst="rect">
              <a:avLst/>
            </a:prstGeom>
            <a:solidFill>
              <a:srgbClr val="FBF2E1"/>
            </a:solidFill>
          </p:spPr>
          <p:txBody>
            <a:bodyPr wrap="square" rtlCol="0">
              <a:spAutoFit/>
            </a:bodyPr>
            <a:lstStyle/>
            <a:p>
              <a:pPr algn="just">
                <a:lnSpc>
                  <a:spcPct val="150000"/>
                </a:lnSpc>
              </a:pPr>
              <a:r>
                <a:rPr lang="en-US" sz="3800" i="1">
                  <a:latin typeface="Arial" panose="020B0604020202020204" pitchFamily="34" charset="0"/>
                  <a:cs typeface="Arial" panose="020B0604020202020204" pitchFamily="34" charset="0"/>
                </a:rPr>
                <a:t>Làm việc cá nhân: Đọc mục kênh chữ “nhu cầu vitamin” và trả lời câu hỏi:</a:t>
              </a:r>
            </a:p>
            <a:p>
              <a:pPr algn="just">
                <a:lnSpc>
                  <a:spcPct val="150000"/>
                </a:lnSpc>
              </a:pPr>
              <a:r>
                <a:rPr lang="vi-VN" sz="3800">
                  <a:latin typeface="Arial" panose="020B0604020202020204" pitchFamily="34" charset="0"/>
                  <a:cs typeface="Arial" panose="020B0604020202020204" pitchFamily="34" charset="0"/>
                </a:rPr>
                <a:t>1. Vitamin có vai trò gì với vật nuôi? Thiếu vitamin vật nuôi sẽ như thế nào?</a:t>
              </a:r>
            </a:p>
            <a:p>
              <a:pPr algn="just">
                <a:lnSpc>
                  <a:spcPct val="150000"/>
                </a:lnSpc>
              </a:pPr>
              <a:r>
                <a:rPr lang="vi-VN" sz="3800">
                  <a:latin typeface="Arial" panose="020B0604020202020204" pitchFamily="34" charset="0"/>
                  <a:cs typeface="Arial" panose="020B0604020202020204" pitchFamily="34" charset="0"/>
                </a:rPr>
                <a:t>2. Có thể sử dụng vitamin để tăng sức đề kháng, phòng bệnh cho vật nuôi được không? Lợi ích của việc này là gì?</a:t>
              </a:r>
            </a:p>
          </p:txBody>
        </p:sp>
        <p:sp>
          <p:nvSpPr>
            <p:cNvPr id="11" name="Freeform 6">
              <a:extLst>
                <a:ext uri="{FF2B5EF4-FFF2-40B4-BE49-F238E27FC236}">
                  <a16:creationId xmlns:a16="http://schemas.microsoft.com/office/drawing/2014/main" id="{C2DF29DB-E2BA-30FE-E9C4-E24BD0A71248}"/>
                </a:ext>
              </a:extLst>
            </p:cNvPr>
            <p:cNvSpPr/>
            <p:nvPr/>
          </p:nvSpPr>
          <p:spPr>
            <a:xfrm>
              <a:off x="4298267" y="2392888"/>
              <a:ext cx="1766666" cy="1766664"/>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13" name="Picture 12">
            <a:extLst>
              <a:ext uri="{FF2B5EF4-FFF2-40B4-BE49-F238E27FC236}">
                <a16:creationId xmlns:a16="http://schemas.microsoft.com/office/drawing/2014/main" id="{9F33A5D8-84C4-ECD1-37F9-2E2FB4883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00" y="3705623"/>
            <a:ext cx="8175369" cy="5457059"/>
          </a:xfrm>
          <a:prstGeom prst="roundRect">
            <a:avLst>
              <a:gd name="adj" fmla="val 13525"/>
            </a:avLst>
          </a:prstGeom>
        </p:spPr>
      </p:pic>
    </p:spTree>
    <p:extLst>
      <p:ext uri="{BB962C8B-B14F-4D97-AF65-F5344CB8AC3E}">
        <p14:creationId xmlns:p14="http://schemas.microsoft.com/office/powerpoint/2010/main" val="3616030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pic>
        <p:nvPicPr>
          <p:cNvPr id="2" name="Picture 2" descr="bò và lợn | hoa_dại">
            <a:extLst>
              <a:ext uri="{FF2B5EF4-FFF2-40B4-BE49-F238E27FC236}">
                <a16:creationId xmlns:a16="http://schemas.microsoft.com/office/drawing/2014/main" id="{BC49FC62-9823-32F2-A44C-51695C3C8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600638"/>
            <a:ext cx="3429000" cy="2143125"/>
          </a:xfrm>
          <a:prstGeom prst="roundRect">
            <a:avLst/>
          </a:prstGeom>
          <a:noFill/>
          <a:extLst>
            <a:ext uri="{909E8E84-426E-40DD-AFC4-6F175D3DCCD1}">
              <a14:hiddenFill xmlns:a14="http://schemas.microsoft.com/office/drawing/2010/main">
                <a:solidFill>
                  <a:srgbClr val="FFFFFF"/>
                </a:solidFill>
              </a14:hiddenFill>
            </a:ext>
          </a:extLst>
        </p:spPr>
      </p:pic>
      <p:pic>
        <p:nvPicPr>
          <p:cNvPr id="3" name="Picture 4" descr="Con Lợn Éc, Con Gà Gáy Le Te - Nhạc Thiếu Nhi Vui Nhộn Sôi Động - YouTube">
            <a:extLst>
              <a:ext uri="{FF2B5EF4-FFF2-40B4-BE49-F238E27FC236}">
                <a16:creationId xmlns:a16="http://schemas.microsoft.com/office/drawing/2014/main" id="{45027438-139A-ACF1-F478-0C0B43EBAC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291"/>
          <a:stretch/>
        </p:blipFill>
        <p:spPr bwMode="auto">
          <a:xfrm>
            <a:off x="7277100" y="5552640"/>
            <a:ext cx="3429000" cy="2174298"/>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6" descr="Các Món Ăn Chế Biến Từ Thịt Lợn Ngon Nhất Thế Giới!">
            <a:extLst>
              <a:ext uri="{FF2B5EF4-FFF2-40B4-BE49-F238E27FC236}">
                <a16:creationId xmlns:a16="http://schemas.microsoft.com/office/drawing/2014/main" id="{126D202E-954A-DC6B-8E2A-DE5317D739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46956" y="5519029"/>
            <a:ext cx="3271838" cy="2208491"/>
          </a:xfrm>
          <a:prstGeom prst="round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2D9F36-4196-3309-721A-614C6362E2A6}"/>
              </a:ext>
            </a:extLst>
          </p:cNvPr>
          <p:cNvSpPr txBox="1"/>
          <p:nvPr/>
        </p:nvSpPr>
        <p:spPr>
          <a:xfrm>
            <a:off x="4267200" y="3452749"/>
            <a:ext cx="9296399" cy="707886"/>
          </a:xfrm>
          <a:prstGeom prst="rect">
            <a:avLst/>
          </a:prstGeom>
          <a:solidFill>
            <a:srgbClr val="FBE2C4"/>
          </a:solidFill>
        </p:spPr>
        <p:txBody>
          <a:bodyPr wrap="square" rtlCol="0">
            <a:spAutoFit/>
          </a:bodyPr>
          <a:lstStyle/>
          <a:p>
            <a:pPr algn="ctr"/>
            <a:r>
              <a:rPr lang="en-US" sz="4000">
                <a:latin typeface="Arial" panose="020B0604020202020204" pitchFamily="34" charset="0"/>
                <a:cs typeface="Arial" panose="020B0604020202020204" pitchFamily="34" charset="0"/>
              </a:rPr>
              <a:t>Yếu tố ảnh hưởng đến nhu cầu vitamin </a:t>
            </a:r>
          </a:p>
        </p:txBody>
      </p:sp>
      <p:cxnSp>
        <p:nvCxnSpPr>
          <p:cNvPr id="7" name="Straight Connector 6">
            <a:extLst>
              <a:ext uri="{FF2B5EF4-FFF2-40B4-BE49-F238E27FC236}">
                <a16:creationId xmlns:a16="http://schemas.microsoft.com/office/drawing/2014/main" id="{84FA6D7C-C1E3-EC86-6150-23A68DCABC78}"/>
              </a:ext>
            </a:extLst>
          </p:cNvPr>
          <p:cNvCxnSpPr>
            <a:cxnSpLocks/>
          </p:cNvCxnSpPr>
          <p:nvPr/>
        </p:nvCxnSpPr>
        <p:spPr>
          <a:xfrm>
            <a:off x="8991600" y="4247668"/>
            <a:ext cx="0" cy="663714"/>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2D9EBEB-AAAE-DAFF-2002-61C73EB9D239}"/>
              </a:ext>
            </a:extLst>
          </p:cNvPr>
          <p:cNvCxnSpPr>
            <a:cxnSpLocks/>
          </p:cNvCxnSpPr>
          <p:nvPr/>
        </p:nvCxnSpPr>
        <p:spPr>
          <a:xfrm>
            <a:off x="2971800" y="4911382"/>
            <a:ext cx="124206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D34415B-0CE0-E862-C873-4A8F05F30942}"/>
              </a:ext>
            </a:extLst>
          </p:cNvPr>
          <p:cNvCxnSpPr>
            <a:cxnSpLocks/>
          </p:cNvCxnSpPr>
          <p:nvPr/>
        </p:nvCxnSpPr>
        <p:spPr>
          <a:xfrm>
            <a:off x="15392400" y="4911382"/>
            <a:ext cx="0" cy="685800"/>
          </a:xfrm>
          <a:prstGeom prst="line">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DF85B65-0812-5DE9-1CD9-1B0047A166C3}"/>
              </a:ext>
            </a:extLst>
          </p:cNvPr>
          <p:cNvCxnSpPr>
            <a:cxnSpLocks/>
          </p:cNvCxnSpPr>
          <p:nvPr/>
        </p:nvCxnSpPr>
        <p:spPr>
          <a:xfrm>
            <a:off x="2995611" y="4911382"/>
            <a:ext cx="0" cy="685800"/>
          </a:xfrm>
          <a:prstGeom prst="line">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140B27-C594-30FD-C9AE-552266A937DE}"/>
              </a:ext>
            </a:extLst>
          </p:cNvPr>
          <p:cNvCxnSpPr>
            <a:cxnSpLocks/>
          </p:cNvCxnSpPr>
          <p:nvPr/>
        </p:nvCxnSpPr>
        <p:spPr>
          <a:xfrm>
            <a:off x="8996362" y="4927896"/>
            <a:ext cx="0" cy="685800"/>
          </a:xfrm>
          <a:prstGeom prst="line">
            <a:avLst/>
          </a:prstGeom>
          <a:ln w="38100">
            <a:solidFill>
              <a:schemeClr val="accent3">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9252CB3-9F25-F905-586C-C31D8F77CB86}"/>
              </a:ext>
            </a:extLst>
          </p:cNvPr>
          <p:cNvSpPr txBox="1"/>
          <p:nvPr/>
        </p:nvSpPr>
        <p:spPr>
          <a:xfrm>
            <a:off x="1357311" y="8433018"/>
            <a:ext cx="3276600" cy="677108"/>
          </a:xfrm>
          <a:prstGeom prst="rect">
            <a:avLst/>
          </a:prstGeom>
          <a:noFill/>
        </p:spPr>
        <p:txBody>
          <a:bodyPr wrap="square" rtlCol="0">
            <a:spAutoFit/>
          </a:bodyPr>
          <a:lstStyle/>
          <a:p>
            <a:pPr algn="ctr"/>
            <a:r>
              <a:rPr lang="en-US" sz="3800" i="1">
                <a:latin typeface="Arial" panose="020B0604020202020204" pitchFamily="34" charset="0"/>
                <a:cs typeface="Arial" panose="020B0604020202020204" pitchFamily="34" charset="0"/>
              </a:rPr>
              <a:t>Giống, loài </a:t>
            </a:r>
          </a:p>
        </p:txBody>
      </p:sp>
      <p:sp>
        <p:nvSpPr>
          <p:cNvPr id="16" name="TextBox 15">
            <a:extLst>
              <a:ext uri="{FF2B5EF4-FFF2-40B4-BE49-F238E27FC236}">
                <a16:creationId xmlns:a16="http://schemas.microsoft.com/office/drawing/2014/main" id="{90BDD4E8-1B7F-85AE-A2C1-169445EC7B1F}"/>
              </a:ext>
            </a:extLst>
          </p:cNvPr>
          <p:cNvSpPr txBox="1"/>
          <p:nvPr/>
        </p:nvSpPr>
        <p:spPr>
          <a:xfrm>
            <a:off x="6438899" y="7901004"/>
            <a:ext cx="4895850" cy="1738296"/>
          </a:xfrm>
          <a:prstGeom prst="rect">
            <a:avLst/>
          </a:prstGeom>
          <a:noFill/>
        </p:spPr>
        <p:txBody>
          <a:bodyPr wrap="square" rtlCol="0">
            <a:spAutoFit/>
          </a:bodyPr>
          <a:lstStyle/>
          <a:p>
            <a:pPr algn="ctr">
              <a:lnSpc>
                <a:spcPct val="150000"/>
              </a:lnSpc>
            </a:pPr>
            <a:r>
              <a:rPr lang="en-US" sz="3800" i="1">
                <a:latin typeface="Arial" panose="020B0604020202020204" pitchFamily="34" charset="0"/>
                <a:cs typeface="Arial" panose="020B0604020202020204" pitchFamily="34" charset="0"/>
              </a:rPr>
              <a:t>Giai đoạn phát triển, đặc điểm sinh lí</a:t>
            </a:r>
          </a:p>
        </p:txBody>
      </p:sp>
      <p:sp>
        <p:nvSpPr>
          <p:cNvPr id="17" name="TextBox 16">
            <a:extLst>
              <a:ext uri="{FF2B5EF4-FFF2-40B4-BE49-F238E27FC236}">
                <a16:creationId xmlns:a16="http://schemas.microsoft.com/office/drawing/2014/main" id="{1AEEF505-B558-13BE-02D4-E43ABA4406B4}"/>
              </a:ext>
            </a:extLst>
          </p:cNvPr>
          <p:cNvSpPr txBox="1"/>
          <p:nvPr/>
        </p:nvSpPr>
        <p:spPr>
          <a:xfrm>
            <a:off x="12934950" y="8222152"/>
            <a:ext cx="4895850" cy="861133"/>
          </a:xfrm>
          <a:prstGeom prst="rect">
            <a:avLst/>
          </a:prstGeom>
          <a:noFill/>
        </p:spPr>
        <p:txBody>
          <a:bodyPr wrap="square" rtlCol="0">
            <a:spAutoFit/>
          </a:bodyPr>
          <a:lstStyle/>
          <a:p>
            <a:pPr algn="ctr">
              <a:lnSpc>
                <a:spcPct val="150000"/>
              </a:lnSpc>
            </a:pPr>
            <a:r>
              <a:rPr lang="en-US" sz="3800" i="1">
                <a:latin typeface="Arial" panose="020B0604020202020204" pitchFamily="34" charset="0"/>
                <a:cs typeface="Arial" panose="020B0604020202020204" pitchFamily="34" charset="0"/>
              </a:rPr>
              <a:t>Đặc điểm sản xuất </a:t>
            </a:r>
          </a:p>
        </p:txBody>
      </p:sp>
      <p:sp>
        <p:nvSpPr>
          <p:cNvPr id="9" name="TextBox 8">
            <a:extLst>
              <a:ext uri="{FF2B5EF4-FFF2-40B4-BE49-F238E27FC236}">
                <a16:creationId xmlns:a16="http://schemas.microsoft.com/office/drawing/2014/main" id="{89649302-36B4-486B-CF31-F7CBE15367BA}"/>
              </a:ext>
            </a:extLst>
          </p:cNvPr>
          <p:cNvSpPr txBox="1"/>
          <p:nvPr/>
        </p:nvSpPr>
        <p:spPr>
          <a:xfrm>
            <a:off x="923925" y="494087"/>
            <a:ext cx="15925798" cy="1839606"/>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t>Vitamin đóng vai trò là chất xúc tác trong quá trình trao đổi chất của vật nuôi, giúp vật nuôi sinh trưởng, phát triển bình thường. </a:t>
            </a:r>
            <a:endParaRPr lang="en-US" sz="4000"/>
          </a:p>
        </p:txBody>
      </p:sp>
    </p:spTree>
    <p:extLst>
      <p:ext uri="{BB962C8B-B14F-4D97-AF65-F5344CB8AC3E}">
        <p14:creationId xmlns:p14="http://schemas.microsoft.com/office/powerpoint/2010/main" val="164078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1"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500"/>
                                        <p:tgtEl>
                                          <p:spTgt spid="14"/>
                                        </p:tgtEl>
                                      </p:cBhvr>
                                    </p:animEffec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additive="base">
                                        <p:cTn id="48" dur="500" fill="hold"/>
                                        <p:tgtEl>
                                          <p:spTgt spid="4"/>
                                        </p:tgtEl>
                                        <p:attrNameLst>
                                          <p:attrName>ppt_x</p:attrName>
                                        </p:attrNameLst>
                                      </p:cBhvr>
                                      <p:tavLst>
                                        <p:tav tm="0">
                                          <p:val>
                                            <p:strVal val="#ppt_x"/>
                                          </p:val>
                                        </p:tav>
                                        <p:tav tm="100000">
                                          <p:val>
                                            <p:strVal val="#ppt_x"/>
                                          </p:val>
                                        </p:tav>
                                      </p:tavLst>
                                    </p:anim>
                                    <p:anim calcmode="lin" valueType="num">
                                      <p:cBhvr additive="base">
                                        <p:cTn id="49" dur="500" fill="hold"/>
                                        <p:tgtEl>
                                          <p:spTgt spid="4"/>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pic>
        <p:nvPicPr>
          <p:cNvPr id="10242" name="Picture 2" descr="Trong miệng con lợn có 1 bộ phận quý giá, giúp bổ huyết, dưỡng da">
            <a:extLst>
              <a:ext uri="{FF2B5EF4-FFF2-40B4-BE49-F238E27FC236}">
                <a16:creationId xmlns:a16="http://schemas.microsoft.com/office/drawing/2014/main" id="{D88AAB47-0EB4-9A3A-A1F1-7E996E5CE2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3118" y="871401"/>
            <a:ext cx="6858000" cy="42911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44" name="Picture 4" descr="Giải pháp thông minh để nâng cao chất lượng đàn bò sữa">
            <a:extLst>
              <a:ext uri="{FF2B5EF4-FFF2-40B4-BE49-F238E27FC236}">
                <a16:creationId xmlns:a16="http://schemas.microsoft.com/office/drawing/2014/main" id="{0DA2FFE4-C2F4-9A03-D096-13A51A1ACE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19612">
            <a:off x="10830897" y="5194373"/>
            <a:ext cx="6468524" cy="43144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2" name="Group 11">
            <a:extLst>
              <a:ext uri="{FF2B5EF4-FFF2-40B4-BE49-F238E27FC236}">
                <a16:creationId xmlns:a16="http://schemas.microsoft.com/office/drawing/2014/main" id="{1EC5728E-1F7E-BA87-4E5C-C375EE7219D4}"/>
              </a:ext>
            </a:extLst>
          </p:cNvPr>
          <p:cNvGrpSpPr/>
          <p:nvPr/>
        </p:nvGrpSpPr>
        <p:grpSpPr>
          <a:xfrm>
            <a:off x="914400" y="871401"/>
            <a:ext cx="7188381" cy="7883859"/>
            <a:chOff x="1066800" y="1111668"/>
            <a:chExt cx="7188381" cy="7883859"/>
          </a:xfrm>
        </p:grpSpPr>
        <p:sp>
          <p:nvSpPr>
            <p:cNvPr id="7" name="TextBox 6">
              <a:extLst>
                <a:ext uri="{FF2B5EF4-FFF2-40B4-BE49-F238E27FC236}">
                  <a16:creationId xmlns:a16="http://schemas.microsoft.com/office/drawing/2014/main" id="{D58AED9D-01DF-21D9-6A63-D5E712769EA5}"/>
                </a:ext>
              </a:extLst>
            </p:cNvPr>
            <p:cNvSpPr txBox="1"/>
            <p:nvPr/>
          </p:nvSpPr>
          <p:spPr>
            <a:xfrm>
              <a:off x="1066800" y="2857500"/>
              <a:ext cx="7188381" cy="6138027"/>
            </a:xfrm>
            <a:prstGeom prst="rect">
              <a:avLst/>
            </a:prstGeom>
            <a:solidFill>
              <a:srgbClr val="FBE2C4"/>
            </a:solidFill>
          </p:spPr>
          <p:txBody>
            <a:bodyPr wrap="square">
              <a:spAutoFit/>
            </a:bodyPr>
            <a:lstStyle/>
            <a:p>
              <a:pPr algn="just">
                <a:lnSpc>
                  <a:spcPct val="150000"/>
                </a:lnSpc>
              </a:pPr>
              <a:r>
                <a:rPr lang="vi-VN" sz="3800"/>
                <a:t>Sử dụng vitamin để tăng cường kháng thể là một hướng đi mới trong chăn nuôi, nhằm nâng cao sức đề kháng bệnh cho vật nuôi, giảm thiểu việc dùng kháng sinh và hoá dược, tạo ra sản phẩm chăn nuôi sạch, an toàn.</a:t>
              </a:r>
              <a:endParaRPr lang="en-US" sz="3800"/>
            </a:p>
          </p:txBody>
        </p:sp>
        <p:sp>
          <p:nvSpPr>
            <p:cNvPr id="9" name="Freeform 2">
              <a:extLst>
                <a:ext uri="{FF2B5EF4-FFF2-40B4-BE49-F238E27FC236}">
                  <a16:creationId xmlns:a16="http://schemas.microsoft.com/office/drawing/2014/main" id="{BBF3111B-2DCE-622C-E6D0-9B0C6720CC3B}"/>
                </a:ext>
              </a:extLst>
            </p:cNvPr>
            <p:cNvSpPr/>
            <p:nvPr/>
          </p:nvSpPr>
          <p:spPr>
            <a:xfrm>
              <a:off x="3581400" y="1111668"/>
              <a:ext cx="1828800" cy="1899317"/>
            </a:xfrm>
            <a:custGeom>
              <a:avLst/>
              <a:gdLst/>
              <a:ahLst/>
              <a:cxnLst/>
              <a:rect l="l" t="t" r="r" b="b"/>
              <a:pathLst>
                <a:path w="3962027" h="4114800">
                  <a:moveTo>
                    <a:pt x="0" y="0"/>
                  </a:moveTo>
                  <a:lnTo>
                    <a:pt x="3962026" y="0"/>
                  </a:lnTo>
                  <a:lnTo>
                    <a:pt x="396202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spTree>
    <p:extLst>
      <p:ext uri="{BB962C8B-B14F-4D97-AF65-F5344CB8AC3E}">
        <p14:creationId xmlns:p14="http://schemas.microsoft.com/office/powerpoint/2010/main" val="285806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0242"/>
                                        </p:tgtEl>
                                        <p:attrNameLst>
                                          <p:attrName>style.visibility</p:attrName>
                                        </p:attrNameLst>
                                      </p:cBhvr>
                                      <p:to>
                                        <p:strVal val="visible"/>
                                      </p:to>
                                    </p:set>
                                    <p:anim calcmode="lin" valueType="num">
                                      <p:cBhvr>
                                        <p:cTn id="12" dur="500" fill="hold"/>
                                        <p:tgtEl>
                                          <p:spTgt spid="10242"/>
                                        </p:tgtEl>
                                        <p:attrNameLst>
                                          <p:attrName>ppt_w</p:attrName>
                                        </p:attrNameLst>
                                      </p:cBhvr>
                                      <p:tavLst>
                                        <p:tav tm="0">
                                          <p:val>
                                            <p:fltVal val="0"/>
                                          </p:val>
                                        </p:tav>
                                        <p:tav tm="100000">
                                          <p:val>
                                            <p:strVal val="#ppt_w"/>
                                          </p:val>
                                        </p:tav>
                                      </p:tavLst>
                                    </p:anim>
                                    <p:anim calcmode="lin" valueType="num">
                                      <p:cBhvr>
                                        <p:cTn id="13" dur="500" fill="hold"/>
                                        <p:tgtEl>
                                          <p:spTgt spid="10242"/>
                                        </p:tgtEl>
                                        <p:attrNameLst>
                                          <p:attrName>ppt_h</p:attrName>
                                        </p:attrNameLst>
                                      </p:cBhvr>
                                      <p:tavLst>
                                        <p:tav tm="0">
                                          <p:val>
                                            <p:fltVal val="0"/>
                                          </p:val>
                                        </p:tav>
                                        <p:tav tm="100000">
                                          <p:val>
                                            <p:strVal val="#ppt_h"/>
                                          </p:val>
                                        </p:tav>
                                      </p:tavLst>
                                    </p:anim>
                                    <p:animEffect transition="in" filter="fade">
                                      <p:cBhvr>
                                        <p:cTn id="14" dur="500"/>
                                        <p:tgtEl>
                                          <p:spTgt spid="10242"/>
                                        </p:tgtEl>
                                      </p:cBhvr>
                                    </p:animEffect>
                                  </p:childTnLst>
                                </p:cTn>
                              </p:par>
                              <p:par>
                                <p:cTn id="15" presetID="53" presetClass="entr" presetSubtype="16" fill="hold" nodeType="withEffect">
                                  <p:stCondLst>
                                    <p:cond delay="0"/>
                                  </p:stCondLst>
                                  <p:childTnLst>
                                    <p:set>
                                      <p:cBhvr>
                                        <p:cTn id="16" dur="1" fill="hold">
                                          <p:stCondLst>
                                            <p:cond delay="0"/>
                                          </p:stCondLst>
                                        </p:cTn>
                                        <p:tgtEl>
                                          <p:spTgt spid="10244"/>
                                        </p:tgtEl>
                                        <p:attrNameLst>
                                          <p:attrName>style.visibility</p:attrName>
                                        </p:attrNameLst>
                                      </p:cBhvr>
                                      <p:to>
                                        <p:strVal val="visible"/>
                                      </p:to>
                                    </p:set>
                                    <p:anim calcmode="lin" valueType="num">
                                      <p:cBhvr>
                                        <p:cTn id="17" dur="500" fill="hold"/>
                                        <p:tgtEl>
                                          <p:spTgt spid="10244"/>
                                        </p:tgtEl>
                                        <p:attrNameLst>
                                          <p:attrName>ppt_w</p:attrName>
                                        </p:attrNameLst>
                                      </p:cBhvr>
                                      <p:tavLst>
                                        <p:tav tm="0">
                                          <p:val>
                                            <p:fltVal val="0"/>
                                          </p:val>
                                        </p:tav>
                                        <p:tav tm="100000">
                                          <p:val>
                                            <p:strVal val="#ppt_w"/>
                                          </p:val>
                                        </p:tav>
                                      </p:tavLst>
                                    </p:anim>
                                    <p:anim calcmode="lin" valueType="num">
                                      <p:cBhvr>
                                        <p:cTn id="18" dur="500" fill="hold"/>
                                        <p:tgtEl>
                                          <p:spTgt spid="10244"/>
                                        </p:tgtEl>
                                        <p:attrNameLst>
                                          <p:attrName>ppt_h</p:attrName>
                                        </p:attrNameLst>
                                      </p:cBhvr>
                                      <p:tavLst>
                                        <p:tav tm="0">
                                          <p:val>
                                            <p:fltVal val="0"/>
                                          </p:val>
                                        </p:tav>
                                        <p:tav tm="100000">
                                          <p:val>
                                            <p:strVal val="#ppt_h"/>
                                          </p:val>
                                        </p:tav>
                                      </p:tavLst>
                                    </p:anim>
                                    <p:animEffect transition="in" filter="fade">
                                      <p:cBhvr>
                                        <p:cTn id="19"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FA3EAB6F-BF10-BA6B-B9D8-FD8162A76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90500"/>
            <a:ext cx="11887192" cy="6107045"/>
          </a:xfrm>
          <a:prstGeom prst="rect">
            <a:avLst/>
          </a:prstGeom>
        </p:spPr>
      </p:pic>
      <p:grpSp>
        <p:nvGrpSpPr>
          <p:cNvPr id="11" name="Group 10">
            <a:extLst>
              <a:ext uri="{FF2B5EF4-FFF2-40B4-BE49-F238E27FC236}">
                <a16:creationId xmlns:a16="http://schemas.microsoft.com/office/drawing/2014/main" id="{872EB129-C4BA-D874-0B0D-91A2CAA3F118}"/>
              </a:ext>
            </a:extLst>
          </p:cNvPr>
          <p:cNvGrpSpPr/>
          <p:nvPr/>
        </p:nvGrpSpPr>
        <p:grpSpPr>
          <a:xfrm>
            <a:off x="533400" y="6819900"/>
            <a:ext cx="17107240" cy="2278538"/>
            <a:chOff x="304460" y="7132161"/>
            <a:chExt cx="17107240" cy="2278538"/>
          </a:xfrm>
        </p:grpSpPr>
        <p:sp>
          <p:nvSpPr>
            <p:cNvPr id="6" name="Rectangle 5">
              <a:extLst>
                <a:ext uri="{FF2B5EF4-FFF2-40B4-BE49-F238E27FC236}">
                  <a16:creationId xmlns:a16="http://schemas.microsoft.com/office/drawing/2014/main" id="{5E4181D9-3D44-7495-F67D-AE51A7C69C2A}"/>
                </a:ext>
              </a:extLst>
            </p:cNvPr>
            <p:cNvSpPr/>
            <p:nvPr/>
          </p:nvSpPr>
          <p:spPr>
            <a:xfrm>
              <a:off x="1409700" y="7132161"/>
              <a:ext cx="16002000" cy="2278538"/>
            </a:xfrm>
            <a:prstGeom prst="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71E97C3-717E-A855-0D44-EF2E3CD04C90}"/>
                </a:ext>
              </a:extLst>
            </p:cNvPr>
            <p:cNvSpPr txBox="1"/>
            <p:nvPr/>
          </p:nvSpPr>
          <p:spPr>
            <a:xfrm>
              <a:off x="1790700" y="7358968"/>
              <a:ext cx="15621000" cy="1824923"/>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Hãy nêu các biểu hiện bệnh của gà khi bị thiếu vitamin trong hình 8.3. Phòng các bệnh này cho gà bằng cách nào?</a:t>
              </a:r>
            </a:p>
          </p:txBody>
        </p:sp>
        <p:sp>
          <p:nvSpPr>
            <p:cNvPr id="10" name="Freeform 8">
              <a:extLst>
                <a:ext uri="{FF2B5EF4-FFF2-40B4-BE49-F238E27FC236}">
                  <a16:creationId xmlns:a16="http://schemas.microsoft.com/office/drawing/2014/main" id="{43A98EA9-588E-44B4-E295-2D8A132EB996}"/>
                </a:ext>
              </a:extLst>
            </p:cNvPr>
            <p:cNvSpPr/>
            <p:nvPr/>
          </p:nvSpPr>
          <p:spPr>
            <a:xfrm>
              <a:off x="304460" y="7428990"/>
              <a:ext cx="1448140" cy="144814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sp>
        <p:nvSpPr>
          <p:cNvPr id="13" name="Freeform 4">
            <a:extLst>
              <a:ext uri="{FF2B5EF4-FFF2-40B4-BE49-F238E27FC236}">
                <a16:creationId xmlns:a16="http://schemas.microsoft.com/office/drawing/2014/main" id="{8D0B41B2-172F-4386-EC84-0E14232DD01C}"/>
              </a:ext>
            </a:extLst>
          </p:cNvPr>
          <p:cNvSpPr/>
          <p:nvPr/>
        </p:nvSpPr>
        <p:spPr>
          <a:xfrm>
            <a:off x="12744442" y="2328704"/>
            <a:ext cx="3923968" cy="4562753"/>
          </a:xfrm>
          <a:custGeom>
            <a:avLst/>
            <a:gdLst/>
            <a:ahLst/>
            <a:cxnLst/>
            <a:rect l="l" t="t" r="r" b="b"/>
            <a:pathLst>
              <a:path w="3538728" h="4114800">
                <a:moveTo>
                  <a:pt x="0" y="0"/>
                </a:moveTo>
                <a:lnTo>
                  <a:pt x="3538728" y="0"/>
                </a:lnTo>
                <a:lnTo>
                  <a:pt x="353872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58747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3E8AFD2-3E58-B7F6-898E-9F162B679AA4}"/>
              </a:ext>
            </a:extLst>
          </p:cNvPr>
          <p:cNvPicPr>
            <a:picLocks noChangeAspect="1"/>
          </p:cNvPicPr>
          <p:nvPr/>
        </p:nvPicPr>
        <p:blipFill rotWithShape="1">
          <a:blip r:embed="rId2">
            <a:extLst>
              <a:ext uri="{28A0092B-C50C-407E-A947-70E740481C1C}">
                <a14:useLocalDpi xmlns:a14="http://schemas.microsoft.com/office/drawing/2010/main" val="0"/>
              </a:ext>
            </a:extLst>
          </a:blip>
          <a:srcRect r="49359" b="10162"/>
          <a:stretch/>
        </p:blipFill>
        <p:spPr>
          <a:xfrm>
            <a:off x="9525" y="2506610"/>
            <a:ext cx="7352306" cy="6700836"/>
          </a:xfrm>
          <a:prstGeom prst="rect">
            <a:avLst/>
          </a:prstGeom>
        </p:spPr>
      </p:pic>
      <p:sp>
        <p:nvSpPr>
          <p:cNvPr id="7" name="TextBox 6">
            <a:extLst>
              <a:ext uri="{FF2B5EF4-FFF2-40B4-BE49-F238E27FC236}">
                <a16:creationId xmlns:a16="http://schemas.microsoft.com/office/drawing/2014/main" id="{7D0DEC4C-B6FE-3B2F-3071-5FD7377D96C1}"/>
              </a:ext>
            </a:extLst>
          </p:cNvPr>
          <p:cNvSpPr txBox="1"/>
          <p:nvPr/>
        </p:nvSpPr>
        <p:spPr>
          <a:xfrm>
            <a:off x="7553325" y="2427182"/>
            <a:ext cx="9886950" cy="6456255"/>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b="1"/>
              <a:t>Biểu hiện bệnh: </a:t>
            </a:r>
            <a:r>
              <a:rPr lang="vi-VN" sz="4000"/>
              <a:t>xuất huyết dưới da ở cánh gà. </a:t>
            </a:r>
            <a:endParaRPr lang="en-US" sz="4000"/>
          </a:p>
          <a:p>
            <a:pPr marL="571500" indent="-571500" algn="just">
              <a:lnSpc>
                <a:spcPct val="150000"/>
              </a:lnSpc>
              <a:buFont typeface="Arial" panose="020B0604020202020204" pitchFamily="34" charset="0"/>
              <a:buChar char="•"/>
            </a:pPr>
            <a:r>
              <a:rPr lang="vi-VN" sz="4000" b="1"/>
              <a:t>Phòng bệnh: </a:t>
            </a:r>
            <a:r>
              <a:rPr lang="vi-VN" sz="4000"/>
              <a:t>Bổ sung thức ăn giàu vitamin K, kết hợp với các thức ăn chứa dầu vì vitamin K là vitamin tan trong dầu/mỡ, chỉ được hấp thụ tốt khi có đủ dầu/mỡ.</a:t>
            </a:r>
            <a:endParaRPr lang="en-US" sz="4000"/>
          </a:p>
        </p:txBody>
      </p:sp>
      <p:sp>
        <p:nvSpPr>
          <p:cNvPr id="9" name="Arrow: Pentagon 8">
            <a:extLst>
              <a:ext uri="{FF2B5EF4-FFF2-40B4-BE49-F238E27FC236}">
                <a16:creationId xmlns:a16="http://schemas.microsoft.com/office/drawing/2014/main" id="{FB0782D0-1964-8C88-6A31-AF41D6C882CF}"/>
              </a:ext>
            </a:extLst>
          </p:cNvPr>
          <p:cNvSpPr/>
          <p:nvPr/>
        </p:nvSpPr>
        <p:spPr>
          <a:xfrm>
            <a:off x="-228601" y="986673"/>
            <a:ext cx="7590431" cy="1066800"/>
          </a:xfrm>
          <a:prstGeom prst="homePlate">
            <a:avLst/>
          </a:prstGeom>
          <a:solidFill>
            <a:srgbClr val="FBE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Arial" panose="020B0604020202020204" pitchFamily="34" charset="0"/>
                <a:cs typeface="Arial" panose="020B0604020202020204" pitchFamily="34" charset="0"/>
              </a:rPr>
              <a:t>Bệnh thiếu vitamin K </a:t>
            </a:r>
          </a:p>
        </p:txBody>
      </p:sp>
    </p:spTree>
    <p:extLst>
      <p:ext uri="{BB962C8B-B14F-4D97-AF65-F5344CB8AC3E}">
        <p14:creationId xmlns:p14="http://schemas.microsoft.com/office/powerpoint/2010/main" val="158110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3E8AFD2-3E58-B7F6-898E-9F162B679AA4}"/>
              </a:ext>
            </a:extLst>
          </p:cNvPr>
          <p:cNvPicPr>
            <a:picLocks noChangeAspect="1"/>
          </p:cNvPicPr>
          <p:nvPr/>
        </p:nvPicPr>
        <p:blipFill rotWithShape="1">
          <a:blip r:embed="rId2">
            <a:extLst>
              <a:ext uri="{28A0092B-C50C-407E-A947-70E740481C1C}">
                <a14:useLocalDpi xmlns:a14="http://schemas.microsoft.com/office/drawing/2010/main" val="0"/>
              </a:ext>
            </a:extLst>
          </a:blip>
          <a:srcRect l="50066" t="-618" r="-707" b="10779"/>
          <a:stretch/>
        </p:blipFill>
        <p:spPr>
          <a:xfrm>
            <a:off x="189776" y="2304891"/>
            <a:ext cx="7352306" cy="6700836"/>
          </a:xfrm>
          <a:prstGeom prst="rect">
            <a:avLst/>
          </a:prstGeom>
        </p:spPr>
      </p:pic>
      <p:sp>
        <p:nvSpPr>
          <p:cNvPr id="7" name="TextBox 6">
            <a:extLst>
              <a:ext uri="{FF2B5EF4-FFF2-40B4-BE49-F238E27FC236}">
                <a16:creationId xmlns:a16="http://schemas.microsoft.com/office/drawing/2014/main" id="{7D0DEC4C-B6FE-3B2F-3071-5FD7377D96C1}"/>
              </a:ext>
            </a:extLst>
          </p:cNvPr>
          <p:cNvSpPr txBox="1"/>
          <p:nvPr/>
        </p:nvSpPr>
        <p:spPr>
          <a:xfrm>
            <a:off x="7570813" y="2723286"/>
            <a:ext cx="9886950" cy="4840428"/>
          </a:xfrm>
          <a:prstGeom prst="rect">
            <a:avLst/>
          </a:prstGeom>
          <a:noFill/>
        </p:spPr>
        <p:txBody>
          <a:bodyPr wrap="square">
            <a:spAutoFit/>
          </a:bodyPr>
          <a:lstStyle/>
          <a:p>
            <a:pPr marL="571500" indent="-571500" algn="just">
              <a:lnSpc>
                <a:spcPct val="200000"/>
              </a:lnSpc>
              <a:buFont typeface="Arial" panose="020B0604020202020204" pitchFamily="34" charset="0"/>
              <a:buChar char="•"/>
            </a:pPr>
            <a:r>
              <a:rPr lang="vi-VN" sz="4000" b="1"/>
              <a:t>Biểu hiện thiếu folic acid: </a:t>
            </a:r>
            <a:r>
              <a:rPr lang="vi-VN" sz="4000"/>
              <a:t>gà con còi cọc, lông kém phát triển. </a:t>
            </a:r>
            <a:endParaRPr lang="en-US" sz="4000"/>
          </a:p>
          <a:p>
            <a:pPr marL="571500" indent="-571500" algn="just">
              <a:lnSpc>
                <a:spcPct val="200000"/>
              </a:lnSpc>
              <a:buFont typeface="Arial" panose="020B0604020202020204" pitchFamily="34" charset="0"/>
              <a:buChar char="•"/>
            </a:pPr>
            <a:r>
              <a:rPr lang="vi-VN" sz="4000" b="1"/>
              <a:t>Phòng bệnh: </a:t>
            </a:r>
            <a:r>
              <a:rPr lang="vi-VN" sz="4000"/>
              <a:t>cung cấp đủ folic acid cho gà qua các thức ăn giàu folic acid.</a:t>
            </a:r>
            <a:endParaRPr lang="en-US" sz="4000"/>
          </a:p>
        </p:txBody>
      </p:sp>
      <p:sp>
        <p:nvSpPr>
          <p:cNvPr id="9" name="Arrow: Pentagon 8">
            <a:extLst>
              <a:ext uri="{FF2B5EF4-FFF2-40B4-BE49-F238E27FC236}">
                <a16:creationId xmlns:a16="http://schemas.microsoft.com/office/drawing/2014/main" id="{FB0782D0-1964-8C88-6A31-AF41D6C882CF}"/>
              </a:ext>
            </a:extLst>
          </p:cNvPr>
          <p:cNvSpPr/>
          <p:nvPr/>
        </p:nvSpPr>
        <p:spPr>
          <a:xfrm>
            <a:off x="-228601" y="986673"/>
            <a:ext cx="7590431" cy="1066800"/>
          </a:xfrm>
          <a:prstGeom prst="homePlate">
            <a:avLst/>
          </a:prstGeom>
          <a:solidFill>
            <a:srgbClr val="FBE2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Arial" panose="020B0604020202020204" pitchFamily="34" charset="0"/>
                <a:cs typeface="Arial" panose="020B0604020202020204" pitchFamily="34" charset="0"/>
              </a:rPr>
              <a:t>Bệnh thiếu folic acid </a:t>
            </a:r>
          </a:p>
        </p:txBody>
      </p:sp>
    </p:spTree>
    <p:extLst>
      <p:ext uri="{BB962C8B-B14F-4D97-AF65-F5344CB8AC3E}">
        <p14:creationId xmlns:p14="http://schemas.microsoft.com/office/powerpoint/2010/main" val="1001887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33D31"/>
        </a:solidFill>
        <a:effectLst/>
      </p:bgPr>
    </p:bg>
    <p:spTree>
      <p:nvGrpSpPr>
        <p:cNvPr id="1" name=""/>
        <p:cNvGrpSpPr/>
        <p:nvPr/>
      </p:nvGrpSpPr>
      <p:grpSpPr>
        <a:xfrm>
          <a:off x="0" y="0"/>
          <a:ext cx="0" cy="0"/>
          <a:chOff x="0" y="0"/>
          <a:chExt cx="0" cy="0"/>
        </a:xfrm>
      </p:grpSpPr>
      <p:sp>
        <p:nvSpPr>
          <p:cNvPr id="19" name="Freeform 4">
            <a:extLst>
              <a:ext uri="{FF2B5EF4-FFF2-40B4-BE49-F238E27FC236}">
                <a16:creationId xmlns:a16="http://schemas.microsoft.com/office/drawing/2014/main" id="{2BA72E15-1DB7-22D0-5E64-F753297DD2C7}"/>
              </a:ext>
            </a:extLst>
          </p:cNvPr>
          <p:cNvSpPr/>
          <p:nvPr/>
        </p:nvSpPr>
        <p:spPr>
          <a:xfrm>
            <a:off x="-1872" y="-4965621"/>
            <a:ext cx="18289872" cy="10109121"/>
          </a:xfrm>
          <a:custGeom>
            <a:avLst/>
            <a:gdLst/>
            <a:ahLst/>
            <a:cxnLst/>
            <a:rect l="l" t="t" r="r" b="b"/>
            <a:pathLst>
              <a:path w="12169464" h="8229600">
                <a:moveTo>
                  <a:pt x="0" y="0"/>
                </a:moveTo>
                <a:lnTo>
                  <a:pt x="12169464" y="0"/>
                </a:lnTo>
                <a:lnTo>
                  <a:pt x="12169464" y="8229600"/>
                </a:lnTo>
                <a:lnTo>
                  <a:pt x="0" y="8229600"/>
                </a:lnTo>
                <a:lnTo>
                  <a:pt x="0" y="0"/>
                </a:lnTo>
                <a:close/>
              </a:path>
            </a:pathLst>
          </a:custGeom>
          <a:blipFill>
            <a:blip r:embed="rId2"/>
            <a:stretch>
              <a:fillRect b="-22984"/>
            </a:stretch>
          </a:blipFill>
        </p:spPr>
        <p:txBody>
          <a:bodyPr/>
          <a:lstStyle/>
          <a:p>
            <a:endParaRPr lang="en-US"/>
          </a:p>
        </p:txBody>
      </p:sp>
      <p:grpSp>
        <p:nvGrpSpPr>
          <p:cNvPr id="4" name="Group 4"/>
          <p:cNvGrpSpPr/>
          <p:nvPr/>
        </p:nvGrpSpPr>
        <p:grpSpPr>
          <a:xfrm>
            <a:off x="-488805" y="4960422"/>
            <a:ext cx="19265609" cy="366156"/>
            <a:chOff x="0" y="0"/>
            <a:chExt cx="5074070" cy="96436"/>
          </a:xfrm>
        </p:grpSpPr>
        <p:sp>
          <p:nvSpPr>
            <p:cNvPr id="5" name="Freeform 5"/>
            <p:cNvSpPr/>
            <p:nvPr/>
          </p:nvSpPr>
          <p:spPr>
            <a:xfrm>
              <a:off x="0" y="0"/>
              <a:ext cx="5074070" cy="96436"/>
            </a:xfrm>
            <a:custGeom>
              <a:avLst/>
              <a:gdLst/>
              <a:ahLst/>
              <a:cxnLst/>
              <a:rect l="l" t="t" r="r" b="b"/>
              <a:pathLst>
                <a:path w="5074070" h="96436">
                  <a:moveTo>
                    <a:pt x="0" y="0"/>
                  </a:moveTo>
                  <a:lnTo>
                    <a:pt x="5074070" y="0"/>
                  </a:lnTo>
                  <a:lnTo>
                    <a:pt x="5074070" y="96436"/>
                  </a:lnTo>
                  <a:lnTo>
                    <a:pt x="0" y="96436"/>
                  </a:lnTo>
                  <a:close/>
                </a:path>
              </a:pathLst>
            </a:custGeom>
            <a:gradFill rotWithShape="1">
              <a:gsLst>
                <a:gs pos="0">
                  <a:srgbClr val="FFF5DA">
                    <a:alpha val="100000"/>
                  </a:srgbClr>
                </a:gs>
                <a:gs pos="100000">
                  <a:srgbClr val="133D31">
                    <a:alpha val="100000"/>
                  </a:srgbClr>
                </a:gs>
              </a:gsLst>
              <a:lin ang="0"/>
            </a:gradFill>
          </p:spPr>
          <p:txBody>
            <a:bodyPr/>
            <a:lstStyle/>
            <a:p>
              <a:endParaRPr lang="en-US"/>
            </a:p>
          </p:txBody>
        </p:sp>
        <p:sp>
          <p:nvSpPr>
            <p:cNvPr id="6" name="TextBox 6"/>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2091465" y="4627701"/>
            <a:ext cx="1170962" cy="1113877"/>
          </a:xfrm>
          <a:custGeom>
            <a:avLst/>
            <a:gdLst/>
            <a:ahLst/>
            <a:cxnLst/>
            <a:rect l="l" t="t" r="r" b="b"/>
            <a:pathLst>
              <a:path w="1170962" h="1113877">
                <a:moveTo>
                  <a:pt x="0" y="0"/>
                </a:moveTo>
                <a:lnTo>
                  <a:pt x="1170961" y="0"/>
                </a:lnTo>
                <a:lnTo>
                  <a:pt x="1170961" y="1113877"/>
                </a:lnTo>
                <a:lnTo>
                  <a:pt x="0" y="11138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2426946" y="4934640"/>
            <a:ext cx="499999" cy="499999"/>
          </a:xfrm>
          <a:custGeom>
            <a:avLst/>
            <a:gdLst/>
            <a:ahLst/>
            <a:cxnLst/>
            <a:rect l="l" t="t" r="r" b="b"/>
            <a:pathLst>
              <a:path w="499999" h="499999">
                <a:moveTo>
                  <a:pt x="0" y="0"/>
                </a:moveTo>
                <a:lnTo>
                  <a:pt x="499999" y="0"/>
                </a:lnTo>
                <a:lnTo>
                  <a:pt x="499999" y="499999"/>
                </a:lnTo>
                <a:lnTo>
                  <a:pt x="0" y="4999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762000" y="2910303"/>
            <a:ext cx="17088786" cy="1315040"/>
          </a:xfrm>
          <a:prstGeom prst="rect">
            <a:avLst/>
          </a:prstGeom>
          <a:solidFill>
            <a:srgbClr val="FBF2E1"/>
          </a:solidFill>
        </p:spPr>
        <p:txBody>
          <a:bodyPr wrap="square" lIns="0" tIns="0" rIns="0" bIns="0" rtlCol="0" anchor="t">
            <a:spAutoFit/>
          </a:bodyPr>
          <a:lstStyle/>
          <a:p>
            <a:pPr algn="ctr">
              <a:lnSpc>
                <a:spcPct val="150000"/>
              </a:lnSpc>
            </a:pPr>
            <a:r>
              <a:rPr lang="en-US" sz="6500" b="1">
                <a:latin typeface="Arial" panose="020B0604020202020204" pitchFamily="34" charset="0"/>
                <a:cs typeface="Arial" panose="020B0604020202020204" pitchFamily="34" charset="0"/>
              </a:rPr>
              <a:t>CHỦ ĐỀ 3: CÔNG NGHỆ THỨC ĂN CHĂN</a:t>
            </a:r>
          </a:p>
        </p:txBody>
      </p:sp>
      <p:sp>
        <p:nvSpPr>
          <p:cNvPr id="18" name="Freeform 18"/>
          <p:cNvSpPr/>
          <p:nvPr/>
        </p:nvSpPr>
        <p:spPr>
          <a:xfrm rot="-2700000">
            <a:off x="12426946" y="4934640"/>
            <a:ext cx="499999" cy="499999"/>
          </a:xfrm>
          <a:custGeom>
            <a:avLst/>
            <a:gdLst/>
            <a:ahLst/>
            <a:cxnLst/>
            <a:rect l="l" t="t" r="r" b="b"/>
            <a:pathLst>
              <a:path w="499999" h="499999">
                <a:moveTo>
                  <a:pt x="0" y="0"/>
                </a:moveTo>
                <a:lnTo>
                  <a:pt x="499999" y="0"/>
                </a:lnTo>
                <a:lnTo>
                  <a:pt x="499999" y="499999"/>
                </a:lnTo>
                <a:lnTo>
                  <a:pt x="0" y="4999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8C8F4882-9C6A-8F57-0CD1-0A27F7185CCF}"/>
              </a:ext>
            </a:extLst>
          </p:cNvPr>
          <p:cNvSpPr txBox="1"/>
          <p:nvPr/>
        </p:nvSpPr>
        <p:spPr>
          <a:xfrm>
            <a:off x="-828207" y="6061657"/>
            <a:ext cx="20269200" cy="3586879"/>
          </a:xfrm>
          <a:prstGeom prst="rect">
            <a:avLst/>
          </a:prstGeom>
          <a:noFill/>
        </p:spPr>
        <p:txBody>
          <a:bodyPr wrap="square">
            <a:spAutoFit/>
          </a:bodyPr>
          <a:lstStyle/>
          <a:p>
            <a:pPr algn="ctr">
              <a:lnSpc>
                <a:spcPct val="150000"/>
              </a:lnSpc>
            </a:pPr>
            <a:r>
              <a:rPr lang="vi-VN" sz="8000" b="1">
                <a:solidFill>
                  <a:srgbClr val="FBF2E1"/>
                </a:solidFill>
              </a:rPr>
              <a:t>BÀI 8: NHU CẦU </a:t>
            </a:r>
            <a:endParaRPr lang="en-US" sz="8000" b="1">
              <a:solidFill>
                <a:srgbClr val="FBF2E1"/>
              </a:solidFill>
            </a:endParaRPr>
          </a:p>
          <a:p>
            <a:pPr algn="ctr">
              <a:lnSpc>
                <a:spcPct val="150000"/>
              </a:lnSpc>
            </a:pPr>
            <a:r>
              <a:rPr lang="vi-VN" sz="8000" b="1">
                <a:solidFill>
                  <a:srgbClr val="FBF2E1"/>
                </a:solidFill>
              </a:rPr>
              <a:t>DINH DƯỠNG CỦA VẬT NUÔI </a:t>
            </a:r>
            <a:endParaRPr lang="en-US" sz="8000" b="1">
              <a:solidFill>
                <a:srgbClr val="FBF2E1"/>
              </a:solidFill>
            </a:endParaRPr>
          </a:p>
        </p:txBody>
      </p:sp>
    </p:spTree>
    <p:extLst>
      <p:ext uri="{BB962C8B-B14F-4D97-AF65-F5344CB8AC3E}">
        <p14:creationId xmlns:p14="http://schemas.microsoft.com/office/powerpoint/2010/main" val="752960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143500"/>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2"/>
            <a:stretch>
              <a:fillRect t="-68222" b="-68222"/>
            </a:stretch>
          </a:blipFill>
        </p:spPr>
        <p:txBody>
          <a:bodyPr/>
          <a:lstStyle/>
          <a:p>
            <a:endParaRPr lang="en-US"/>
          </a:p>
        </p:txBody>
      </p:sp>
      <p:grpSp>
        <p:nvGrpSpPr>
          <p:cNvPr id="3" name="Group 3"/>
          <p:cNvGrpSpPr/>
          <p:nvPr/>
        </p:nvGrpSpPr>
        <p:grpSpPr>
          <a:xfrm>
            <a:off x="1028700" y="3073087"/>
            <a:ext cx="16230600" cy="4140975"/>
            <a:chOff x="0" y="0"/>
            <a:chExt cx="6862939" cy="1750968"/>
          </a:xfrm>
        </p:grpSpPr>
        <p:sp>
          <p:nvSpPr>
            <p:cNvPr id="4" name="Freeform 4"/>
            <p:cNvSpPr/>
            <p:nvPr/>
          </p:nvSpPr>
          <p:spPr>
            <a:xfrm>
              <a:off x="0" y="0"/>
              <a:ext cx="6862939" cy="1750968"/>
            </a:xfrm>
            <a:custGeom>
              <a:avLst/>
              <a:gdLst/>
              <a:ahLst/>
              <a:cxnLst/>
              <a:rect l="l" t="t" r="r" b="b"/>
              <a:pathLst>
                <a:path w="6862939" h="1750968">
                  <a:moveTo>
                    <a:pt x="6738479" y="1750968"/>
                  </a:moveTo>
                  <a:lnTo>
                    <a:pt x="124460" y="1750968"/>
                  </a:lnTo>
                  <a:cubicBezTo>
                    <a:pt x="55880" y="1750968"/>
                    <a:pt x="0" y="1695088"/>
                    <a:pt x="0" y="1626508"/>
                  </a:cubicBezTo>
                  <a:lnTo>
                    <a:pt x="0" y="124460"/>
                  </a:lnTo>
                  <a:cubicBezTo>
                    <a:pt x="0" y="55880"/>
                    <a:pt x="55880" y="0"/>
                    <a:pt x="124460" y="0"/>
                  </a:cubicBezTo>
                  <a:lnTo>
                    <a:pt x="6738479" y="0"/>
                  </a:lnTo>
                  <a:cubicBezTo>
                    <a:pt x="6807059" y="0"/>
                    <a:pt x="6862939" y="55880"/>
                    <a:pt x="6862939" y="124460"/>
                  </a:cubicBezTo>
                  <a:lnTo>
                    <a:pt x="6862939" y="1626508"/>
                  </a:lnTo>
                  <a:cubicBezTo>
                    <a:pt x="6862939" y="1695088"/>
                    <a:pt x="6807059" y="1750968"/>
                    <a:pt x="6738479" y="1750968"/>
                  </a:cubicBezTo>
                  <a:close/>
                </a:path>
              </a:pathLst>
            </a:custGeom>
            <a:solidFill>
              <a:srgbClr val="487307"/>
            </a:solidFill>
          </p:spPr>
          <p:txBody>
            <a:bodyPr/>
            <a:lstStyle/>
            <a:p>
              <a:endParaRPr lang="en-US"/>
            </a:p>
          </p:txBody>
        </p:sp>
      </p:grpSp>
      <p:sp>
        <p:nvSpPr>
          <p:cNvPr id="5" name="TextBox 5"/>
          <p:cNvSpPr txBox="1"/>
          <p:nvPr/>
        </p:nvSpPr>
        <p:spPr>
          <a:xfrm>
            <a:off x="2778743" y="1425674"/>
            <a:ext cx="12730514" cy="974626"/>
          </a:xfrm>
          <a:prstGeom prst="rect">
            <a:avLst/>
          </a:prstGeom>
        </p:spPr>
        <p:txBody>
          <a:bodyPr lIns="0" tIns="0" rIns="0" bIns="0" rtlCol="0" anchor="t">
            <a:spAutoFit/>
          </a:bodyPr>
          <a:lstStyle/>
          <a:p>
            <a:pPr algn="ctr">
              <a:lnSpc>
                <a:spcPts val="7600"/>
              </a:lnSpc>
            </a:pPr>
            <a:r>
              <a:rPr lang="en-US" sz="7500" b="1">
                <a:solidFill>
                  <a:srgbClr val="141414"/>
                </a:solidFill>
                <a:latin typeface="Arial" panose="020B0604020202020204" pitchFamily="34" charset="0"/>
                <a:cs typeface="Arial" panose="020B0604020202020204" pitchFamily="34" charset="0"/>
              </a:rPr>
              <a:t>PHẦN 3.</a:t>
            </a:r>
          </a:p>
        </p:txBody>
      </p:sp>
      <p:grpSp>
        <p:nvGrpSpPr>
          <p:cNvPr id="17" name="Group 17"/>
          <p:cNvGrpSpPr/>
          <p:nvPr/>
        </p:nvGrpSpPr>
        <p:grpSpPr>
          <a:xfrm>
            <a:off x="8414467" y="6484529"/>
            <a:ext cx="1459066" cy="1459066"/>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9F05"/>
            </a:solidFill>
          </p:spPr>
          <p:txBody>
            <a:bodyPr/>
            <a:lstStyle/>
            <a:p>
              <a:endParaRPr lang="en-US"/>
            </a:p>
          </p:txBody>
        </p:sp>
      </p:grpSp>
      <p:sp>
        <p:nvSpPr>
          <p:cNvPr id="19" name="AutoShape 19"/>
          <p:cNvSpPr/>
          <p:nvPr/>
        </p:nvSpPr>
        <p:spPr>
          <a:xfrm rot="5400000">
            <a:off x="8858246" y="7175962"/>
            <a:ext cx="571508" cy="0"/>
          </a:xfrm>
          <a:prstGeom prst="line">
            <a:avLst/>
          </a:prstGeom>
          <a:ln w="76200" cap="rnd">
            <a:solidFill>
              <a:srgbClr val="FFFFFF"/>
            </a:solidFill>
            <a:prstDash val="solid"/>
            <a:headEnd type="none" w="sm" len="sm"/>
            <a:tailEnd type="arrow" w="med" len="sm"/>
          </a:ln>
        </p:spPr>
        <p:txBody>
          <a:bodyPr/>
          <a:lstStyle/>
          <a:p>
            <a:endParaRPr lang="en-US"/>
          </a:p>
        </p:txBody>
      </p:sp>
      <p:sp>
        <p:nvSpPr>
          <p:cNvPr id="21" name="TextBox 20">
            <a:extLst>
              <a:ext uri="{FF2B5EF4-FFF2-40B4-BE49-F238E27FC236}">
                <a16:creationId xmlns:a16="http://schemas.microsoft.com/office/drawing/2014/main" id="{45908017-A9D3-6FB9-8DB9-041FACC22CA1}"/>
              </a:ext>
            </a:extLst>
          </p:cNvPr>
          <p:cNvSpPr txBox="1"/>
          <p:nvPr/>
        </p:nvSpPr>
        <p:spPr>
          <a:xfrm>
            <a:off x="1295400" y="4000500"/>
            <a:ext cx="15697200" cy="1609736"/>
          </a:xfrm>
          <a:prstGeom prst="rect">
            <a:avLst/>
          </a:prstGeom>
          <a:noFill/>
        </p:spPr>
        <p:txBody>
          <a:bodyPr wrap="square">
            <a:spAutoFit/>
          </a:bodyPr>
          <a:lstStyle/>
          <a:p>
            <a:pPr algn="ctr">
              <a:lnSpc>
                <a:spcPct val="150000"/>
              </a:lnSpc>
            </a:pPr>
            <a:r>
              <a:rPr lang="en-US" sz="7500" b="1">
                <a:solidFill>
                  <a:schemeClr val="bg1"/>
                </a:solidFill>
                <a:latin typeface="Arial" panose="020B0604020202020204" pitchFamily="34" charset="0"/>
                <a:cs typeface="Arial" panose="020B0604020202020204" pitchFamily="34" charset="0"/>
              </a:rPr>
              <a:t>KHẨU PHẦN ĂN CỦA VẬT NUÔI</a:t>
            </a:r>
          </a:p>
        </p:txBody>
      </p:sp>
    </p:spTree>
    <p:extLst>
      <p:ext uri="{BB962C8B-B14F-4D97-AF65-F5344CB8AC3E}">
        <p14:creationId xmlns:p14="http://schemas.microsoft.com/office/powerpoint/2010/main" val="210863314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E959BC5-9B36-3803-E21A-C8199A969B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6426" y="4229100"/>
            <a:ext cx="13292247" cy="5676897"/>
          </a:xfrm>
          <a:prstGeom prst="rect">
            <a:avLst/>
          </a:prstGeom>
        </p:spPr>
      </p:pic>
      <p:sp>
        <p:nvSpPr>
          <p:cNvPr id="6" name="TextBox 5">
            <a:extLst>
              <a:ext uri="{FF2B5EF4-FFF2-40B4-BE49-F238E27FC236}">
                <a16:creationId xmlns:a16="http://schemas.microsoft.com/office/drawing/2014/main" id="{F11EA37A-9287-2001-3E1D-BBA5AF883865}"/>
              </a:ext>
            </a:extLst>
          </p:cNvPr>
          <p:cNvSpPr txBox="1"/>
          <p:nvPr/>
        </p:nvSpPr>
        <p:spPr>
          <a:xfrm>
            <a:off x="533400" y="495299"/>
            <a:ext cx="16878300" cy="3492623"/>
          </a:xfrm>
          <a:prstGeom prst="rect">
            <a:avLst/>
          </a:prstGeom>
          <a:solidFill>
            <a:srgbClr val="FBF2E1"/>
          </a:solidFill>
          <a:ln>
            <a:noFill/>
          </a:ln>
        </p:spPr>
        <p:txBody>
          <a:bodyPr wrap="square">
            <a:spAutoFit/>
          </a:bodyPr>
          <a:lstStyle/>
          <a:p>
            <a:pPr algn="just">
              <a:lnSpc>
                <a:spcPct val="150000"/>
              </a:lnSpc>
            </a:pPr>
            <a:r>
              <a:rPr lang="vi-VN" sz="3800" i="1"/>
              <a:t>Đọc thông tin mục 3 SGK tr49 và trả lời câu hỏi:</a:t>
            </a:r>
          </a:p>
          <a:p>
            <a:pPr lvl="1" algn="just">
              <a:lnSpc>
                <a:spcPct val="150000"/>
              </a:lnSpc>
            </a:pPr>
            <a:r>
              <a:rPr lang="vi-VN" sz="3800"/>
              <a:t>1. Khẩu phần ăn cho vật nuôi là gì?</a:t>
            </a:r>
          </a:p>
          <a:p>
            <a:pPr lvl="1" algn="just">
              <a:lnSpc>
                <a:spcPct val="150000"/>
              </a:lnSpc>
            </a:pPr>
            <a:r>
              <a:rPr lang="vi-VN" sz="3800"/>
              <a:t>2. Hãy cho biết thành phần nào trong khẩu phần ăn ở bảng 8.1 đáp ứng nhu cầu năng lượng.</a:t>
            </a:r>
          </a:p>
        </p:txBody>
      </p:sp>
    </p:spTree>
    <p:extLst>
      <p:ext uri="{BB962C8B-B14F-4D97-AF65-F5344CB8AC3E}">
        <p14:creationId xmlns:p14="http://schemas.microsoft.com/office/powerpoint/2010/main" val="146418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2" name="Freeform 4">
            <a:extLst>
              <a:ext uri="{FF2B5EF4-FFF2-40B4-BE49-F238E27FC236}">
                <a16:creationId xmlns:a16="http://schemas.microsoft.com/office/drawing/2014/main" id="{84241933-9DE3-2A33-13F5-E88789A06250}"/>
              </a:ext>
            </a:extLst>
          </p:cNvPr>
          <p:cNvSpPr/>
          <p:nvPr/>
        </p:nvSpPr>
        <p:spPr>
          <a:xfrm>
            <a:off x="9144000" y="1028700"/>
            <a:ext cx="8610600" cy="8229600"/>
          </a:xfrm>
          <a:prstGeom prst="ellipse">
            <a:avLst/>
          </a:prstGeom>
          <a:blipFill>
            <a:blip r:embed="rId2"/>
            <a:stretch>
              <a:fillRect l="1" r="-41332"/>
            </a:stretch>
          </a:blipFill>
        </p:spPr>
        <p:txBody>
          <a:bodyPr/>
          <a:lstStyle/>
          <a:p>
            <a:endParaRPr lang="en-US"/>
          </a:p>
        </p:txBody>
      </p:sp>
      <p:grpSp>
        <p:nvGrpSpPr>
          <p:cNvPr id="6" name="Group 5">
            <a:extLst>
              <a:ext uri="{FF2B5EF4-FFF2-40B4-BE49-F238E27FC236}">
                <a16:creationId xmlns:a16="http://schemas.microsoft.com/office/drawing/2014/main" id="{911C1A23-55CE-86B8-9068-77515D6C3733}"/>
              </a:ext>
            </a:extLst>
          </p:cNvPr>
          <p:cNvGrpSpPr/>
          <p:nvPr/>
        </p:nvGrpSpPr>
        <p:grpSpPr>
          <a:xfrm>
            <a:off x="990600" y="1638301"/>
            <a:ext cx="7772400" cy="6705599"/>
            <a:chOff x="990600" y="1638301"/>
            <a:chExt cx="7772400" cy="6705599"/>
          </a:xfrm>
        </p:grpSpPr>
        <p:sp>
          <p:nvSpPr>
            <p:cNvPr id="3" name="Rectangle 2">
              <a:extLst>
                <a:ext uri="{FF2B5EF4-FFF2-40B4-BE49-F238E27FC236}">
                  <a16:creationId xmlns:a16="http://schemas.microsoft.com/office/drawing/2014/main" id="{D690ED04-446E-A6F1-838B-63B8B0752E46}"/>
                </a:ext>
              </a:extLst>
            </p:cNvPr>
            <p:cNvSpPr/>
            <p:nvPr/>
          </p:nvSpPr>
          <p:spPr>
            <a:xfrm>
              <a:off x="990600" y="1638301"/>
              <a:ext cx="7772400" cy="6705599"/>
            </a:xfrm>
            <a:prstGeom prst="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A09EF47-016C-C1D2-FE50-612C54DC52D9}"/>
                </a:ext>
              </a:extLst>
            </p:cNvPr>
            <p:cNvSpPr txBox="1"/>
            <p:nvPr/>
          </p:nvSpPr>
          <p:spPr>
            <a:xfrm>
              <a:off x="1364456" y="3147967"/>
              <a:ext cx="7024688" cy="3686266"/>
            </a:xfrm>
            <a:prstGeom prst="rect">
              <a:avLst/>
            </a:prstGeom>
            <a:noFill/>
          </p:spPr>
          <p:txBody>
            <a:bodyPr wrap="square">
              <a:spAutoFit/>
            </a:bodyPr>
            <a:lstStyle/>
            <a:p>
              <a:pPr algn="just">
                <a:lnSpc>
                  <a:spcPct val="150000"/>
                </a:lnSpc>
              </a:pPr>
              <a:r>
                <a:rPr lang="en-US" sz="4000" b="1">
                  <a:latin typeface="Arial" panose="020B0604020202020204" pitchFamily="34" charset="0"/>
                  <a:cs typeface="Arial" panose="020B0604020202020204" pitchFamily="34" charset="0"/>
                </a:rPr>
                <a:t>Khái niệm: </a:t>
              </a:r>
              <a:r>
                <a:rPr lang="vi-VN" sz="4000"/>
                <a:t>Khẩu phần ăn là một hỗn hợp thức ăn cung cấp cho vật nuôi nhằm thỏa mãn tiêu chuẩn ăn.</a:t>
              </a:r>
              <a:endParaRPr lang="en-US" sz="4000"/>
            </a:p>
          </p:txBody>
        </p:sp>
      </p:grpSp>
    </p:spTree>
    <p:extLst>
      <p:ext uri="{BB962C8B-B14F-4D97-AF65-F5344CB8AC3E}">
        <p14:creationId xmlns:p14="http://schemas.microsoft.com/office/powerpoint/2010/main" val="3530067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3" name="Freeform 7">
            <a:extLst>
              <a:ext uri="{FF2B5EF4-FFF2-40B4-BE49-F238E27FC236}">
                <a16:creationId xmlns:a16="http://schemas.microsoft.com/office/drawing/2014/main" id="{E499D5EF-4228-F48D-DEFB-CC416C4BE957}"/>
              </a:ext>
            </a:extLst>
          </p:cNvPr>
          <p:cNvSpPr/>
          <p:nvPr/>
        </p:nvSpPr>
        <p:spPr>
          <a:xfrm>
            <a:off x="647700" y="-128587"/>
            <a:ext cx="16992600" cy="10401299"/>
          </a:xfrm>
          <a:custGeom>
            <a:avLst/>
            <a:gdLst/>
            <a:ahLst/>
            <a:cxnLst/>
            <a:rect l="l" t="t" r="r" b="b"/>
            <a:pathLst>
              <a:path w="12328989" h="8229600">
                <a:moveTo>
                  <a:pt x="0" y="0"/>
                </a:moveTo>
                <a:lnTo>
                  <a:pt x="12328988" y="0"/>
                </a:lnTo>
                <a:lnTo>
                  <a:pt x="12328988" y="8229600"/>
                </a:lnTo>
                <a:lnTo>
                  <a:pt x="0" y="8229600"/>
                </a:lnTo>
                <a:lnTo>
                  <a:pt x="0" y="0"/>
                </a:lnTo>
                <a:close/>
              </a:path>
            </a:pathLst>
          </a:custGeom>
          <a:blipFill>
            <a:blip r:embed="rId2"/>
            <a:stretch>
              <a:fillRect/>
            </a:stretch>
          </a:blipFill>
        </p:spPr>
        <p:txBody>
          <a:bodyPr/>
          <a:lstStyle/>
          <a:p>
            <a:endParaRPr lang="en-US"/>
          </a:p>
        </p:txBody>
      </p:sp>
      <p:sp>
        <p:nvSpPr>
          <p:cNvPr id="7" name="Freeform 7">
            <a:extLst>
              <a:ext uri="{FF2B5EF4-FFF2-40B4-BE49-F238E27FC236}">
                <a16:creationId xmlns:a16="http://schemas.microsoft.com/office/drawing/2014/main" id="{BB8FD09A-7018-6800-AA3F-4D35568BFBC5}"/>
              </a:ext>
            </a:extLst>
          </p:cNvPr>
          <p:cNvSpPr/>
          <p:nvPr/>
        </p:nvSpPr>
        <p:spPr>
          <a:xfrm>
            <a:off x="0" y="-164305"/>
            <a:ext cx="16992600" cy="10401299"/>
          </a:xfrm>
          <a:custGeom>
            <a:avLst/>
            <a:gdLst/>
            <a:ahLst/>
            <a:cxnLst/>
            <a:rect l="l" t="t" r="r" b="b"/>
            <a:pathLst>
              <a:path w="12328989" h="8229600">
                <a:moveTo>
                  <a:pt x="0" y="0"/>
                </a:moveTo>
                <a:lnTo>
                  <a:pt x="12328988" y="0"/>
                </a:lnTo>
                <a:lnTo>
                  <a:pt x="12328988" y="8229600"/>
                </a:lnTo>
                <a:lnTo>
                  <a:pt x="0" y="8229600"/>
                </a:lnTo>
                <a:lnTo>
                  <a:pt x="0" y="0"/>
                </a:lnTo>
                <a:close/>
              </a:path>
            </a:pathLst>
          </a:custGeom>
          <a:blipFill>
            <a:blip r:embed="rId2"/>
            <a:stretch>
              <a:fillRect/>
            </a:stretch>
          </a:blipFill>
        </p:spPr>
        <p:txBody>
          <a:bodyPr/>
          <a:lstStyle/>
          <a:p>
            <a:endParaRPr lang="en-US"/>
          </a:p>
        </p:txBody>
      </p:sp>
      <p:sp>
        <p:nvSpPr>
          <p:cNvPr id="9" name="Freeform 7">
            <a:extLst>
              <a:ext uri="{FF2B5EF4-FFF2-40B4-BE49-F238E27FC236}">
                <a16:creationId xmlns:a16="http://schemas.microsoft.com/office/drawing/2014/main" id="{AA04C1B5-7DD2-CFAB-45F0-290B1CD0D9C7}"/>
              </a:ext>
            </a:extLst>
          </p:cNvPr>
          <p:cNvSpPr/>
          <p:nvPr/>
        </p:nvSpPr>
        <p:spPr>
          <a:xfrm>
            <a:off x="1276350" y="-92869"/>
            <a:ext cx="16992600" cy="10401299"/>
          </a:xfrm>
          <a:custGeom>
            <a:avLst/>
            <a:gdLst/>
            <a:ahLst/>
            <a:cxnLst/>
            <a:rect l="l" t="t" r="r" b="b"/>
            <a:pathLst>
              <a:path w="12328989" h="8229600">
                <a:moveTo>
                  <a:pt x="0" y="0"/>
                </a:moveTo>
                <a:lnTo>
                  <a:pt x="12328988" y="0"/>
                </a:lnTo>
                <a:lnTo>
                  <a:pt x="12328988" y="8229600"/>
                </a:lnTo>
                <a:lnTo>
                  <a:pt x="0" y="8229600"/>
                </a:lnTo>
                <a:lnTo>
                  <a:pt x="0" y="0"/>
                </a:lnTo>
                <a:close/>
              </a:path>
            </a:pathLst>
          </a:custGeom>
          <a:blipFill>
            <a:blip r:embed="rId2"/>
            <a:stretch>
              <a:fillRect/>
            </a:stretch>
          </a:blipFill>
        </p:spPr>
        <p:txBody>
          <a:bodyPr/>
          <a:lstStyle/>
          <a:p>
            <a:endParaRPr lang="en-US"/>
          </a:p>
        </p:txBody>
      </p:sp>
      <p:grpSp>
        <p:nvGrpSpPr>
          <p:cNvPr id="13" name="Group 12">
            <a:extLst>
              <a:ext uri="{FF2B5EF4-FFF2-40B4-BE49-F238E27FC236}">
                <a16:creationId xmlns:a16="http://schemas.microsoft.com/office/drawing/2014/main" id="{A6F4A95F-0935-5E24-0622-52139E3E646B}"/>
              </a:ext>
            </a:extLst>
          </p:cNvPr>
          <p:cNvGrpSpPr/>
          <p:nvPr/>
        </p:nvGrpSpPr>
        <p:grpSpPr>
          <a:xfrm>
            <a:off x="762000" y="1731171"/>
            <a:ext cx="7848600" cy="6400796"/>
            <a:chOff x="762000" y="1731171"/>
            <a:chExt cx="7848600" cy="6400796"/>
          </a:xfrm>
        </p:grpSpPr>
        <p:sp>
          <p:nvSpPr>
            <p:cNvPr id="10" name="Speech Bubble: Rectangle 9">
              <a:extLst>
                <a:ext uri="{FF2B5EF4-FFF2-40B4-BE49-F238E27FC236}">
                  <a16:creationId xmlns:a16="http://schemas.microsoft.com/office/drawing/2014/main" id="{32EA2FA8-E477-9B4F-33C7-15D1ACAED569}"/>
                </a:ext>
              </a:extLst>
            </p:cNvPr>
            <p:cNvSpPr/>
            <p:nvPr/>
          </p:nvSpPr>
          <p:spPr>
            <a:xfrm>
              <a:off x="762000" y="1731171"/>
              <a:ext cx="7848600" cy="6400796"/>
            </a:xfrm>
            <a:prstGeom prst="wedgeRectCallout">
              <a:avLst>
                <a:gd name="adj1" fmla="val -75809"/>
                <a:gd name="adj2" fmla="val -73438"/>
              </a:avLst>
            </a:prstGeom>
            <a:solidFill>
              <a:schemeClr val="bg1">
                <a:alpha val="88000"/>
              </a:schemeClr>
            </a:solidFill>
            <a:ln>
              <a:solidFill>
                <a:srgbClr val="C7DB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D1A2F43-E773-BDC1-194B-2104903396DD}"/>
                </a:ext>
              </a:extLst>
            </p:cNvPr>
            <p:cNvSpPr txBox="1"/>
            <p:nvPr/>
          </p:nvSpPr>
          <p:spPr>
            <a:xfrm>
              <a:off x="1086445" y="3088436"/>
              <a:ext cx="7199709" cy="3686266"/>
            </a:xfrm>
            <a:prstGeom prst="rect">
              <a:avLst/>
            </a:prstGeom>
            <a:noFill/>
          </p:spPr>
          <p:txBody>
            <a:bodyPr wrap="square">
              <a:spAutoFit/>
            </a:bodyPr>
            <a:lstStyle/>
            <a:p>
              <a:pPr algn="just">
                <a:lnSpc>
                  <a:spcPct val="150000"/>
                </a:lnSpc>
              </a:pPr>
              <a:r>
                <a:rPr lang="vi-VN" sz="4000"/>
                <a:t>Khẩu phần ăn có thể được tính theo tỉ lệ (%) trong thức ăn hỗn hợp hoặc theo khối lượng (kg) trong một ngày đêm.</a:t>
              </a:r>
              <a:endParaRPr lang="en-US" sz="4000"/>
            </a:p>
          </p:txBody>
        </p:sp>
      </p:grpSp>
    </p:spTree>
    <p:extLst>
      <p:ext uri="{BB962C8B-B14F-4D97-AF65-F5344CB8AC3E}">
        <p14:creationId xmlns:p14="http://schemas.microsoft.com/office/powerpoint/2010/main" val="1379825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753C680-8DB4-AFD8-6386-DC2869732D3C}"/>
              </a:ext>
            </a:extLst>
          </p:cNvPr>
          <p:cNvGrpSpPr/>
          <p:nvPr/>
        </p:nvGrpSpPr>
        <p:grpSpPr>
          <a:xfrm>
            <a:off x="7601411" y="2131350"/>
            <a:ext cx="8495378" cy="5947724"/>
            <a:chOff x="7601411" y="2131350"/>
            <a:chExt cx="8495378" cy="5947724"/>
          </a:xfrm>
        </p:grpSpPr>
        <p:sp>
          <p:nvSpPr>
            <p:cNvPr id="11" name="Rectangle 10">
              <a:extLst>
                <a:ext uri="{FF2B5EF4-FFF2-40B4-BE49-F238E27FC236}">
                  <a16:creationId xmlns:a16="http://schemas.microsoft.com/office/drawing/2014/main" id="{552FC653-D19B-BE78-52F8-CAC35E97B160}"/>
                </a:ext>
              </a:extLst>
            </p:cNvPr>
            <p:cNvSpPr/>
            <p:nvPr/>
          </p:nvSpPr>
          <p:spPr>
            <a:xfrm>
              <a:off x="7601411" y="4599525"/>
              <a:ext cx="8495378" cy="3479549"/>
            </a:xfrm>
            <a:prstGeom prst="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7">
              <a:extLst>
                <a:ext uri="{FF2B5EF4-FFF2-40B4-BE49-F238E27FC236}">
                  <a16:creationId xmlns:a16="http://schemas.microsoft.com/office/drawing/2014/main" id="{8C48F6A0-C53F-FE04-E9DD-4ADE3EA9335E}"/>
                </a:ext>
              </a:extLst>
            </p:cNvPr>
            <p:cNvSpPr/>
            <p:nvPr/>
          </p:nvSpPr>
          <p:spPr>
            <a:xfrm>
              <a:off x="9754061" y="2131350"/>
              <a:ext cx="3733800" cy="2874451"/>
            </a:xfrm>
            <a:custGeom>
              <a:avLst/>
              <a:gdLst/>
              <a:ahLst/>
              <a:cxnLst/>
              <a:rect l="l" t="t" r="r" b="b"/>
              <a:pathLst>
                <a:path w="5617474" h="4114800">
                  <a:moveTo>
                    <a:pt x="0" y="0"/>
                  </a:moveTo>
                  <a:lnTo>
                    <a:pt x="5617474" y="0"/>
                  </a:lnTo>
                  <a:lnTo>
                    <a:pt x="5617474"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89D1AA06-1124-8F9D-82A5-7E6297018E18}"/>
                </a:ext>
              </a:extLst>
            </p:cNvPr>
            <p:cNvSpPr txBox="1"/>
            <p:nvPr/>
          </p:nvSpPr>
          <p:spPr>
            <a:xfrm>
              <a:off x="8627499" y="5419496"/>
              <a:ext cx="6862762" cy="1839606"/>
            </a:xfrm>
            <a:prstGeom prst="rect">
              <a:avLst/>
            </a:prstGeom>
            <a:noFill/>
          </p:spPr>
          <p:txBody>
            <a:bodyPr wrap="square">
              <a:spAutoFit/>
            </a:bodyPr>
            <a:lstStyle/>
            <a:p>
              <a:pPr>
                <a:lnSpc>
                  <a:spcPct val="150000"/>
                </a:lnSpc>
              </a:pPr>
              <a:r>
                <a:rPr lang="vi-VN" sz="4000"/>
                <a:t>Hãy nêu các bước xây dựng khẩu phần ăn cho vật nuôi.</a:t>
              </a:r>
              <a:endParaRPr lang="en-US" sz="4000"/>
            </a:p>
          </p:txBody>
        </p:sp>
      </p:grpSp>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2" name="Freeform 2">
            <a:extLst>
              <a:ext uri="{FF2B5EF4-FFF2-40B4-BE49-F238E27FC236}">
                <a16:creationId xmlns:a16="http://schemas.microsoft.com/office/drawing/2014/main" id="{0E964622-D761-F224-BE3C-67D349BCA863}"/>
              </a:ext>
            </a:extLst>
          </p:cNvPr>
          <p:cNvSpPr/>
          <p:nvPr/>
        </p:nvSpPr>
        <p:spPr>
          <a:xfrm>
            <a:off x="762000" y="3162300"/>
            <a:ext cx="7201822" cy="7147809"/>
          </a:xfrm>
          <a:custGeom>
            <a:avLst/>
            <a:gdLst/>
            <a:ahLst/>
            <a:cxnLst/>
            <a:rect l="l" t="t" r="r" b="b"/>
            <a:pathLst>
              <a:path w="8291788" h="8229600">
                <a:moveTo>
                  <a:pt x="0" y="0"/>
                </a:moveTo>
                <a:lnTo>
                  <a:pt x="8291788" y="0"/>
                </a:lnTo>
                <a:lnTo>
                  <a:pt x="8291788" y="8229600"/>
                </a:lnTo>
                <a:lnTo>
                  <a:pt x="0" y="8229600"/>
                </a:lnTo>
                <a:lnTo>
                  <a:pt x="0" y="0"/>
                </a:lnTo>
                <a:close/>
              </a:path>
            </a:pathLst>
          </a:custGeom>
          <a:blipFill>
            <a:blip r:embed="rId4"/>
            <a:stretch>
              <a:fillRect/>
            </a:stretch>
          </a:blipFill>
        </p:spPr>
        <p:txBody>
          <a:bodyPr/>
          <a:lstStyle/>
          <a:p>
            <a:endParaRPr lang="en-US"/>
          </a:p>
        </p:txBody>
      </p:sp>
      <p:sp>
        <p:nvSpPr>
          <p:cNvPr id="7" name="TextBox 6">
            <a:extLst>
              <a:ext uri="{FF2B5EF4-FFF2-40B4-BE49-F238E27FC236}">
                <a16:creationId xmlns:a16="http://schemas.microsoft.com/office/drawing/2014/main" id="{87D97C34-3BEE-29C2-F0EB-C6CE3C369A5F}"/>
              </a:ext>
            </a:extLst>
          </p:cNvPr>
          <p:cNvSpPr txBox="1"/>
          <p:nvPr/>
        </p:nvSpPr>
        <p:spPr>
          <a:xfrm>
            <a:off x="1257300" y="533399"/>
            <a:ext cx="15773400" cy="916276"/>
          </a:xfrm>
          <a:prstGeom prst="rect">
            <a:avLst/>
          </a:prstGeom>
          <a:noFill/>
        </p:spPr>
        <p:txBody>
          <a:bodyPr wrap="square">
            <a:spAutoFit/>
          </a:bodyPr>
          <a:lstStyle/>
          <a:p>
            <a:pPr algn="ctr">
              <a:lnSpc>
                <a:spcPct val="150000"/>
              </a:lnSpc>
            </a:pPr>
            <a:r>
              <a:rPr lang="vi-VN" sz="4000">
                <a:solidFill>
                  <a:srgbClr val="C00000"/>
                </a:solidFill>
              </a:rPr>
              <a:t>Đọc nội dung "Các bước xây dựng khẩu phần ăn" và trả lời câu hỏi:</a:t>
            </a:r>
            <a:endParaRPr lang="en-US" sz="4000">
              <a:solidFill>
                <a:srgbClr val="C00000"/>
              </a:solidFill>
            </a:endParaRPr>
          </a:p>
        </p:txBody>
      </p:sp>
    </p:spTree>
    <p:extLst>
      <p:ext uri="{BB962C8B-B14F-4D97-AF65-F5344CB8AC3E}">
        <p14:creationId xmlns:p14="http://schemas.microsoft.com/office/powerpoint/2010/main" val="274909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9E82297-06FC-E0D9-CB8C-B4F48F0207F0}"/>
              </a:ext>
            </a:extLst>
          </p:cNvPr>
          <p:cNvSpPr txBox="1"/>
          <p:nvPr/>
        </p:nvSpPr>
        <p:spPr>
          <a:xfrm>
            <a:off x="3083719" y="532743"/>
            <a:ext cx="12120562" cy="707886"/>
          </a:xfrm>
          <a:prstGeom prst="rect">
            <a:avLst/>
          </a:prstGeom>
          <a:solidFill>
            <a:srgbClr val="C7DBD9"/>
          </a:solidFill>
        </p:spPr>
        <p:txBody>
          <a:bodyPr wrap="square">
            <a:spAutoFit/>
          </a:bodyPr>
          <a:lstStyle/>
          <a:p>
            <a:pPr algn="ctr"/>
            <a:r>
              <a:rPr lang="vi-VN" sz="4000" b="1"/>
              <a:t>Các bước xây dựng khẩu phần ăn cho vật nuôi:</a:t>
            </a:r>
            <a:endParaRPr lang="en-US" sz="4000" b="1"/>
          </a:p>
        </p:txBody>
      </p:sp>
      <p:grpSp>
        <p:nvGrpSpPr>
          <p:cNvPr id="16" name="Group 15">
            <a:extLst>
              <a:ext uri="{FF2B5EF4-FFF2-40B4-BE49-F238E27FC236}">
                <a16:creationId xmlns:a16="http://schemas.microsoft.com/office/drawing/2014/main" id="{DA87B3DB-C90B-17FB-5D2D-B9A9A1B9C87B}"/>
              </a:ext>
            </a:extLst>
          </p:cNvPr>
          <p:cNvGrpSpPr/>
          <p:nvPr/>
        </p:nvGrpSpPr>
        <p:grpSpPr>
          <a:xfrm>
            <a:off x="945357" y="1790700"/>
            <a:ext cx="16066293" cy="1752599"/>
            <a:chOff x="945357" y="1790700"/>
            <a:chExt cx="16066293" cy="1752599"/>
          </a:xfrm>
        </p:grpSpPr>
        <p:sp>
          <p:nvSpPr>
            <p:cNvPr id="6" name="Rectangle 5">
              <a:extLst>
                <a:ext uri="{FF2B5EF4-FFF2-40B4-BE49-F238E27FC236}">
                  <a16:creationId xmlns:a16="http://schemas.microsoft.com/office/drawing/2014/main" id="{474A2ECA-967F-2068-D7DD-AAEDE0FFB53D}"/>
                </a:ext>
              </a:extLst>
            </p:cNvPr>
            <p:cNvSpPr/>
            <p:nvPr/>
          </p:nvSpPr>
          <p:spPr>
            <a:xfrm>
              <a:off x="1428750" y="1790700"/>
              <a:ext cx="15430500" cy="160019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379881-8547-4E7B-AC30-C4EC24121932}"/>
                </a:ext>
              </a:extLst>
            </p:cNvPr>
            <p:cNvSpPr/>
            <p:nvPr/>
          </p:nvSpPr>
          <p:spPr>
            <a:xfrm>
              <a:off x="1581150" y="1943100"/>
              <a:ext cx="15430500" cy="1600199"/>
            </a:xfrm>
            <a:prstGeom prst="rect">
              <a:avLst/>
            </a:prstGeom>
            <a:solidFill>
              <a:schemeClr val="bg1"/>
            </a:solid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BA952FE-25BB-ECF2-9A5F-9C54E20235D6}"/>
                </a:ext>
              </a:extLst>
            </p:cNvPr>
            <p:cNvSpPr/>
            <p:nvPr/>
          </p:nvSpPr>
          <p:spPr>
            <a:xfrm>
              <a:off x="945357" y="2171702"/>
              <a:ext cx="966785" cy="966785"/>
            </a:xfrm>
            <a:prstGeom prst="ellipse">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E0F620FD-914C-3AC0-BC2D-96ECEC81BEA5}"/>
                </a:ext>
              </a:extLst>
            </p:cNvPr>
            <p:cNvSpPr txBox="1"/>
            <p:nvPr/>
          </p:nvSpPr>
          <p:spPr>
            <a:xfrm>
              <a:off x="2083592" y="2404645"/>
              <a:ext cx="14642308" cy="677108"/>
            </a:xfrm>
            <a:prstGeom prst="rect">
              <a:avLst/>
            </a:prstGeom>
            <a:noFill/>
          </p:spPr>
          <p:txBody>
            <a:bodyPr wrap="square">
              <a:spAutoFit/>
            </a:bodyPr>
            <a:lstStyle/>
            <a:p>
              <a:pPr algn="ctr"/>
              <a:r>
                <a:rPr lang="vi-VN" sz="3800"/>
                <a:t>Xác định đối tượng cần xây dựng khẩu phần ăn. </a:t>
              </a:r>
              <a:endParaRPr lang="en-US" sz="3800"/>
            </a:p>
          </p:txBody>
        </p:sp>
      </p:grpSp>
      <p:grpSp>
        <p:nvGrpSpPr>
          <p:cNvPr id="17" name="Group 16">
            <a:extLst>
              <a:ext uri="{FF2B5EF4-FFF2-40B4-BE49-F238E27FC236}">
                <a16:creationId xmlns:a16="http://schemas.microsoft.com/office/drawing/2014/main" id="{0A9FD2DC-57F7-DE0F-F7C6-9AC21B8B769F}"/>
              </a:ext>
            </a:extLst>
          </p:cNvPr>
          <p:cNvGrpSpPr/>
          <p:nvPr/>
        </p:nvGrpSpPr>
        <p:grpSpPr>
          <a:xfrm>
            <a:off x="945357" y="3848100"/>
            <a:ext cx="16066293" cy="1752599"/>
            <a:chOff x="945357" y="1790700"/>
            <a:chExt cx="16066293" cy="1752599"/>
          </a:xfrm>
        </p:grpSpPr>
        <p:sp>
          <p:nvSpPr>
            <p:cNvPr id="18" name="Rectangle 17">
              <a:extLst>
                <a:ext uri="{FF2B5EF4-FFF2-40B4-BE49-F238E27FC236}">
                  <a16:creationId xmlns:a16="http://schemas.microsoft.com/office/drawing/2014/main" id="{4C5673AE-7CEA-B7E1-2E0F-77E0088EE608}"/>
                </a:ext>
              </a:extLst>
            </p:cNvPr>
            <p:cNvSpPr/>
            <p:nvPr/>
          </p:nvSpPr>
          <p:spPr>
            <a:xfrm>
              <a:off x="1428750" y="1790700"/>
              <a:ext cx="15430500" cy="160019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024CE0E-1E7A-B199-D9CB-F52830A2C26E}"/>
                </a:ext>
              </a:extLst>
            </p:cNvPr>
            <p:cNvSpPr/>
            <p:nvPr/>
          </p:nvSpPr>
          <p:spPr>
            <a:xfrm>
              <a:off x="1581150" y="1943100"/>
              <a:ext cx="15430500" cy="1600199"/>
            </a:xfrm>
            <a:prstGeom prst="rect">
              <a:avLst/>
            </a:prstGeom>
            <a:solidFill>
              <a:schemeClr val="bg1"/>
            </a:solid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377B729-056C-46DA-DFC3-A5E6BC413826}"/>
                </a:ext>
              </a:extLst>
            </p:cNvPr>
            <p:cNvSpPr/>
            <p:nvPr/>
          </p:nvSpPr>
          <p:spPr>
            <a:xfrm>
              <a:off x="945357" y="2171702"/>
              <a:ext cx="966785" cy="966785"/>
            </a:xfrm>
            <a:prstGeom prst="ellipse">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2</a:t>
              </a:r>
            </a:p>
          </p:txBody>
        </p:sp>
        <p:sp>
          <p:nvSpPr>
            <p:cNvPr id="21" name="TextBox 20">
              <a:extLst>
                <a:ext uri="{FF2B5EF4-FFF2-40B4-BE49-F238E27FC236}">
                  <a16:creationId xmlns:a16="http://schemas.microsoft.com/office/drawing/2014/main" id="{62F496CC-615F-F51C-588B-1D4E30433579}"/>
                </a:ext>
              </a:extLst>
            </p:cNvPr>
            <p:cNvSpPr txBox="1"/>
            <p:nvPr/>
          </p:nvSpPr>
          <p:spPr>
            <a:xfrm>
              <a:off x="2083592" y="2404645"/>
              <a:ext cx="14642308" cy="677108"/>
            </a:xfrm>
            <a:prstGeom prst="rect">
              <a:avLst/>
            </a:prstGeom>
            <a:noFill/>
          </p:spPr>
          <p:txBody>
            <a:bodyPr wrap="square">
              <a:spAutoFit/>
            </a:bodyPr>
            <a:lstStyle/>
            <a:p>
              <a:pPr algn="ctr"/>
              <a:r>
                <a:rPr lang="vi-VN" sz="3800"/>
                <a:t>Xác định nhu cầu dinh dưỡng của vật nuôi.</a:t>
              </a:r>
              <a:endParaRPr lang="en-US" sz="3800"/>
            </a:p>
          </p:txBody>
        </p:sp>
      </p:grpSp>
      <p:grpSp>
        <p:nvGrpSpPr>
          <p:cNvPr id="22" name="Group 21">
            <a:extLst>
              <a:ext uri="{FF2B5EF4-FFF2-40B4-BE49-F238E27FC236}">
                <a16:creationId xmlns:a16="http://schemas.microsoft.com/office/drawing/2014/main" id="{365890BF-FD01-5291-BD95-248DAD67BCBF}"/>
              </a:ext>
            </a:extLst>
          </p:cNvPr>
          <p:cNvGrpSpPr/>
          <p:nvPr/>
        </p:nvGrpSpPr>
        <p:grpSpPr>
          <a:xfrm>
            <a:off x="945357" y="6134100"/>
            <a:ext cx="16066293" cy="1752599"/>
            <a:chOff x="945357" y="1790700"/>
            <a:chExt cx="16066293" cy="1752599"/>
          </a:xfrm>
        </p:grpSpPr>
        <p:sp>
          <p:nvSpPr>
            <p:cNvPr id="23" name="Rectangle 22">
              <a:extLst>
                <a:ext uri="{FF2B5EF4-FFF2-40B4-BE49-F238E27FC236}">
                  <a16:creationId xmlns:a16="http://schemas.microsoft.com/office/drawing/2014/main" id="{39F8180D-02E3-8EF2-AC29-EB6B1B6BE762}"/>
                </a:ext>
              </a:extLst>
            </p:cNvPr>
            <p:cNvSpPr/>
            <p:nvPr/>
          </p:nvSpPr>
          <p:spPr>
            <a:xfrm>
              <a:off x="1428750" y="1790700"/>
              <a:ext cx="15430500" cy="160019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45E9D51-CD27-926F-C8BE-BA8E49B79FE5}"/>
                </a:ext>
              </a:extLst>
            </p:cNvPr>
            <p:cNvSpPr/>
            <p:nvPr/>
          </p:nvSpPr>
          <p:spPr>
            <a:xfrm>
              <a:off x="1581150" y="1943100"/>
              <a:ext cx="15430500" cy="1600199"/>
            </a:xfrm>
            <a:prstGeom prst="rect">
              <a:avLst/>
            </a:prstGeom>
            <a:solidFill>
              <a:schemeClr val="bg1"/>
            </a:solid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71768D15-2BD4-2ADF-2B3B-758CC5445929}"/>
                </a:ext>
              </a:extLst>
            </p:cNvPr>
            <p:cNvSpPr/>
            <p:nvPr/>
          </p:nvSpPr>
          <p:spPr>
            <a:xfrm>
              <a:off x="945357" y="2171702"/>
              <a:ext cx="966785" cy="966785"/>
            </a:xfrm>
            <a:prstGeom prst="ellipse">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3</a:t>
              </a:r>
            </a:p>
          </p:txBody>
        </p:sp>
        <p:sp>
          <p:nvSpPr>
            <p:cNvPr id="26" name="TextBox 25">
              <a:extLst>
                <a:ext uri="{FF2B5EF4-FFF2-40B4-BE49-F238E27FC236}">
                  <a16:creationId xmlns:a16="http://schemas.microsoft.com/office/drawing/2014/main" id="{AEDB9246-C4AF-8EA4-1B26-652EE3603734}"/>
                </a:ext>
              </a:extLst>
            </p:cNvPr>
            <p:cNvSpPr txBox="1"/>
            <p:nvPr/>
          </p:nvSpPr>
          <p:spPr>
            <a:xfrm>
              <a:off x="2083592" y="2404645"/>
              <a:ext cx="14642308" cy="677108"/>
            </a:xfrm>
            <a:prstGeom prst="rect">
              <a:avLst/>
            </a:prstGeom>
            <a:noFill/>
          </p:spPr>
          <p:txBody>
            <a:bodyPr wrap="square">
              <a:spAutoFit/>
            </a:bodyPr>
            <a:lstStyle/>
            <a:p>
              <a:pPr algn="ctr"/>
              <a:r>
                <a:rPr lang="vi-VN" sz="3800"/>
                <a:t>Xác định hàm lượng dinh dưỡng của nguyên liệu. </a:t>
              </a:r>
              <a:endParaRPr lang="en-US" sz="3800"/>
            </a:p>
          </p:txBody>
        </p:sp>
      </p:grpSp>
      <p:grpSp>
        <p:nvGrpSpPr>
          <p:cNvPr id="27" name="Group 26">
            <a:extLst>
              <a:ext uri="{FF2B5EF4-FFF2-40B4-BE49-F238E27FC236}">
                <a16:creationId xmlns:a16="http://schemas.microsoft.com/office/drawing/2014/main" id="{B383527D-72B4-FDDF-6EE5-732B0E388FC1}"/>
              </a:ext>
            </a:extLst>
          </p:cNvPr>
          <p:cNvGrpSpPr/>
          <p:nvPr/>
        </p:nvGrpSpPr>
        <p:grpSpPr>
          <a:xfrm>
            <a:off x="945357" y="8267700"/>
            <a:ext cx="16066293" cy="1752599"/>
            <a:chOff x="945357" y="1790700"/>
            <a:chExt cx="16066293" cy="1752599"/>
          </a:xfrm>
        </p:grpSpPr>
        <p:sp>
          <p:nvSpPr>
            <p:cNvPr id="28" name="Rectangle 27">
              <a:extLst>
                <a:ext uri="{FF2B5EF4-FFF2-40B4-BE49-F238E27FC236}">
                  <a16:creationId xmlns:a16="http://schemas.microsoft.com/office/drawing/2014/main" id="{662E3711-A537-7610-6BD3-E1D4AB6CD987}"/>
                </a:ext>
              </a:extLst>
            </p:cNvPr>
            <p:cNvSpPr/>
            <p:nvPr/>
          </p:nvSpPr>
          <p:spPr>
            <a:xfrm>
              <a:off x="1428750" y="1790700"/>
              <a:ext cx="15430500" cy="160019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497C2B0-0E0E-A3A0-042A-78A1F12CC131}"/>
                </a:ext>
              </a:extLst>
            </p:cNvPr>
            <p:cNvSpPr/>
            <p:nvPr/>
          </p:nvSpPr>
          <p:spPr>
            <a:xfrm>
              <a:off x="1581150" y="1943100"/>
              <a:ext cx="15430500" cy="1600199"/>
            </a:xfrm>
            <a:prstGeom prst="rect">
              <a:avLst/>
            </a:prstGeom>
            <a:solidFill>
              <a:schemeClr val="bg1"/>
            </a:solid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5DEA8CF-61D7-73CC-D80B-FAB3739F1922}"/>
                </a:ext>
              </a:extLst>
            </p:cNvPr>
            <p:cNvSpPr/>
            <p:nvPr/>
          </p:nvSpPr>
          <p:spPr>
            <a:xfrm>
              <a:off x="945357" y="2171702"/>
              <a:ext cx="966785" cy="966785"/>
            </a:xfrm>
            <a:prstGeom prst="ellipse">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4</a:t>
              </a:r>
            </a:p>
          </p:txBody>
        </p:sp>
        <p:sp>
          <p:nvSpPr>
            <p:cNvPr id="31" name="TextBox 30">
              <a:extLst>
                <a:ext uri="{FF2B5EF4-FFF2-40B4-BE49-F238E27FC236}">
                  <a16:creationId xmlns:a16="http://schemas.microsoft.com/office/drawing/2014/main" id="{91FEA812-B4B1-D904-E0A5-3527BCE531D1}"/>
                </a:ext>
              </a:extLst>
            </p:cNvPr>
            <p:cNvSpPr txBox="1"/>
            <p:nvPr/>
          </p:nvSpPr>
          <p:spPr>
            <a:xfrm>
              <a:off x="2083592" y="2404645"/>
              <a:ext cx="14642308" cy="677108"/>
            </a:xfrm>
            <a:prstGeom prst="rect">
              <a:avLst/>
            </a:prstGeom>
            <a:noFill/>
          </p:spPr>
          <p:txBody>
            <a:bodyPr wrap="square">
              <a:spAutoFit/>
            </a:bodyPr>
            <a:lstStyle/>
            <a:p>
              <a:pPr algn="ctr"/>
              <a:r>
                <a:rPr lang="vi-VN" sz="3800"/>
                <a:t>Chọn nguyên liệu để sử dụng. </a:t>
              </a:r>
              <a:endParaRPr lang="en-US" sz="3800"/>
            </a:p>
          </p:txBody>
        </p:sp>
      </p:grpSp>
    </p:spTree>
    <p:extLst>
      <p:ext uri="{BB962C8B-B14F-4D97-AF65-F5344CB8AC3E}">
        <p14:creationId xmlns:p14="http://schemas.microsoft.com/office/powerpoint/2010/main" val="371785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par>
                                <p:cTn id="13" presetID="14"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A87B3DB-C90B-17FB-5D2D-B9A9A1B9C87B}"/>
              </a:ext>
            </a:extLst>
          </p:cNvPr>
          <p:cNvGrpSpPr/>
          <p:nvPr/>
        </p:nvGrpSpPr>
        <p:grpSpPr>
          <a:xfrm>
            <a:off x="945357" y="495300"/>
            <a:ext cx="16066293" cy="1752599"/>
            <a:chOff x="945357" y="1790700"/>
            <a:chExt cx="16066293" cy="1752599"/>
          </a:xfrm>
        </p:grpSpPr>
        <p:sp>
          <p:nvSpPr>
            <p:cNvPr id="6" name="Rectangle 5">
              <a:extLst>
                <a:ext uri="{FF2B5EF4-FFF2-40B4-BE49-F238E27FC236}">
                  <a16:creationId xmlns:a16="http://schemas.microsoft.com/office/drawing/2014/main" id="{474A2ECA-967F-2068-D7DD-AAEDE0FFB53D}"/>
                </a:ext>
              </a:extLst>
            </p:cNvPr>
            <p:cNvSpPr/>
            <p:nvPr/>
          </p:nvSpPr>
          <p:spPr>
            <a:xfrm>
              <a:off x="1428750" y="1790700"/>
              <a:ext cx="15430500" cy="1600199"/>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379881-8547-4E7B-AC30-C4EC24121932}"/>
                </a:ext>
              </a:extLst>
            </p:cNvPr>
            <p:cNvSpPr/>
            <p:nvPr/>
          </p:nvSpPr>
          <p:spPr>
            <a:xfrm>
              <a:off x="1581150" y="1943100"/>
              <a:ext cx="15430500" cy="1600199"/>
            </a:xfrm>
            <a:prstGeom prst="rect">
              <a:avLst/>
            </a:prstGeom>
            <a:solidFill>
              <a:schemeClr val="bg1"/>
            </a:solid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BA952FE-25BB-ECF2-9A5F-9C54E20235D6}"/>
                </a:ext>
              </a:extLst>
            </p:cNvPr>
            <p:cNvSpPr/>
            <p:nvPr/>
          </p:nvSpPr>
          <p:spPr>
            <a:xfrm>
              <a:off x="945357" y="2171702"/>
              <a:ext cx="966785" cy="966785"/>
            </a:xfrm>
            <a:prstGeom prst="ellipse">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5</a:t>
              </a:r>
            </a:p>
          </p:txBody>
        </p:sp>
        <p:sp>
          <p:nvSpPr>
            <p:cNvPr id="15" name="TextBox 14">
              <a:extLst>
                <a:ext uri="{FF2B5EF4-FFF2-40B4-BE49-F238E27FC236}">
                  <a16:creationId xmlns:a16="http://schemas.microsoft.com/office/drawing/2014/main" id="{E0F620FD-914C-3AC0-BC2D-96ECEC81BEA5}"/>
                </a:ext>
              </a:extLst>
            </p:cNvPr>
            <p:cNvSpPr txBox="1"/>
            <p:nvPr/>
          </p:nvSpPr>
          <p:spPr>
            <a:xfrm>
              <a:off x="2083592" y="2404645"/>
              <a:ext cx="14642308" cy="677108"/>
            </a:xfrm>
            <a:prstGeom prst="rect">
              <a:avLst/>
            </a:prstGeom>
            <a:noFill/>
          </p:spPr>
          <p:txBody>
            <a:bodyPr wrap="square">
              <a:spAutoFit/>
            </a:bodyPr>
            <a:lstStyle/>
            <a:p>
              <a:pPr algn="ctr"/>
              <a:r>
                <a:rPr lang="vi-VN" sz="3800"/>
                <a:t>Cập nhật giá nguyên liệu.</a:t>
              </a:r>
              <a:endParaRPr lang="en-US" sz="3800"/>
            </a:p>
          </p:txBody>
        </p:sp>
      </p:grpSp>
      <p:grpSp>
        <p:nvGrpSpPr>
          <p:cNvPr id="17" name="Group 16">
            <a:extLst>
              <a:ext uri="{FF2B5EF4-FFF2-40B4-BE49-F238E27FC236}">
                <a16:creationId xmlns:a16="http://schemas.microsoft.com/office/drawing/2014/main" id="{0A9FD2DC-57F7-DE0F-F7C6-9AC21B8B769F}"/>
              </a:ext>
            </a:extLst>
          </p:cNvPr>
          <p:cNvGrpSpPr/>
          <p:nvPr/>
        </p:nvGrpSpPr>
        <p:grpSpPr>
          <a:xfrm>
            <a:off x="945357" y="2781300"/>
            <a:ext cx="16066293" cy="1904609"/>
            <a:chOff x="945357" y="1790700"/>
            <a:chExt cx="16066293" cy="1904609"/>
          </a:xfrm>
        </p:grpSpPr>
        <p:sp>
          <p:nvSpPr>
            <p:cNvPr id="18" name="Rectangle 17">
              <a:extLst>
                <a:ext uri="{FF2B5EF4-FFF2-40B4-BE49-F238E27FC236}">
                  <a16:creationId xmlns:a16="http://schemas.microsoft.com/office/drawing/2014/main" id="{4C5673AE-7CEA-B7E1-2E0F-77E0088EE608}"/>
                </a:ext>
              </a:extLst>
            </p:cNvPr>
            <p:cNvSpPr/>
            <p:nvPr/>
          </p:nvSpPr>
          <p:spPr>
            <a:xfrm>
              <a:off x="1428750" y="1790700"/>
              <a:ext cx="15430500" cy="175221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024CE0E-1E7A-B199-D9CB-F52830A2C26E}"/>
                </a:ext>
              </a:extLst>
            </p:cNvPr>
            <p:cNvSpPr/>
            <p:nvPr/>
          </p:nvSpPr>
          <p:spPr>
            <a:xfrm>
              <a:off x="1581150" y="1943100"/>
              <a:ext cx="15430500" cy="1752209"/>
            </a:xfrm>
            <a:prstGeom prst="rect">
              <a:avLst/>
            </a:prstGeom>
            <a:solidFill>
              <a:schemeClr val="bg1"/>
            </a:solid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377B729-056C-46DA-DFC3-A5E6BC413826}"/>
                </a:ext>
              </a:extLst>
            </p:cNvPr>
            <p:cNvSpPr/>
            <p:nvPr/>
          </p:nvSpPr>
          <p:spPr>
            <a:xfrm>
              <a:off x="945357" y="2171702"/>
              <a:ext cx="966785" cy="966785"/>
            </a:xfrm>
            <a:prstGeom prst="ellipse">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6</a:t>
              </a:r>
            </a:p>
          </p:txBody>
        </p:sp>
        <p:sp>
          <p:nvSpPr>
            <p:cNvPr id="21" name="TextBox 20">
              <a:extLst>
                <a:ext uri="{FF2B5EF4-FFF2-40B4-BE49-F238E27FC236}">
                  <a16:creationId xmlns:a16="http://schemas.microsoft.com/office/drawing/2014/main" id="{62F496CC-615F-F51C-588B-1D4E30433579}"/>
                </a:ext>
              </a:extLst>
            </p:cNvPr>
            <p:cNvSpPr txBox="1"/>
            <p:nvPr/>
          </p:nvSpPr>
          <p:spPr>
            <a:xfrm>
              <a:off x="2083592" y="1901042"/>
              <a:ext cx="14642308" cy="1752211"/>
            </a:xfrm>
            <a:prstGeom prst="rect">
              <a:avLst/>
            </a:prstGeom>
            <a:noFill/>
          </p:spPr>
          <p:txBody>
            <a:bodyPr wrap="square">
              <a:spAutoFit/>
            </a:bodyPr>
            <a:lstStyle/>
            <a:p>
              <a:pPr algn="ctr">
                <a:lnSpc>
                  <a:spcPct val="150000"/>
                </a:lnSpc>
              </a:pPr>
              <a:r>
                <a:rPr lang="vi-VN" sz="3800"/>
                <a:t>Tính toán số lượng mỗi loại nguyên liệu cần sử dụng dựa trên nhu cầu dinh dưỡng để đáp ứng tiêu chuẩn ăn.</a:t>
              </a:r>
              <a:endParaRPr lang="en-US" sz="3800"/>
            </a:p>
          </p:txBody>
        </p:sp>
      </p:grpSp>
      <p:grpSp>
        <p:nvGrpSpPr>
          <p:cNvPr id="35" name="Group 34">
            <a:extLst>
              <a:ext uri="{FF2B5EF4-FFF2-40B4-BE49-F238E27FC236}">
                <a16:creationId xmlns:a16="http://schemas.microsoft.com/office/drawing/2014/main" id="{AD886EA7-24E5-B79E-E01E-A1527543207B}"/>
              </a:ext>
            </a:extLst>
          </p:cNvPr>
          <p:cNvGrpSpPr/>
          <p:nvPr/>
        </p:nvGrpSpPr>
        <p:grpSpPr>
          <a:xfrm>
            <a:off x="945357" y="5143500"/>
            <a:ext cx="16066293" cy="1904609"/>
            <a:chOff x="945357" y="1790700"/>
            <a:chExt cx="16066293" cy="1904609"/>
          </a:xfrm>
        </p:grpSpPr>
        <p:sp>
          <p:nvSpPr>
            <p:cNvPr id="36" name="Rectangle 35">
              <a:extLst>
                <a:ext uri="{FF2B5EF4-FFF2-40B4-BE49-F238E27FC236}">
                  <a16:creationId xmlns:a16="http://schemas.microsoft.com/office/drawing/2014/main" id="{E2BC3D69-F08E-C250-11D9-F2C3BC6F9AF8}"/>
                </a:ext>
              </a:extLst>
            </p:cNvPr>
            <p:cNvSpPr/>
            <p:nvPr/>
          </p:nvSpPr>
          <p:spPr>
            <a:xfrm>
              <a:off x="1428750" y="1790700"/>
              <a:ext cx="15430500" cy="175221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8EE2FA2-A2F9-D604-2F16-2812A1DAA919}"/>
                </a:ext>
              </a:extLst>
            </p:cNvPr>
            <p:cNvSpPr/>
            <p:nvPr/>
          </p:nvSpPr>
          <p:spPr>
            <a:xfrm>
              <a:off x="1581150" y="1943100"/>
              <a:ext cx="15430500" cy="1752209"/>
            </a:xfrm>
            <a:prstGeom prst="rect">
              <a:avLst/>
            </a:prstGeom>
            <a:solidFill>
              <a:schemeClr val="bg1"/>
            </a:solid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4F5DE7F-5853-9B3C-71F5-B7DF84615A71}"/>
                </a:ext>
              </a:extLst>
            </p:cNvPr>
            <p:cNvSpPr/>
            <p:nvPr/>
          </p:nvSpPr>
          <p:spPr>
            <a:xfrm>
              <a:off x="945357" y="2171702"/>
              <a:ext cx="966785" cy="966785"/>
            </a:xfrm>
            <a:prstGeom prst="ellipse">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7</a:t>
              </a:r>
            </a:p>
          </p:txBody>
        </p:sp>
        <p:sp>
          <p:nvSpPr>
            <p:cNvPr id="39" name="TextBox 38">
              <a:extLst>
                <a:ext uri="{FF2B5EF4-FFF2-40B4-BE49-F238E27FC236}">
                  <a16:creationId xmlns:a16="http://schemas.microsoft.com/office/drawing/2014/main" id="{84A6BF79-A1B0-4F8D-74EB-B69E8C07AB31}"/>
                </a:ext>
              </a:extLst>
            </p:cNvPr>
            <p:cNvSpPr txBox="1"/>
            <p:nvPr/>
          </p:nvSpPr>
          <p:spPr>
            <a:xfrm>
              <a:off x="2083592" y="1901042"/>
              <a:ext cx="14642308" cy="1752211"/>
            </a:xfrm>
            <a:prstGeom prst="rect">
              <a:avLst/>
            </a:prstGeom>
            <a:noFill/>
          </p:spPr>
          <p:txBody>
            <a:bodyPr wrap="square">
              <a:spAutoFit/>
            </a:bodyPr>
            <a:lstStyle/>
            <a:p>
              <a:pPr algn="ctr">
                <a:lnSpc>
                  <a:spcPct val="150000"/>
                </a:lnSpc>
              </a:pPr>
              <a:r>
                <a:rPr lang="vi-VN" sz="3800"/>
                <a:t>Kiểm tra hàm lượng dinh dưỡng trong thức ăn thành phẩm so với nhu cầu dinh dưỡng của vật nuôi. </a:t>
              </a:r>
              <a:endParaRPr lang="en-US" sz="3800"/>
            </a:p>
          </p:txBody>
        </p:sp>
      </p:grpSp>
      <p:grpSp>
        <p:nvGrpSpPr>
          <p:cNvPr id="40" name="Group 39">
            <a:extLst>
              <a:ext uri="{FF2B5EF4-FFF2-40B4-BE49-F238E27FC236}">
                <a16:creationId xmlns:a16="http://schemas.microsoft.com/office/drawing/2014/main" id="{6B4CCB95-AA62-2F6C-6C85-6FD8CD1E20B1}"/>
              </a:ext>
            </a:extLst>
          </p:cNvPr>
          <p:cNvGrpSpPr/>
          <p:nvPr/>
        </p:nvGrpSpPr>
        <p:grpSpPr>
          <a:xfrm>
            <a:off x="945357" y="7598375"/>
            <a:ext cx="16066293" cy="1904609"/>
            <a:chOff x="945357" y="1790700"/>
            <a:chExt cx="16066293" cy="1904609"/>
          </a:xfrm>
        </p:grpSpPr>
        <p:sp>
          <p:nvSpPr>
            <p:cNvPr id="41" name="Rectangle 40">
              <a:extLst>
                <a:ext uri="{FF2B5EF4-FFF2-40B4-BE49-F238E27FC236}">
                  <a16:creationId xmlns:a16="http://schemas.microsoft.com/office/drawing/2014/main" id="{257E5617-430D-1D19-A41B-904489D9488F}"/>
                </a:ext>
              </a:extLst>
            </p:cNvPr>
            <p:cNvSpPr/>
            <p:nvPr/>
          </p:nvSpPr>
          <p:spPr>
            <a:xfrm>
              <a:off x="1428750" y="1790700"/>
              <a:ext cx="15430500" cy="175221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7930602B-7489-A77D-E387-DC82FF1963D2}"/>
                </a:ext>
              </a:extLst>
            </p:cNvPr>
            <p:cNvSpPr/>
            <p:nvPr/>
          </p:nvSpPr>
          <p:spPr>
            <a:xfrm>
              <a:off x="1581150" y="1943100"/>
              <a:ext cx="15430500" cy="1752209"/>
            </a:xfrm>
            <a:prstGeom prst="rect">
              <a:avLst/>
            </a:prstGeom>
            <a:solidFill>
              <a:schemeClr val="bg1"/>
            </a:solidFill>
            <a:ln w="28575">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06918B1-3A72-2B5E-B5E2-0D3A437381E4}"/>
                </a:ext>
              </a:extLst>
            </p:cNvPr>
            <p:cNvSpPr/>
            <p:nvPr/>
          </p:nvSpPr>
          <p:spPr>
            <a:xfrm>
              <a:off x="945357" y="2171702"/>
              <a:ext cx="966785" cy="966785"/>
            </a:xfrm>
            <a:prstGeom prst="ellipse">
              <a:avLst/>
            </a:prstGeom>
            <a:solidFill>
              <a:schemeClr val="accent6">
                <a:lumMod val="75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atin typeface="Arial" panose="020B0604020202020204" pitchFamily="34" charset="0"/>
                  <a:cs typeface="Arial" panose="020B0604020202020204" pitchFamily="34" charset="0"/>
                </a:rPr>
                <a:t>8</a:t>
              </a:r>
            </a:p>
          </p:txBody>
        </p:sp>
        <p:sp>
          <p:nvSpPr>
            <p:cNvPr id="44" name="TextBox 43">
              <a:extLst>
                <a:ext uri="{FF2B5EF4-FFF2-40B4-BE49-F238E27FC236}">
                  <a16:creationId xmlns:a16="http://schemas.microsoft.com/office/drawing/2014/main" id="{F63FFBC4-4AC0-BDAD-4979-C805CC8A4AA1}"/>
                </a:ext>
              </a:extLst>
            </p:cNvPr>
            <p:cNvSpPr txBox="1"/>
            <p:nvPr/>
          </p:nvSpPr>
          <p:spPr>
            <a:xfrm>
              <a:off x="2083592" y="1901042"/>
              <a:ext cx="14642308" cy="1752211"/>
            </a:xfrm>
            <a:prstGeom prst="rect">
              <a:avLst/>
            </a:prstGeom>
            <a:noFill/>
          </p:spPr>
          <p:txBody>
            <a:bodyPr wrap="square">
              <a:spAutoFit/>
            </a:bodyPr>
            <a:lstStyle/>
            <a:p>
              <a:pPr algn="ctr">
                <a:lnSpc>
                  <a:spcPct val="150000"/>
                </a:lnSpc>
              </a:pPr>
              <a:r>
                <a:rPr lang="vi-VN" sz="3800"/>
                <a:t>Hiệu chỉnh khẩu phần ăn: Nếu khẩu phần ăn chưa phù hợp với vật nuôi thì cần được điều chỉnh.</a:t>
              </a:r>
              <a:endParaRPr lang="en-US" sz="3800"/>
            </a:p>
          </p:txBody>
        </p:sp>
      </p:grpSp>
    </p:spTree>
    <p:extLst>
      <p:ext uri="{BB962C8B-B14F-4D97-AF65-F5344CB8AC3E}">
        <p14:creationId xmlns:p14="http://schemas.microsoft.com/office/powerpoint/2010/main" val="81969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randombar(horizontal)">
                                      <p:cBhvr>
                                        <p:cTn id="1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EE83B5A-590A-8E68-0BB6-305BC43A17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2137" y="170336"/>
            <a:ext cx="12192000" cy="5207000"/>
          </a:xfrm>
          <a:prstGeom prst="rect">
            <a:avLst/>
          </a:prstGeom>
        </p:spPr>
      </p:pic>
      <p:grpSp>
        <p:nvGrpSpPr>
          <p:cNvPr id="12" name="Group 11">
            <a:extLst>
              <a:ext uri="{FF2B5EF4-FFF2-40B4-BE49-F238E27FC236}">
                <a16:creationId xmlns:a16="http://schemas.microsoft.com/office/drawing/2014/main" id="{CA8D1643-DC7A-FFA8-EBF2-CF498F587888}"/>
              </a:ext>
            </a:extLst>
          </p:cNvPr>
          <p:cNvGrpSpPr/>
          <p:nvPr/>
        </p:nvGrpSpPr>
        <p:grpSpPr>
          <a:xfrm>
            <a:off x="423863" y="170336"/>
            <a:ext cx="5029200" cy="4958876"/>
            <a:chOff x="423863" y="170336"/>
            <a:chExt cx="5029200" cy="4958876"/>
          </a:xfrm>
        </p:grpSpPr>
        <p:grpSp>
          <p:nvGrpSpPr>
            <p:cNvPr id="10" name="Group 9">
              <a:extLst>
                <a:ext uri="{FF2B5EF4-FFF2-40B4-BE49-F238E27FC236}">
                  <a16:creationId xmlns:a16="http://schemas.microsoft.com/office/drawing/2014/main" id="{B752E5F4-1C24-52ED-6123-2F5DF7261CEC}"/>
                </a:ext>
              </a:extLst>
            </p:cNvPr>
            <p:cNvGrpSpPr/>
            <p:nvPr/>
          </p:nvGrpSpPr>
          <p:grpSpPr>
            <a:xfrm>
              <a:off x="423863" y="170336"/>
              <a:ext cx="5029200" cy="4800590"/>
              <a:chOff x="423863" y="170336"/>
              <a:chExt cx="5029200" cy="4800590"/>
            </a:xfrm>
          </p:grpSpPr>
          <p:sp>
            <p:nvSpPr>
              <p:cNvPr id="7" name="Speech Bubble: Rectangle 6">
                <a:extLst>
                  <a:ext uri="{FF2B5EF4-FFF2-40B4-BE49-F238E27FC236}">
                    <a16:creationId xmlns:a16="http://schemas.microsoft.com/office/drawing/2014/main" id="{54659E3D-D16D-DCFE-D046-D8DF80FF7A0E}"/>
                  </a:ext>
                </a:extLst>
              </p:cNvPr>
              <p:cNvSpPr/>
              <p:nvPr/>
            </p:nvSpPr>
            <p:spPr>
              <a:xfrm>
                <a:off x="423863" y="170336"/>
                <a:ext cx="5029200" cy="4800590"/>
              </a:xfrm>
              <a:prstGeom prst="wedgeRectCallout">
                <a:avLst>
                  <a:gd name="adj1" fmla="val 77151"/>
                  <a:gd name="adj2" fmla="val -56845"/>
                </a:avLst>
              </a:prstGeom>
              <a:solidFill>
                <a:schemeClr val="accent3">
                  <a:lumMod val="20000"/>
                  <a:lumOff val="8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A9A719F-EE4A-65F2-1C3B-15391EB30E31}"/>
                  </a:ext>
                </a:extLst>
              </p:cNvPr>
              <p:cNvSpPr txBox="1"/>
              <p:nvPr/>
            </p:nvSpPr>
            <p:spPr>
              <a:xfrm>
                <a:off x="423863" y="378780"/>
                <a:ext cx="5029200" cy="4383701"/>
              </a:xfrm>
              <a:prstGeom prst="rect">
                <a:avLst/>
              </a:prstGeom>
              <a:noFill/>
            </p:spPr>
            <p:txBody>
              <a:bodyPr wrap="square">
                <a:spAutoFit/>
              </a:bodyPr>
              <a:lstStyle/>
              <a:p>
                <a:pPr algn="just">
                  <a:lnSpc>
                    <a:spcPct val="150000"/>
                  </a:lnSpc>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Hãy cho biết thành phần nào trong khẩu phần ăn ở bảng 8.1 đáp ứng nhu cầu năng lượng.</a:t>
                </a:r>
                <a:endParaRPr lang="en-US"/>
              </a:p>
            </p:txBody>
          </p:sp>
        </p:grpSp>
        <p:sp>
          <p:nvSpPr>
            <p:cNvPr id="11" name="Freeform 12">
              <a:extLst>
                <a:ext uri="{FF2B5EF4-FFF2-40B4-BE49-F238E27FC236}">
                  <a16:creationId xmlns:a16="http://schemas.microsoft.com/office/drawing/2014/main" id="{45F575D8-8EA4-9BE8-4479-DEFEF5F77FC5}"/>
                </a:ext>
              </a:extLst>
            </p:cNvPr>
            <p:cNvSpPr/>
            <p:nvPr/>
          </p:nvSpPr>
          <p:spPr>
            <a:xfrm>
              <a:off x="3810000" y="3973207"/>
              <a:ext cx="1143000" cy="1156005"/>
            </a:xfrm>
            <a:custGeom>
              <a:avLst/>
              <a:gdLst/>
              <a:ahLst/>
              <a:cxnLst/>
              <a:rect l="l" t="t" r="r" b="b"/>
              <a:pathLst>
                <a:path w="4068508" h="4114800">
                  <a:moveTo>
                    <a:pt x="0" y="0"/>
                  </a:moveTo>
                  <a:lnTo>
                    <a:pt x="4068509" y="0"/>
                  </a:lnTo>
                  <a:lnTo>
                    <a:pt x="406850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25" name="Group 24">
            <a:extLst>
              <a:ext uri="{FF2B5EF4-FFF2-40B4-BE49-F238E27FC236}">
                <a16:creationId xmlns:a16="http://schemas.microsoft.com/office/drawing/2014/main" id="{1250D318-9F65-7AA4-499A-0F66F77C2D93}"/>
              </a:ext>
            </a:extLst>
          </p:cNvPr>
          <p:cNvGrpSpPr/>
          <p:nvPr/>
        </p:nvGrpSpPr>
        <p:grpSpPr>
          <a:xfrm>
            <a:off x="671512" y="6347800"/>
            <a:ext cx="16764000" cy="2944073"/>
            <a:chOff x="671512" y="6347800"/>
            <a:chExt cx="16764000" cy="2944073"/>
          </a:xfrm>
        </p:grpSpPr>
        <p:sp>
          <p:nvSpPr>
            <p:cNvPr id="23" name="Rectangle 22">
              <a:extLst>
                <a:ext uri="{FF2B5EF4-FFF2-40B4-BE49-F238E27FC236}">
                  <a16:creationId xmlns:a16="http://schemas.microsoft.com/office/drawing/2014/main" id="{2CB6CE5E-6FE5-5F69-882E-76035E52F176}"/>
                </a:ext>
              </a:extLst>
            </p:cNvPr>
            <p:cNvSpPr/>
            <p:nvPr/>
          </p:nvSpPr>
          <p:spPr>
            <a:xfrm>
              <a:off x="671512" y="6347800"/>
              <a:ext cx="16764000" cy="2623963"/>
            </a:xfrm>
            <a:prstGeom prst="rect">
              <a:avLst/>
            </a:prstGeom>
            <a:solidFill>
              <a:srgbClr val="FBF2E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BFB4D27-360C-1BF0-7E89-7C8A2337B9D5}"/>
                </a:ext>
              </a:extLst>
            </p:cNvPr>
            <p:cNvSpPr txBox="1"/>
            <p:nvPr/>
          </p:nvSpPr>
          <p:spPr>
            <a:xfrm>
              <a:off x="838200" y="6692676"/>
              <a:ext cx="16154400" cy="1839606"/>
            </a:xfrm>
            <a:prstGeom prst="rect">
              <a:avLst/>
            </a:prstGeom>
            <a:noFill/>
          </p:spPr>
          <p:txBody>
            <a:bodyPr wrap="square">
              <a:spAutoFit/>
            </a:bodyPr>
            <a:lstStyle/>
            <a:p>
              <a:pPr algn="just">
                <a:lnSpc>
                  <a:spcPct val="150000"/>
                </a:lnSpc>
              </a:pPr>
              <a:r>
                <a:rPr lang="vi-VN" sz="4000"/>
                <a:t>Các thành phần chính trong khẩu phần ăn ở bảng 8.1 đáp ứng nhu cầu năng lượng cho vật nuôi gồm: </a:t>
              </a:r>
              <a:r>
                <a:rPr lang="vi-VN" sz="4000">
                  <a:solidFill>
                    <a:srgbClr val="C00000"/>
                  </a:solidFill>
                </a:rPr>
                <a:t>ngô, cám mạch, cám gạo.</a:t>
              </a:r>
              <a:endParaRPr lang="en-US" sz="4000">
                <a:solidFill>
                  <a:srgbClr val="C00000"/>
                </a:solidFill>
              </a:endParaRPr>
            </a:p>
          </p:txBody>
        </p:sp>
        <p:sp>
          <p:nvSpPr>
            <p:cNvPr id="24" name="Freeform 7">
              <a:extLst>
                <a:ext uri="{FF2B5EF4-FFF2-40B4-BE49-F238E27FC236}">
                  <a16:creationId xmlns:a16="http://schemas.microsoft.com/office/drawing/2014/main" id="{57D7C33E-79B9-619B-DC2B-DD597E2E76F2}"/>
                </a:ext>
              </a:extLst>
            </p:cNvPr>
            <p:cNvSpPr/>
            <p:nvPr/>
          </p:nvSpPr>
          <p:spPr>
            <a:xfrm>
              <a:off x="16569900" y="8199984"/>
              <a:ext cx="715187" cy="1091889"/>
            </a:xfrm>
            <a:custGeom>
              <a:avLst/>
              <a:gdLst/>
              <a:ahLst/>
              <a:cxnLst/>
              <a:rect l="l" t="t" r="r" b="b"/>
              <a:pathLst>
                <a:path w="2695194" h="4114800">
                  <a:moveTo>
                    <a:pt x="0" y="0"/>
                  </a:moveTo>
                  <a:lnTo>
                    <a:pt x="2695194" y="0"/>
                  </a:lnTo>
                  <a:lnTo>
                    <a:pt x="269519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spTree>
    <p:extLst>
      <p:ext uri="{BB962C8B-B14F-4D97-AF65-F5344CB8AC3E}">
        <p14:creationId xmlns:p14="http://schemas.microsoft.com/office/powerpoint/2010/main" val="257326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81015A0-FB94-364A-14F4-1B39F9B74E02}"/>
              </a:ext>
            </a:extLst>
          </p:cNvPr>
          <p:cNvSpPr txBox="1"/>
          <p:nvPr/>
        </p:nvSpPr>
        <p:spPr>
          <a:xfrm>
            <a:off x="5981700" y="316349"/>
            <a:ext cx="6324600" cy="1169551"/>
          </a:xfrm>
          <a:prstGeom prst="rect">
            <a:avLst/>
          </a:prstGeom>
          <a:noFill/>
        </p:spPr>
        <p:txBody>
          <a:bodyPr wrap="square" rtlCol="0">
            <a:spAutoFit/>
          </a:bodyPr>
          <a:lstStyle/>
          <a:p>
            <a:pPr algn="ctr"/>
            <a:r>
              <a:rPr lang="en-US" sz="7000" b="1">
                <a:solidFill>
                  <a:srgbClr val="133D31"/>
                </a:solidFill>
                <a:latin typeface="Arial" panose="020B0604020202020204" pitchFamily="34" charset="0"/>
                <a:cs typeface="Arial" panose="020B0604020202020204" pitchFamily="34" charset="0"/>
              </a:rPr>
              <a:t>LUYỆN TẬP </a:t>
            </a:r>
          </a:p>
        </p:txBody>
      </p:sp>
      <p:sp>
        <p:nvSpPr>
          <p:cNvPr id="5" name="TextBox 4">
            <a:extLst>
              <a:ext uri="{FF2B5EF4-FFF2-40B4-BE49-F238E27FC236}">
                <a16:creationId xmlns:a16="http://schemas.microsoft.com/office/drawing/2014/main" id="{A0502421-0248-5322-CF54-ED42CA33C82B}"/>
              </a:ext>
            </a:extLst>
          </p:cNvPr>
          <p:cNvSpPr txBox="1"/>
          <p:nvPr/>
        </p:nvSpPr>
        <p:spPr>
          <a:xfrm>
            <a:off x="2552700" y="1790700"/>
            <a:ext cx="13182600" cy="707886"/>
          </a:xfrm>
          <a:prstGeom prst="rect">
            <a:avLst/>
          </a:prstGeom>
          <a:noFill/>
        </p:spPr>
        <p:txBody>
          <a:bodyPr wrap="square" rtlCol="0">
            <a:spAutoFit/>
          </a:bodyPr>
          <a:lstStyle/>
          <a:p>
            <a:pPr algn="ctr"/>
            <a:r>
              <a:rPr lang="en-US" sz="4000">
                <a:solidFill>
                  <a:srgbClr val="C00000"/>
                </a:solidFill>
                <a:latin typeface="Arial" panose="020B0604020202020204" pitchFamily="34" charset="0"/>
                <a:cs typeface="Arial" panose="020B0604020202020204" pitchFamily="34" charset="0"/>
              </a:rPr>
              <a:t>Chọn câu trả lời đúng cho các câu hỏi sau đây: </a:t>
            </a:r>
          </a:p>
        </p:txBody>
      </p:sp>
      <p:sp>
        <p:nvSpPr>
          <p:cNvPr id="7" name="TextBox 6">
            <a:extLst>
              <a:ext uri="{FF2B5EF4-FFF2-40B4-BE49-F238E27FC236}">
                <a16:creationId xmlns:a16="http://schemas.microsoft.com/office/drawing/2014/main" id="{12F293D8-6EB0-ADE0-BB3B-87419FA2843A}"/>
              </a:ext>
            </a:extLst>
          </p:cNvPr>
          <p:cNvSpPr txBox="1"/>
          <p:nvPr/>
        </p:nvSpPr>
        <p:spPr>
          <a:xfrm>
            <a:off x="1771650" y="2841486"/>
            <a:ext cx="14744700" cy="1839606"/>
          </a:xfrm>
          <a:prstGeom prst="rect">
            <a:avLst/>
          </a:prstGeom>
          <a:noFill/>
        </p:spPr>
        <p:txBody>
          <a:bodyPr wrap="square">
            <a:spAutoFit/>
          </a:bodyPr>
          <a:lstStyle/>
          <a:p>
            <a:pPr algn="just">
              <a:lnSpc>
                <a:spcPct val="150000"/>
              </a:lnSpc>
            </a:pPr>
            <a:r>
              <a:rPr lang="vi-VN" sz="4000" b="1"/>
              <a:t>Câu 1: </a:t>
            </a:r>
            <a:r>
              <a:rPr lang="vi-VN" sz="4000"/>
              <a:t>Tiêu chuẩn ăn của vật nuôi quy định mức ăn cần cung cấp cho một vật nuôi trong:</a:t>
            </a:r>
            <a:endParaRPr lang="en-US" sz="4000"/>
          </a:p>
        </p:txBody>
      </p:sp>
      <p:sp>
        <p:nvSpPr>
          <p:cNvPr id="9" name="Plaque 8">
            <a:extLst>
              <a:ext uri="{FF2B5EF4-FFF2-40B4-BE49-F238E27FC236}">
                <a16:creationId xmlns:a16="http://schemas.microsoft.com/office/drawing/2014/main" id="{FF0BE778-4792-9B68-9602-43EE95B4CAD2}"/>
              </a:ext>
            </a:extLst>
          </p:cNvPr>
          <p:cNvSpPr/>
          <p:nvPr/>
        </p:nvSpPr>
        <p:spPr>
          <a:xfrm>
            <a:off x="2090737" y="5143500"/>
            <a:ext cx="5791200" cy="1534805"/>
          </a:xfrm>
          <a:prstGeom prst="plaqu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1 đêm.</a:t>
            </a:r>
          </a:p>
        </p:txBody>
      </p:sp>
      <p:sp>
        <p:nvSpPr>
          <p:cNvPr id="10" name="Plaque 9">
            <a:extLst>
              <a:ext uri="{FF2B5EF4-FFF2-40B4-BE49-F238E27FC236}">
                <a16:creationId xmlns:a16="http://schemas.microsoft.com/office/drawing/2014/main" id="{DE0B2787-B750-365B-6299-D1E7513207D2}"/>
              </a:ext>
            </a:extLst>
          </p:cNvPr>
          <p:cNvSpPr/>
          <p:nvPr/>
        </p:nvSpPr>
        <p:spPr>
          <a:xfrm>
            <a:off x="9977437" y="5143500"/>
            <a:ext cx="5791200" cy="1534805"/>
          </a:xfrm>
          <a:prstGeom prst="plaqu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1 ngày.</a:t>
            </a:r>
          </a:p>
        </p:txBody>
      </p:sp>
      <p:sp>
        <p:nvSpPr>
          <p:cNvPr id="11" name="Plaque 10">
            <a:extLst>
              <a:ext uri="{FF2B5EF4-FFF2-40B4-BE49-F238E27FC236}">
                <a16:creationId xmlns:a16="http://schemas.microsoft.com/office/drawing/2014/main" id="{D77C8FAB-C1CE-11C2-85FA-420389E5B34E}"/>
              </a:ext>
            </a:extLst>
          </p:cNvPr>
          <p:cNvSpPr/>
          <p:nvPr/>
        </p:nvSpPr>
        <p:spPr>
          <a:xfrm>
            <a:off x="2090737" y="7756387"/>
            <a:ext cx="5791200" cy="1534805"/>
          </a:xfrm>
          <a:prstGeom prst="plaqu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1 ngày đêm.</a:t>
            </a:r>
          </a:p>
        </p:txBody>
      </p:sp>
      <p:sp>
        <p:nvSpPr>
          <p:cNvPr id="12" name="Plaque 11">
            <a:extLst>
              <a:ext uri="{FF2B5EF4-FFF2-40B4-BE49-F238E27FC236}">
                <a16:creationId xmlns:a16="http://schemas.microsoft.com/office/drawing/2014/main" id="{62C92E50-3CB0-2574-C10F-B3C1DCD69F28}"/>
              </a:ext>
            </a:extLst>
          </p:cNvPr>
          <p:cNvSpPr/>
          <p:nvPr/>
        </p:nvSpPr>
        <p:spPr>
          <a:xfrm>
            <a:off x="9977437" y="7756387"/>
            <a:ext cx="5791200" cy="1534805"/>
          </a:xfrm>
          <a:prstGeom prst="plaqu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D. 2 ngày đêm.</a:t>
            </a:r>
            <a:endParaRPr lang="en-US" sz="4000">
              <a:solidFill>
                <a:schemeClr val="tx1"/>
              </a:solidFill>
              <a:latin typeface="Arial" panose="020B0604020202020204" pitchFamily="34" charset="0"/>
              <a:cs typeface="Arial" panose="020B0604020202020204" pitchFamily="34" charset="0"/>
            </a:endParaRPr>
          </a:p>
        </p:txBody>
      </p:sp>
      <p:sp>
        <p:nvSpPr>
          <p:cNvPr id="13" name="Plaque 12">
            <a:extLst>
              <a:ext uri="{FF2B5EF4-FFF2-40B4-BE49-F238E27FC236}">
                <a16:creationId xmlns:a16="http://schemas.microsoft.com/office/drawing/2014/main" id="{CC955A3D-3535-1BAC-523B-A80C67C72C9F}"/>
              </a:ext>
            </a:extLst>
          </p:cNvPr>
          <p:cNvSpPr/>
          <p:nvPr/>
        </p:nvSpPr>
        <p:spPr>
          <a:xfrm>
            <a:off x="2090737" y="7756387"/>
            <a:ext cx="5791200" cy="1534805"/>
          </a:xfrm>
          <a:prstGeom prst="plaqu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1 ngày đêm.</a:t>
            </a:r>
          </a:p>
        </p:txBody>
      </p:sp>
    </p:spTree>
    <p:extLst>
      <p:ext uri="{BB962C8B-B14F-4D97-AF65-F5344CB8AC3E}">
        <p14:creationId xmlns:p14="http://schemas.microsoft.com/office/powerpoint/2010/main" val="315739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randombar(horizont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animBg="1"/>
      <p:bldP spid="10" grpId="0" animBg="1"/>
      <p:bldP spid="11" grpId="0" animBg="1"/>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0502421-0248-5322-CF54-ED42CA33C82B}"/>
              </a:ext>
            </a:extLst>
          </p:cNvPr>
          <p:cNvSpPr txBox="1"/>
          <p:nvPr/>
        </p:nvSpPr>
        <p:spPr>
          <a:xfrm>
            <a:off x="2552700" y="952500"/>
            <a:ext cx="13182600" cy="707886"/>
          </a:xfrm>
          <a:prstGeom prst="rect">
            <a:avLst/>
          </a:prstGeom>
          <a:noFill/>
        </p:spPr>
        <p:txBody>
          <a:bodyPr wrap="square" rtlCol="0">
            <a:spAutoFit/>
          </a:bodyPr>
          <a:lstStyle/>
          <a:p>
            <a:pPr algn="ctr"/>
            <a:r>
              <a:rPr lang="en-US" sz="4000">
                <a:solidFill>
                  <a:srgbClr val="C00000"/>
                </a:solidFill>
                <a:latin typeface="Arial" panose="020B0604020202020204" pitchFamily="34" charset="0"/>
                <a:cs typeface="Arial" panose="020B0604020202020204" pitchFamily="34" charset="0"/>
              </a:rPr>
              <a:t>Chọn câu trả lời đúng cho các câu hỏi sau đây: </a:t>
            </a:r>
          </a:p>
        </p:txBody>
      </p:sp>
      <p:sp>
        <p:nvSpPr>
          <p:cNvPr id="7" name="TextBox 6">
            <a:extLst>
              <a:ext uri="{FF2B5EF4-FFF2-40B4-BE49-F238E27FC236}">
                <a16:creationId xmlns:a16="http://schemas.microsoft.com/office/drawing/2014/main" id="{12F293D8-6EB0-ADE0-BB3B-87419FA2843A}"/>
              </a:ext>
            </a:extLst>
          </p:cNvPr>
          <p:cNvSpPr txBox="1"/>
          <p:nvPr/>
        </p:nvSpPr>
        <p:spPr>
          <a:xfrm>
            <a:off x="1771650" y="2003286"/>
            <a:ext cx="14744700" cy="916276"/>
          </a:xfrm>
          <a:prstGeom prst="rect">
            <a:avLst/>
          </a:prstGeom>
          <a:noFill/>
        </p:spPr>
        <p:txBody>
          <a:bodyPr wrap="square">
            <a:spAutoFit/>
          </a:bodyPr>
          <a:lstStyle/>
          <a:p>
            <a:pPr algn="just">
              <a:lnSpc>
                <a:spcPct val="150000"/>
              </a:lnSpc>
            </a:pPr>
            <a:r>
              <a:rPr lang="vi-VN" sz="4000" b="1"/>
              <a:t>Câu </a:t>
            </a:r>
            <a:r>
              <a:rPr lang="en-US" sz="4000" b="1">
                <a:latin typeface="Arial" panose="020B0604020202020204" pitchFamily="34" charset="0"/>
                <a:cs typeface="Arial" panose="020B0604020202020204" pitchFamily="34" charset="0"/>
              </a:rPr>
              <a:t>2</a:t>
            </a:r>
            <a:r>
              <a:rPr lang="vi-VN" sz="4000" b="1"/>
              <a:t>: </a:t>
            </a:r>
            <a:r>
              <a:rPr lang="vi-VN" sz="4000"/>
              <a:t>Vai trò của khoáng trong cơ thể là?</a:t>
            </a:r>
            <a:endParaRPr lang="en-US" sz="4000"/>
          </a:p>
        </p:txBody>
      </p:sp>
      <p:sp>
        <p:nvSpPr>
          <p:cNvPr id="3" name="TextBox 2">
            <a:extLst>
              <a:ext uri="{FF2B5EF4-FFF2-40B4-BE49-F238E27FC236}">
                <a16:creationId xmlns:a16="http://schemas.microsoft.com/office/drawing/2014/main" id="{38E7552B-66CF-3395-438E-7C6DBDA63BFE}"/>
              </a:ext>
            </a:extLst>
          </p:cNvPr>
          <p:cNvSpPr txBox="1"/>
          <p:nvPr/>
        </p:nvSpPr>
        <p:spPr>
          <a:xfrm>
            <a:off x="1219200" y="2919562"/>
            <a:ext cx="15849600" cy="6056851"/>
          </a:xfrm>
          <a:prstGeom prst="rect">
            <a:avLst/>
          </a:prstGeom>
          <a:noFill/>
        </p:spPr>
        <p:txBody>
          <a:bodyPr wrap="square">
            <a:spAutoFit/>
          </a:bodyPr>
          <a:lstStyle/>
          <a:p>
            <a:pPr marL="742950" indent="-742950">
              <a:lnSpc>
                <a:spcPct val="200000"/>
              </a:lnSpc>
              <a:buFont typeface="+mj-lt"/>
              <a:buAutoNum type="alphaUcPeriod"/>
            </a:pPr>
            <a:r>
              <a:rPr lang="vi-VN" sz="4000"/>
              <a:t>tham gia cấu tạo tế bào, tham gia vào nhiều quá trình chuyển hóa trong cơ thể</a:t>
            </a:r>
          </a:p>
          <a:p>
            <a:pPr marL="742950" indent="-742950">
              <a:lnSpc>
                <a:spcPct val="200000"/>
              </a:lnSpc>
              <a:buFont typeface="+mj-lt"/>
              <a:buAutoNum type="alphaUcPeriod"/>
            </a:pPr>
            <a:r>
              <a:rPr lang="vi-VN" sz="4000"/>
              <a:t>chất xúc tác trong quá trình trao đổi chất</a:t>
            </a:r>
          </a:p>
          <a:p>
            <a:pPr marL="742950" indent="-742950">
              <a:lnSpc>
                <a:spcPct val="200000"/>
              </a:lnSpc>
              <a:buFont typeface="+mj-lt"/>
              <a:buAutoNum type="alphaUcPeriod"/>
            </a:pPr>
            <a:r>
              <a:rPr lang="vi-VN" sz="4000"/>
              <a:t>cung cấp năng lượng</a:t>
            </a:r>
          </a:p>
          <a:p>
            <a:pPr marL="742950" indent="-742950">
              <a:lnSpc>
                <a:spcPct val="200000"/>
              </a:lnSpc>
              <a:buFont typeface="+mj-lt"/>
              <a:buAutoNum type="alphaUcPeriod"/>
            </a:pPr>
            <a:r>
              <a:rPr lang="vi-VN" sz="4000"/>
              <a:t>dự trữ năng lượng</a:t>
            </a:r>
          </a:p>
        </p:txBody>
      </p:sp>
      <p:sp>
        <p:nvSpPr>
          <p:cNvPr id="4" name="Oval 3">
            <a:extLst>
              <a:ext uri="{FF2B5EF4-FFF2-40B4-BE49-F238E27FC236}">
                <a16:creationId xmlns:a16="http://schemas.microsoft.com/office/drawing/2014/main" id="{1A477C2B-52AF-532A-5ADD-D38FBDC33A0A}"/>
              </a:ext>
            </a:extLst>
          </p:cNvPr>
          <p:cNvSpPr/>
          <p:nvPr/>
        </p:nvSpPr>
        <p:spPr>
          <a:xfrm>
            <a:off x="990600" y="3238500"/>
            <a:ext cx="914400" cy="9144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481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3D31"/>
        </a:solidFill>
        <a:effectLst/>
      </p:bgPr>
    </p:bg>
    <p:spTree>
      <p:nvGrpSpPr>
        <p:cNvPr id="1" name=""/>
        <p:cNvGrpSpPr/>
        <p:nvPr/>
      </p:nvGrpSpPr>
      <p:grpSpPr>
        <a:xfrm>
          <a:off x="0" y="0"/>
          <a:ext cx="0" cy="0"/>
          <a:chOff x="0" y="0"/>
          <a:chExt cx="0" cy="0"/>
        </a:xfrm>
      </p:grpSpPr>
      <p:grpSp>
        <p:nvGrpSpPr>
          <p:cNvPr id="2" name="Group 2"/>
          <p:cNvGrpSpPr/>
          <p:nvPr/>
        </p:nvGrpSpPr>
        <p:grpSpPr>
          <a:xfrm>
            <a:off x="360172" y="389416"/>
            <a:ext cx="17567656" cy="9508168"/>
            <a:chOff x="0" y="0"/>
            <a:chExt cx="4573908" cy="2475543"/>
          </a:xfrm>
        </p:grpSpPr>
        <p:sp>
          <p:nvSpPr>
            <p:cNvPr id="3" name="Freeform 3"/>
            <p:cNvSpPr/>
            <p:nvPr/>
          </p:nvSpPr>
          <p:spPr>
            <a:xfrm>
              <a:off x="0" y="0"/>
              <a:ext cx="4573908" cy="2475543"/>
            </a:xfrm>
            <a:custGeom>
              <a:avLst/>
              <a:gdLst/>
              <a:ahLst/>
              <a:cxnLst/>
              <a:rect l="l" t="t" r="r" b="b"/>
              <a:pathLst>
                <a:path w="4573908" h="2475543">
                  <a:moveTo>
                    <a:pt x="11899" y="0"/>
                  </a:moveTo>
                  <a:lnTo>
                    <a:pt x="4562010" y="0"/>
                  </a:lnTo>
                  <a:cubicBezTo>
                    <a:pt x="4565165" y="0"/>
                    <a:pt x="4568192" y="1254"/>
                    <a:pt x="4570423" y="3485"/>
                  </a:cubicBezTo>
                  <a:cubicBezTo>
                    <a:pt x="4572655" y="5716"/>
                    <a:pt x="4573908" y="8743"/>
                    <a:pt x="4573908" y="11899"/>
                  </a:cubicBezTo>
                  <a:lnTo>
                    <a:pt x="4573908" y="2463644"/>
                  </a:lnTo>
                  <a:cubicBezTo>
                    <a:pt x="4573908" y="2470216"/>
                    <a:pt x="4568581" y="2475543"/>
                    <a:pt x="4562010" y="2475543"/>
                  </a:cubicBezTo>
                  <a:lnTo>
                    <a:pt x="11899" y="2475543"/>
                  </a:lnTo>
                  <a:cubicBezTo>
                    <a:pt x="8743" y="2475543"/>
                    <a:pt x="5716" y="2474289"/>
                    <a:pt x="3485" y="2472058"/>
                  </a:cubicBezTo>
                  <a:cubicBezTo>
                    <a:pt x="1254" y="2469826"/>
                    <a:pt x="0" y="2466800"/>
                    <a:pt x="0" y="2463644"/>
                  </a:cubicBezTo>
                  <a:lnTo>
                    <a:pt x="0" y="11899"/>
                  </a:lnTo>
                  <a:cubicBezTo>
                    <a:pt x="0" y="8743"/>
                    <a:pt x="1254" y="5716"/>
                    <a:pt x="3485" y="3485"/>
                  </a:cubicBezTo>
                  <a:cubicBezTo>
                    <a:pt x="5716" y="1254"/>
                    <a:pt x="8743" y="0"/>
                    <a:pt x="11899" y="0"/>
                  </a:cubicBezTo>
                  <a:close/>
                </a:path>
              </a:pathLst>
            </a:custGeom>
            <a:solidFill>
              <a:srgbClr val="FFF5DA"/>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5" name="Group 5"/>
          <p:cNvGrpSpPr>
            <a:grpSpLocks noChangeAspect="1"/>
          </p:cNvGrpSpPr>
          <p:nvPr/>
        </p:nvGrpSpPr>
        <p:grpSpPr>
          <a:xfrm>
            <a:off x="838200" y="1028700"/>
            <a:ext cx="4616034" cy="4598002"/>
            <a:chOff x="0" y="0"/>
            <a:chExt cx="6502400" cy="6477000"/>
          </a:xfrm>
        </p:grpSpPr>
        <p:sp>
          <p:nvSpPr>
            <p:cNvPr id="6" name="Freeform 6"/>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2"/>
              <a:stretch>
                <a:fillRect l="-24665" r="-24665"/>
              </a:stretch>
            </a:blipFill>
          </p:spPr>
          <p:txBody>
            <a:bodyPr/>
            <a:lstStyle/>
            <a:p>
              <a:endParaRPr lang="en-US"/>
            </a:p>
          </p:txBody>
        </p:sp>
        <p:sp>
          <p:nvSpPr>
            <p:cNvPr id="7" name="Freeform 7"/>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F5DA">
                    <a:alpha val="100000"/>
                  </a:srgbClr>
                </a:gs>
                <a:gs pos="100000">
                  <a:srgbClr val="133D31">
                    <a:alpha val="100000"/>
                  </a:srgbClr>
                </a:gs>
              </a:gsLst>
              <a:lin ang="0"/>
            </a:gradFill>
          </p:spPr>
          <p:txBody>
            <a:bodyPr/>
            <a:lstStyle/>
            <a:p>
              <a:endParaRPr lang="en-US"/>
            </a:p>
          </p:txBody>
        </p:sp>
      </p:grpSp>
      <p:grpSp>
        <p:nvGrpSpPr>
          <p:cNvPr id="8" name="Group 8"/>
          <p:cNvGrpSpPr>
            <a:grpSpLocks noChangeAspect="1"/>
          </p:cNvGrpSpPr>
          <p:nvPr/>
        </p:nvGrpSpPr>
        <p:grpSpPr>
          <a:xfrm>
            <a:off x="838200" y="4660298"/>
            <a:ext cx="4616034" cy="4598002"/>
            <a:chOff x="0" y="0"/>
            <a:chExt cx="6502400" cy="6477000"/>
          </a:xfrm>
        </p:grpSpPr>
        <p:sp>
          <p:nvSpPr>
            <p:cNvPr id="9" name="Freeform 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2591" r="-47102"/>
              </a:stretch>
            </a:blipFill>
          </p:spPr>
          <p:txBody>
            <a:bodyPr/>
            <a:lstStyle/>
            <a:p>
              <a:endParaRPr lang="en-US"/>
            </a:p>
          </p:txBody>
        </p:sp>
        <p:sp>
          <p:nvSpPr>
            <p:cNvPr id="10" name="Freeform 1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gradFill rotWithShape="1">
              <a:gsLst>
                <a:gs pos="0">
                  <a:srgbClr val="FFF5DA">
                    <a:alpha val="100000"/>
                  </a:srgbClr>
                </a:gs>
                <a:gs pos="100000">
                  <a:srgbClr val="133D31">
                    <a:alpha val="100000"/>
                  </a:srgbClr>
                </a:gs>
              </a:gsLst>
              <a:lin ang="0"/>
            </a:gradFill>
          </p:spPr>
          <p:txBody>
            <a:bodyPr/>
            <a:lstStyle/>
            <a:p>
              <a:endParaRPr lang="en-US"/>
            </a:p>
          </p:txBody>
        </p:sp>
      </p:grpSp>
      <p:sp>
        <p:nvSpPr>
          <p:cNvPr id="14" name="Freeform 14"/>
          <p:cNvSpPr/>
          <p:nvPr/>
        </p:nvSpPr>
        <p:spPr>
          <a:xfrm>
            <a:off x="1201623" y="1426416"/>
            <a:ext cx="686624" cy="686624"/>
          </a:xfrm>
          <a:custGeom>
            <a:avLst/>
            <a:gdLst/>
            <a:ahLst/>
            <a:cxnLst/>
            <a:rect l="l" t="t" r="r" b="b"/>
            <a:pathLst>
              <a:path w="686624" h="686624">
                <a:moveTo>
                  <a:pt x="0" y="0"/>
                </a:moveTo>
                <a:lnTo>
                  <a:pt x="686624" y="0"/>
                </a:lnTo>
                <a:lnTo>
                  <a:pt x="686624" y="686624"/>
                </a:lnTo>
                <a:lnTo>
                  <a:pt x="0" y="686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Freeform 15"/>
          <p:cNvSpPr/>
          <p:nvPr/>
        </p:nvSpPr>
        <p:spPr>
          <a:xfrm>
            <a:off x="1318087" y="1542880"/>
            <a:ext cx="453696" cy="453696"/>
          </a:xfrm>
          <a:custGeom>
            <a:avLst/>
            <a:gdLst/>
            <a:ahLst/>
            <a:cxnLst/>
            <a:rect l="l" t="t" r="r" b="b"/>
            <a:pathLst>
              <a:path w="453696" h="453696">
                <a:moveTo>
                  <a:pt x="0" y="0"/>
                </a:moveTo>
                <a:lnTo>
                  <a:pt x="453695" y="0"/>
                </a:lnTo>
                <a:lnTo>
                  <a:pt x="453695" y="453696"/>
                </a:lnTo>
                <a:lnTo>
                  <a:pt x="0" y="4536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4418024" y="8254049"/>
            <a:ext cx="686624" cy="686624"/>
          </a:xfrm>
          <a:custGeom>
            <a:avLst/>
            <a:gdLst/>
            <a:ahLst/>
            <a:cxnLst/>
            <a:rect l="l" t="t" r="r" b="b"/>
            <a:pathLst>
              <a:path w="686624" h="686624">
                <a:moveTo>
                  <a:pt x="0" y="0"/>
                </a:moveTo>
                <a:lnTo>
                  <a:pt x="686624" y="0"/>
                </a:lnTo>
                <a:lnTo>
                  <a:pt x="686624" y="686624"/>
                </a:lnTo>
                <a:lnTo>
                  <a:pt x="0" y="6866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p:cNvSpPr/>
          <p:nvPr/>
        </p:nvSpPr>
        <p:spPr>
          <a:xfrm>
            <a:off x="4603597" y="8439622"/>
            <a:ext cx="315478" cy="315478"/>
          </a:xfrm>
          <a:custGeom>
            <a:avLst/>
            <a:gdLst/>
            <a:ahLst/>
            <a:cxnLst/>
            <a:rect l="l" t="t" r="r" b="b"/>
            <a:pathLst>
              <a:path w="315478" h="315478">
                <a:moveTo>
                  <a:pt x="0" y="0"/>
                </a:moveTo>
                <a:lnTo>
                  <a:pt x="315478" y="0"/>
                </a:lnTo>
                <a:lnTo>
                  <a:pt x="315478" y="315478"/>
                </a:lnTo>
                <a:lnTo>
                  <a:pt x="0" y="3154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6392495" y="2277414"/>
            <a:ext cx="9444618" cy="1050714"/>
          </a:xfrm>
          <a:custGeom>
            <a:avLst/>
            <a:gdLst/>
            <a:ahLst/>
            <a:cxnLst/>
            <a:rect l="l" t="t" r="r" b="b"/>
            <a:pathLst>
              <a:path w="9444618" h="1050714">
                <a:moveTo>
                  <a:pt x="0" y="0"/>
                </a:moveTo>
                <a:lnTo>
                  <a:pt x="9444617" y="0"/>
                </a:lnTo>
                <a:lnTo>
                  <a:pt x="9444617" y="1050714"/>
                </a:lnTo>
                <a:lnTo>
                  <a:pt x="0" y="10507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TextBox 19"/>
          <p:cNvSpPr txBox="1"/>
          <p:nvPr/>
        </p:nvSpPr>
        <p:spPr>
          <a:xfrm>
            <a:off x="6587831" y="-221894"/>
            <a:ext cx="10861969" cy="3003194"/>
          </a:xfrm>
          <a:prstGeom prst="rect">
            <a:avLst/>
          </a:prstGeom>
        </p:spPr>
        <p:txBody>
          <a:bodyPr lIns="0" tIns="0" rIns="0" bIns="0" rtlCol="0" anchor="t">
            <a:spAutoFit/>
          </a:bodyPr>
          <a:lstStyle/>
          <a:p>
            <a:pPr algn="ctr">
              <a:lnSpc>
                <a:spcPts val="29069"/>
              </a:lnSpc>
            </a:pPr>
            <a:r>
              <a:rPr lang="en-US" sz="7000" b="1">
                <a:solidFill>
                  <a:srgbClr val="133D31"/>
                </a:solidFill>
                <a:latin typeface="Arial" panose="020B0604020202020204" pitchFamily="34" charset="0"/>
                <a:cs typeface="Arial" panose="020B0604020202020204" pitchFamily="34" charset="0"/>
              </a:rPr>
              <a:t>NỘI DUNG BÀI HỌC </a:t>
            </a:r>
          </a:p>
        </p:txBody>
      </p:sp>
      <p:grpSp>
        <p:nvGrpSpPr>
          <p:cNvPr id="24" name="Group 23">
            <a:extLst>
              <a:ext uri="{FF2B5EF4-FFF2-40B4-BE49-F238E27FC236}">
                <a16:creationId xmlns:a16="http://schemas.microsoft.com/office/drawing/2014/main" id="{397B90B9-309F-0905-7638-617DC396908D}"/>
              </a:ext>
            </a:extLst>
          </p:cNvPr>
          <p:cNvGrpSpPr/>
          <p:nvPr/>
        </p:nvGrpSpPr>
        <p:grpSpPr>
          <a:xfrm>
            <a:off x="6477000" y="3758621"/>
            <a:ext cx="11201399" cy="1219200"/>
            <a:chOff x="6179094" y="3280283"/>
            <a:chExt cx="11201399" cy="1219200"/>
          </a:xfrm>
        </p:grpSpPr>
        <p:sp>
          <p:nvSpPr>
            <p:cNvPr id="22" name="Rectangle: Rounded Corners 21">
              <a:extLst>
                <a:ext uri="{FF2B5EF4-FFF2-40B4-BE49-F238E27FC236}">
                  <a16:creationId xmlns:a16="http://schemas.microsoft.com/office/drawing/2014/main" id="{CD1D1007-1686-98D0-15B5-4BE4113A1477}"/>
                </a:ext>
              </a:extLst>
            </p:cNvPr>
            <p:cNvSpPr/>
            <p:nvPr/>
          </p:nvSpPr>
          <p:spPr>
            <a:xfrm>
              <a:off x="6179094" y="3280283"/>
              <a:ext cx="1354667" cy="1219200"/>
            </a:xfrm>
            <a:prstGeom prst="roundRect">
              <a:avLst/>
            </a:prstGeom>
            <a:solidFill>
              <a:srgbClr val="89998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bg1"/>
                  </a:solidFill>
                  <a:latin typeface="Amasis MT Pro Black" panose="02040A04050005020304" pitchFamily="18" charset="0"/>
                </a:rPr>
                <a:t>1</a:t>
              </a:r>
            </a:p>
          </p:txBody>
        </p:sp>
        <p:sp>
          <p:nvSpPr>
            <p:cNvPr id="23" name="TextBox 22">
              <a:extLst>
                <a:ext uri="{FF2B5EF4-FFF2-40B4-BE49-F238E27FC236}">
                  <a16:creationId xmlns:a16="http://schemas.microsoft.com/office/drawing/2014/main" id="{EC481D86-ECCC-FD8A-6F38-DB422274BD4C}"/>
                </a:ext>
              </a:extLst>
            </p:cNvPr>
            <p:cNvSpPr txBox="1"/>
            <p:nvPr/>
          </p:nvSpPr>
          <p:spPr>
            <a:xfrm>
              <a:off x="8246752" y="3521242"/>
              <a:ext cx="9133741"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Nhu cầu dinh dưỡng của vật nuôi</a:t>
              </a:r>
            </a:p>
          </p:txBody>
        </p:sp>
      </p:grpSp>
      <p:grpSp>
        <p:nvGrpSpPr>
          <p:cNvPr id="25" name="Group 24">
            <a:extLst>
              <a:ext uri="{FF2B5EF4-FFF2-40B4-BE49-F238E27FC236}">
                <a16:creationId xmlns:a16="http://schemas.microsoft.com/office/drawing/2014/main" id="{0D691742-BDA1-0416-8F04-612453CA1DB7}"/>
              </a:ext>
            </a:extLst>
          </p:cNvPr>
          <p:cNvGrpSpPr/>
          <p:nvPr/>
        </p:nvGrpSpPr>
        <p:grpSpPr>
          <a:xfrm>
            <a:off x="6477000" y="5628356"/>
            <a:ext cx="10898377" cy="1219200"/>
            <a:chOff x="6179094" y="3280283"/>
            <a:chExt cx="10898377" cy="1219200"/>
          </a:xfrm>
        </p:grpSpPr>
        <p:sp>
          <p:nvSpPr>
            <p:cNvPr id="26" name="Rectangle: Rounded Corners 25">
              <a:extLst>
                <a:ext uri="{FF2B5EF4-FFF2-40B4-BE49-F238E27FC236}">
                  <a16:creationId xmlns:a16="http://schemas.microsoft.com/office/drawing/2014/main" id="{D03F5E86-E66A-33B2-4738-BCD9419528A2}"/>
                </a:ext>
              </a:extLst>
            </p:cNvPr>
            <p:cNvSpPr/>
            <p:nvPr/>
          </p:nvSpPr>
          <p:spPr>
            <a:xfrm>
              <a:off x="6179094" y="3280283"/>
              <a:ext cx="1354667" cy="1219200"/>
            </a:xfrm>
            <a:prstGeom prst="roundRect">
              <a:avLst/>
            </a:prstGeom>
            <a:solidFill>
              <a:srgbClr val="89998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bg1"/>
                  </a:solidFill>
                  <a:latin typeface="Amasis MT Pro Black" panose="02040A04050005020304" pitchFamily="18" charset="0"/>
                </a:rPr>
                <a:t>2</a:t>
              </a:r>
            </a:p>
          </p:txBody>
        </p:sp>
        <p:sp>
          <p:nvSpPr>
            <p:cNvPr id="27" name="TextBox 26">
              <a:extLst>
                <a:ext uri="{FF2B5EF4-FFF2-40B4-BE49-F238E27FC236}">
                  <a16:creationId xmlns:a16="http://schemas.microsoft.com/office/drawing/2014/main" id="{94E10037-BD83-FFD4-A380-25A922EAB90F}"/>
                </a:ext>
              </a:extLst>
            </p:cNvPr>
            <p:cNvSpPr txBox="1"/>
            <p:nvPr/>
          </p:nvSpPr>
          <p:spPr>
            <a:xfrm>
              <a:off x="8246753" y="3521242"/>
              <a:ext cx="8830718"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Tiêu chuẩn ăn của vật nuôi</a:t>
              </a:r>
            </a:p>
          </p:txBody>
        </p:sp>
      </p:grpSp>
      <p:grpSp>
        <p:nvGrpSpPr>
          <p:cNvPr id="28" name="Group 27">
            <a:extLst>
              <a:ext uri="{FF2B5EF4-FFF2-40B4-BE49-F238E27FC236}">
                <a16:creationId xmlns:a16="http://schemas.microsoft.com/office/drawing/2014/main" id="{4DAEE97C-E10F-A6BD-F8EB-748A2BFB8D71}"/>
              </a:ext>
            </a:extLst>
          </p:cNvPr>
          <p:cNvGrpSpPr/>
          <p:nvPr/>
        </p:nvGrpSpPr>
        <p:grpSpPr>
          <a:xfrm>
            <a:off x="6477000" y="7353300"/>
            <a:ext cx="9230459" cy="1219200"/>
            <a:chOff x="6179094" y="3280283"/>
            <a:chExt cx="9230459" cy="1219200"/>
          </a:xfrm>
        </p:grpSpPr>
        <p:sp>
          <p:nvSpPr>
            <p:cNvPr id="29" name="Rectangle: Rounded Corners 28">
              <a:extLst>
                <a:ext uri="{FF2B5EF4-FFF2-40B4-BE49-F238E27FC236}">
                  <a16:creationId xmlns:a16="http://schemas.microsoft.com/office/drawing/2014/main" id="{3A04A35B-73AD-BFC3-2FEF-28D0AE30F730}"/>
                </a:ext>
              </a:extLst>
            </p:cNvPr>
            <p:cNvSpPr/>
            <p:nvPr/>
          </p:nvSpPr>
          <p:spPr>
            <a:xfrm>
              <a:off x="6179094" y="3280283"/>
              <a:ext cx="1354667" cy="1219200"/>
            </a:xfrm>
            <a:prstGeom prst="roundRect">
              <a:avLst/>
            </a:prstGeom>
            <a:solidFill>
              <a:srgbClr val="899985"/>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a:solidFill>
                    <a:schemeClr val="bg1"/>
                  </a:solidFill>
                  <a:latin typeface="Amasis MT Pro Black" panose="02040A04050005020304" pitchFamily="18" charset="0"/>
                </a:rPr>
                <a:t>3</a:t>
              </a:r>
            </a:p>
          </p:txBody>
        </p:sp>
        <p:sp>
          <p:nvSpPr>
            <p:cNvPr id="30" name="TextBox 29">
              <a:extLst>
                <a:ext uri="{FF2B5EF4-FFF2-40B4-BE49-F238E27FC236}">
                  <a16:creationId xmlns:a16="http://schemas.microsoft.com/office/drawing/2014/main" id="{8E1D5E03-3CA7-35D6-1D3F-06E0A4265574}"/>
                </a:ext>
              </a:extLst>
            </p:cNvPr>
            <p:cNvSpPr txBox="1"/>
            <p:nvPr/>
          </p:nvSpPr>
          <p:spPr>
            <a:xfrm>
              <a:off x="8246753" y="3521242"/>
              <a:ext cx="7162800" cy="784830"/>
            </a:xfrm>
            <a:prstGeom prst="rect">
              <a:avLst/>
            </a:prstGeom>
            <a:noFill/>
          </p:spPr>
          <p:txBody>
            <a:bodyPr wrap="square" rtlCol="0">
              <a:spAutoFit/>
            </a:bodyPr>
            <a:lstStyle/>
            <a:p>
              <a:r>
                <a:rPr lang="en-US" sz="4500">
                  <a:latin typeface="Arial" panose="020B0604020202020204" pitchFamily="34" charset="0"/>
                  <a:cs typeface="Arial" panose="020B0604020202020204" pitchFamily="34" charset="0"/>
                </a:rPr>
                <a:t>Khẩu phần ăn của vật nuôi</a:t>
              </a:r>
            </a:p>
          </p:txBody>
        </p:sp>
      </p:grpSp>
    </p:spTree>
    <p:extLst>
      <p:ext uri="{BB962C8B-B14F-4D97-AF65-F5344CB8AC3E}">
        <p14:creationId xmlns:p14="http://schemas.microsoft.com/office/powerpoint/2010/main" val="32811907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par>
                                <p:cTn id="13" presetID="22" presetClass="entr" presetSubtype="8"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par>
                                <p:cTn id="16" presetID="22" presetClass="entr" presetSubtype="8"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0502421-0248-5322-CF54-ED42CA33C82B}"/>
              </a:ext>
            </a:extLst>
          </p:cNvPr>
          <p:cNvSpPr txBox="1"/>
          <p:nvPr/>
        </p:nvSpPr>
        <p:spPr>
          <a:xfrm>
            <a:off x="2552700" y="342900"/>
            <a:ext cx="13182600" cy="707886"/>
          </a:xfrm>
          <a:prstGeom prst="rect">
            <a:avLst/>
          </a:prstGeom>
          <a:noFill/>
        </p:spPr>
        <p:txBody>
          <a:bodyPr wrap="square" rtlCol="0">
            <a:spAutoFit/>
          </a:bodyPr>
          <a:lstStyle/>
          <a:p>
            <a:pPr algn="ctr"/>
            <a:r>
              <a:rPr lang="en-US" sz="4000">
                <a:solidFill>
                  <a:srgbClr val="C00000"/>
                </a:solidFill>
                <a:latin typeface="Arial" panose="020B0604020202020204" pitchFamily="34" charset="0"/>
                <a:cs typeface="Arial" panose="020B0604020202020204" pitchFamily="34" charset="0"/>
              </a:rPr>
              <a:t>Chọn câu trả lời đúng cho các câu hỏi sau đây: </a:t>
            </a:r>
          </a:p>
        </p:txBody>
      </p:sp>
      <p:sp>
        <p:nvSpPr>
          <p:cNvPr id="7" name="TextBox 6">
            <a:extLst>
              <a:ext uri="{FF2B5EF4-FFF2-40B4-BE49-F238E27FC236}">
                <a16:creationId xmlns:a16="http://schemas.microsoft.com/office/drawing/2014/main" id="{12F293D8-6EB0-ADE0-BB3B-87419FA2843A}"/>
              </a:ext>
            </a:extLst>
          </p:cNvPr>
          <p:cNvSpPr txBox="1"/>
          <p:nvPr/>
        </p:nvSpPr>
        <p:spPr>
          <a:xfrm>
            <a:off x="1771650" y="1393686"/>
            <a:ext cx="14744700" cy="916276"/>
          </a:xfrm>
          <a:prstGeom prst="rect">
            <a:avLst/>
          </a:prstGeom>
          <a:noFill/>
        </p:spPr>
        <p:txBody>
          <a:bodyPr wrap="square">
            <a:spAutoFit/>
          </a:bodyPr>
          <a:lstStyle/>
          <a:p>
            <a:pPr algn="just">
              <a:lnSpc>
                <a:spcPct val="150000"/>
              </a:lnSpc>
            </a:pPr>
            <a:r>
              <a:rPr lang="vi-VN" sz="4000" b="1"/>
              <a:t>Câu </a:t>
            </a:r>
            <a:r>
              <a:rPr lang="en-US" sz="4000" b="1">
                <a:latin typeface="Arial" panose="020B0604020202020204" pitchFamily="34" charset="0"/>
                <a:cs typeface="Arial" panose="020B0604020202020204" pitchFamily="34" charset="0"/>
              </a:rPr>
              <a:t>3</a:t>
            </a:r>
            <a:r>
              <a:rPr lang="vi-VN" sz="4000" b="1"/>
              <a:t>: </a:t>
            </a:r>
            <a:r>
              <a:rPr lang="fr-FR" sz="4000">
                <a:latin typeface="Arial" panose="020B0604020202020204" pitchFamily="34" charset="0"/>
                <a:cs typeface="Arial" panose="020B0604020202020204" pitchFamily="34" charset="0"/>
              </a:rPr>
              <a:t>Khẩu phần ăn là gì?</a:t>
            </a:r>
            <a:endParaRPr lang="en-US" sz="40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8E7552B-66CF-3395-438E-7C6DBDA63BFE}"/>
              </a:ext>
            </a:extLst>
          </p:cNvPr>
          <p:cNvSpPr txBox="1"/>
          <p:nvPr/>
        </p:nvSpPr>
        <p:spPr>
          <a:xfrm>
            <a:off x="1219200" y="2309962"/>
            <a:ext cx="15849600" cy="7364901"/>
          </a:xfrm>
          <a:prstGeom prst="rect">
            <a:avLst/>
          </a:prstGeom>
          <a:noFill/>
        </p:spPr>
        <p:txBody>
          <a:bodyPr wrap="square">
            <a:spAutoFit/>
          </a:bodyPr>
          <a:lstStyle/>
          <a:p>
            <a:pPr marL="742950" indent="-742950" algn="just">
              <a:lnSpc>
                <a:spcPct val="150000"/>
              </a:lnSpc>
              <a:buFont typeface="+mj-lt"/>
              <a:buAutoNum type="alphaUcPeriod"/>
            </a:pPr>
            <a:r>
              <a:rPr lang="vi-VN" sz="4000"/>
              <a:t>là một hỗn hợp thức ăn cung cấp cho vật nuôi theo từng giai đoạn sinh trưởng</a:t>
            </a:r>
          </a:p>
          <a:p>
            <a:pPr marL="742950" indent="-742950" algn="just">
              <a:lnSpc>
                <a:spcPct val="150000"/>
              </a:lnSpc>
              <a:buFont typeface="+mj-lt"/>
              <a:buAutoNum type="alphaUcPeriod"/>
            </a:pPr>
            <a:r>
              <a:rPr lang="vi-VN" sz="4000"/>
              <a:t>là một hỗn hợp thức ăn cung cấp cho vật nuôi nhằm thỏa mãn tiêu chuẩn ăn.</a:t>
            </a:r>
          </a:p>
          <a:p>
            <a:pPr marL="742950" indent="-742950" algn="just">
              <a:lnSpc>
                <a:spcPct val="150000"/>
              </a:lnSpc>
              <a:buFont typeface="+mj-lt"/>
              <a:buAutoNum type="alphaUcPeriod"/>
            </a:pPr>
            <a:r>
              <a:rPr lang="vi-VN" sz="4000"/>
              <a:t>là lượng thức ăn cho vật nuôi có đủ năng lượng hoạt động trong một ngày đêm</a:t>
            </a:r>
          </a:p>
          <a:p>
            <a:pPr marL="742950" indent="-742950" algn="just">
              <a:lnSpc>
                <a:spcPct val="150000"/>
              </a:lnSpc>
              <a:buFont typeface="+mj-lt"/>
              <a:buAutoNum type="alphaUcPeriod"/>
            </a:pPr>
            <a:r>
              <a:rPr lang="vi-VN" sz="4000"/>
              <a:t>là lượng thức ăn cho vật nuôi có đủ dinh dưỡng theo chế độ dinh dưỡng ở từng giai đoạn phát triển.</a:t>
            </a:r>
          </a:p>
        </p:txBody>
      </p:sp>
      <p:sp>
        <p:nvSpPr>
          <p:cNvPr id="4" name="Oval 3">
            <a:extLst>
              <a:ext uri="{FF2B5EF4-FFF2-40B4-BE49-F238E27FC236}">
                <a16:creationId xmlns:a16="http://schemas.microsoft.com/office/drawing/2014/main" id="{1A477C2B-52AF-532A-5ADD-D38FBDC33A0A}"/>
              </a:ext>
            </a:extLst>
          </p:cNvPr>
          <p:cNvSpPr/>
          <p:nvPr/>
        </p:nvSpPr>
        <p:spPr>
          <a:xfrm>
            <a:off x="990600" y="4229100"/>
            <a:ext cx="914400" cy="9144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68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0502421-0248-5322-CF54-ED42CA33C82B}"/>
              </a:ext>
            </a:extLst>
          </p:cNvPr>
          <p:cNvSpPr txBox="1"/>
          <p:nvPr/>
        </p:nvSpPr>
        <p:spPr>
          <a:xfrm>
            <a:off x="2552700" y="1104900"/>
            <a:ext cx="13182600" cy="707886"/>
          </a:xfrm>
          <a:prstGeom prst="rect">
            <a:avLst/>
          </a:prstGeom>
          <a:noFill/>
        </p:spPr>
        <p:txBody>
          <a:bodyPr wrap="square" rtlCol="0">
            <a:spAutoFit/>
          </a:bodyPr>
          <a:lstStyle/>
          <a:p>
            <a:pPr algn="ctr"/>
            <a:r>
              <a:rPr lang="en-US" sz="4000">
                <a:solidFill>
                  <a:srgbClr val="C00000"/>
                </a:solidFill>
                <a:latin typeface="Arial" panose="020B0604020202020204" pitchFamily="34" charset="0"/>
                <a:cs typeface="Arial" panose="020B0604020202020204" pitchFamily="34" charset="0"/>
              </a:rPr>
              <a:t>Chọn câu trả lời đúng cho các câu hỏi sau đây: </a:t>
            </a:r>
          </a:p>
        </p:txBody>
      </p:sp>
      <p:sp>
        <p:nvSpPr>
          <p:cNvPr id="7" name="TextBox 6">
            <a:extLst>
              <a:ext uri="{FF2B5EF4-FFF2-40B4-BE49-F238E27FC236}">
                <a16:creationId xmlns:a16="http://schemas.microsoft.com/office/drawing/2014/main" id="{12F293D8-6EB0-ADE0-BB3B-87419FA2843A}"/>
              </a:ext>
            </a:extLst>
          </p:cNvPr>
          <p:cNvSpPr txBox="1"/>
          <p:nvPr/>
        </p:nvSpPr>
        <p:spPr>
          <a:xfrm>
            <a:off x="1771650" y="2155686"/>
            <a:ext cx="14744700" cy="916276"/>
          </a:xfrm>
          <a:prstGeom prst="rect">
            <a:avLst/>
          </a:prstGeom>
          <a:noFill/>
        </p:spPr>
        <p:txBody>
          <a:bodyPr wrap="square">
            <a:spAutoFit/>
          </a:bodyPr>
          <a:lstStyle/>
          <a:p>
            <a:pPr algn="just">
              <a:lnSpc>
                <a:spcPct val="150000"/>
              </a:lnSpc>
            </a:pPr>
            <a:r>
              <a:rPr lang="vi-VN" sz="4000" b="1"/>
              <a:t>Câu </a:t>
            </a:r>
            <a:r>
              <a:rPr lang="en-US" sz="4000" b="1">
                <a:latin typeface="Arial" panose="020B0604020202020204" pitchFamily="34" charset="0"/>
                <a:cs typeface="Arial" panose="020B0604020202020204" pitchFamily="34" charset="0"/>
              </a:rPr>
              <a:t>4</a:t>
            </a:r>
            <a:r>
              <a:rPr lang="vi-VN" sz="4000" b="1"/>
              <a:t>: </a:t>
            </a:r>
            <a:r>
              <a:rPr lang="vi-VN" sz="4000"/>
              <a:t>Có mấy bước để xây dựng khẩu phần ăn cho vật nuôi?</a:t>
            </a:r>
            <a:endParaRPr lang="en-US" sz="4000"/>
          </a:p>
        </p:txBody>
      </p:sp>
      <p:sp>
        <p:nvSpPr>
          <p:cNvPr id="9" name="Plaque 8">
            <a:extLst>
              <a:ext uri="{FF2B5EF4-FFF2-40B4-BE49-F238E27FC236}">
                <a16:creationId xmlns:a16="http://schemas.microsoft.com/office/drawing/2014/main" id="{FF0BE778-4792-9B68-9602-43EE95B4CAD2}"/>
              </a:ext>
            </a:extLst>
          </p:cNvPr>
          <p:cNvSpPr/>
          <p:nvPr/>
        </p:nvSpPr>
        <p:spPr>
          <a:xfrm>
            <a:off x="2090737" y="4457700"/>
            <a:ext cx="5791200" cy="1534805"/>
          </a:xfrm>
          <a:prstGeom prst="plaqu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A. 7</a:t>
            </a:r>
          </a:p>
        </p:txBody>
      </p:sp>
      <p:sp>
        <p:nvSpPr>
          <p:cNvPr id="10" name="Plaque 9">
            <a:extLst>
              <a:ext uri="{FF2B5EF4-FFF2-40B4-BE49-F238E27FC236}">
                <a16:creationId xmlns:a16="http://schemas.microsoft.com/office/drawing/2014/main" id="{DE0B2787-B750-365B-6299-D1E7513207D2}"/>
              </a:ext>
            </a:extLst>
          </p:cNvPr>
          <p:cNvSpPr/>
          <p:nvPr/>
        </p:nvSpPr>
        <p:spPr>
          <a:xfrm>
            <a:off x="9977437" y="4457700"/>
            <a:ext cx="5791200" cy="1534805"/>
          </a:xfrm>
          <a:prstGeom prst="plaqu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8</a:t>
            </a:r>
          </a:p>
        </p:txBody>
      </p:sp>
      <p:sp>
        <p:nvSpPr>
          <p:cNvPr id="11" name="Plaque 10">
            <a:extLst>
              <a:ext uri="{FF2B5EF4-FFF2-40B4-BE49-F238E27FC236}">
                <a16:creationId xmlns:a16="http://schemas.microsoft.com/office/drawing/2014/main" id="{D77C8FAB-C1CE-11C2-85FA-420389E5B34E}"/>
              </a:ext>
            </a:extLst>
          </p:cNvPr>
          <p:cNvSpPr/>
          <p:nvPr/>
        </p:nvSpPr>
        <p:spPr>
          <a:xfrm>
            <a:off x="2090737" y="7070587"/>
            <a:ext cx="5791200" cy="1534805"/>
          </a:xfrm>
          <a:prstGeom prst="plaqu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 9</a:t>
            </a:r>
          </a:p>
        </p:txBody>
      </p:sp>
      <p:sp>
        <p:nvSpPr>
          <p:cNvPr id="12" name="Plaque 11">
            <a:extLst>
              <a:ext uri="{FF2B5EF4-FFF2-40B4-BE49-F238E27FC236}">
                <a16:creationId xmlns:a16="http://schemas.microsoft.com/office/drawing/2014/main" id="{62C92E50-3CB0-2574-C10F-B3C1DCD69F28}"/>
              </a:ext>
            </a:extLst>
          </p:cNvPr>
          <p:cNvSpPr/>
          <p:nvPr/>
        </p:nvSpPr>
        <p:spPr>
          <a:xfrm>
            <a:off x="9977437" y="7070587"/>
            <a:ext cx="5791200" cy="1534805"/>
          </a:xfrm>
          <a:prstGeom prst="plaqu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a:solidFill>
                  <a:schemeClr val="tx1"/>
                </a:solidFill>
                <a:cs typeface="Arial" panose="020B0604020202020204" pitchFamily="34" charset="0"/>
              </a:rPr>
              <a:t>D. 6</a:t>
            </a:r>
            <a:endParaRPr lang="en-US" sz="4000">
              <a:solidFill>
                <a:schemeClr val="tx1"/>
              </a:solidFill>
              <a:latin typeface="Arial" panose="020B0604020202020204" pitchFamily="34" charset="0"/>
              <a:cs typeface="Arial" panose="020B0604020202020204" pitchFamily="34" charset="0"/>
            </a:endParaRPr>
          </a:p>
        </p:txBody>
      </p:sp>
      <p:sp>
        <p:nvSpPr>
          <p:cNvPr id="13" name="Plaque 12">
            <a:extLst>
              <a:ext uri="{FF2B5EF4-FFF2-40B4-BE49-F238E27FC236}">
                <a16:creationId xmlns:a16="http://schemas.microsoft.com/office/drawing/2014/main" id="{CC955A3D-3535-1BAC-523B-A80C67C72C9F}"/>
              </a:ext>
            </a:extLst>
          </p:cNvPr>
          <p:cNvSpPr/>
          <p:nvPr/>
        </p:nvSpPr>
        <p:spPr>
          <a:xfrm>
            <a:off x="9977437" y="4457700"/>
            <a:ext cx="5791200" cy="1534805"/>
          </a:xfrm>
          <a:prstGeom prst="plaqu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 8</a:t>
            </a:r>
          </a:p>
        </p:txBody>
      </p:sp>
    </p:spTree>
    <p:extLst>
      <p:ext uri="{BB962C8B-B14F-4D97-AF65-F5344CB8AC3E}">
        <p14:creationId xmlns:p14="http://schemas.microsoft.com/office/powerpoint/2010/main" val="396401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0502421-0248-5322-CF54-ED42CA33C82B}"/>
              </a:ext>
            </a:extLst>
          </p:cNvPr>
          <p:cNvSpPr txBox="1"/>
          <p:nvPr/>
        </p:nvSpPr>
        <p:spPr>
          <a:xfrm>
            <a:off x="2552700" y="952500"/>
            <a:ext cx="13182600" cy="707886"/>
          </a:xfrm>
          <a:prstGeom prst="rect">
            <a:avLst/>
          </a:prstGeom>
          <a:noFill/>
        </p:spPr>
        <p:txBody>
          <a:bodyPr wrap="square" rtlCol="0">
            <a:spAutoFit/>
          </a:bodyPr>
          <a:lstStyle/>
          <a:p>
            <a:pPr algn="ctr"/>
            <a:r>
              <a:rPr lang="en-US" sz="4000">
                <a:solidFill>
                  <a:srgbClr val="C00000"/>
                </a:solidFill>
                <a:latin typeface="Arial" panose="020B0604020202020204" pitchFamily="34" charset="0"/>
                <a:cs typeface="Arial" panose="020B0604020202020204" pitchFamily="34" charset="0"/>
              </a:rPr>
              <a:t>Chọn câu trả lời đúng cho các câu hỏi sau đây: </a:t>
            </a:r>
          </a:p>
        </p:txBody>
      </p:sp>
      <p:sp>
        <p:nvSpPr>
          <p:cNvPr id="7" name="TextBox 6">
            <a:extLst>
              <a:ext uri="{FF2B5EF4-FFF2-40B4-BE49-F238E27FC236}">
                <a16:creationId xmlns:a16="http://schemas.microsoft.com/office/drawing/2014/main" id="{12F293D8-6EB0-ADE0-BB3B-87419FA2843A}"/>
              </a:ext>
            </a:extLst>
          </p:cNvPr>
          <p:cNvSpPr txBox="1"/>
          <p:nvPr/>
        </p:nvSpPr>
        <p:spPr>
          <a:xfrm>
            <a:off x="1771650" y="2003286"/>
            <a:ext cx="14744700" cy="916276"/>
          </a:xfrm>
          <a:prstGeom prst="rect">
            <a:avLst/>
          </a:prstGeom>
          <a:noFill/>
        </p:spPr>
        <p:txBody>
          <a:bodyPr wrap="square">
            <a:spAutoFit/>
          </a:bodyPr>
          <a:lstStyle/>
          <a:p>
            <a:pPr lvl="0">
              <a:lnSpc>
                <a:spcPct val="150000"/>
              </a:lnSpc>
            </a:pPr>
            <a:r>
              <a:rPr lang="vi-VN" sz="4000" b="1">
                <a:solidFill>
                  <a:prstClr val="black"/>
                </a:solidFill>
              </a:rPr>
              <a:t>Câu </a:t>
            </a:r>
            <a:r>
              <a:rPr lang="en-US" sz="4000" b="1">
                <a:solidFill>
                  <a:prstClr val="black"/>
                </a:solidFill>
                <a:latin typeface="Arial" panose="020B0604020202020204" pitchFamily="34" charset="0"/>
                <a:cs typeface="Arial" panose="020B0604020202020204" pitchFamily="34" charset="0"/>
              </a:rPr>
              <a:t>5</a:t>
            </a:r>
            <a:r>
              <a:rPr lang="vi-VN" sz="4000" b="1">
                <a:solidFill>
                  <a:prstClr val="black"/>
                </a:solidFill>
              </a:rPr>
              <a:t>: </a:t>
            </a:r>
            <a:r>
              <a:rPr lang="vi-VN" sz="4000">
                <a:solidFill>
                  <a:prstClr val="black"/>
                </a:solidFill>
              </a:rPr>
              <a:t>Tác dụng của vitamin là:</a:t>
            </a:r>
            <a:endParaRPr lang="en-US" sz="4000">
              <a:solidFill>
                <a:prstClr val="black"/>
              </a:solidFill>
            </a:endParaRPr>
          </a:p>
        </p:txBody>
      </p:sp>
      <p:sp>
        <p:nvSpPr>
          <p:cNvPr id="3" name="TextBox 2">
            <a:extLst>
              <a:ext uri="{FF2B5EF4-FFF2-40B4-BE49-F238E27FC236}">
                <a16:creationId xmlns:a16="http://schemas.microsoft.com/office/drawing/2014/main" id="{38E7552B-66CF-3395-438E-7C6DBDA63BFE}"/>
              </a:ext>
            </a:extLst>
          </p:cNvPr>
          <p:cNvSpPr txBox="1"/>
          <p:nvPr/>
        </p:nvSpPr>
        <p:spPr>
          <a:xfrm>
            <a:off x="1447800" y="3365755"/>
            <a:ext cx="15849600" cy="4825745"/>
          </a:xfrm>
          <a:prstGeom prst="rect">
            <a:avLst/>
          </a:prstGeom>
          <a:noFill/>
        </p:spPr>
        <p:txBody>
          <a:bodyPr wrap="square">
            <a:spAutoFit/>
          </a:bodyPr>
          <a:lstStyle/>
          <a:p>
            <a:pPr marL="742950" indent="-742950">
              <a:lnSpc>
                <a:spcPct val="200000"/>
              </a:lnSpc>
              <a:buFont typeface="+mj-lt"/>
              <a:buAutoNum type="alphaUcPeriod"/>
            </a:pPr>
            <a:r>
              <a:rPr lang="vi-VN" sz="4000"/>
              <a:t>Điều hoà các quá trình trao đổi chất trong cơ thể.</a:t>
            </a:r>
          </a:p>
          <a:p>
            <a:pPr marL="742950" indent="-742950">
              <a:lnSpc>
                <a:spcPct val="200000"/>
              </a:lnSpc>
              <a:buFont typeface="+mj-lt"/>
              <a:buAutoNum type="alphaUcPeriod"/>
            </a:pPr>
            <a:r>
              <a:rPr lang="vi-VN" sz="4000"/>
              <a:t>Tổng hợp các chất sinh học.</a:t>
            </a:r>
          </a:p>
          <a:p>
            <a:pPr marL="742950" indent="-742950">
              <a:lnSpc>
                <a:spcPct val="200000"/>
              </a:lnSpc>
              <a:buFont typeface="+mj-lt"/>
              <a:buAutoNum type="alphaUcPeriod"/>
            </a:pPr>
            <a:r>
              <a:rPr lang="vi-VN" sz="4000"/>
              <a:t>Tái tạo mô.</a:t>
            </a:r>
          </a:p>
          <a:p>
            <a:pPr marL="742950" indent="-742950">
              <a:lnSpc>
                <a:spcPct val="200000"/>
              </a:lnSpc>
              <a:buFont typeface="+mj-lt"/>
              <a:buAutoNum type="alphaUcPeriod"/>
            </a:pPr>
            <a:r>
              <a:rPr lang="vi-VN" sz="4000"/>
              <a:t>Tăng hấp thu chất dinh dưỡng.</a:t>
            </a:r>
          </a:p>
        </p:txBody>
      </p:sp>
      <p:sp>
        <p:nvSpPr>
          <p:cNvPr id="4" name="Oval 3">
            <a:extLst>
              <a:ext uri="{FF2B5EF4-FFF2-40B4-BE49-F238E27FC236}">
                <a16:creationId xmlns:a16="http://schemas.microsoft.com/office/drawing/2014/main" id="{1A477C2B-52AF-532A-5ADD-D38FBDC33A0A}"/>
              </a:ext>
            </a:extLst>
          </p:cNvPr>
          <p:cNvSpPr/>
          <p:nvPr/>
        </p:nvSpPr>
        <p:spPr>
          <a:xfrm>
            <a:off x="1219200" y="3684693"/>
            <a:ext cx="914400" cy="9144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42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A0502421-0248-5322-CF54-ED42CA33C82B}"/>
              </a:ext>
            </a:extLst>
          </p:cNvPr>
          <p:cNvSpPr txBox="1"/>
          <p:nvPr/>
        </p:nvSpPr>
        <p:spPr>
          <a:xfrm>
            <a:off x="2552700" y="1104900"/>
            <a:ext cx="13182600" cy="707886"/>
          </a:xfrm>
          <a:prstGeom prst="rect">
            <a:avLst/>
          </a:prstGeom>
          <a:noFill/>
        </p:spPr>
        <p:txBody>
          <a:bodyPr wrap="square" rtlCol="0">
            <a:spAutoFit/>
          </a:bodyPr>
          <a:lstStyle/>
          <a:p>
            <a:pPr algn="ctr"/>
            <a:r>
              <a:rPr lang="en-US" sz="4000">
                <a:solidFill>
                  <a:srgbClr val="C00000"/>
                </a:solidFill>
                <a:latin typeface="Arial" panose="020B0604020202020204" pitchFamily="34" charset="0"/>
                <a:cs typeface="Arial" panose="020B0604020202020204" pitchFamily="34" charset="0"/>
              </a:rPr>
              <a:t>Chọn câu trả lời đúng cho các câu hỏi sau đây: </a:t>
            </a:r>
          </a:p>
        </p:txBody>
      </p:sp>
      <p:sp>
        <p:nvSpPr>
          <p:cNvPr id="7" name="TextBox 6">
            <a:extLst>
              <a:ext uri="{FF2B5EF4-FFF2-40B4-BE49-F238E27FC236}">
                <a16:creationId xmlns:a16="http://schemas.microsoft.com/office/drawing/2014/main" id="{12F293D8-6EB0-ADE0-BB3B-87419FA2843A}"/>
              </a:ext>
            </a:extLst>
          </p:cNvPr>
          <p:cNvSpPr txBox="1"/>
          <p:nvPr/>
        </p:nvSpPr>
        <p:spPr>
          <a:xfrm>
            <a:off x="1771650" y="2155686"/>
            <a:ext cx="14744700" cy="1839606"/>
          </a:xfrm>
          <a:prstGeom prst="rect">
            <a:avLst/>
          </a:prstGeom>
          <a:noFill/>
        </p:spPr>
        <p:txBody>
          <a:bodyPr wrap="square">
            <a:spAutoFit/>
          </a:bodyPr>
          <a:lstStyle/>
          <a:p>
            <a:pPr algn="just">
              <a:lnSpc>
                <a:spcPct val="150000"/>
              </a:lnSpc>
            </a:pPr>
            <a:r>
              <a:rPr lang="vi-VN" sz="4000" b="1"/>
              <a:t>Câu </a:t>
            </a:r>
            <a:r>
              <a:rPr lang="en-US" sz="4000" b="1">
                <a:latin typeface="Arial" panose="020B0604020202020204" pitchFamily="34" charset="0"/>
                <a:cs typeface="Arial" panose="020B0604020202020204" pitchFamily="34" charset="0"/>
              </a:rPr>
              <a:t>6</a:t>
            </a:r>
            <a:r>
              <a:rPr lang="vi-VN" sz="4000" b="1"/>
              <a:t>: </a:t>
            </a:r>
            <a:r>
              <a:rPr lang="vi-VN" sz="4000"/>
              <a:t>Nhu cầu năng lượng của vật nuôi tùy thuộc vào những yếu tố nào?</a:t>
            </a:r>
            <a:endParaRPr lang="en-US" sz="4000"/>
          </a:p>
        </p:txBody>
      </p:sp>
      <p:sp>
        <p:nvSpPr>
          <p:cNvPr id="9" name="Plaque 8">
            <a:extLst>
              <a:ext uri="{FF2B5EF4-FFF2-40B4-BE49-F238E27FC236}">
                <a16:creationId xmlns:a16="http://schemas.microsoft.com/office/drawing/2014/main" id="{FF0BE778-4792-9B68-9602-43EE95B4CAD2}"/>
              </a:ext>
            </a:extLst>
          </p:cNvPr>
          <p:cNvSpPr/>
          <p:nvPr/>
        </p:nvSpPr>
        <p:spPr>
          <a:xfrm>
            <a:off x="1828800" y="4457700"/>
            <a:ext cx="6281737" cy="2111513"/>
          </a:xfrm>
          <a:prstGeom prst="plaqu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chemeClr val="tx1"/>
                </a:solidFill>
                <a:cs typeface="Arial" panose="020B0604020202020204" pitchFamily="34" charset="0"/>
              </a:rPr>
              <a:t>A. giai đoạn sinh trưởng và sức sản xuất</a:t>
            </a:r>
            <a:endParaRPr lang="en-US" sz="3500">
              <a:solidFill>
                <a:schemeClr val="tx1"/>
              </a:solidFill>
              <a:latin typeface="Arial" panose="020B0604020202020204" pitchFamily="34" charset="0"/>
              <a:cs typeface="Arial" panose="020B0604020202020204" pitchFamily="34" charset="0"/>
            </a:endParaRPr>
          </a:p>
        </p:txBody>
      </p:sp>
      <p:sp>
        <p:nvSpPr>
          <p:cNvPr id="10" name="Plaque 9">
            <a:extLst>
              <a:ext uri="{FF2B5EF4-FFF2-40B4-BE49-F238E27FC236}">
                <a16:creationId xmlns:a16="http://schemas.microsoft.com/office/drawing/2014/main" id="{DE0B2787-B750-365B-6299-D1E7513207D2}"/>
              </a:ext>
            </a:extLst>
          </p:cNvPr>
          <p:cNvSpPr/>
          <p:nvPr/>
        </p:nvSpPr>
        <p:spPr>
          <a:xfrm>
            <a:off x="9715500" y="4457700"/>
            <a:ext cx="6281737" cy="2111513"/>
          </a:xfrm>
          <a:prstGeom prst="plaqu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500">
                <a:solidFill>
                  <a:schemeClr val="tx1"/>
                </a:solidFill>
                <a:latin typeface="Arial" panose="020B0604020202020204" pitchFamily="34" charset="0"/>
                <a:cs typeface="Arial" panose="020B0604020202020204" pitchFamily="34" charset="0"/>
              </a:rPr>
              <a:t>B. loài, giống</a:t>
            </a:r>
          </a:p>
        </p:txBody>
      </p:sp>
      <p:sp>
        <p:nvSpPr>
          <p:cNvPr id="11" name="Plaque 10">
            <a:extLst>
              <a:ext uri="{FF2B5EF4-FFF2-40B4-BE49-F238E27FC236}">
                <a16:creationId xmlns:a16="http://schemas.microsoft.com/office/drawing/2014/main" id="{D77C8FAB-C1CE-11C2-85FA-420389E5B34E}"/>
              </a:ext>
            </a:extLst>
          </p:cNvPr>
          <p:cNvSpPr/>
          <p:nvPr/>
        </p:nvSpPr>
        <p:spPr>
          <a:xfrm>
            <a:off x="1828800" y="7070587"/>
            <a:ext cx="6281737" cy="2111513"/>
          </a:xfrm>
          <a:prstGeom prst="plaqu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chemeClr val="tx1"/>
                </a:solidFill>
                <a:cs typeface="Arial" panose="020B0604020202020204" pitchFamily="34" charset="0"/>
              </a:rPr>
              <a:t>C. loài, giống, giai đoạn sinh trưởng và sức sản xuất</a:t>
            </a:r>
            <a:endParaRPr lang="en-US" sz="3500">
              <a:solidFill>
                <a:schemeClr val="tx1"/>
              </a:solidFill>
              <a:latin typeface="Arial" panose="020B0604020202020204" pitchFamily="34" charset="0"/>
              <a:cs typeface="Arial" panose="020B0604020202020204" pitchFamily="34" charset="0"/>
            </a:endParaRPr>
          </a:p>
        </p:txBody>
      </p:sp>
      <p:sp>
        <p:nvSpPr>
          <p:cNvPr id="12" name="Plaque 11">
            <a:extLst>
              <a:ext uri="{FF2B5EF4-FFF2-40B4-BE49-F238E27FC236}">
                <a16:creationId xmlns:a16="http://schemas.microsoft.com/office/drawing/2014/main" id="{62C92E50-3CB0-2574-C10F-B3C1DCD69F28}"/>
              </a:ext>
            </a:extLst>
          </p:cNvPr>
          <p:cNvSpPr/>
          <p:nvPr/>
        </p:nvSpPr>
        <p:spPr>
          <a:xfrm>
            <a:off x="9715500" y="7070587"/>
            <a:ext cx="6281737" cy="2111513"/>
          </a:xfrm>
          <a:prstGeom prst="plaqu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500">
                <a:solidFill>
                  <a:schemeClr val="tx1"/>
                </a:solidFill>
                <a:cs typeface="Arial" panose="020B0604020202020204" pitchFamily="34" charset="0"/>
              </a:rPr>
              <a:t>D. sức sản xuất</a:t>
            </a:r>
            <a:endParaRPr lang="en-US" sz="3500">
              <a:solidFill>
                <a:schemeClr val="tx1"/>
              </a:solidFill>
              <a:latin typeface="Arial" panose="020B0604020202020204" pitchFamily="34" charset="0"/>
              <a:cs typeface="Arial" panose="020B0604020202020204" pitchFamily="34" charset="0"/>
            </a:endParaRPr>
          </a:p>
        </p:txBody>
      </p:sp>
      <p:sp>
        <p:nvSpPr>
          <p:cNvPr id="13" name="Plaque 12">
            <a:extLst>
              <a:ext uri="{FF2B5EF4-FFF2-40B4-BE49-F238E27FC236}">
                <a16:creationId xmlns:a16="http://schemas.microsoft.com/office/drawing/2014/main" id="{CC955A3D-3535-1BAC-523B-A80C67C72C9F}"/>
              </a:ext>
            </a:extLst>
          </p:cNvPr>
          <p:cNvSpPr/>
          <p:nvPr/>
        </p:nvSpPr>
        <p:spPr>
          <a:xfrm>
            <a:off x="1828800" y="7070587"/>
            <a:ext cx="6281736" cy="2111513"/>
          </a:xfrm>
          <a:prstGeom prst="plaque">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500">
                <a:solidFill>
                  <a:schemeClr val="tx1"/>
                </a:solidFill>
                <a:cs typeface="Arial" panose="020B0604020202020204" pitchFamily="34" charset="0"/>
              </a:rPr>
              <a:t>C. loài, giống, giai đoạn sinh trưởng và sức sản xuất</a:t>
            </a:r>
          </a:p>
        </p:txBody>
      </p:sp>
    </p:spTree>
    <p:extLst>
      <p:ext uri="{BB962C8B-B14F-4D97-AF65-F5344CB8AC3E}">
        <p14:creationId xmlns:p14="http://schemas.microsoft.com/office/powerpoint/2010/main" val="39757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P spid="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4F0727F-0A34-5A75-17FF-493853234C2E}"/>
              </a:ext>
            </a:extLst>
          </p:cNvPr>
          <p:cNvSpPr txBox="1"/>
          <p:nvPr/>
        </p:nvSpPr>
        <p:spPr>
          <a:xfrm>
            <a:off x="5981700" y="316349"/>
            <a:ext cx="6324600" cy="1169551"/>
          </a:xfrm>
          <a:prstGeom prst="rect">
            <a:avLst/>
          </a:prstGeom>
          <a:noFill/>
        </p:spPr>
        <p:txBody>
          <a:bodyPr wrap="square" rtlCol="0">
            <a:spAutoFit/>
          </a:bodyPr>
          <a:lstStyle/>
          <a:p>
            <a:pPr algn="ctr"/>
            <a:r>
              <a:rPr lang="en-US" sz="7000" b="1">
                <a:solidFill>
                  <a:srgbClr val="133D31"/>
                </a:solidFill>
                <a:latin typeface="Arial" panose="020B0604020202020204" pitchFamily="34" charset="0"/>
                <a:cs typeface="Arial" panose="020B0604020202020204" pitchFamily="34" charset="0"/>
              </a:rPr>
              <a:t>VẬN DỤNG </a:t>
            </a:r>
          </a:p>
        </p:txBody>
      </p:sp>
      <p:sp>
        <p:nvSpPr>
          <p:cNvPr id="9" name="TextBox 8">
            <a:extLst>
              <a:ext uri="{FF2B5EF4-FFF2-40B4-BE49-F238E27FC236}">
                <a16:creationId xmlns:a16="http://schemas.microsoft.com/office/drawing/2014/main" id="{7E0E7BA6-3B3B-1A3B-930A-72E918262804}"/>
              </a:ext>
            </a:extLst>
          </p:cNvPr>
          <p:cNvSpPr txBox="1"/>
          <p:nvPr/>
        </p:nvSpPr>
        <p:spPr>
          <a:xfrm>
            <a:off x="990600" y="2845304"/>
            <a:ext cx="11810999" cy="6441572"/>
          </a:xfrm>
          <a:prstGeom prst="rect">
            <a:avLst/>
          </a:prstGeom>
          <a:solidFill>
            <a:srgbClr val="FBF2E1"/>
          </a:solidFill>
        </p:spPr>
        <p:txBody>
          <a:bodyPr wrap="square">
            <a:spAutoFit/>
          </a:bodyPr>
          <a:lstStyle/>
          <a:p>
            <a:pPr algn="just">
              <a:lnSpc>
                <a:spcPct val="150000"/>
              </a:lnSpc>
            </a:pPr>
            <a:r>
              <a:rPr lang="vi-VN" sz="4000" b="1"/>
              <a:t>Câu 1: </a:t>
            </a:r>
            <a:r>
              <a:rPr lang="vi-VN" sz="4000"/>
              <a:t>Nêu các loại thức ăn cung cấp năng lượng cho gà, lợn và trâu, bò ở địa phương em.</a:t>
            </a:r>
          </a:p>
          <a:p>
            <a:pPr algn="just">
              <a:lnSpc>
                <a:spcPct val="150000"/>
              </a:lnSpc>
            </a:pPr>
            <a:r>
              <a:rPr lang="vi-VN" sz="4000" b="1"/>
              <a:t>Câu 2: </a:t>
            </a:r>
            <a:r>
              <a:rPr lang="vi-VN" sz="4000"/>
              <a:t>Các cơ sở chăn nuôi ở địa phương em cung cấp hoặc bổ sung vitamin cho vật nuôi từ loại thức ăn nào?</a:t>
            </a:r>
          </a:p>
          <a:p>
            <a:pPr algn="just">
              <a:lnSpc>
                <a:spcPct val="150000"/>
              </a:lnSpc>
            </a:pPr>
            <a:r>
              <a:rPr lang="vi-VN" sz="4000" b="1"/>
              <a:t>Câu 3: </a:t>
            </a:r>
            <a:r>
              <a:rPr lang="vi-VN" sz="4000"/>
              <a:t>Các cơ sở chăn nuôi ở địa phương em xây dựng khẩu phần ăn cho vật nuôi như thế nào?</a:t>
            </a:r>
          </a:p>
        </p:txBody>
      </p:sp>
      <p:sp>
        <p:nvSpPr>
          <p:cNvPr id="12" name="Freeform 9">
            <a:extLst>
              <a:ext uri="{FF2B5EF4-FFF2-40B4-BE49-F238E27FC236}">
                <a16:creationId xmlns:a16="http://schemas.microsoft.com/office/drawing/2014/main" id="{994E000B-C2E8-317B-25BE-73B5F9802369}"/>
              </a:ext>
            </a:extLst>
          </p:cNvPr>
          <p:cNvSpPr/>
          <p:nvPr/>
        </p:nvSpPr>
        <p:spPr>
          <a:xfrm>
            <a:off x="13601700" y="0"/>
            <a:ext cx="6934200" cy="10296525"/>
          </a:xfrm>
          <a:custGeom>
            <a:avLst/>
            <a:gdLst/>
            <a:ahLst/>
            <a:cxnLst/>
            <a:rect l="l" t="t" r="r" b="b"/>
            <a:pathLst>
              <a:path w="5482971" h="8229600">
                <a:moveTo>
                  <a:pt x="0" y="0"/>
                </a:moveTo>
                <a:lnTo>
                  <a:pt x="5482971" y="0"/>
                </a:lnTo>
                <a:lnTo>
                  <a:pt x="5482971" y="8229600"/>
                </a:lnTo>
                <a:lnTo>
                  <a:pt x="0" y="8229600"/>
                </a:lnTo>
                <a:lnTo>
                  <a:pt x="0" y="0"/>
                </a:lnTo>
                <a:close/>
              </a:path>
            </a:pathLst>
          </a:custGeom>
          <a:blipFill>
            <a:blip r:embed="rId2"/>
            <a:stretch>
              <a:fillRect/>
            </a:stretch>
          </a:blipFill>
        </p:spPr>
        <p:txBody>
          <a:bodyPr/>
          <a:lstStyle/>
          <a:p>
            <a:endParaRPr lang="en-US"/>
          </a:p>
        </p:txBody>
      </p:sp>
      <p:sp>
        <p:nvSpPr>
          <p:cNvPr id="3" name="TextBox 2">
            <a:extLst>
              <a:ext uri="{FF2B5EF4-FFF2-40B4-BE49-F238E27FC236}">
                <a16:creationId xmlns:a16="http://schemas.microsoft.com/office/drawing/2014/main" id="{3D18A44A-9164-976F-2665-E1134C04726B}"/>
              </a:ext>
            </a:extLst>
          </p:cNvPr>
          <p:cNvSpPr txBox="1"/>
          <p:nvPr/>
        </p:nvSpPr>
        <p:spPr>
          <a:xfrm>
            <a:off x="933451" y="1811659"/>
            <a:ext cx="7162800" cy="707886"/>
          </a:xfrm>
          <a:prstGeom prst="rect">
            <a:avLst/>
          </a:prstGeom>
          <a:noFill/>
        </p:spPr>
        <p:txBody>
          <a:bodyPr wrap="square" rtlCol="0">
            <a:spAutoFit/>
          </a:bodyPr>
          <a:lstStyle/>
          <a:p>
            <a:pPr marL="571500" indent="-571500">
              <a:buFont typeface="Wingdings" panose="05000000000000000000" pitchFamily="2" charset="2"/>
              <a:buChar char="Ø"/>
            </a:pPr>
            <a:r>
              <a:rPr lang="en-US" sz="4000">
                <a:solidFill>
                  <a:srgbClr val="C00000"/>
                </a:solidFill>
                <a:latin typeface="Arial" panose="020B0604020202020204" pitchFamily="34" charset="0"/>
                <a:cs typeface="Arial" panose="020B0604020202020204" pitchFamily="34" charset="0"/>
              </a:rPr>
              <a:t>Trả lời các câu hỏi sau: </a:t>
            </a:r>
          </a:p>
        </p:txBody>
      </p:sp>
    </p:spTree>
    <p:extLst>
      <p:ext uri="{BB962C8B-B14F-4D97-AF65-F5344CB8AC3E}">
        <p14:creationId xmlns:p14="http://schemas.microsoft.com/office/powerpoint/2010/main" val="2690156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E1961E8-9322-F4C7-4D2D-270954DE20D7}"/>
              </a:ext>
            </a:extLst>
          </p:cNvPr>
          <p:cNvSpPr txBox="1"/>
          <p:nvPr/>
        </p:nvSpPr>
        <p:spPr>
          <a:xfrm>
            <a:off x="697706" y="1562100"/>
            <a:ext cx="16892588" cy="7878439"/>
          </a:xfrm>
          <a:prstGeom prst="rect">
            <a:avLst/>
          </a:prstGeom>
          <a:noFill/>
        </p:spPr>
        <p:txBody>
          <a:bodyPr wrap="square">
            <a:spAutoFit/>
          </a:bodyPr>
          <a:lstStyle/>
          <a:p>
            <a:pPr algn="just">
              <a:lnSpc>
                <a:spcPct val="150000"/>
              </a:lnSpc>
            </a:pPr>
            <a:r>
              <a:rPr lang="vi-VN" sz="3800" b="1"/>
              <a:t>Câu 1: </a:t>
            </a:r>
            <a:r>
              <a:rPr lang="vi-VN" sz="3800"/>
              <a:t>Các loại thức ăn giàu năng lượng cung cấp cho gà, lợn và trâu, bò ở địa phương. Ví dụ như ngũ cốc và bột của chúng; thức ăn khô chế biến từ các loại củ; phụ phẩm chế biến nông sản;…</a:t>
            </a:r>
          </a:p>
          <a:p>
            <a:pPr algn="just">
              <a:lnSpc>
                <a:spcPct val="150000"/>
              </a:lnSpc>
            </a:pPr>
            <a:r>
              <a:rPr lang="vi-VN" sz="3800" b="1"/>
              <a:t>Câu 2: </a:t>
            </a:r>
            <a:r>
              <a:rPr lang="vi-VN" sz="3800"/>
              <a:t>Một số loại sản phẩm giàu vitamin được cung cấp hoặc bổ sung cho vật nuôi tại địa phương, ví dụ premix vitamin, premix khoáng – vitamin, thức ăn xanh,…</a:t>
            </a:r>
          </a:p>
          <a:p>
            <a:pPr algn="just">
              <a:lnSpc>
                <a:spcPct val="150000"/>
              </a:lnSpc>
            </a:pPr>
            <a:r>
              <a:rPr lang="vi-VN" sz="3800" b="1"/>
              <a:t>Câu 3: </a:t>
            </a:r>
            <a:r>
              <a:rPr lang="vi-VN" sz="3800"/>
              <a:t>(HS tìm hiểu thực tiễn tại các cơ sở chăn nuôi ở địa phương về cách xây dựng khẩu phần ăn cho vật nuôi. Ví dụ: khẩu phần ăn cho bò tại địa phương, khẩu phần ăn cho gà nuôi lấy thịt,…</a:t>
            </a:r>
          </a:p>
        </p:txBody>
      </p:sp>
      <p:sp>
        <p:nvSpPr>
          <p:cNvPr id="9" name="Arrow: Pentagon 8">
            <a:extLst>
              <a:ext uri="{FF2B5EF4-FFF2-40B4-BE49-F238E27FC236}">
                <a16:creationId xmlns:a16="http://schemas.microsoft.com/office/drawing/2014/main" id="{1DD25D3F-69D3-D44B-8B37-C43592F59164}"/>
              </a:ext>
            </a:extLst>
          </p:cNvPr>
          <p:cNvSpPr/>
          <p:nvPr/>
        </p:nvSpPr>
        <p:spPr>
          <a:xfrm>
            <a:off x="-228600" y="313061"/>
            <a:ext cx="5715000" cy="1066800"/>
          </a:xfrm>
          <a:prstGeom prst="homePlate">
            <a:avLst/>
          </a:prstGeom>
          <a:solidFill>
            <a:srgbClr val="FBF2E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Gợi ý trả lời </a:t>
            </a:r>
          </a:p>
        </p:txBody>
      </p:sp>
    </p:spTree>
    <p:extLst>
      <p:ext uri="{BB962C8B-B14F-4D97-AF65-F5344CB8AC3E}">
        <p14:creationId xmlns:p14="http://schemas.microsoft.com/office/powerpoint/2010/main" val="292897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133D31"/>
        </a:solidFill>
        <a:effectLst/>
      </p:bgPr>
    </p:bg>
    <p:spTree>
      <p:nvGrpSpPr>
        <p:cNvPr id="1" name=""/>
        <p:cNvGrpSpPr/>
        <p:nvPr/>
      </p:nvGrpSpPr>
      <p:grpSpPr>
        <a:xfrm>
          <a:off x="0" y="0"/>
          <a:ext cx="0" cy="0"/>
          <a:chOff x="0" y="0"/>
          <a:chExt cx="0" cy="0"/>
        </a:xfrm>
      </p:grpSpPr>
      <p:grpSp>
        <p:nvGrpSpPr>
          <p:cNvPr id="2" name="Group 2"/>
          <p:cNvGrpSpPr/>
          <p:nvPr/>
        </p:nvGrpSpPr>
        <p:grpSpPr>
          <a:xfrm>
            <a:off x="360172" y="389416"/>
            <a:ext cx="17567656" cy="9508168"/>
            <a:chOff x="0" y="0"/>
            <a:chExt cx="4573908" cy="2475543"/>
          </a:xfrm>
        </p:grpSpPr>
        <p:sp>
          <p:nvSpPr>
            <p:cNvPr id="3" name="Freeform 3"/>
            <p:cNvSpPr/>
            <p:nvPr/>
          </p:nvSpPr>
          <p:spPr>
            <a:xfrm>
              <a:off x="0" y="0"/>
              <a:ext cx="4573908" cy="2475543"/>
            </a:xfrm>
            <a:custGeom>
              <a:avLst/>
              <a:gdLst/>
              <a:ahLst/>
              <a:cxnLst/>
              <a:rect l="l" t="t" r="r" b="b"/>
              <a:pathLst>
                <a:path w="4573908" h="2475543">
                  <a:moveTo>
                    <a:pt x="11899" y="0"/>
                  </a:moveTo>
                  <a:lnTo>
                    <a:pt x="4562010" y="0"/>
                  </a:lnTo>
                  <a:cubicBezTo>
                    <a:pt x="4565165" y="0"/>
                    <a:pt x="4568192" y="1254"/>
                    <a:pt x="4570423" y="3485"/>
                  </a:cubicBezTo>
                  <a:cubicBezTo>
                    <a:pt x="4572655" y="5716"/>
                    <a:pt x="4573908" y="8743"/>
                    <a:pt x="4573908" y="11899"/>
                  </a:cubicBezTo>
                  <a:lnTo>
                    <a:pt x="4573908" y="2463644"/>
                  </a:lnTo>
                  <a:cubicBezTo>
                    <a:pt x="4573908" y="2470216"/>
                    <a:pt x="4568581" y="2475543"/>
                    <a:pt x="4562010" y="2475543"/>
                  </a:cubicBezTo>
                  <a:lnTo>
                    <a:pt x="11899" y="2475543"/>
                  </a:lnTo>
                  <a:cubicBezTo>
                    <a:pt x="8743" y="2475543"/>
                    <a:pt x="5716" y="2474289"/>
                    <a:pt x="3485" y="2472058"/>
                  </a:cubicBezTo>
                  <a:cubicBezTo>
                    <a:pt x="1254" y="2469826"/>
                    <a:pt x="0" y="2466800"/>
                    <a:pt x="0" y="2463644"/>
                  </a:cubicBezTo>
                  <a:lnTo>
                    <a:pt x="0" y="11899"/>
                  </a:lnTo>
                  <a:cubicBezTo>
                    <a:pt x="0" y="8743"/>
                    <a:pt x="1254" y="5716"/>
                    <a:pt x="3485" y="3485"/>
                  </a:cubicBezTo>
                  <a:cubicBezTo>
                    <a:pt x="5716" y="1254"/>
                    <a:pt x="8743" y="0"/>
                    <a:pt x="11899" y="0"/>
                  </a:cubicBezTo>
                  <a:close/>
                </a:path>
              </a:pathLst>
            </a:custGeom>
            <a:solidFill>
              <a:srgbClr val="FFF5DA"/>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212931" y="1028700"/>
            <a:ext cx="5814073" cy="2696276"/>
          </a:xfrm>
          <a:custGeom>
            <a:avLst/>
            <a:gdLst/>
            <a:ahLst/>
            <a:cxnLst/>
            <a:rect l="l" t="t" r="r" b="b"/>
            <a:pathLst>
              <a:path w="5814073" h="2696276">
                <a:moveTo>
                  <a:pt x="0" y="0"/>
                </a:moveTo>
                <a:lnTo>
                  <a:pt x="5814073" y="0"/>
                </a:lnTo>
                <a:lnTo>
                  <a:pt x="5814073" y="2696276"/>
                </a:lnTo>
                <a:lnTo>
                  <a:pt x="0" y="26962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8"/>
          <p:cNvSpPr txBox="1"/>
          <p:nvPr/>
        </p:nvSpPr>
        <p:spPr>
          <a:xfrm>
            <a:off x="3048000" y="107568"/>
            <a:ext cx="12534900" cy="3003194"/>
          </a:xfrm>
          <a:prstGeom prst="rect">
            <a:avLst/>
          </a:prstGeom>
        </p:spPr>
        <p:txBody>
          <a:bodyPr wrap="square" lIns="0" tIns="0" rIns="0" bIns="0" rtlCol="0" anchor="t">
            <a:spAutoFit/>
          </a:bodyPr>
          <a:lstStyle/>
          <a:p>
            <a:pPr algn="ctr">
              <a:lnSpc>
                <a:spcPts val="29069"/>
              </a:lnSpc>
            </a:pPr>
            <a:r>
              <a:rPr lang="en-US" sz="7000" b="1">
                <a:solidFill>
                  <a:srgbClr val="133D31"/>
                </a:solidFill>
                <a:latin typeface="Arial" panose="020B0604020202020204" pitchFamily="34" charset="0"/>
                <a:cs typeface="Arial" panose="020B0604020202020204" pitchFamily="34" charset="0"/>
              </a:rPr>
              <a:t>HƯỚNG DẪN VỀ NHÀ </a:t>
            </a:r>
          </a:p>
        </p:txBody>
      </p:sp>
      <p:sp>
        <p:nvSpPr>
          <p:cNvPr id="23" name="TextBox 22">
            <a:extLst>
              <a:ext uri="{FF2B5EF4-FFF2-40B4-BE49-F238E27FC236}">
                <a16:creationId xmlns:a16="http://schemas.microsoft.com/office/drawing/2014/main" id="{71323620-797A-A02F-B10A-C5ADB7312931}"/>
              </a:ext>
            </a:extLst>
          </p:cNvPr>
          <p:cNvSpPr txBox="1"/>
          <p:nvPr/>
        </p:nvSpPr>
        <p:spPr>
          <a:xfrm>
            <a:off x="2280121" y="3691552"/>
            <a:ext cx="14070658" cy="4118948"/>
          </a:xfrm>
          <a:prstGeom prst="rect">
            <a:avLst/>
          </a:prstGeom>
          <a:solidFill>
            <a:schemeClr val="bg1"/>
          </a:solidFill>
        </p:spPr>
        <p:txBody>
          <a:bodyPr wrap="square">
            <a:spAutoFit/>
          </a:bodyPr>
          <a:lstStyle/>
          <a:p>
            <a:pPr marL="685800" indent="-685800">
              <a:lnSpc>
                <a:spcPct val="150000"/>
              </a:lnSpc>
              <a:buFont typeface="Arial" panose="020B0604020202020204" pitchFamily="34" charset="0"/>
              <a:buChar char="•"/>
            </a:pPr>
            <a:r>
              <a:rPr lang="vi-VN" sz="4500"/>
              <a:t>Ôn lại kiến thức đã học: Nhu cầu dinh dưỡng của vật nuôi. </a:t>
            </a:r>
          </a:p>
          <a:p>
            <a:pPr marL="685800" indent="-685800">
              <a:lnSpc>
                <a:spcPct val="150000"/>
              </a:lnSpc>
              <a:buFont typeface="Arial" panose="020B0604020202020204" pitchFamily="34" charset="0"/>
              <a:buChar char="•"/>
            </a:pPr>
            <a:r>
              <a:rPr lang="vi-VN" sz="4500"/>
              <a:t>Hoàn thành bài tập phần Vận dụng. </a:t>
            </a:r>
          </a:p>
          <a:p>
            <a:pPr marL="685800" indent="-685800">
              <a:lnSpc>
                <a:spcPct val="150000"/>
              </a:lnSpc>
              <a:buFont typeface="Arial" panose="020B0604020202020204" pitchFamily="34" charset="0"/>
              <a:buChar char="•"/>
            </a:pPr>
            <a:r>
              <a:rPr lang="vi-VN" sz="4500"/>
              <a:t>Đọc và tìm hiểu trước </a:t>
            </a:r>
            <a:r>
              <a:rPr lang="vi-VN" sz="4500" b="1" i="1"/>
              <a:t>Bài 9 – Thức ăn chăn nuôi.</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33D3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2513311"/>
            <a:chOff x="0" y="0"/>
            <a:chExt cx="24384000" cy="3351082"/>
          </a:xfrm>
        </p:grpSpPr>
        <p:pic>
          <p:nvPicPr>
            <p:cNvPr id="3" name="Picture 3"/>
            <p:cNvPicPr>
              <a:picLocks noChangeAspect="1"/>
            </p:cNvPicPr>
            <p:nvPr/>
          </p:nvPicPr>
          <p:blipFill>
            <a:blip r:embed="rId2"/>
            <a:srcRect t="5805" b="73580"/>
            <a:stretch>
              <a:fillRect/>
            </a:stretch>
          </p:blipFill>
          <p:spPr>
            <a:xfrm>
              <a:off x="0" y="0"/>
              <a:ext cx="24384000" cy="3351082"/>
            </a:xfrm>
            <a:prstGeom prst="rect">
              <a:avLst/>
            </a:prstGeom>
          </p:spPr>
        </p:pic>
      </p:grpSp>
      <p:sp>
        <p:nvSpPr>
          <p:cNvPr id="4" name="Freeform 4"/>
          <p:cNvSpPr/>
          <p:nvPr/>
        </p:nvSpPr>
        <p:spPr>
          <a:xfrm>
            <a:off x="16171842" y="3771900"/>
            <a:ext cx="1277958" cy="1277958"/>
          </a:xfrm>
          <a:custGeom>
            <a:avLst/>
            <a:gdLst/>
            <a:ahLst/>
            <a:cxnLst/>
            <a:rect l="l" t="t" r="r" b="b"/>
            <a:pathLst>
              <a:path w="1277958" h="1277958">
                <a:moveTo>
                  <a:pt x="0" y="0"/>
                </a:moveTo>
                <a:lnTo>
                  <a:pt x="1277958" y="0"/>
                </a:lnTo>
                <a:lnTo>
                  <a:pt x="1277958" y="1277959"/>
                </a:lnTo>
                <a:lnTo>
                  <a:pt x="0" y="12779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6598925" y="4207990"/>
            <a:ext cx="423791" cy="405780"/>
          </a:xfrm>
          <a:custGeom>
            <a:avLst/>
            <a:gdLst/>
            <a:ahLst/>
            <a:cxnLst/>
            <a:rect l="l" t="t" r="r" b="b"/>
            <a:pathLst>
              <a:path w="423791" h="405780">
                <a:moveTo>
                  <a:pt x="0" y="0"/>
                </a:moveTo>
                <a:lnTo>
                  <a:pt x="423791" y="0"/>
                </a:lnTo>
                <a:lnTo>
                  <a:pt x="423791" y="405779"/>
                </a:lnTo>
                <a:lnTo>
                  <a:pt x="0" y="4057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6705364" y="4305423"/>
            <a:ext cx="210913" cy="210913"/>
          </a:xfrm>
          <a:custGeom>
            <a:avLst/>
            <a:gdLst/>
            <a:ahLst/>
            <a:cxnLst/>
            <a:rect l="l" t="t" r="r" b="b"/>
            <a:pathLst>
              <a:path w="210913" h="210913">
                <a:moveTo>
                  <a:pt x="0" y="0"/>
                </a:moveTo>
                <a:lnTo>
                  <a:pt x="210913" y="0"/>
                </a:lnTo>
                <a:lnTo>
                  <a:pt x="210913" y="210913"/>
                </a:lnTo>
                <a:lnTo>
                  <a:pt x="0" y="2109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TextBox 7"/>
          <p:cNvSpPr txBox="1"/>
          <p:nvPr/>
        </p:nvSpPr>
        <p:spPr>
          <a:xfrm>
            <a:off x="970901" y="4762500"/>
            <a:ext cx="15945499" cy="3465179"/>
          </a:xfrm>
          <a:prstGeom prst="rect">
            <a:avLst/>
          </a:prstGeom>
        </p:spPr>
        <p:txBody>
          <a:bodyPr wrap="square" lIns="0" tIns="0" rIns="0" bIns="0" rtlCol="0" anchor="t">
            <a:spAutoFit/>
          </a:bodyPr>
          <a:lstStyle/>
          <a:p>
            <a:pPr algn="ctr">
              <a:lnSpc>
                <a:spcPct val="150000"/>
              </a:lnSpc>
            </a:pPr>
            <a:r>
              <a:rPr lang="en-US" sz="8000" b="1">
                <a:solidFill>
                  <a:srgbClr val="FFF5DA"/>
                </a:solidFill>
                <a:latin typeface="Arial" panose="020B0604020202020204" pitchFamily="34" charset="0"/>
                <a:cs typeface="Arial" panose="020B0604020202020204" pitchFamily="34" charset="0"/>
              </a:rPr>
              <a:t>CẢM ƠN CÁC EM ĐÃ CHÚ Ý LẮNG NGHE BÀI GIẢNG!</a:t>
            </a:r>
          </a:p>
        </p:txBody>
      </p:sp>
      <p:grpSp>
        <p:nvGrpSpPr>
          <p:cNvPr id="8" name="Group 8"/>
          <p:cNvGrpSpPr/>
          <p:nvPr/>
        </p:nvGrpSpPr>
        <p:grpSpPr>
          <a:xfrm>
            <a:off x="-488805" y="2330233"/>
            <a:ext cx="19265609" cy="366156"/>
            <a:chOff x="0" y="0"/>
            <a:chExt cx="5074070" cy="96436"/>
          </a:xfrm>
        </p:grpSpPr>
        <p:sp>
          <p:nvSpPr>
            <p:cNvPr id="9" name="Freeform 9"/>
            <p:cNvSpPr/>
            <p:nvPr/>
          </p:nvSpPr>
          <p:spPr>
            <a:xfrm>
              <a:off x="0" y="0"/>
              <a:ext cx="5074070" cy="96436"/>
            </a:xfrm>
            <a:custGeom>
              <a:avLst/>
              <a:gdLst/>
              <a:ahLst/>
              <a:cxnLst/>
              <a:rect l="l" t="t" r="r" b="b"/>
              <a:pathLst>
                <a:path w="5074070" h="96436">
                  <a:moveTo>
                    <a:pt x="0" y="0"/>
                  </a:moveTo>
                  <a:lnTo>
                    <a:pt x="5074070" y="0"/>
                  </a:lnTo>
                  <a:lnTo>
                    <a:pt x="5074070" y="96436"/>
                  </a:lnTo>
                  <a:lnTo>
                    <a:pt x="0" y="96436"/>
                  </a:lnTo>
                  <a:close/>
                </a:path>
              </a:pathLst>
            </a:custGeom>
            <a:gradFill rotWithShape="1">
              <a:gsLst>
                <a:gs pos="0">
                  <a:srgbClr val="FFF5DA">
                    <a:alpha val="100000"/>
                  </a:srgbClr>
                </a:gs>
                <a:gs pos="100000">
                  <a:srgbClr val="133D31">
                    <a:alpha val="100000"/>
                  </a:srgbClr>
                </a:gs>
              </a:gsLst>
              <a:lin ang="0"/>
            </a:gradFill>
          </p:spPr>
          <p:txBody>
            <a:bodyPr/>
            <a:lstStyle/>
            <a:p>
              <a:endParaRPr lang="en-US"/>
            </a:p>
          </p:txBody>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15" name="Freeform 4">
            <a:extLst>
              <a:ext uri="{FF2B5EF4-FFF2-40B4-BE49-F238E27FC236}">
                <a16:creationId xmlns:a16="http://schemas.microsoft.com/office/drawing/2014/main" id="{F214D120-4B47-C644-85C0-611B12788C71}"/>
              </a:ext>
            </a:extLst>
          </p:cNvPr>
          <p:cNvSpPr/>
          <p:nvPr/>
        </p:nvSpPr>
        <p:spPr>
          <a:xfrm>
            <a:off x="685678" y="8220919"/>
            <a:ext cx="1277958" cy="1277958"/>
          </a:xfrm>
          <a:custGeom>
            <a:avLst/>
            <a:gdLst/>
            <a:ahLst/>
            <a:cxnLst/>
            <a:rect l="l" t="t" r="r" b="b"/>
            <a:pathLst>
              <a:path w="1277958" h="1277958">
                <a:moveTo>
                  <a:pt x="0" y="0"/>
                </a:moveTo>
                <a:lnTo>
                  <a:pt x="1277958" y="0"/>
                </a:lnTo>
                <a:lnTo>
                  <a:pt x="1277958" y="1277959"/>
                </a:lnTo>
                <a:lnTo>
                  <a:pt x="0" y="12779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5">
            <a:extLst>
              <a:ext uri="{FF2B5EF4-FFF2-40B4-BE49-F238E27FC236}">
                <a16:creationId xmlns:a16="http://schemas.microsoft.com/office/drawing/2014/main" id="{F03815C7-7E83-70CA-BD94-7D2A679EC689}"/>
              </a:ext>
            </a:extLst>
          </p:cNvPr>
          <p:cNvSpPr/>
          <p:nvPr/>
        </p:nvSpPr>
        <p:spPr>
          <a:xfrm>
            <a:off x="1112761" y="8657009"/>
            <a:ext cx="423791" cy="405780"/>
          </a:xfrm>
          <a:custGeom>
            <a:avLst/>
            <a:gdLst/>
            <a:ahLst/>
            <a:cxnLst/>
            <a:rect l="l" t="t" r="r" b="b"/>
            <a:pathLst>
              <a:path w="423791" h="405780">
                <a:moveTo>
                  <a:pt x="0" y="0"/>
                </a:moveTo>
                <a:lnTo>
                  <a:pt x="423791" y="0"/>
                </a:lnTo>
                <a:lnTo>
                  <a:pt x="423791" y="405779"/>
                </a:lnTo>
                <a:lnTo>
                  <a:pt x="0" y="4057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6">
            <a:extLst>
              <a:ext uri="{FF2B5EF4-FFF2-40B4-BE49-F238E27FC236}">
                <a16:creationId xmlns:a16="http://schemas.microsoft.com/office/drawing/2014/main" id="{AB4BB7BC-9C32-283F-D7B2-D3356F345BE4}"/>
              </a:ext>
            </a:extLst>
          </p:cNvPr>
          <p:cNvSpPr/>
          <p:nvPr/>
        </p:nvSpPr>
        <p:spPr>
          <a:xfrm>
            <a:off x="1219200" y="8754442"/>
            <a:ext cx="210913" cy="210913"/>
          </a:xfrm>
          <a:custGeom>
            <a:avLst/>
            <a:gdLst/>
            <a:ahLst/>
            <a:cxnLst/>
            <a:rect l="l" t="t" r="r" b="b"/>
            <a:pathLst>
              <a:path w="210913" h="210913">
                <a:moveTo>
                  <a:pt x="0" y="0"/>
                </a:moveTo>
                <a:lnTo>
                  <a:pt x="210913" y="0"/>
                </a:lnTo>
                <a:lnTo>
                  <a:pt x="210913" y="210913"/>
                </a:lnTo>
                <a:lnTo>
                  <a:pt x="0" y="2109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362519140"/>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143500"/>
            <a:ext cx="18288000" cy="5143500"/>
          </a:xfrm>
          <a:custGeom>
            <a:avLst/>
            <a:gdLst/>
            <a:ahLst/>
            <a:cxnLst/>
            <a:rect l="l" t="t" r="r" b="b"/>
            <a:pathLst>
              <a:path w="18288000" h="5143500">
                <a:moveTo>
                  <a:pt x="0" y="0"/>
                </a:moveTo>
                <a:lnTo>
                  <a:pt x="18288000" y="0"/>
                </a:lnTo>
                <a:lnTo>
                  <a:pt x="18288000" y="5143500"/>
                </a:lnTo>
                <a:lnTo>
                  <a:pt x="0" y="5143500"/>
                </a:lnTo>
                <a:lnTo>
                  <a:pt x="0" y="0"/>
                </a:lnTo>
                <a:close/>
              </a:path>
            </a:pathLst>
          </a:custGeom>
          <a:blipFill>
            <a:blip r:embed="rId2"/>
            <a:stretch>
              <a:fillRect t="-68222" b="-68222"/>
            </a:stretch>
          </a:blipFill>
        </p:spPr>
        <p:txBody>
          <a:bodyPr/>
          <a:lstStyle/>
          <a:p>
            <a:endParaRPr lang="en-US"/>
          </a:p>
        </p:txBody>
      </p:sp>
      <p:grpSp>
        <p:nvGrpSpPr>
          <p:cNvPr id="3" name="Group 3"/>
          <p:cNvGrpSpPr/>
          <p:nvPr/>
        </p:nvGrpSpPr>
        <p:grpSpPr>
          <a:xfrm>
            <a:off x="1028700" y="3073087"/>
            <a:ext cx="16230600" cy="4140975"/>
            <a:chOff x="0" y="0"/>
            <a:chExt cx="6862939" cy="1750968"/>
          </a:xfrm>
        </p:grpSpPr>
        <p:sp>
          <p:nvSpPr>
            <p:cNvPr id="4" name="Freeform 4"/>
            <p:cNvSpPr/>
            <p:nvPr/>
          </p:nvSpPr>
          <p:spPr>
            <a:xfrm>
              <a:off x="0" y="0"/>
              <a:ext cx="6862939" cy="1750968"/>
            </a:xfrm>
            <a:custGeom>
              <a:avLst/>
              <a:gdLst/>
              <a:ahLst/>
              <a:cxnLst/>
              <a:rect l="l" t="t" r="r" b="b"/>
              <a:pathLst>
                <a:path w="6862939" h="1750968">
                  <a:moveTo>
                    <a:pt x="6738479" y="1750968"/>
                  </a:moveTo>
                  <a:lnTo>
                    <a:pt x="124460" y="1750968"/>
                  </a:lnTo>
                  <a:cubicBezTo>
                    <a:pt x="55880" y="1750968"/>
                    <a:pt x="0" y="1695088"/>
                    <a:pt x="0" y="1626508"/>
                  </a:cubicBezTo>
                  <a:lnTo>
                    <a:pt x="0" y="124460"/>
                  </a:lnTo>
                  <a:cubicBezTo>
                    <a:pt x="0" y="55880"/>
                    <a:pt x="55880" y="0"/>
                    <a:pt x="124460" y="0"/>
                  </a:cubicBezTo>
                  <a:lnTo>
                    <a:pt x="6738479" y="0"/>
                  </a:lnTo>
                  <a:cubicBezTo>
                    <a:pt x="6807059" y="0"/>
                    <a:pt x="6862939" y="55880"/>
                    <a:pt x="6862939" y="124460"/>
                  </a:cubicBezTo>
                  <a:lnTo>
                    <a:pt x="6862939" y="1626508"/>
                  </a:lnTo>
                  <a:cubicBezTo>
                    <a:pt x="6862939" y="1695088"/>
                    <a:pt x="6807059" y="1750968"/>
                    <a:pt x="6738479" y="1750968"/>
                  </a:cubicBezTo>
                  <a:close/>
                </a:path>
              </a:pathLst>
            </a:custGeom>
            <a:solidFill>
              <a:srgbClr val="487307"/>
            </a:solidFill>
          </p:spPr>
          <p:txBody>
            <a:bodyPr/>
            <a:lstStyle/>
            <a:p>
              <a:endParaRPr lang="en-US"/>
            </a:p>
          </p:txBody>
        </p:sp>
      </p:grpSp>
      <p:sp>
        <p:nvSpPr>
          <p:cNvPr id="5" name="TextBox 5"/>
          <p:cNvSpPr txBox="1"/>
          <p:nvPr/>
        </p:nvSpPr>
        <p:spPr>
          <a:xfrm>
            <a:off x="2778743" y="1425674"/>
            <a:ext cx="12730514" cy="974626"/>
          </a:xfrm>
          <a:prstGeom prst="rect">
            <a:avLst/>
          </a:prstGeom>
        </p:spPr>
        <p:txBody>
          <a:bodyPr lIns="0" tIns="0" rIns="0" bIns="0" rtlCol="0" anchor="t">
            <a:spAutoFit/>
          </a:bodyPr>
          <a:lstStyle/>
          <a:p>
            <a:pPr algn="ctr">
              <a:lnSpc>
                <a:spcPts val="7600"/>
              </a:lnSpc>
            </a:pPr>
            <a:r>
              <a:rPr lang="en-US" sz="7500" b="1">
                <a:solidFill>
                  <a:srgbClr val="141414"/>
                </a:solidFill>
                <a:latin typeface="Arial" panose="020B0604020202020204" pitchFamily="34" charset="0"/>
                <a:cs typeface="Arial" panose="020B0604020202020204" pitchFamily="34" charset="0"/>
              </a:rPr>
              <a:t>PHẦN 1.</a:t>
            </a:r>
          </a:p>
        </p:txBody>
      </p:sp>
      <p:grpSp>
        <p:nvGrpSpPr>
          <p:cNvPr id="17" name="Group 17"/>
          <p:cNvGrpSpPr/>
          <p:nvPr/>
        </p:nvGrpSpPr>
        <p:grpSpPr>
          <a:xfrm>
            <a:off x="8414467" y="6484529"/>
            <a:ext cx="1459066" cy="1459066"/>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9F05"/>
            </a:solidFill>
          </p:spPr>
          <p:txBody>
            <a:bodyPr/>
            <a:lstStyle/>
            <a:p>
              <a:endParaRPr lang="en-US"/>
            </a:p>
          </p:txBody>
        </p:sp>
      </p:grpSp>
      <p:sp>
        <p:nvSpPr>
          <p:cNvPr id="19" name="AutoShape 19"/>
          <p:cNvSpPr/>
          <p:nvPr/>
        </p:nvSpPr>
        <p:spPr>
          <a:xfrm rot="5400000">
            <a:off x="8858246" y="7175962"/>
            <a:ext cx="571508" cy="0"/>
          </a:xfrm>
          <a:prstGeom prst="line">
            <a:avLst/>
          </a:prstGeom>
          <a:ln w="76200" cap="rnd">
            <a:solidFill>
              <a:srgbClr val="FFFFFF"/>
            </a:solidFill>
            <a:prstDash val="solid"/>
            <a:headEnd type="none" w="sm" len="sm"/>
            <a:tailEnd type="arrow" w="med" len="sm"/>
          </a:ln>
        </p:spPr>
        <p:txBody>
          <a:bodyPr/>
          <a:lstStyle/>
          <a:p>
            <a:endParaRPr lang="en-US"/>
          </a:p>
        </p:txBody>
      </p:sp>
      <p:sp>
        <p:nvSpPr>
          <p:cNvPr id="21" name="TextBox 20">
            <a:extLst>
              <a:ext uri="{FF2B5EF4-FFF2-40B4-BE49-F238E27FC236}">
                <a16:creationId xmlns:a16="http://schemas.microsoft.com/office/drawing/2014/main" id="{45908017-A9D3-6FB9-8DB9-041FACC22CA1}"/>
              </a:ext>
            </a:extLst>
          </p:cNvPr>
          <p:cNvSpPr txBox="1"/>
          <p:nvPr/>
        </p:nvSpPr>
        <p:spPr>
          <a:xfrm>
            <a:off x="3048000" y="3009900"/>
            <a:ext cx="11963400" cy="3340979"/>
          </a:xfrm>
          <a:prstGeom prst="rect">
            <a:avLst/>
          </a:prstGeom>
          <a:noFill/>
        </p:spPr>
        <p:txBody>
          <a:bodyPr wrap="square">
            <a:spAutoFit/>
          </a:bodyPr>
          <a:lstStyle/>
          <a:p>
            <a:pPr algn="ctr">
              <a:lnSpc>
                <a:spcPct val="150000"/>
              </a:lnSpc>
            </a:pPr>
            <a:r>
              <a:rPr lang="en-US" sz="7500" b="1">
                <a:solidFill>
                  <a:schemeClr val="bg1"/>
                </a:solidFill>
                <a:latin typeface="Arial" panose="020B0604020202020204" pitchFamily="34" charset="0"/>
                <a:cs typeface="Arial" panose="020B0604020202020204" pitchFamily="34" charset="0"/>
              </a:rPr>
              <a:t>NHU CẦU DINH DƯỠNG CỦA VẬT NUÔI</a:t>
            </a:r>
          </a:p>
        </p:txBody>
      </p:sp>
    </p:spTree>
    <p:extLst>
      <p:ext uri="{BB962C8B-B14F-4D97-AF65-F5344CB8AC3E}">
        <p14:creationId xmlns:p14="http://schemas.microsoft.com/office/powerpoint/2010/main" val="12255966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7FF22-396D-1031-6E04-976572DC0143}"/>
              </a:ext>
            </a:extLst>
          </p:cNvPr>
          <p:cNvGrpSpPr/>
          <p:nvPr/>
        </p:nvGrpSpPr>
        <p:grpSpPr>
          <a:xfrm>
            <a:off x="4610100" y="-800100"/>
            <a:ext cx="9067800" cy="2362200"/>
            <a:chOff x="4610100" y="-800100"/>
            <a:chExt cx="9067800" cy="2362200"/>
          </a:xfrm>
        </p:grpSpPr>
        <p:sp>
          <p:nvSpPr>
            <p:cNvPr id="3" name="Rectangle: Rounded Corners 2">
              <a:extLst>
                <a:ext uri="{FF2B5EF4-FFF2-40B4-BE49-F238E27FC236}">
                  <a16:creationId xmlns:a16="http://schemas.microsoft.com/office/drawing/2014/main" id="{CD9E0D09-6F27-03A4-C2FE-AA03E14B00BF}"/>
                </a:ext>
              </a:extLst>
            </p:cNvPr>
            <p:cNvSpPr/>
            <p:nvPr/>
          </p:nvSpPr>
          <p:spPr>
            <a:xfrm>
              <a:off x="4610100" y="-800100"/>
              <a:ext cx="9067800" cy="2362200"/>
            </a:xfrm>
            <a:prstGeom prst="roundRect">
              <a:avLst/>
            </a:prstGeom>
            <a:solidFill>
              <a:srgbClr val="133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A8C05F8-90DC-27B0-EEB7-AC444DAF7680}"/>
                </a:ext>
              </a:extLst>
            </p:cNvPr>
            <p:cNvSpPr txBox="1"/>
            <p:nvPr/>
          </p:nvSpPr>
          <p:spPr>
            <a:xfrm>
              <a:off x="4610100" y="404574"/>
              <a:ext cx="9067800" cy="861774"/>
            </a:xfrm>
            <a:prstGeom prst="rect">
              <a:avLst/>
            </a:prstGeom>
            <a:noFill/>
          </p:spPr>
          <p:txBody>
            <a:bodyPr wrap="square" rtlCol="0">
              <a:spAutoFit/>
            </a:bodyPr>
            <a:lstStyle/>
            <a:p>
              <a:pPr algn="ctr"/>
              <a:r>
                <a:rPr lang="en-US" sz="5000" b="1">
                  <a:solidFill>
                    <a:schemeClr val="bg1"/>
                  </a:solidFill>
                  <a:latin typeface="Arial" panose="020B0604020202020204" pitchFamily="34" charset="0"/>
                  <a:cs typeface="Arial" panose="020B0604020202020204" pitchFamily="34" charset="0"/>
                </a:rPr>
                <a:t>1. Khái niệm </a:t>
              </a:r>
            </a:p>
          </p:txBody>
        </p:sp>
      </p:grpSp>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260DE2DB-007E-A1F4-161A-DA9E9278A8A4}"/>
              </a:ext>
            </a:extLst>
          </p:cNvPr>
          <p:cNvGrpSpPr/>
          <p:nvPr/>
        </p:nvGrpSpPr>
        <p:grpSpPr>
          <a:xfrm>
            <a:off x="552450" y="2257903"/>
            <a:ext cx="9067800" cy="5771194"/>
            <a:chOff x="990600" y="1914140"/>
            <a:chExt cx="9067800" cy="5771194"/>
          </a:xfrm>
        </p:grpSpPr>
        <p:sp>
          <p:nvSpPr>
            <p:cNvPr id="11" name="TextBox 10">
              <a:extLst>
                <a:ext uri="{FF2B5EF4-FFF2-40B4-BE49-F238E27FC236}">
                  <a16:creationId xmlns:a16="http://schemas.microsoft.com/office/drawing/2014/main" id="{E88CE37E-0A8F-BD27-6359-91A389FC25E3}"/>
                </a:ext>
              </a:extLst>
            </p:cNvPr>
            <p:cNvSpPr txBox="1"/>
            <p:nvPr/>
          </p:nvSpPr>
          <p:spPr>
            <a:xfrm>
              <a:off x="990600" y="3315548"/>
              <a:ext cx="9067800" cy="4369786"/>
            </a:xfrm>
            <a:prstGeom prst="rect">
              <a:avLst/>
            </a:prstGeom>
            <a:solidFill>
              <a:srgbClr val="FBF2E1"/>
            </a:solidFill>
          </p:spPr>
          <p:txBody>
            <a:bodyPr wrap="square" rtlCol="0">
              <a:spAutoFit/>
            </a:bodyPr>
            <a:lstStyle/>
            <a:p>
              <a:pPr algn="just">
                <a:lnSpc>
                  <a:spcPct val="150000"/>
                </a:lnSpc>
              </a:pPr>
              <a:r>
                <a:rPr lang="en-US" sz="3800" i="1">
                  <a:latin typeface="Arial" panose="020B0604020202020204" pitchFamily="34" charset="0"/>
                  <a:cs typeface="Arial" panose="020B0604020202020204" pitchFamily="34" charset="0"/>
                </a:rPr>
                <a:t>Nghiên cứu thông tin mục 1 SGK tr46 và trả lời câu hỏi: </a:t>
              </a:r>
            </a:p>
            <a:p>
              <a:pPr algn="just">
                <a:lnSpc>
                  <a:spcPct val="150000"/>
                </a:lnSpc>
              </a:pPr>
              <a:r>
                <a:rPr lang="vi-VN" sz="3800">
                  <a:latin typeface="Arial" panose="020B0604020202020204" pitchFamily="34" charset="0"/>
                  <a:cs typeface="Arial" panose="020B0604020202020204" pitchFamily="34" charset="0"/>
                </a:rPr>
                <a:t>1. Nhu cầu dinh dưỡng là gì?</a:t>
              </a:r>
            </a:p>
            <a:p>
              <a:pPr algn="just">
                <a:lnSpc>
                  <a:spcPct val="150000"/>
                </a:lnSpc>
              </a:pPr>
              <a:r>
                <a:rPr lang="vi-VN" sz="3800">
                  <a:latin typeface="Arial" panose="020B0604020202020204" pitchFamily="34" charset="0"/>
                  <a:cs typeface="Arial" panose="020B0604020202020204" pitchFamily="34" charset="0"/>
                </a:rPr>
                <a:t>2. Hãy phân biệt nhu cầu duy trì và nhu cầu sản xuất của vật nuôi.</a:t>
              </a:r>
            </a:p>
          </p:txBody>
        </p:sp>
        <p:sp>
          <p:nvSpPr>
            <p:cNvPr id="9" name="Freeform 2">
              <a:extLst>
                <a:ext uri="{FF2B5EF4-FFF2-40B4-BE49-F238E27FC236}">
                  <a16:creationId xmlns:a16="http://schemas.microsoft.com/office/drawing/2014/main" id="{B55B0A0F-F868-70A2-3665-49E37BAC2CA2}"/>
                </a:ext>
              </a:extLst>
            </p:cNvPr>
            <p:cNvSpPr/>
            <p:nvPr/>
          </p:nvSpPr>
          <p:spPr>
            <a:xfrm>
              <a:off x="4610100" y="1914140"/>
              <a:ext cx="1803595" cy="1542073"/>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pic>
        <p:nvPicPr>
          <p:cNvPr id="2050" name="Picture 2" descr="Nguyên liệu thức ăn chăn nuôi tăng cao, vì đâu?">
            <a:extLst>
              <a:ext uri="{FF2B5EF4-FFF2-40B4-BE49-F238E27FC236}">
                <a16:creationId xmlns:a16="http://schemas.microsoft.com/office/drawing/2014/main" id="{90E74E3B-3A5A-F295-1D3F-80B0A98CF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29800" y="2605087"/>
            <a:ext cx="8191500" cy="6143625"/>
          </a:xfrm>
          <a:prstGeom prst="roundRect">
            <a:avLst>
              <a:gd name="adj" fmla="val 9458"/>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541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inVertical)">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99985"/>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98368CE-2ED8-8CE3-1D40-F76842396137}"/>
              </a:ext>
            </a:extLst>
          </p:cNvPr>
          <p:cNvSpPr/>
          <p:nvPr/>
        </p:nvSpPr>
        <p:spPr>
          <a:xfrm>
            <a:off x="-2133600" y="2004550"/>
            <a:ext cx="21564600" cy="63809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ECA2A30-431D-EAA8-C10D-633090F3E8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893" y="-419099"/>
            <a:ext cx="7439493" cy="5579620"/>
          </a:xfrm>
          <a:prstGeom prst="rect">
            <a:avLst/>
          </a:prstGeom>
        </p:spPr>
      </p:pic>
      <p:pic>
        <p:nvPicPr>
          <p:cNvPr id="13" name="Picture 12">
            <a:extLst>
              <a:ext uri="{FF2B5EF4-FFF2-40B4-BE49-F238E27FC236}">
                <a16:creationId xmlns:a16="http://schemas.microsoft.com/office/drawing/2014/main" id="{57C73F95-412E-1513-0A70-6D71FA31D6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037" b="5926"/>
          <a:stretch/>
        </p:blipFill>
        <p:spPr>
          <a:xfrm>
            <a:off x="4905823" y="466724"/>
            <a:ext cx="3599554" cy="3132944"/>
          </a:xfrm>
          <a:prstGeom prst="ellipse">
            <a:avLst/>
          </a:prstGeom>
          <a:effectLst>
            <a:outerShdw blurRad="50800" dist="38100" dir="5400000" algn="t" rotWithShape="0">
              <a:prstClr val="black">
                <a:alpha val="40000"/>
              </a:prstClr>
            </a:outerShdw>
          </a:effectLst>
        </p:spPr>
      </p:pic>
      <p:pic>
        <p:nvPicPr>
          <p:cNvPr id="15" name="Picture 14">
            <a:extLst>
              <a:ext uri="{FF2B5EF4-FFF2-40B4-BE49-F238E27FC236}">
                <a16:creationId xmlns:a16="http://schemas.microsoft.com/office/drawing/2014/main" id="{198D799E-EC2B-738A-57F9-DEFA8568D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5853" y="5143500"/>
            <a:ext cx="7188203" cy="5391152"/>
          </a:xfrm>
          <a:prstGeom prst="rect">
            <a:avLst/>
          </a:prstGeom>
        </p:spPr>
      </p:pic>
      <p:pic>
        <p:nvPicPr>
          <p:cNvPr id="18" name="Picture 17">
            <a:extLst>
              <a:ext uri="{FF2B5EF4-FFF2-40B4-BE49-F238E27FC236}">
                <a16:creationId xmlns:a16="http://schemas.microsoft.com/office/drawing/2014/main" id="{83864E7B-5AAA-735A-D1A7-83AA68253D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7222"/>
          <a:stretch/>
        </p:blipFill>
        <p:spPr>
          <a:xfrm>
            <a:off x="457200" y="5008903"/>
            <a:ext cx="3742549" cy="3390900"/>
          </a:xfrm>
          <a:prstGeom prst="ellipse">
            <a:avLst/>
          </a:prstGeom>
          <a:effectLst>
            <a:outerShdw blurRad="50800" dist="38100" dir="5400000" algn="t" rotWithShape="0">
              <a:prstClr val="black">
                <a:alpha val="40000"/>
              </a:prstClr>
            </a:outerShdw>
          </a:effectLst>
        </p:spPr>
      </p:pic>
      <p:sp>
        <p:nvSpPr>
          <p:cNvPr id="21" name="TextBox 20">
            <a:extLst>
              <a:ext uri="{FF2B5EF4-FFF2-40B4-BE49-F238E27FC236}">
                <a16:creationId xmlns:a16="http://schemas.microsoft.com/office/drawing/2014/main" id="{2CD6DBF3-A33B-786B-76D3-0F4D845AAED0}"/>
              </a:ext>
            </a:extLst>
          </p:cNvPr>
          <p:cNvSpPr txBox="1"/>
          <p:nvPr/>
        </p:nvSpPr>
        <p:spPr>
          <a:xfrm>
            <a:off x="10439175" y="2428569"/>
            <a:ext cx="7086600" cy="5532925"/>
          </a:xfrm>
          <a:prstGeom prst="rect">
            <a:avLst/>
          </a:prstGeom>
          <a:noFill/>
        </p:spPr>
        <p:txBody>
          <a:bodyPr wrap="square">
            <a:spAutoFit/>
          </a:bodyPr>
          <a:lstStyle/>
          <a:p>
            <a:pPr algn="just">
              <a:lnSpc>
                <a:spcPct val="150000"/>
              </a:lnSpc>
            </a:pPr>
            <a:r>
              <a:rPr lang="en-US" sz="4000" b="1">
                <a:latin typeface="Arial" panose="020B0604020202020204" pitchFamily="34" charset="0"/>
                <a:cs typeface="Arial" panose="020B0604020202020204" pitchFamily="34" charset="0"/>
              </a:rPr>
              <a:t>Khái niệm: </a:t>
            </a:r>
          </a:p>
          <a:p>
            <a:pPr algn="just">
              <a:lnSpc>
                <a:spcPct val="150000"/>
              </a:lnSpc>
            </a:pPr>
            <a:r>
              <a:rPr lang="vi-VN" sz="4000"/>
              <a:t>Nhu cầu dinh dưỡng là lượng chất dinh dưỡng mà vật nuôi cần để duy trì hoạt động sống và sản xuất tạo ra sản phẩm trong một ngày đêm. </a:t>
            </a:r>
            <a:endParaRPr lang="en-US" sz="4000"/>
          </a:p>
        </p:txBody>
      </p:sp>
    </p:spTree>
    <p:extLst>
      <p:ext uri="{BB962C8B-B14F-4D97-AF65-F5344CB8AC3E}">
        <p14:creationId xmlns:p14="http://schemas.microsoft.com/office/powerpoint/2010/main" val="275704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A32171-3FB6-AA63-2E9F-2D6CEBF8DA7C}"/>
              </a:ext>
            </a:extLst>
          </p:cNvPr>
          <p:cNvCxnSpPr/>
          <p:nvPr/>
        </p:nvCxnSpPr>
        <p:spPr>
          <a:xfrm>
            <a:off x="-723900" y="9791700"/>
            <a:ext cx="19735800" cy="0"/>
          </a:xfrm>
          <a:prstGeom prst="line">
            <a:avLst/>
          </a:prstGeom>
          <a:ln w="38100">
            <a:solidFill>
              <a:srgbClr val="133D3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39B44E4-AB9A-A2F4-402E-3AD9C80AFD40}"/>
              </a:ext>
            </a:extLst>
          </p:cNvPr>
          <p:cNvSpPr/>
          <p:nvPr/>
        </p:nvSpPr>
        <p:spPr>
          <a:xfrm>
            <a:off x="1219200" y="319087"/>
            <a:ext cx="15849600" cy="4648200"/>
          </a:xfrm>
          <a:prstGeom prst="rect">
            <a:avLst/>
          </a:prstGeom>
          <a:solidFill>
            <a:srgbClr val="C7DBD9"/>
          </a:solidFill>
          <a:ln>
            <a:solidFill>
              <a:srgbClr val="C7DBD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3861ECB-A523-3FF5-8D31-EE5C6E62DC0E}"/>
              </a:ext>
            </a:extLst>
          </p:cNvPr>
          <p:cNvSpPr/>
          <p:nvPr/>
        </p:nvSpPr>
        <p:spPr>
          <a:xfrm>
            <a:off x="1219200" y="5319713"/>
            <a:ext cx="15849600" cy="4648200"/>
          </a:xfrm>
          <a:prstGeom prst="rect">
            <a:avLst/>
          </a:prstGeom>
          <a:solidFill>
            <a:srgbClr val="FBF2E1"/>
          </a:solidFill>
          <a:ln>
            <a:solidFill>
              <a:srgbClr val="FBF2E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ằm Mơ Thấy Đàn Bò Là Điềm Gì? ⚡️ Nên Đánh Số Nào?">
            <a:extLst>
              <a:ext uri="{FF2B5EF4-FFF2-40B4-BE49-F238E27FC236}">
                <a16:creationId xmlns:a16="http://schemas.microsoft.com/office/drawing/2014/main" id="{0DA45E13-E976-A3D9-09A4-D8DFCA734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00100"/>
            <a:ext cx="6553200" cy="36861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Xử lý bệnh bại liệt trên heo nái - VMC Việt Nam">
            <a:extLst>
              <a:ext uri="{FF2B5EF4-FFF2-40B4-BE49-F238E27FC236}">
                <a16:creationId xmlns:a16="http://schemas.microsoft.com/office/drawing/2014/main" id="{AA83F559-ADAA-733C-34D6-D0201D7F1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723433"/>
            <a:ext cx="6553200" cy="368726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9512BC5-1600-DAE2-4A0F-FA035668C138}"/>
              </a:ext>
            </a:extLst>
          </p:cNvPr>
          <p:cNvSpPr txBox="1"/>
          <p:nvPr/>
        </p:nvSpPr>
        <p:spPr>
          <a:xfrm>
            <a:off x="7767637" y="1285533"/>
            <a:ext cx="9148763" cy="2762936"/>
          </a:xfrm>
          <a:prstGeom prst="rect">
            <a:avLst/>
          </a:prstGeom>
          <a:noFill/>
        </p:spPr>
        <p:txBody>
          <a:bodyPr wrap="square">
            <a:spAutoFit/>
          </a:bodyPr>
          <a:lstStyle/>
          <a:p>
            <a:pPr algn="just">
              <a:lnSpc>
                <a:spcPct val="150000"/>
              </a:lnSpc>
            </a:pPr>
            <a:r>
              <a:rPr lang="vi-VN" sz="4000" b="1"/>
              <a:t>Nhu cầu duy trì</a:t>
            </a:r>
            <a:r>
              <a:rPr lang="en-US" sz="4000" b="1">
                <a:latin typeface="Arial" panose="020B0604020202020204" pitchFamily="34" charset="0"/>
                <a:cs typeface="Arial" panose="020B0604020202020204" pitchFamily="34" charset="0"/>
              </a:rPr>
              <a:t>:</a:t>
            </a:r>
            <a:r>
              <a:rPr lang="vi-VN" sz="4000" b="1">
                <a:latin typeface="Arial" panose="020B0604020202020204" pitchFamily="34" charset="0"/>
                <a:cs typeface="Arial" panose="020B0604020202020204" pitchFamily="34" charset="0"/>
              </a:rPr>
              <a:t> </a:t>
            </a:r>
            <a:r>
              <a:rPr lang="vi-VN" sz="4000"/>
              <a:t>là nhu cầu dinh dưỡng đảm bảo cho mọi hoạt động của vật nuôi ở mức tối thiểu.</a:t>
            </a:r>
            <a:endParaRPr lang="en-US" sz="4000"/>
          </a:p>
        </p:txBody>
      </p:sp>
      <p:sp>
        <p:nvSpPr>
          <p:cNvPr id="15" name="TextBox 14">
            <a:extLst>
              <a:ext uri="{FF2B5EF4-FFF2-40B4-BE49-F238E27FC236}">
                <a16:creationId xmlns:a16="http://schemas.microsoft.com/office/drawing/2014/main" id="{3336EA3F-4CB0-E1A7-70D6-CF67A816961E}"/>
              </a:ext>
            </a:extLst>
          </p:cNvPr>
          <p:cNvSpPr txBox="1"/>
          <p:nvPr/>
        </p:nvSpPr>
        <p:spPr>
          <a:xfrm>
            <a:off x="7767637" y="6210300"/>
            <a:ext cx="9148763" cy="2762936"/>
          </a:xfrm>
          <a:prstGeom prst="rect">
            <a:avLst/>
          </a:prstGeom>
          <a:noFill/>
        </p:spPr>
        <p:txBody>
          <a:bodyPr wrap="square">
            <a:spAutoFit/>
          </a:bodyPr>
          <a:lstStyle/>
          <a:p>
            <a:pPr algn="just">
              <a:lnSpc>
                <a:spcPct val="150000"/>
              </a:lnSpc>
            </a:pPr>
            <a:r>
              <a:rPr lang="vi-VN" sz="4000" b="1"/>
              <a:t>Nhu cầu </a:t>
            </a:r>
            <a:r>
              <a:rPr lang="en-US" sz="4000" b="1">
                <a:latin typeface="Arial" panose="020B0604020202020204" pitchFamily="34" charset="0"/>
                <a:cs typeface="Arial" panose="020B0604020202020204" pitchFamily="34" charset="0"/>
              </a:rPr>
              <a:t>sản xuất:</a:t>
            </a:r>
            <a:r>
              <a:rPr lang="vi-VN" sz="4000" b="1">
                <a:latin typeface="Arial" panose="020B0604020202020204" pitchFamily="34" charset="0"/>
                <a:cs typeface="Arial" panose="020B0604020202020204" pitchFamily="34" charset="0"/>
              </a:rPr>
              <a:t> </a:t>
            </a:r>
            <a:r>
              <a:rPr lang="vi-VN" sz="4000"/>
              <a:t>là nhu cầu dinh dưỡng cần cho vật nuôi tăng khối lượng cơ thể, nuôi thai,…</a:t>
            </a:r>
            <a:endParaRPr lang="en-US" sz="4000"/>
          </a:p>
        </p:txBody>
      </p:sp>
    </p:spTree>
    <p:extLst>
      <p:ext uri="{BB962C8B-B14F-4D97-AF65-F5344CB8AC3E}">
        <p14:creationId xmlns:p14="http://schemas.microsoft.com/office/powerpoint/2010/main" val="224719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4" grpId="0"/>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802</TotalTime>
  <Words>2383</Words>
  <Application>Microsoft Office PowerPoint</Application>
  <PresentationFormat>Custom</PresentationFormat>
  <Paragraphs>217</Paragraphs>
  <Slides>57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57</vt:i4>
      </vt:variant>
    </vt:vector>
  </HeadingPairs>
  <TitlesOfParts>
    <vt:vector size="62" baseType="lpstr">
      <vt:lpstr>Amasis MT Pro Black</vt: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Cream Modern Agrifarm Company Profile </dc:title>
  <cp:lastModifiedBy>Thảo Đào</cp:lastModifiedBy>
  <cp:revision>6</cp:revision>
  <dcterms:created xsi:type="dcterms:W3CDTF">2006-08-16T00:00:00Z</dcterms:created>
  <dcterms:modified xsi:type="dcterms:W3CDTF">2023-10-08T09:07:34Z</dcterms:modified>
  <dc:identifier>DAFwK9et5TU</dc:identifier>
</cp:coreProperties>
</file>