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9"/>
  </p:notesMasterIdLst>
  <p:sldIdLst>
    <p:sldId id="300" r:id="rId2"/>
    <p:sldId id="369" r:id="rId3"/>
    <p:sldId id="370" r:id="rId4"/>
    <p:sldId id="366" r:id="rId5"/>
    <p:sldId id="364" r:id="rId6"/>
    <p:sldId id="367" r:id="rId7"/>
    <p:sldId id="341" r:id="rId8"/>
    <p:sldId id="376" r:id="rId9"/>
    <p:sldId id="359" r:id="rId10"/>
    <p:sldId id="371" r:id="rId11"/>
    <p:sldId id="356" r:id="rId12"/>
    <p:sldId id="365" r:id="rId13"/>
    <p:sldId id="373" r:id="rId14"/>
    <p:sldId id="374" r:id="rId15"/>
    <p:sldId id="375" r:id="rId16"/>
    <p:sldId id="312" r:id="rId17"/>
    <p:sldId id="333" r:id="rId18"/>
    <p:sldId id="337" r:id="rId19"/>
    <p:sldId id="340" r:id="rId20"/>
    <p:sldId id="377" r:id="rId21"/>
    <p:sldId id="332" r:id="rId22"/>
    <p:sldId id="358" r:id="rId23"/>
    <p:sldId id="335" r:id="rId24"/>
    <p:sldId id="339" r:id="rId25"/>
    <p:sldId id="349" r:id="rId26"/>
    <p:sldId id="338" r:id="rId27"/>
    <p:sldId id="298" r:id="rId28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30"/>
    </p:embeddedFont>
    <p:embeddedFont>
      <p:font typeface="Bahnschrift Condensed" panose="020B0502040204020203" pitchFamily="34" charset="0"/>
      <p:regular r:id="rId31"/>
      <p:bold r:id="rId32"/>
    </p:embeddedFont>
    <p:embeddedFont>
      <p:font typeface="Cambria Math" panose="02040503050406030204" pitchFamily="18" charset="0"/>
      <p:regular r:id="rId33"/>
    </p:embeddedFont>
    <p:embeddedFont>
      <p:font typeface="Dosis" pitchFamily="2" charset="0"/>
      <p:regular r:id="rId34"/>
      <p:bold r:id="rId35"/>
    </p:embeddedFont>
    <p:embeddedFont>
      <p:font typeface="Sniglet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587"/>
    <a:srgbClr val="0067B4"/>
    <a:srgbClr val="005A9E"/>
    <a:srgbClr val="0033CC"/>
    <a:srgbClr val="FF9900"/>
    <a:srgbClr val="E7BB19"/>
    <a:srgbClr val="008FFA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05E0FE-D782-4A1A-986F-B7B9CD512967}">
  <a:tblStyle styleId="{BE05E0FE-D782-4A1A-986F-B7B9CD51296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6" autoAdjust="0"/>
  </p:normalViewPr>
  <p:slideViewPr>
    <p:cSldViewPr snapToGrid="0">
      <p:cViewPr varScale="1">
        <p:scale>
          <a:sx n="102" d="100"/>
          <a:sy n="102" d="100"/>
        </p:scale>
        <p:origin x="898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7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75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41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77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96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42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63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66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747925" y="1302836"/>
            <a:ext cx="6140399" cy="361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5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1" name="Shape 291"/>
          <p:cNvGrpSpPr/>
          <p:nvPr/>
        </p:nvGrpSpPr>
        <p:grpSpPr>
          <a:xfrm>
            <a:off x="7442902" y="-91153"/>
            <a:ext cx="1796289" cy="5330574"/>
            <a:chOff x="6023725" y="842300"/>
            <a:chExt cx="1358150" cy="4030375"/>
          </a:xfrm>
        </p:grpSpPr>
        <p:sp>
          <p:nvSpPr>
            <p:cNvPr id="292" name="Shape 29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1" name="Shape 321"/>
          <p:cNvCxnSpPr/>
          <p:nvPr/>
        </p:nvCxnSpPr>
        <p:spPr>
          <a:xfrm>
            <a:off x="850475" y="1031425"/>
            <a:ext cx="6037799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6" y="-23"/>
            <a:ext cx="9143797" cy="5143377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D4965"/>
              </a:buClr>
              <a:buSzPct val="1000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hyperlink" Target="https://www.lifepng.com/photo/5215/drake-meme-png-hd/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pngall.com/manga-png/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4.mp3"/><Relationship Id="rId7" Type="http://schemas.openxmlformats.org/officeDocument/2006/relationships/hyperlink" Target="https://www.pngall.com/wrong-png/download/69084" TargetMode="Externa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hyperlink" Target="https://pic-lard.blogspot.com/2020/08/sucess-baby-meme-45-success-baby-memes.html" TargetMode="External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hyperlink" Target="http://www.clipartbest.com/wrong-symbol-image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hyperlink" Target="https://pixabay.com/en/wrong-incorrect-delete-abort-295503/" TargetMode="External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picsart.com/i/sticker-235967546093212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microsoft.com/office/2007/relationships/media" Target="../media/media4.mp3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9.png"/><Relationship Id="rId19" Type="http://schemas.openxmlformats.org/officeDocument/2006/relationships/hyperlink" Target="https://freepngimg.com/png/13361-happy-person-png-file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340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wowjohn.com/meme-man-png-transparent-images-free/167541/" TargetMode="External"/><Relationship Id="rId10" Type="http://schemas.openxmlformats.org/officeDocument/2006/relationships/image" Target="../media/image370.png"/><Relationship Id="rId4" Type="http://schemas.openxmlformats.org/officeDocument/2006/relationships/audio" Target="../media/media4.mp3"/><Relationship Id="rId9" Type="http://schemas.openxmlformats.org/officeDocument/2006/relationships/image" Target="../media/image360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pngplay.com/image/114376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getstickerpack.com/stickers/gavin-thomas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oquefazesaquiwallpaper.blogspot.com/2021/06/demon-slayer-png-zenitsu.html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pixabay.com/ko/%EB%8F%84%EB%84%90%EB%93%9C-%ED%8A%B8%EB%9F%BC%ED%94%84-%EB%A7%8C%ED%99%94-%EB%8F%84%EB%84%90%EB%93%9C-%ED%8A%B8%EB%9F%BC%ED%94%84-%EB%8C%80%ED%86%B5%EB%A0%B9-3215069/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quoteqtranslate.blogspot.com/2022/04/the-best-25-chems-cheems-png-hd.html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3" name="Picture 21" descr="gif,gif animation, animated pictures,sky,cloud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217345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Freeform 6"/>
          <p:cNvSpPr/>
          <p:nvPr/>
        </p:nvSpPr>
        <p:spPr>
          <a:xfrm>
            <a:off x="3955050" y="4343369"/>
            <a:ext cx="952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414" h="13074" extrusionOk="0">
                <a:moveTo>
                  <a:pt x="13414" y="13074"/>
                </a:moveTo>
                <a:cubicBezTo>
                  <a:pt x="-8186" y="-8526"/>
                  <a:pt x="-331" y="368"/>
                  <a:pt x="13414" y="13074"/>
                </a:cubicBezTo>
                <a:close/>
              </a:path>
            </a:pathLst>
          </a:custGeom>
          <a:solidFill>
            <a:srgbClr val="C7E0C7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5" name="Freeform 9"/>
          <p:cNvSpPr/>
          <p:nvPr/>
        </p:nvSpPr>
        <p:spPr>
          <a:xfrm>
            <a:off x="3977311" y="4115991"/>
            <a:ext cx="10094" cy="14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4" h="20595" extrusionOk="0">
                <a:moveTo>
                  <a:pt x="14584" y="3240"/>
                </a:moveTo>
                <a:cubicBezTo>
                  <a:pt x="5944" y="10800"/>
                  <a:pt x="-1256" y="21600"/>
                  <a:pt x="184" y="20520"/>
                </a:cubicBezTo>
                <a:cubicBezTo>
                  <a:pt x="7384" y="14040"/>
                  <a:pt x="13144" y="6480"/>
                  <a:pt x="20344" y="0"/>
                </a:cubicBezTo>
                <a:cubicBezTo>
                  <a:pt x="18904" y="1080"/>
                  <a:pt x="17464" y="2160"/>
                  <a:pt x="14584" y="324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6" name="Freeform 10"/>
          <p:cNvSpPr/>
          <p:nvPr/>
        </p:nvSpPr>
        <p:spPr>
          <a:xfrm>
            <a:off x="3933825" y="4233864"/>
            <a:ext cx="9526" cy="1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400" y="14123"/>
                  <a:pt x="21600" y="0"/>
                  <a:pt x="21600" y="0"/>
                </a:cubicBezTo>
                <a:cubicBezTo>
                  <a:pt x="5400" y="5815"/>
                  <a:pt x="0" y="13292"/>
                  <a:pt x="0" y="2160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7" name="Freeform 11"/>
          <p:cNvSpPr/>
          <p:nvPr/>
        </p:nvSpPr>
        <p:spPr>
          <a:xfrm>
            <a:off x="3959424" y="4146947"/>
            <a:ext cx="9526" cy="13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100" y="12505"/>
                  <a:pt x="21600" y="0"/>
                  <a:pt x="21600" y="0"/>
                </a:cubicBezTo>
                <a:cubicBezTo>
                  <a:pt x="13500" y="5684"/>
                  <a:pt x="5400" y="13642"/>
                  <a:pt x="0" y="2160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8" name="Freeform 13"/>
          <p:cNvSpPr/>
          <p:nvPr/>
        </p:nvSpPr>
        <p:spPr>
          <a:xfrm>
            <a:off x="3940812" y="4319637"/>
            <a:ext cx="952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58" h="13158" extrusionOk="0">
                <a:moveTo>
                  <a:pt x="11194" y="11194"/>
                </a:moveTo>
                <a:cubicBezTo>
                  <a:pt x="11194" y="12176"/>
                  <a:pt x="11194" y="12176"/>
                  <a:pt x="13158" y="13158"/>
                </a:cubicBezTo>
                <a:cubicBezTo>
                  <a:pt x="1376" y="1376"/>
                  <a:pt x="-8442" y="-8442"/>
                  <a:pt x="11194" y="11194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2" name="AutoShape 6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26509" y="1043683"/>
            <a:ext cx="569098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none" lIns="91440" tIns="45720" rIns="91440" bIns="4572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rgbClr val="FFFF00"/>
                </a:solidFill>
                <a:latin typeface="Sniglet" charset="0"/>
              </a:rPr>
              <a:t>MÔN TOÁN – LỚP 11</a:t>
            </a:r>
          </a:p>
          <a:p>
            <a:pPr algn="ctr"/>
            <a:r>
              <a:rPr lang="en-US" sz="3200" b="1" dirty="0">
                <a:ln w="50800"/>
                <a:solidFill>
                  <a:srgbClr val="FFFF00"/>
                </a:solidFill>
                <a:latin typeface="Sniglet" charset="0"/>
              </a:rPr>
              <a:t>BÀI 14. PHÉP CHIẾU SONG SONG</a:t>
            </a:r>
          </a:p>
        </p:txBody>
      </p:sp>
      <p:pic>
        <p:nvPicPr>
          <p:cNvPr id="10" name="y2mate.com - Yakimochiヤキモチpiano">
            <a:hlinkClick r:id="" action="ppaction://media"/>
            <a:extLst>
              <a:ext uri="{FF2B5EF4-FFF2-40B4-BE49-F238E27FC236}">
                <a16:creationId xmlns:a16="http://schemas.microsoft.com/office/drawing/2014/main" id="{47F01B54-30E0-8BA4-9E44-A8496E826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4476" y="2134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880672" y="1104650"/>
            <a:ext cx="7382655" cy="29341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song.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>
              <a:solidFill>
                <a:schemeClr val="tx1"/>
              </a:solidFill>
            </a:endParaRP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DBDCC11-09D8-D6EF-4BAF-74B5CD8B0AB9}"/>
              </a:ext>
            </a:extLst>
          </p:cNvPr>
          <p:cNvSpPr txBox="1">
            <a:spLocks/>
          </p:cNvSpPr>
          <p:nvPr/>
        </p:nvSpPr>
        <p:spPr>
          <a:xfrm>
            <a:off x="515287" y="522312"/>
            <a:ext cx="8113426" cy="43120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Bahnschrift Condensed" pitchFamily="34" charset="0"/>
                <a:cs typeface="Times New Roman" pitchFamily="18" charset="0"/>
              </a:rPr>
              <a:t>2 – TÍNH CHẤT CỦA PHÉP CHIẾU SONG SONG</a:t>
            </a:r>
            <a:endParaRPr lang="en-US" sz="2400" b="1" spc="300" dirty="0">
              <a:solidFill>
                <a:srgbClr val="FF0000"/>
              </a:solidFill>
              <a:latin typeface="Bahnschrift Condensed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song.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7FC1B00-7BC1-5363-3690-ECC9AC9A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3874294" cy="514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5 best images about Light Through Windows on Pinterest | Window ...">
            <a:extLst>
              <a:ext uri="{FF2B5EF4-FFF2-40B4-BE49-F238E27FC236}">
                <a16:creationId xmlns:a16="http://schemas.microsoft.com/office/drawing/2014/main" id="{DB179347-1268-5EF0-7785-FBA93860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0" y="0"/>
            <a:ext cx="35895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04042" y="890540"/>
            <a:ext cx="8135915" cy="3362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thang,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61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BDBDCC11-09D8-D6EF-4BAF-74B5CD8B0A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921" y="233284"/>
                <a:ext cx="8904158" cy="46769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Bahnschrift Condensed" pitchFamily="34" charset="0"/>
                    <a:cs typeface="Times New Roman" pitchFamily="18" charset="0"/>
                  </a:rPr>
                  <a:t>3 – HÌNH BIỂU DIỄN CỦA MỘT HÌNH KHÔNG GIAN</a:t>
                </a:r>
                <a:endParaRPr lang="en-US" sz="2400" b="1" spc="300" dirty="0">
                  <a:solidFill>
                    <a:srgbClr val="FF0000"/>
                  </a:solidFill>
                  <a:latin typeface="Bahnschrift Condensed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song song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* Khi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song song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thoi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thang ABCD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AB//CD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thang A’B’C’D’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A’B’//C’D’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thỏa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mãn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18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𝐶𝐷</m:t>
                        </m:r>
                      </m:den>
                    </m:f>
                  </m:oMath>
                </a14:m>
                <a:r>
                  <a:rPr lang="en-US" sz="185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185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8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18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185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5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elip</a:t>
                </a:r>
                <a:r>
                  <a:rPr lang="en-US" sz="185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185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BDBDCC11-09D8-D6EF-4BAF-74B5CD8B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1" y="233284"/>
                <a:ext cx="8904158" cy="4676932"/>
              </a:xfrm>
              <a:prstGeom prst="rect">
                <a:avLst/>
              </a:prstGeom>
              <a:blipFill>
                <a:blip r:embed="rId2"/>
                <a:stretch>
                  <a:fillRect l="-547" r="-478" b="-103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0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A0B3C-6E62-DCFC-AA41-69BFF3E7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81" y="-104930"/>
            <a:ext cx="5954725" cy="5367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550D0-F523-3B47-D36F-24A92D405D22}"/>
              </a:ext>
            </a:extLst>
          </p:cNvPr>
          <p:cNvSpPr txBox="1"/>
          <p:nvPr/>
        </p:nvSpPr>
        <p:spPr>
          <a:xfrm>
            <a:off x="5876144" y="70645"/>
            <a:ext cx="30504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thợ</a:t>
            </a:r>
            <a:r>
              <a:rPr lang="en-US" sz="1600" dirty="0"/>
              <a:t> </a:t>
            </a:r>
            <a:r>
              <a:rPr lang="en-US" sz="1600" dirty="0" err="1"/>
              <a:t>cần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. Anh ta </a:t>
            </a:r>
            <a:r>
              <a:rPr lang="en-US" sz="1600" dirty="0" err="1"/>
              <a:t>cần</a:t>
            </a:r>
            <a:r>
              <a:rPr lang="en-US" sz="1600" dirty="0"/>
              <a:t> </a:t>
            </a:r>
            <a:r>
              <a:rPr lang="en-US" sz="1600" dirty="0" err="1"/>
              <a:t>phải</a:t>
            </a:r>
            <a:r>
              <a:rPr lang="en-US" sz="1600" dirty="0"/>
              <a:t> </a:t>
            </a:r>
            <a:r>
              <a:rPr lang="en-US" sz="1600" dirty="0" err="1"/>
              <a:t>đo</a:t>
            </a:r>
            <a:r>
              <a:rPr lang="en-US" sz="1600" dirty="0"/>
              <a:t> </a:t>
            </a:r>
            <a:r>
              <a:rPr lang="en-US" sz="1600" dirty="0" err="1"/>
              <a:t>kích</a:t>
            </a:r>
            <a:r>
              <a:rPr lang="en-US" sz="1600" dirty="0"/>
              <a:t> </a:t>
            </a:r>
            <a:r>
              <a:rPr lang="en-US" sz="1600" dirty="0" err="1"/>
              <a:t>thước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đó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Anh </a:t>
            </a:r>
            <a:r>
              <a:rPr lang="en-US" sz="1600" dirty="0" err="1"/>
              <a:t>thấy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rộng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dễ</a:t>
            </a:r>
            <a:r>
              <a:rPr lang="en-US" sz="1600" dirty="0"/>
              <a:t> </a:t>
            </a:r>
            <a:r>
              <a:rPr lang="en-US" sz="1600" dirty="0" err="1"/>
              <a:t>đo</a:t>
            </a:r>
            <a:r>
              <a:rPr lang="en-US" sz="1600" dirty="0"/>
              <a:t> </a:t>
            </a:r>
            <a:r>
              <a:rPr lang="en-US" sz="1600" dirty="0" err="1"/>
              <a:t>vì</a:t>
            </a:r>
            <a:r>
              <a:rPr lang="en-US" sz="1600" dirty="0"/>
              <a:t> ở </a:t>
            </a:r>
            <a:r>
              <a:rPr lang="en-US" sz="1600" dirty="0" err="1"/>
              <a:t>dưới</a:t>
            </a:r>
            <a:r>
              <a:rPr lang="en-US" sz="1600" dirty="0"/>
              <a:t> </a:t>
            </a:r>
            <a:r>
              <a:rPr lang="en-US" sz="1600" dirty="0" err="1"/>
              <a:t>thấp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cao</a:t>
            </a:r>
            <a:r>
              <a:rPr lang="en-US" sz="1600" dirty="0"/>
              <a:t>, </a:t>
            </a:r>
            <a:r>
              <a:rPr lang="en-US" sz="1600" dirty="0" err="1"/>
              <a:t>anh</a:t>
            </a:r>
            <a:r>
              <a:rPr lang="en-US" sz="1600" dirty="0"/>
              <a:t> </a:t>
            </a:r>
            <a:r>
              <a:rPr lang="en-US" sz="1600" dirty="0" err="1"/>
              <a:t>ấy</a:t>
            </a:r>
            <a:r>
              <a:rPr lang="en-US" sz="1600" dirty="0"/>
              <a:t> </a:t>
            </a:r>
            <a:r>
              <a:rPr lang="en-US" sz="1600" dirty="0" err="1"/>
              <a:t>đo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cao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hai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đầu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cuối</a:t>
            </a:r>
            <a:r>
              <a:rPr lang="en-US" sz="1600" dirty="0"/>
              <a:t>, </a:t>
            </a:r>
            <a:r>
              <a:rPr lang="en-US" sz="1600" dirty="0" err="1"/>
              <a:t>sau</a:t>
            </a:r>
            <a:r>
              <a:rPr lang="en-US" sz="1600" dirty="0"/>
              <a:t> </a:t>
            </a:r>
            <a:r>
              <a:rPr lang="en-US" sz="1600" dirty="0" err="1"/>
              <a:t>đó</a:t>
            </a:r>
            <a:r>
              <a:rPr lang="en-US" sz="1600" dirty="0"/>
              <a:t> </a:t>
            </a:r>
            <a:r>
              <a:rPr lang="en-US" sz="1600" dirty="0" err="1"/>
              <a:t>chờ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nắng</a:t>
            </a:r>
            <a:r>
              <a:rPr lang="en-US" sz="1600" dirty="0"/>
              <a:t> </a:t>
            </a:r>
            <a:r>
              <a:rPr lang="en-US" sz="1600" dirty="0" err="1"/>
              <a:t>lên</a:t>
            </a:r>
            <a:r>
              <a:rPr lang="en-US" sz="1600" dirty="0"/>
              <a:t> </a:t>
            </a:r>
            <a:r>
              <a:rPr lang="en-US" sz="1600" dirty="0" err="1"/>
              <a:t>chiếu</a:t>
            </a:r>
            <a:r>
              <a:rPr lang="en-US" sz="1600" dirty="0"/>
              <a:t> </a:t>
            </a:r>
            <a:r>
              <a:rPr lang="en-US" sz="1600" dirty="0" err="1"/>
              <a:t>ánh</a:t>
            </a:r>
            <a:r>
              <a:rPr lang="en-US" sz="1600" dirty="0"/>
              <a:t> </a:t>
            </a:r>
            <a:r>
              <a:rPr lang="en-US" sz="1600" dirty="0" err="1"/>
              <a:t>sáng</a:t>
            </a:r>
            <a:r>
              <a:rPr lang="en-US" sz="1600" dirty="0"/>
              <a:t> qua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như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bên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Anh </a:t>
            </a:r>
            <a:r>
              <a:rPr lang="en-US" sz="1600" dirty="0" err="1"/>
              <a:t>suy</a:t>
            </a:r>
            <a:r>
              <a:rPr lang="en-US" sz="1600" dirty="0"/>
              <a:t> </a:t>
            </a:r>
            <a:r>
              <a:rPr lang="en-US" sz="1600" dirty="0" err="1"/>
              <a:t>luận</a:t>
            </a:r>
            <a:r>
              <a:rPr lang="en-US" sz="1600" dirty="0"/>
              <a:t> </a:t>
            </a:r>
            <a:r>
              <a:rPr lang="en-US" sz="1600" dirty="0" err="1"/>
              <a:t>rằng</a:t>
            </a:r>
            <a:r>
              <a:rPr lang="en-US" sz="1600" dirty="0"/>
              <a:t> </a:t>
            </a:r>
            <a:r>
              <a:rPr lang="en-US" sz="1600" dirty="0" err="1"/>
              <a:t>nếu</a:t>
            </a:r>
            <a:r>
              <a:rPr lang="en-US" sz="1600" dirty="0"/>
              <a:t> </a:t>
            </a:r>
            <a:r>
              <a:rPr lang="en-US" sz="1600" dirty="0" err="1"/>
              <a:t>đỉnh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bóng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sổ</a:t>
            </a:r>
            <a:r>
              <a:rPr lang="en-US" sz="1600" dirty="0"/>
              <a:t> </a:t>
            </a:r>
            <a:r>
              <a:rPr lang="en-US" sz="1600" dirty="0" err="1"/>
              <a:t>thẳng</a:t>
            </a:r>
            <a:r>
              <a:rPr lang="en-US" sz="1600" dirty="0"/>
              <a:t> </a:t>
            </a:r>
            <a:r>
              <a:rPr lang="en-US" sz="1600" dirty="0" err="1"/>
              <a:t>hàng</a:t>
            </a:r>
            <a:r>
              <a:rPr lang="en-US" sz="1600" dirty="0"/>
              <a:t> </a:t>
            </a:r>
            <a:r>
              <a:rPr lang="en-US" sz="1600" dirty="0" err="1"/>
              <a:t>thì</a:t>
            </a:r>
            <a:r>
              <a:rPr lang="en-US" sz="1600" dirty="0"/>
              <a:t> </a:t>
            </a:r>
            <a:r>
              <a:rPr lang="en-US" sz="1600" dirty="0" err="1"/>
              <a:t>đỉnh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sổ</a:t>
            </a:r>
            <a:r>
              <a:rPr lang="en-US" sz="1600" dirty="0"/>
              <a:t> </a:t>
            </a:r>
            <a:r>
              <a:rPr lang="en-US" sz="1600" dirty="0" err="1"/>
              <a:t>thật</a:t>
            </a:r>
            <a:r>
              <a:rPr lang="en-US" sz="1600" dirty="0"/>
              <a:t> </a:t>
            </a:r>
            <a:r>
              <a:rPr lang="en-US" sz="1600" dirty="0" err="1"/>
              <a:t>cũng</a:t>
            </a:r>
            <a:r>
              <a:rPr lang="en-US" sz="1600" dirty="0"/>
              <a:t> </a:t>
            </a:r>
            <a:r>
              <a:rPr lang="en-US" sz="1600" dirty="0" err="1"/>
              <a:t>thẳng</a:t>
            </a:r>
            <a:r>
              <a:rPr lang="en-US" sz="1600" dirty="0"/>
              <a:t> </a:t>
            </a:r>
            <a:r>
              <a:rPr lang="en-US" sz="1600" dirty="0" err="1"/>
              <a:t>hàng</a:t>
            </a:r>
            <a:r>
              <a:rPr lang="en-US" sz="1600" dirty="0"/>
              <a:t>. Do </a:t>
            </a:r>
            <a:r>
              <a:rPr lang="en-US" sz="1600" dirty="0" err="1"/>
              <a:t>vậy</a:t>
            </a:r>
            <a:r>
              <a:rPr lang="en-US" sz="1600" dirty="0"/>
              <a:t> </a:t>
            </a:r>
            <a:r>
              <a:rPr lang="en-US" sz="1600" dirty="0" err="1"/>
              <a:t>suy</a:t>
            </a:r>
            <a:r>
              <a:rPr lang="en-US" sz="1600" dirty="0"/>
              <a:t> </a:t>
            </a:r>
            <a:r>
              <a:rPr lang="en-US" sz="1600" dirty="0" err="1"/>
              <a:t>ra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cao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sổ</a:t>
            </a:r>
            <a:r>
              <a:rPr lang="en-US" sz="1600" dirty="0"/>
              <a:t>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lại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Theo </a:t>
            </a:r>
            <a:r>
              <a:rPr lang="en-US" sz="1600" dirty="0" err="1"/>
              <a:t>em</a:t>
            </a:r>
            <a:r>
              <a:rPr lang="en-US" sz="1600" dirty="0"/>
              <a:t>,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thợ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vậy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đúng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984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92" y="0"/>
            <a:ext cx="92842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6 IN FOIL GOLD LETTER O AIR FILLED 1C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65" y="1922490"/>
            <a:ext cx="874314" cy="8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16 IN FOIL GOLD LETTER N AIR FILLED 1CT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68" y="1922490"/>
            <a:ext cx="874315" cy="8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16 IN FOIL GOLD LETTER V AIR FILLED 1CT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46684" y="1612133"/>
            <a:ext cx="292874" cy="2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16 IN FOIL GOLD LETTER C AIR FILLED 1CT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59" y="1922490"/>
            <a:ext cx="874315" cy="8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" name="Picture 22" descr="16 IN FOIL GOLD LETTER C AIR FILLED 1CT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47" y="1909267"/>
            <a:ext cx="874317" cy="8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16 IN FOIL GOLD LETTER U AIR FILLED 1CT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90" y="1922487"/>
            <a:ext cx="874315" cy="8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16 IN FOIL GOLD LETTER G AIR FILLED 1CT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54" y="1909269"/>
            <a:ext cx="874315" cy="8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6 IN FOIL GOLD LETTER J AIR FILLED 1CT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56842" flipH="1">
            <a:off x="3043658" y="1508012"/>
            <a:ext cx="400088" cy="4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" name="Picture 19" descr="https://www.laceys.co.za/media/catalog/product/cache/1/thumbnail/600x600/9df78eab33525d08d6e5fb8d27136e95/i/m/image_71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921">
            <a:off x="6657734" y="1445768"/>
            <a:ext cx="332729" cy="33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5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38199" y="228600"/>
            <a:ext cx="7234003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………………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0" y="1845206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95812" y="32575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32575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8927" y="1881142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2109" y="1955008"/>
            <a:ext cx="195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song song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599" y="1982458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335258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599" y="3341042"/>
            <a:ext cx="189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13" b="1513"/>
          <a:stretch/>
        </p:blipFill>
        <p:spPr>
          <a:xfrm>
            <a:off x="-45136" y="1793482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13" b="1513"/>
          <a:stretch/>
        </p:blipFill>
        <p:spPr>
          <a:xfrm>
            <a:off x="3451731" y="3102812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13" b="1513"/>
          <a:stretch/>
        </p:blipFill>
        <p:spPr>
          <a:xfrm>
            <a:off x="341770" y="3534324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5298597" y="1237858"/>
            <a:ext cx="3900054" cy="3900054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38200" y="228600"/>
            <a:ext cx="6248400" cy="13602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0948" y="420097"/>
            <a:ext cx="560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A’, B’, C’.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8254" y="3292573"/>
            <a:ext cx="288174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24399" y="3257550"/>
            <a:ext cx="270715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9816" y="1961284"/>
            <a:ext cx="288355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03618" y="1945698"/>
            <a:ext cx="2709018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16" y="3345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626" y="1998413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8736" y="3345288"/>
            <a:ext cx="2709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8308" y="2025676"/>
            <a:ext cx="266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/>
        </p:blipFill>
        <p:spPr>
          <a:xfrm>
            <a:off x="3955653" y="1655741"/>
            <a:ext cx="1232693" cy="1232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/>
        </p:blipFill>
        <p:spPr>
          <a:xfrm>
            <a:off x="3796411" y="2931160"/>
            <a:ext cx="1232694" cy="12326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/>
        </p:blipFill>
        <p:spPr>
          <a:xfrm>
            <a:off x="-33804" y="1634466"/>
            <a:ext cx="1232693" cy="1408792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20EC04-BDF9-0F70-E33E-299371D057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5364" y="1048247"/>
            <a:ext cx="2234071" cy="452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B32BC0-2463-A6BB-A37C-202E2F53E2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5044" y="2025676"/>
            <a:ext cx="2369297" cy="523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6A8FF7-5879-6B74-4ECC-5DA0996B91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7237" y="2013042"/>
            <a:ext cx="2265399" cy="4873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8845AC-DC44-DFB5-71BE-F18FD25168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9620" y="3370662"/>
            <a:ext cx="2395734" cy="51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5A0669-3788-F1FA-D5C1-39F68F1272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9105" y="3357711"/>
            <a:ext cx="2402451" cy="48242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/>
        </p:blipFill>
        <p:spPr>
          <a:xfrm>
            <a:off x="5703839" y="1477674"/>
            <a:ext cx="3439605" cy="36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38200" y="228600"/>
            <a:ext cx="62484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0" y="1845206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3651" y="32575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32575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8927" y="1881142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2109" y="1955008"/>
            <a:ext cx="195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0157" y="1982736"/>
            <a:ext cx="205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335258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3726" y="3376136"/>
            <a:ext cx="204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2114117" y="1194522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40283" y="2624960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2452256" y="2583006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5210605" y="1845206"/>
            <a:ext cx="3933395" cy="330885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stockphoto-1390261649-640_adpp_is">
            <a:hlinkClick r:id="" action="ppaction://media"/>
            <a:extLst>
              <a:ext uri="{FF2B5EF4-FFF2-40B4-BE49-F238E27FC236}">
                <a16:creationId xmlns:a16="http://schemas.microsoft.com/office/drawing/2014/main" id="{3864E41A-1162-A51C-B4B7-66D68C8CB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Download Traffic Sign Traffic Signs Sign Royalty-Free Stock ...">
            <a:extLst>
              <a:ext uri="{FF2B5EF4-FFF2-40B4-BE49-F238E27FC236}">
                <a16:creationId xmlns:a16="http://schemas.microsoft.com/office/drawing/2014/main" id="{F0CC1F27-B6F7-3FE0-9213-E399002A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34" y="3647605"/>
            <a:ext cx="1335396" cy="133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affic Sign PNG, SVG Clip art for Web - Download Clip Art, PNG Icon Arts">
            <a:extLst>
              <a:ext uri="{FF2B5EF4-FFF2-40B4-BE49-F238E27FC236}">
                <a16:creationId xmlns:a16="http://schemas.microsoft.com/office/drawing/2014/main" id="{9F28CF8A-2B93-69B5-E387-0985627E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342" y="2443790"/>
            <a:ext cx="1360388" cy="12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arning signs | Traffic signs: Russia | Traffic signs, Warning signs ...">
            <a:extLst>
              <a:ext uri="{FF2B5EF4-FFF2-40B4-BE49-F238E27FC236}">
                <a16:creationId xmlns:a16="http://schemas.microsoft.com/office/drawing/2014/main" id="{C3B8E5E8-92DC-D670-4C3C-A2529788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35" y="3629064"/>
            <a:ext cx="1335396" cy="11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affic Sign Clip Art at Clker.com - vector clip art online, royalty ...">
            <a:extLst>
              <a:ext uri="{FF2B5EF4-FFF2-40B4-BE49-F238E27FC236}">
                <a16:creationId xmlns:a16="http://schemas.microsoft.com/office/drawing/2014/main" id="{DAE51BA2-6E5B-3604-1244-BB80BC25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47" y="2352799"/>
            <a:ext cx="1276265" cy="12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ad and Traffic Signs in Portugal - What You Need to Know">
            <a:extLst>
              <a:ext uri="{FF2B5EF4-FFF2-40B4-BE49-F238E27FC236}">
                <a16:creationId xmlns:a16="http://schemas.microsoft.com/office/drawing/2014/main" id="{CB9C7048-BC85-95AD-4C40-50859022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19" y="3620875"/>
            <a:ext cx="133041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84B854E-7025-BCD0-16D1-19C088840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81" y="2359225"/>
            <a:ext cx="1263411" cy="12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ffic Sign Road Shield · Free image on Pixabay">
            <a:extLst>
              <a:ext uri="{FF2B5EF4-FFF2-40B4-BE49-F238E27FC236}">
                <a16:creationId xmlns:a16="http://schemas.microsoft.com/office/drawing/2014/main" id="{F9716613-C79A-6EC1-35AA-90AE8A11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7" y="3466161"/>
            <a:ext cx="1417757" cy="14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ffic signs png 10 free Cliparts | Download images on Clipground 2023">
            <a:extLst>
              <a:ext uri="{FF2B5EF4-FFF2-40B4-BE49-F238E27FC236}">
                <a16:creationId xmlns:a16="http://schemas.microsoft.com/office/drawing/2014/main" id="{245CEB23-330D-3382-27D8-1825A954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3" y="2402898"/>
            <a:ext cx="1241340" cy="109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2BC6B2-C052-9B53-A1F9-9C1FC552EA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234" y="667584"/>
            <a:ext cx="7751531" cy="10851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06233" y="47157"/>
            <a:ext cx="6248400" cy="5281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149" y="131595"/>
            <a:ext cx="566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r>
              <a:rPr lang="en-US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76002" y="1853543"/>
            <a:ext cx="1833737" cy="315836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3842" y="1895184"/>
            <a:ext cx="1891145" cy="315836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18212" y="1874982"/>
            <a:ext cx="1833737" cy="315836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34645" y="1874982"/>
            <a:ext cx="1891145" cy="315836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7645" y="1859015"/>
            <a:ext cx="64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6201" y="1914136"/>
            <a:ext cx="92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011" y="1917123"/>
            <a:ext cx="70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endParaRPr lang="en-US" sz="32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0670" y="1938126"/>
            <a:ext cx="575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862639" y="1496088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321416" y="1313609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55993" y="1416194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-12977" y="2931322"/>
            <a:ext cx="7411764" cy="221233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rite the name of a vertices, b edges and c faces of the prism, shown ...">
            <a:extLst>
              <a:ext uri="{FF2B5EF4-FFF2-40B4-BE49-F238E27FC236}">
                <a16:creationId xmlns:a16="http://schemas.microsoft.com/office/drawing/2014/main" id="{D40C0CF5-167D-467E-CE13-7AB22AB71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5" y="1590912"/>
            <a:ext cx="3576001" cy="31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447800" y="85258"/>
            <a:ext cx="62484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8249" y="355559"/>
            <a:ext cx="474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(DEF)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39613" y="1617948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813047" y="4093181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13047" y="3255006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39613" y="2447449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44705" y="1666383"/>
                <a:ext cx="18402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A: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05" y="1666383"/>
                <a:ext cx="1840274" cy="523220"/>
              </a:xfrm>
              <a:prstGeom prst="rect">
                <a:avLst/>
              </a:prstGeom>
              <a:blipFill>
                <a:blip r:embed="rId7"/>
                <a:stretch>
                  <a:fillRect l="-697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26201" y="2467659"/>
                <a:ext cx="1902619" cy="544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B: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itchFamily="18" charset="0"/>
                        <a:cs typeface="Times New Roman" pitchFamily="18" charset="0"/>
                      </a:rPr>
                      <m:t>đ</m:t>
                    </m:r>
                    <m:r>
                      <m:rPr>
                        <m:nor/>
                      </m:rPr>
                      <a:rPr lang="en-US" sz="2800" dirty="0">
                        <a:latin typeface="Times New Roman" pitchFamily="18" charset="0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dirty="0">
                        <a:latin typeface="Times New Roman" pitchFamily="18" charset="0"/>
                        <a:cs typeface="Times New Roman" pitchFamily="18" charset="0"/>
                      </a:rPr>
                      <m:t>ể</m:t>
                    </m:r>
                    <m:r>
                      <m:rPr>
                        <m:nor/>
                      </m:rPr>
                      <a:rPr lang="en-US" sz="2800" dirty="0">
                        <a:latin typeface="Times New Roman" pitchFamily="18" charset="0"/>
                        <a:cs typeface="Times New Roman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Times New Roman" pitchFamily="18" charset="0"/>
                        <a:cs typeface="Times New Roman" pitchFamily="18" charset="0"/>
                      </a:rPr>
                      <m:t>E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201" y="2467659"/>
                <a:ext cx="1902619" cy="544636"/>
              </a:xfrm>
              <a:prstGeom prst="rect">
                <a:avLst/>
              </a:prstGeom>
              <a:blipFill>
                <a:blip r:embed="rId8"/>
                <a:stretch>
                  <a:fillRect l="-6731" t="-7865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34720" y="4137056"/>
                <a:ext cx="16902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D: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𝐶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720" y="4137056"/>
                <a:ext cx="1690255" cy="523220"/>
              </a:xfrm>
              <a:prstGeom prst="rect">
                <a:avLst/>
              </a:prstGeom>
              <a:blipFill>
                <a:blip r:embed="rId9"/>
                <a:stretch>
                  <a:fillRect l="-758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30336" y="3235786"/>
                <a:ext cx="19766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C: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𝐷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336" y="3235786"/>
                <a:ext cx="1976654" cy="523220"/>
              </a:xfrm>
              <a:prstGeom prst="rect">
                <a:avLst/>
              </a:prstGeom>
              <a:blipFill>
                <a:blip r:embed="rId10"/>
                <a:stretch>
                  <a:fillRect l="-6173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927764" y="1674329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66475" y="3732792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97662" y="2682161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897" b="4897"/>
          <a:stretch/>
        </p:blipFill>
        <p:spPr>
          <a:xfrm>
            <a:off x="3225335" y="1927993"/>
            <a:ext cx="3832513" cy="3457133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9071" y="202715"/>
            <a:ext cx="7735549" cy="114347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76618" y="2218739"/>
            <a:ext cx="668868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5210" y="3630602"/>
            <a:ext cx="6690088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5211" y="2914136"/>
            <a:ext cx="6690088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618" y="1503336"/>
            <a:ext cx="668868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329" y="2275709"/>
            <a:ext cx="662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997" y="1554324"/>
            <a:ext cx="596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532" y="3701758"/>
            <a:ext cx="656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giácvuông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532" y="3009084"/>
            <a:ext cx="656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48491" y="659624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404905" y="3440573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298408" y="2080506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/>
        </p:blipFill>
        <p:spPr>
          <a:xfrm>
            <a:off x="5357711" y="1489753"/>
            <a:ext cx="3834780" cy="3688694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C4886-33E9-1AEF-BEC2-DAB7A3DE742C}"/>
              </a:ext>
            </a:extLst>
          </p:cNvPr>
          <p:cNvSpPr txBox="1"/>
          <p:nvPr/>
        </p:nvSpPr>
        <p:spPr>
          <a:xfrm>
            <a:off x="5791200" y="4779046"/>
            <a:ext cx="3083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618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38200" y="228600"/>
            <a:ext cx="62484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7018" y="437346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58394" y="3259252"/>
            <a:ext cx="257001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9744" y="1859973"/>
            <a:ext cx="3368301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9744" y="3269794"/>
            <a:ext cx="3292649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57538" y="1902861"/>
            <a:ext cx="256604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7776" y="3235016"/>
            <a:ext cx="2668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39652" y="1945698"/>
            <a:ext cx="321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011" y="1917123"/>
            <a:ext cx="332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744" y="3313669"/>
            <a:ext cx="32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2958812" y="1383495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594763" y="1118323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843202" y="3258377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/>
        </p:blipFill>
        <p:spPr>
          <a:xfrm>
            <a:off x="5728483" y="1684718"/>
            <a:ext cx="3491718" cy="349171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38200" y="228600"/>
            <a:ext cx="62484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2217" y="458401"/>
            <a:ext cx="5735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8.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20002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24400" y="32575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3257550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03618" y="1945698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0198" y="2114520"/>
            <a:ext cx="170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6324" y="2083347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324" y="3371820"/>
            <a:ext cx="1690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990" y="337182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 song song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224647" y="1169655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286991" y="2601408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2462646" y="2624960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/>
        </p:blipFill>
        <p:spPr>
          <a:xfrm>
            <a:off x="5648324" y="1649889"/>
            <a:ext cx="3493611" cy="3493611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32836" y="79398"/>
            <a:ext cx="6248400" cy="150235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5999" y="442362"/>
            <a:ext cx="577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9.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A’, B’, C’.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= 6cm, A’B’ = 3cm A’C’ = 9cm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8254" y="3292573"/>
            <a:ext cx="3120738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24400" y="3257550"/>
            <a:ext cx="288174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9816" y="1961284"/>
            <a:ext cx="307917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03617" y="1945698"/>
            <a:ext cx="290252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254" y="3406843"/>
            <a:ext cx="303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2cm</a:t>
            </a:r>
          </a:p>
          <a:p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9035" y="2087231"/>
            <a:ext cx="2978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3cm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9036" y="3406843"/>
            <a:ext cx="2978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4cm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8308" y="2059968"/>
            <a:ext cx="333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1cm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80119" y="1291794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290959" y="2864502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2448793" y="1802399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 preferRelativeResize="0"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/>
        </p:blipFill>
        <p:spPr>
          <a:xfrm>
            <a:off x="1911172" y="2232479"/>
            <a:ext cx="4362233" cy="2903612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40156" y="62754"/>
            <a:ext cx="62484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0125" y="25244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ABCD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 (AB//CD)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 = 2CD.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A’, B’, C’, D’ 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B, C, D.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A’B’ = 10cm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498157" y="2848414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6951" y="1785749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46951" y="2843896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83594" y="1764868"/>
            <a:ext cx="21336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691" y="2958166"/>
            <a:ext cx="194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C’D’ = 5cm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6987" y="1878261"/>
            <a:ext cx="184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CD’ = 5cm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0750" y="1884738"/>
            <a:ext cx="189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C’D’ = 20cm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4958" y="2935287"/>
            <a:ext cx="189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C’D = 20cm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4393" y="1249073"/>
            <a:ext cx="1891145" cy="150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100500" y="1249073"/>
            <a:ext cx="1891145" cy="150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077232" y="2351643"/>
            <a:ext cx="1891145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71450"/>
            <a:ext cx="6096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-16088" y="605166"/>
            <a:ext cx="4338288" cy="4580435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1020474"/>
            <a:ext cx="6096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818" y="2895384"/>
            <a:ext cx="6096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9456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0" name="Shape 710"/>
          <p:cNvSpPr txBox="1">
            <a:spLocks noGrp="1"/>
          </p:cNvSpPr>
          <p:nvPr>
            <p:ph type="title"/>
          </p:nvPr>
        </p:nvSpPr>
        <p:spPr>
          <a:xfrm>
            <a:off x="1580815" y="84343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/>
              <a:t>              </a:t>
            </a:r>
            <a:r>
              <a:rPr lang="en" sz="4000" dirty="0">
                <a:solidFill>
                  <a:srgbClr val="FF0000"/>
                </a:solidFill>
                <a:latin typeface="Bahnschrift Condensed" pitchFamily="34" charset="0"/>
              </a:rPr>
              <a:t>Nhiệm vụ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4633" y="1525057"/>
            <a:ext cx="6532880" cy="1943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Bahnschrift Condensed" pitchFamily="34" charset="0"/>
              </a:rPr>
              <a:t>Ghi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nhớ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kiến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thức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đã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học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của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phép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chiếu</a:t>
            </a:r>
            <a:r>
              <a:rPr lang="en-US" sz="2800" dirty="0">
                <a:latin typeface="Bahnschrift Condensed" pitchFamily="34" charset="0"/>
              </a:rPr>
              <a:t> song song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Bahnschrift Condensed" pitchFamily="34" charset="0"/>
              </a:rPr>
              <a:t>Hoàn </a:t>
            </a:r>
            <a:r>
              <a:rPr lang="en-US" sz="2800" dirty="0" err="1">
                <a:latin typeface="Bahnschrift Condensed" pitchFamily="34" charset="0"/>
              </a:rPr>
              <a:t>thành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các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bài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tập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trong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sách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giáo</a:t>
            </a:r>
            <a:r>
              <a:rPr lang="en-US" sz="2800" dirty="0">
                <a:latin typeface="Bahnschrift Condensed" pitchFamily="34" charset="0"/>
              </a:rPr>
              <a:t> khoa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Bahnschrift Condensed" pitchFamily="34" charset="0"/>
              </a:rPr>
              <a:t>Chuẩn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bị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trước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bài</a:t>
            </a:r>
            <a:r>
              <a:rPr lang="en-US" sz="2800" dirty="0">
                <a:latin typeface="Bahnschrift Condensed" pitchFamily="34" charset="0"/>
              </a:rPr>
              <a:t> </a:t>
            </a:r>
            <a:r>
              <a:rPr lang="en-US" sz="2800" dirty="0" err="1">
                <a:latin typeface="Bahnschrift Condensed" pitchFamily="34" charset="0"/>
              </a:rPr>
              <a:t>mới</a:t>
            </a:r>
            <a:endParaRPr lang="en-US" sz="2800" dirty="0">
              <a:latin typeface="Bahnschrift Condensed" pitchFamily="34" charset="0"/>
            </a:endParaRPr>
          </a:p>
        </p:txBody>
      </p:sp>
      <p:pic>
        <p:nvPicPr>
          <p:cNvPr id="2050" name="Picture 2" descr="House With Balloons Vector - nakayoshi-grupo-peru">
            <a:extLst>
              <a:ext uri="{FF2B5EF4-FFF2-40B4-BE49-F238E27FC236}">
                <a16:creationId xmlns:a16="http://schemas.microsoft.com/office/drawing/2014/main" id="{2C09D545-B757-190E-5480-3237462D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8554">
            <a:off x="527818" y="270442"/>
            <a:ext cx="1789936" cy="232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A0B3C-6E62-DCFC-AA41-69BFF3E7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81" y="-104930"/>
            <a:ext cx="5954725" cy="5367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550D0-F523-3B47-D36F-24A92D405D22}"/>
              </a:ext>
            </a:extLst>
          </p:cNvPr>
          <p:cNvSpPr txBox="1"/>
          <p:nvPr/>
        </p:nvSpPr>
        <p:spPr>
          <a:xfrm>
            <a:off x="5876144" y="70645"/>
            <a:ext cx="30504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thợ</a:t>
            </a:r>
            <a:r>
              <a:rPr lang="en-US" sz="1600" dirty="0"/>
              <a:t> </a:t>
            </a:r>
            <a:r>
              <a:rPr lang="en-US" sz="1600" dirty="0" err="1"/>
              <a:t>cần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. Anh ta </a:t>
            </a:r>
            <a:r>
              <a:rPr lang="en-US" sz="1600" dirty="0" err="1"/>
              <a:t>cần</a:t>
            </a:r>
            <a:r>
              <a:rPr lang="en-US" sz="1600" dirty="0"/>
              <a:t> </a:t>
            </a:r>
            <a:r>
              <a:rPr lang="en-US" sz="1600" dirty="0" err="1"/>
              <a:t>phải</a:t>
            </a:r>
            <a:r>
              <a:rPr lang="en-US" sz="1600" dirty="0"/>
              <a:t> </a:t>
            </a:r>
            <a:r>
              <a:rPr lang="en-US" sz="1600" dirty="0" err="1"/>
              <a:t>đo</a:t>
            </a:r>
            <a:r>
              <a:rPr lang="en-US" sz="1600" dirty="0"/>
              <a:t> </a:t>
            </a:r>
            <a:r>
              <a:rPr lang="en-US" sz="1600" dirty="0" err="1"/>
              <a:t>kích</a:t>
            </a:r>
            <a:r>
              <a:rPr lang="en-US" sz="1600" dirty="0"/>
              <a:t> </a:t>
            </a:r>
            <a:r>
              <a:rPr lang="en-US" sz="1600" dirty="0" err="1"/>
              <a:t>thước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đó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Anh </a:t>
            </a:r>
            <a:r>
              <a:rPr lang="en-US" sz="1600" dirty="0" err="1"/>
              <a:t>thấy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rộng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dễ</a:t>
            </a:r>
            <a:r>
              <a:rPr lang="en-US" sz="1600" dirty="0"/>
              <a:t> </a:t>
            </a:r>
            <a:r>
              <a:rPr lang="en-US" sz="1600" dirty="0" err="1"/>
              <a:t>đo</a:t>
            </a:r>
            <a:r>
              <a:rPr lang="en-US" sz="1600" dirty="0"/>
              <a:t> </a:t>
            </a:r>
            <a:r>
              <a:rPr lang="en-US" sz="1600" dirty="0" err="1"/>
              <a:t>vì</a:t>
            </a:r>
            <a:r>
              <a:rPr lang="en-US" sz="1600" dirty="0"/>
              <a:t> ở </a:t>
            </a:r>
            <a:r>
              <a:rPr lang="en-US" sz="1600" dirty="0" err="1"/>
              <a:t>dưới</a:t>
            </a:r>
            <a:r>
              <a:rPr lang="en-US" sz="1600" dirty="0"/>
              <a:t> </a:t>
            </a:r>
            <a:r>
              <a:rPr lang="en-US" sz="1600" dirty="0" err="1"/>
              <a:t>thấp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cao</a:t>
            </a:r>
            <a:r>
              <a:rPr lang="en-US" sz="1600" dirty="0"/>
              <a:t>, </a:t>
            </a:r>
            <a:r>
              <a:rPr lang="en-US" sz="1600" dirty="0" err="1"/>
              <a:t>anh</a:t>
            </a:r>
            <a:r>
              <a:rPr lang="en-US" sz="1600" dirty="0"/>
              <a:t> </a:t>
            </a:r>
            <a:r>
              <a:rPr lang="en-US" sz="1600" dirty="0" err="1"/>
              <a:t>ấy</a:t>
            </a:r>
            <a:r>
              <a:rPr lang="en-US" sz="1600" dirty="0"/>
              <a:t> </a:t>
            </a:r>
            <a:r>
              <a:rPr lang="en-US" sz="1600" dirty="0" err="1"/>
              <a:t>đo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cao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hai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đầu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cuối</a:t>
            </a:r>
            <a:r>
              <a:rPr lang="en-US" sz="1600" dirty="0"/>
              <a:t>, </a:t>
            </a:r>
            <a:r>
              <a:rPr lang="en-US" sz="1600" dirty="0" err="1"/>
              <a:t>sau</a:t>
            </a:r>
            <a:r>
              <a:rPr lang="en-US" sz="1600" dirty="0"/>
              <a:t> </a:t>
            </a:r>
            <a:r>
              <a:rPr lang="en-US" sz="1600" dirty="0" err="1"/>
              <a:t>đó</a:t>
            </a:r>
            <a:r>
              <a:rPr lang="en-US" sz="1600" dirty="0"/>
              <a:t> </a:t>
            </a:r>
            <a:r>
              <a:rPr lang="en-US" sz="1600" dirty="0" err="1"/>
              <a:t>chờ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nắng</a:t>
            </a:r>
            <a:r>
              <a:rPr lang="en-US" sz="1600" dirty="0"/>
              <a:t> </a:t>
            </a:r>
            <a:r>
              <a:rPr lang="en-US" sz="1600" dirty="0" err="1"/>
              <a:t>lên</a:t>
            </a:r>
            <a:r>
              <a:rPr lang="en-US" sz="1600" dirty="0"/>
              <a:t> </a:t>
            </a:r>
            <a:r>
              <a:rPr lang="en-US" sz="1600" dirty="0" err="1"/>
              <a:t>chiếu</a:t>
            </a:r>
            <a:r>
              <a:rPr lang="en-US" sz="1600" dirty="0"/>
              <a:t> </a:t>
            </a:r>
            <a:r>
              <a:rPr lang="en-US" sz="1600" dirty="0" err="1"/>
              <a:t>ánh</a:t>
            </a:r>
            <a:r>
              <a:rPr lang="en-US" sz="1600" dirty="0"/>
              <a:t> </a:t>
            </a:r>
            <a:r>
              <a:rPr lang="en-US" sz="1600" dirty="0" err="1"/>
              <a:t>sáng</a:t>
            </a:r>
            <a:r>
              <a:rPr lang="en-US" sz="1600" dirty="0"/>
              <a:t> qua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khung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như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bên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Anh </a:t>
            </a:r>
            <a:r>
              <a:rPr lang="en-US" sz="1600" dirty="0" err="1"/>
              <a:t>suy</a:t>
            </a:r>
            <a:r>
              <a:rPr lang="en-US" sz="1600" dirty="0"/>
              <a:t> </a:t>
            </a:r>
            <a:r>
              <a:rPr lang="en-US" sz="1600" dirty="0" err="1"/>
              <a:t>luận</a:t>
            </a:r>
            <a:r>
              <a:rPr lang="en-US" sz="1600" dirty="0"/>
              <a:t> </a:t>
            </a:r>
            <a:r>
              <a:rPr lang="en-US" sz="1600" dirty="0" err="1"/>
              <a:t>rằng</a:t>
            </a:r>
            <a:r>
              <a:rPr lang="en-US" sz="1600" dirty="0"/>
              <a:t> </a:t>
            </a:r>
            <a:r>
              <a:rPr lang="en-US" sz="1600" dirty="0" err="1"/>
              <a:t>nếu</a:t>
            </a:r>
            <a:r>
              <a:rPr lang="en-US" sz="1600" dirty="0"/>
              <a:t> </a:t>
            </a:r>
            <a:r>
              <a:rPr lang="en-US" sz="1600" dirty="0" err="1"/>
              <a:t>đỉnh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bóng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sổ</a:t>
            </a:r>
            <a:r>
              <a:rPr lang="en-US" sz="1600" dirty="0"/>
              <a:t> </a:t>
            </a:r>
            <a:r>
              <a:rPr lang="en-US" sz="1600" dirty="0" err="1"/>
              <a:t>thẳng</a:t>
            </a:r>
            <a:r>
              <a:rPr lang="en-US" sz="1600" dirty="0"/>
              <a:t> </a:t>
            </a:r>
            <a:r>
              <a:rPr lang="en-US" sz="1600" dirty="0" err="1"/>
              <a:t>hàng</a:t>
            </a:r>
            <a:r>
              <a:rPr lang="en-US" sz="1600" dirty="0"/>
              <a:t> </a:t>
            </a:r>
            <a:r>
              <a:rPr lang="en-US" sz="1600" dirty="0" err="1"/>
              <a:t>thì</a:t>
            </a:r>
            <a:r>
              <a:rPr lang="en-US" sz="1600" dirty="0"/>
              <a:t> </a:t>
            </a:r>
            <a:r>
              <a:rPr lang="en-US" sz="1600" dirty="0" err="1"/>
              <a:t>đỉnh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sổ</a:t>
            </a:r>
            <a:r>
              <a:rPr lang="en-US" sz="1600" dirty="0"/>
              <a:t> </a:t>
            </a:r>
            <a:r>
              <a:rPr lang="en-US" sz="1600" dirty="0" err="1"/>
              <a:t>thật</a:t>
            </a:r>
            <a:r>
              <a:rPr lang="en-US" sz="1600" dirty="0"/>
              <a:t> </a:t>
            </a:r>
            <a:r>
              <a:rPr lang="en-US" sz="1600" dirty="0" err="1"/>
              <a:t>cũng</a:t>
            </a:r>
            <a:r>
              <a:rPr lang="en-US" sz="1600" dirty="0"/>
              <a:t> </a:t>
            </a:r>
            <a:r>
              <a:rPr lang="en-US" sz="1600" dirty="0" err="1"/>
              <a:t>thẳng</a:t>
            </a:r>
            <a:r>
              <a:rPr lang="en-US" sz="1600" dirty="0"/>
              <a:t> </a:t>
            </a:r>
            <a:r>
              <a:rPr lang="en-US" sz="1600" dirty="0" err="1"/>
              <a:t>hàng</a:t>
            </a:r>
            <a:r>
              <a:rPr lang="en-US" sz="1600" dirty="0"/>
              <a:t>. </a:t>
            </a:r>
            <a:r>
              <a:rPr lang="en-US" sz="1600" dirty="0" err="1"/>
              <a:t>Từ</a:t>
            </a:r>
            <a:r>
              <a:rPr lang="en-US" sz="1600" dirty="0"/>
              <a:t> </a:t>
            </a:r>
            <a:r>
              <a:rPr lang="en-US" sz="1600" dirty="0" err="1"/>
              <a:t>đó</a:t>
            </a:r>
            <a:r>
              <a:rPr lang="en-US" sz="1600" dirty="0"/>
              <a:t> </a:t>
            </a:r>
            <a:r>
              <a:rPr lang="en-US" sz="1600" dirty="0" err="1"/>
              <a:t>suy</a:t>
            </a:r>
            <a:r>
              <a:rPr lang="en-US" sz="1600" dirty="0"/>
              <a:t> </a:t>
            </a:r>
            <a:r>
              <a:rPr lang="en-US" sz="1600" dirty="0" err="1"/>
              <a:t>ra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chiều</a:t>
            </a:r>
            <a:r>
              <a:rPr lang="en-US" sz="1600" dirty="0"/>
              <a:t> </a:t>
            </a:r>
            <a:r>
              <a:rPr lang="en-US" sz="1600" dirty="0" err="1"/>
              <a:t>cao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cửa</a:t>
            </a:r>
            <a:r>
              <a:rPr lang="en-US" sz="1600" dirty="0"/>
              <a:t> </a:t>
            </a:r>
            <a:r>
              <a:rPr lang="en-US" sz="1600" dirty="0" err="1"/>
              <a:t>sổ</a:t>
            </a:r>
            <a:r>
              <a:rPr lang="en-US" sz="1600" dirty="0"/>
              <a:t>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lại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Theo </a:t>
            </a:r>
            <a:r>
              <a:rPr lang="en-US" sz="1600" dirty="0" err="1"/>
              <a:t>em</a:t>
            </a:r>
            <a:r>
              <a:rPr lang="en-US" sz="1600" dirty="0"/>
              <a:t>,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thợ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vậy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đúng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08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DD3610DB-2CC7-FADA-E610-446D38F4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9F1F06D-EAD6-399C-6186-37E8CE4C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5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530">
            <a:extLst>
              <a:ext uri="{FF2B5EF4-FFF2-40B4-BE49-F238E27FC236}">
                <a16:creationId xmlns:a16="http://schemas.microsoft.com/office/drawing/2014/main" id="{82F4B5D0-E88C-0271-2C13-2E3171D5D46D}"/>
              </a:ext>
            </a:extLst>
          </p:cNvPr>
          <p:cNvSpPr txBox="1">
            <a:spLocks/>
          </p:cNvSpPr>
          <p:nvPr/>
        </p:nvSpPr>
        <p:spPr>
          <a:xfrm>
            <a:off x="3919928" y="1761344"/>
            <a:ext cx="5141626" cy="17988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" sz="4000" dirty="0">
                <a:solidFill>
                  <a:schemeClr val="tx1"/>
                </a:solidFill>
                <a:latin typeface="Algerian" panose="04020705040A02060702" pitchFamily="82" charset="0"/>
              </a:rPr>
              <a:t>Bài 14</a:t>
            </a:r>
            <a:br>
              <a:rPr lang="en" sz="3600" b="0" dirty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en" sz="3600" dirty="0">
                <a:solidFill>
                  <a:schemeClr val="tx1"/>
                </a:solidFill>
                <a:latin typeface="Algerian" panose="04020705040A02060702" pitchFamily="82" charset="0"/>
              </a:rPr>
              <a:t>PHÉP CHIẾU SONG SONG</a:t>
            </a:r>
          </a:p>
        </p:txBody>
      </p:sp>
      <p:pic>
        <p:nvPicPr>
          <p:cNvPr id="1032" name="Picture 8" descr="Digital Stamp Design: Flourish Rose Border Corner Clip Art Digital ...">
            <a:extLst>
              <a:ext uri="{FF2B5EF4-FFF2-40B4-BE49-F238E27FC236}">
                <a16:creationId xmlns:a16="http://schemas.microsoft.com/office/drawing/2014/main" id="{CBE8AED1-56FA-D8D1-553E-D2A4E6F4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861" y="1761344"/>
            <a:ext cx="1226693" cy="12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igital Stamp Design: Flourish Rose Border Corner Clip Art Digital ...">
            <a:extLst>
              <a:ext uri="{FF2B5EF4-FFF2-40B4-BE49-F238E27FC236}">
                <a16:creationId xmlns:a16="http://schemas.microsoft.com/office/drawing/2014/main" id="{AB925B56-D462-E0B9-2768-07001813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9928" y="1761345"/>
            <a:ext cx="1226693" cy="12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rendering / lighting stained glass - Rendering - Vectorworks Community ...">
            <a:extLst>
              <a:ext uri="{FF2B5EF4-FFF2-40B4-BE49-F238E27FC236}">
                <a16:creationId xmlns:a16="http://schemas.microsoft.com/office/drawing/2014/main" id="{D2BA5288-ED99-6BD5-DA7B-8DF3655D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49" y="0"/>
            <a:ext cx="5586751" cy="314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35 best images about Light Through Windows on Pinterest | Window ...">
            <a:extLst>
              <a:ext uri="{FF2B5EF4-FFF2-40B4-BE49-F238E27FC236}">
                <a16:creationId xmlns:a16="http://schemas.microsoft.com/office/drawing/2014/main" id="{81A2EF1F-16AE-A828-F12E-7FCA072B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2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3D30C-5E5B-9958-73DE-655FC5856564}"/>
              </a:ext>
            </a:extLst>
          </p:cNvPr>
          <p:cNvSpPr txBox="1"/>
          <p:nvPr/>
        </p:nvSpPr>
        <p:spPr>
          <a:xfrm>
            <a:off x="3557249" y="3207895"/>
            <a:ext cx="551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mặt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trời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khung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chấn</a:t>
            </a:r>
            <a:r>
              <a:rPr lang="en-US" sz="3200" dirty="0">
                <a:solidFill>
                  <a:srgbClr val="FF0000"/>
                </a:solidFill>
              </a:rPr>
              <a:t> song </a:t>
            </a:r>
            <a:r>
              <a:rPr lang="en-US" sz="3200" dirty="0" err="1">
                <a:solidFill>
                  <a:srgbClr val="FF0000"/>
                </a:solidFill>
              </a:rPr>
              <a:t>đổ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bóng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0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flood gif">
            <a:extLst>
              <a:ext uri="{FF2B5EF4-FFF2-40B4-BE49-F238E27FC236}">
                <a16:creationId xmlns:a16="http://schemas.microsoft.com/office/drawing/2014/main" id="{5CD16C4A-DA85-E2E7-FBFE-0B3929FB5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16AA6-3861-0BA1-4AF9-7B794568D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" y="685487"/>
            <a:ext cx="5165694" cy="4077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39AA6-16BD-6848-A266-02CF5C28883F}"/>
              </a:ext>
            </a:extLst>
          </p:cNvPr>
          <p:cNvSpPr txBox="1"/>
          <p:nvPr/>
        </p:nvSpPr>
        <p:spPr>
          <a:xfrm>
            <a:off x="5186597" y="685487"/>
            <a:ext cx="3957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khung</a:t>
            </a:r>
            <a:r>
              <a:rPr lang="en-US" sz="1800" dirty="0"/>
              <a:t> </a:t>
            </a:r>
            <a:r>
              <a:rPr lang="en-US" sz="1800" dirty="0" err="1"/>
              <a:t>cửa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tròn</a:t>
            </a:r>
            <a:r>
              <a:rPr lang="en-US" sz="1800" dirty="0"/>
              <a:t>,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chấn</a:t>
            </a:r>
            <a:r>
              <a:rPr lang="en-US" sz="1800" dirty="0"/>
              <a:t> song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vuông</a:t>
            </a:r>
            <a:r>
              <a:rPr lang="en-US" sz="1800" dirty="0"/>
              <a:t> ABCD </a:t>
            </a:r>
            <a:r>
              <a:rPr lang="en-US" sz="1800" dirty="0" err="1"/>
              <a:t>tâm</a:t>
            </a:r>
            <a:r>
              <a:rPr lang="en-US" sz="1800" dirty="0"/>
              <a:t> O. </a:t>
            </a:r>
            <a:r>
              <a:rPr lang="en-US" sz="1800" dirty="0" err="1"/>
              <a:t>Dưới</a:t>
            </a:r>
            <a:r>
              <a:rPr lang="en-US" sz="1800" dirty="0"/>
              <a:t> </a:t>
            </a:r>
            <a:r>
              <a:rPr lang="en-US" sz="1800" dirty="0" err="1"/>
              <a:t>ánh</a:t>
            </a:r>
            <a:r>
              <a:rPr lang="en-US" sz="1800" dirty="0"/>
              <a:t> </a:t>
            </a:r>
            <a:r>
              <a:rPr lang="en-US" sz="1800" dirty="0" err="1"/>
              <a:t>mặt</a:t>
            </a:r>
            <a:r>
              <a:rPr lang="en-US" sz="1800" dirty="0"/>
              <a:t> </a:t>
            </a:r>
            <a:r>
              <a:rPr lang="en-US" sz="1800" dirty="0" err="1"/>
              <a:t>trời</a:t>
            </a:r>
            <a:r>
              <a:rPr lang="en-US" sz="1800" dirty="0"/>
              <a:t>, </a:t>
            </a:r>
            <a:r>
              <a:rPr lang="en-US" sz="1800" dirty="0" err="1"/>
              <a:t>khung</a:t>
            </a:r>
            <a:r>
              <a:rPr lang="en-US" sz="1800" dirty="0"/>
              <a:t> </a:t>
            </a:r>
            <a:r>
              <a:rPr lang="en-US" sz="1800" dirty="0" err="1"/>
              <a:t>cửa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chấn</a:t>
            </a:r>
            <a:r>
              <a:rPr lang="en-US" sz="1800" dirty="0"/>
              <a:t> song </a:t>
            </a:r>
            <a:r>
              <a:rPr lang="en-US" sz="1800" dirty="0" err="1"/>
              <a:t>đổ</a:t>
            </a:r>
            <a:r>
              <a:rPr lang="en-US" sz="1800" dirty="0"/>
              <a:t> </a:t>
            </a:r>
            <a:r>
              <a:rPr lang="en-US" sz="1800" dirty="0" err="1"/>
              <a:t>bóng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sàn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.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sàn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bóng</a:t>
            </a:r>
            <a:r>
              <a:rPr lang="en-US" sz="1800" dirty="0"/>
              <a:t> </a:t>
            </a:r>
            <a:r>
              <a:rPr lang="en-US" sz="1800" dirty="0" err="1"/>
              <a:t>đổ</a:t>
            </a:r>
            <a:r>
              <a:rPr lang="en-US" sz="1800" dirty="0"/>
              <a:t> </a:t>
            </a:r>
            <a:r>
              <a:rPr lang="en-US" sz="1800" dirty="0" err="1"/>
              <a:t>tương</a:t>
            </a:r>
            <a:r>
              <a:rPr lang="en-US" sz="1800" dirty="0"/>
              <a:t> </a:t>
            </a:r>
            <a:r>
              <a:rPr lang="en-US" sz="1800" dirty="0" err="1"/>
              <a:t>ứng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khung</a:t>
            </a:r>
            <a:r>
              <a:rPr lang="en-US" sz="1800" dirty="0"/>
              <a:t> </a:t>
            </a:r>
            <a:r>
              <a:rPr lang="en-US" sz="1800" dirty="0" err="1"/>
              <a:t>cửa</a:t>
            </a:r>
            <a:r>
              <a:rPr lang="en-US" sz="1800" dirty="0"/>
              <a:t>.</a:t>
            </a:r>
          </a:p>
          <a:p>
            <a:pPr algn="just"/>
            <a:endParaRPr lang="en-US" sz="1800" dirty="0"/>
          </a:p>
          <a:p>
            <a:pPr marL="342900" indent="-342900" algn="just">
              <a:buAutoNum type="alphaLcParenR"/>
            </a:pP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 </a:t>
            </a:r>
            <a:r>
              <a:rPr lang="en-US" sz="1800" dirty="0" err="1"/>
              <a:t>thẳng</a:t>
            </a:r>
            <a:r>
              <a:rPr lang="en-US" sz="1800" dirty="0"/>
              <a:t> AA’, BB’, CC’, DD’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đôi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song song </a:t>
            </a:r>
            <a:r>
              <a:rPr lang="en-US" sz="1800" dirty="0" err="1"/>
              <a:t>không</a:t>
            </a:r>
            <a:r>
              <a:rPr lang="en-US" sz="1800" dirty="0"/>
              <a:t>?</a:t>
            </a:r>
          </a:p>
          <a:p>
            <a:pPr marL="342900" indent="-342900" algn="just">
              <a:buAutoNum type="alphaLcParenR"/>
            </a:pPr>
            <a:endParaRPr lang="en-US" sz="1800" dirty="0"/>
          </a:p>
          <a:p>
            <a:pPr marL="342900" indent="-342900" algn="just">
              <a:buAutoNum type="alphaLcParenR"/>
            </a:pPr>
            <a:r>
              <a:rPr lang="en-US" sz="1800" dirty="0" err="1"/>
              <a:t>Lấy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bất</a:t>
            </a:r>
            <a:r>
              <a:rPr lang="en-US" sz="1800" dirty="0"/>
              <a:t> </a:t>
            </a:r>
            <a:r>
              <a:rPr lang="en-US" sz="1800" dirty="0" err="1"/>
              <a:t>kỳ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khung</a:t>
            </a:r>
            <a:r>
              <a:rPr lang="en-US" sz="1800" dirty="0"/>
              <a:t> </a:t>
            </a:r>
            <a:r>
              <a:rPr lang="en-US" sz="1800" dirty="0" err="1"/>
              <a:t>cửa</a:t>
            </a:r>
            <a:r>
              <a:rPr lang="en-US" sz="1800" dirty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xác</a:t>
            </a:r>
            <a:r>
              <a:rPr lang="en-US" sz="1800" dirty="0"/>
              <a:t> </a:t>
            </a:r>
            <a:r>
              <a:rPr lang="en-US" sz="1800" dirty="0" err="1"/>
              <a:t>định</a:t>
            </a:r>
            <a:r>
              <a:rPr lang="en-US" sz="1800" dirty="0"/>
              <a:t> </a:t>
            </a:r>
            <a:r>
              <a:rPr lang="en-US" sz="1800" dirty="0" err="1"/>
              <a:t>bóng</a:t>
            </a:r>
            <a:r>
              <a:rPr lang="en-US" sz="1800" dirty="0"/>
              <a:t> </a:t>
            </a:r>
            <a:r>
              <a:rPr lang="en-US" sz="1800" dirty="0" err="1"/>
              <a:t>đổ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AED7C-CC0A-AA5F-6C70-7AC84F52CEB3}"/>
              </a:ext>
            </a:extLst>
          </p:cNvPr>
          <p:cNvSpPr txBox="1"/>
          <p:nvPr/>
        </p:nvSpPr>
        <p:spPr>
          <a:xfrm>
            <a:off x="1763842" y="180633"/>
            <a:ext cx="296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1678059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13389" y="123794"/>
            <a:ext cx="6140399" cy="5734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Bahnschrift Condensed" pitchFamily="34" charset="0"/>
                <a:cs typeface="Times New Roman" pitchFamily="18" charset="0"/>
              </a:rPr>
              <a:t>1 – PHÉP CHIẾU SONG SONG</a:t>
            </a:r>
            <a:endParaRPr lang="en-US" sz="2400" b="1" spc="300" dirty="0">
              <a:solidFill>
                <a:srgbClr val="FF0000"/>
              </a:solidFill>
              <a:latin typeface="Bahnschrift Condensed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/>
              <p:cNvSpPr txBox="1">
                <a:spLocks/>
              </p:cNvSpPr>
              <p:nvPr/>
            </p:nvSpPr>
            <p:spPr>
              <a:xfrm>
                <a:off x="127419" y="607101"/>
                <a:ext cx="5658784" cy="44126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*Cho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d>
                    <m:r>
                      <a:rPr lang="en-U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M’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-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M’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M’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qua M song song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M’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song song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9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19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1900" dirty="0">
                  <a:solidFill>
                    <a:schemeClr val="tx1"/>
                  </a:solidFill>
                </a:endParaRPr>
              </a:p>
              <a:p>
                <a:pPr algn="just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19" y="607101"/>
                <a:ext cx="5658784" cy="4412605"/>
              </a:xfrm>
              <a:prstGeom prst="rect">
                <a:avLst/>
              </a:prstGeom>
              <a:blipFill>
                <a:blip r:embed="rId3"/>
                <a:stretch>
                  <a:fillRect l="-967" r="-752" b="-165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6472F7E-6AA3-F738-5FA5-4090AD94B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737" y="1202668"/>
            <a:ext cx="3269263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069922" y="771994"/>
            <a:ext cx="7004153" cy="13790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M’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698F12-2243-1A8F-5D52-DD028CEB4A01}"/>
              </a:ext>
            </a:extLst>
          </p:cNvPr>
          <p:cNvSpPr txBox="1">
            <a:spLocks/>
          </p:cNvSpPr>
          <p:nvPr/>
        </p:nvSpPr>
        <p:spPr>
          <a:xfrm>
            <a:off x="1069923" y="2571750"/>
            <a:ext cx="7004154" cy="18393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94F9B3-9964-2124-5BFD-CCE9A53E2B93}"/>
                  </a:ext>
                </a:extLst>
              </p:cNvPr>
              <p:cNvSpPr txBox="1"/>
              <p:nvPr/>
            </p:nvSpPr>
            <p:spPr>
              <a:xfrm>
                <a:off x="1324977" y="351207"/>
                <a:ext cx="649404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ABCD. EFGH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định hình chiếu của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trên mặt phẳng (EFGH)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AE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định hình chiếu của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trên mặt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(DCGH)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EH.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94F9B3-9964-2124-5BFD-CCE9A53E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977" y="351207"/>
                <a:ext cx="6494045" cy="1631216"/>
              </a:xfrm>
              <a:prstGeom prst="rect">
                <a:avLst/>
              </a:prstGeom>
              <a:blipFill>
                <a:blip r:embed="rId3"/>
                <a:stretch>
                  <a:fillRect l="-938" t="-2247" r="-1501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6" descr="Thinking Emote Clipart , Png Download - Thinking Emoji Meme ...">
            <a:extLst>
              <a:ext uri="{FF2B5EF4-FFF2-40B4-BE49-F238E27FC236}">
                <a16:creationId xmlns:a16="http://schemas.microsoft.com/office/drawing/2014/main" id="{743EE6AA-0730-988B-C136-F9F33B2077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1887561" cy="18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D82C7-77F7-B6AD-30B6-7748DA5D8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228" y="2705436"/>
            <a:ext cx="2781541" cy="2179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37736-081C-11A0-377E-1E0679F71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366" y="2705436"/>
            <a:ext cx="2804403" cy="2164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A7560-C57B-EB42-DECC-DD00F3753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365" y="2705436"/>
            <a:ext cx="2804403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</TotalTime>
  <Words>1514</Words>
  <Application>Microsoft Office PowerPoint</Application>
  <PresentationFormat>On-screen Show (16:9)</PresentationFormat>
  <Paragraphs>119</Paragraphs>
  <Slides>27</Slides>
  <Notes>6</Notes>
  <HiddenSlides>0</HiddenSlides>
  <MMClips>42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Times New Roman</vt:lpstr>
      <vt:lpstr>Dosis</vt:lpstr>
      <vt:lpstr>Bahnschrift Condensed</vt:lpstr>
      <vt:lpstr>Sniglet</vt:lpstr>
      <vt:lpstr>Algerian</vt:lpstr>
      <vt:lpstr>Cambria Math</vt:lpstr>
      <vt:lpstr>Arial</vt:lpstr>
      <vt:lpstr>Friar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Nhiệm vụ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SLIDE POWERPOINT ĐẸP</dc:title>
  <cp:lastModifiedBy>admin</cp:lastModifiedBy>
  <cp:revision>343</cp:revision>
  <dcterms:modified xsi:type="dcterms:W3CDTF">2024-12-14T07:28:11Z</dcterms:modified>
</cp:coreProperties>
</file>