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7"/>
  </p:notesMasterIdLst>
  <p:sldIdLst>
    <p:sldId id="377" r:id="rId2"/>
    <p:sldId id="256" r:id="rId3"/>
    <p:sldId id="269" r:id="rId4"/>
    <p:sldId id="301" r:id="rId5"/>
    <p:sldId id="277" r:id="rId6"/>
    <p:sldId id="306" r:id="rId7"/>
    <p:sldId id="375" r:id="rId8"/>
    <p:sldId id="376" r:id="rId9"/>
    <p:sldId id="302" r:id="rId10"/>
    <p:sldId id="365" r:id="rId11"/>
    <p:sldId id="307" r:id="rId12"/>
    <p:sldId id="340" r:id="rId13"/>
    <p:sldId id="318" r:id="rId14"/>
    <p:sldId id="283" r:id="rId15"/>
    <p:sldId id="343" r:id="rId16"/>
    <p:sldId id="356" r:id="rId17"/>
    <p:sldId id="355" r:id="rId18"/>
    <p:sldId id="357" r:id="rId19"/>
    <p:sldId id="358" r:id="rId20"/>
    <p:sldId id="285" r:id="rId21"/>
    <p:sldId id="359" r:id="rId22"/>
    <p:sldId id="360" r:id="rId23"/>
    <p:sldId id="361" r:id="rId24"/>
    <p:sldId id="344" r:id="rId25"/>
    <p:sldId id="363" r:id="rId26"/>
    <p:sldId id="362" r:id="rId27"/>
    <p:sldId id="364" r:id="rId28"/>
    <p:sldId id="346" r:id="rId29"/>
    <p:sldId id="366" r:id="rId30"/>
    <p:sldId id="367" r:id="rId31"/>
    <p:sldId id="368" r:id="rId32"/>
    <p:sldId id="369" r:id="rId33"/>
    <p:sldId id="370" r:id="rId34"/>
    <p:sldId id="348" r:id="rId35"/>
    <p:sldId id="349" r:id="rId36"/>
    <p:sldId id="350" r:id="rId37"/>
    <p:sldId id="351" r:id="rId38"/>
    <p:sldId id="352" r:id="rId39"/>
    <p:sldId id="353" r:id="rId40"/>
    <p:sldId id="354" r:id="rId41"/>
    <p:sldId id="332" r:id="rId42"/>
    <p:sldId id="374" r:id="rId43"/>
    <p:sldId id="293" r:id="rId44"/>
    <p:sldId id="299" r:id="rId45"/>
    <p:sldId id="300"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39F7"/>
    <a:srgbClr val="FF2F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589" autoAdjust="0"/>
    <p:restoredTop sz="96433" autoAdjust="0"/>
  </p:normalViewPr>
  <p:slideViewPr>
    <p:cSldViewPr snapToGrid="0">
      <p:cViewPr>
        <p:scale>
          <a:sx n="81" d="100"/>
          <a:sy n="81" d="100"/>
        </p:scale>
        <p:origin x="-234" y="114"/>
      </p:cViewPr>
      <p:guideLst>
        <p:guide orient="horz" pos="2160"/>
        <p:guide pos="3840"/>
      </p:guideLst>
    </p:cSldViewPr>
  </p:slideViewPr>
  <p:notesTextViewPr>
    <p:cViewPr>
      <p:scale>
        <a:sx n="210" d="100"/>
        <a:sy n="21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18BA33-26DB-4428-93D0-27EAE4D1DD9C}" type="datetimeFigureOut">
              <a:rPr lang="en-US" smtClean="0"/>
              <a:t>11/12/2024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63D410-B0AC-488E-A5F6-469EF3A10D11}" type="slidenum">
              <a:rPr lang="en-US" smtClean="0"/>
              <a:t>‹#›</a:t>
            </a:fld>
            <a:endParaRPr lang="en-US"/>
          </a:p>
        </p:txBody>
      </p:sp>
    </p:spTree>
    <p:extLst>
      <p:ext uri="{BB962C8B-B14F-4D97-AF65-F5344CB8AC3E}">
        <p14:creationId xmlns:p14="http://schemas.microsoft.com/office/powerpoint/2010/main" val="2340481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2</a:t>
            </a:fld>
            <a:endParaRPr lang="en-US"/>
          </a:p>
        </p:txBody>
      </p:sp>
    </p:spTree>
    <p:extLst>
      <p:ext uri="{BB962C8B-B14F-4D97-AF65-F5344CB8AC3E}">
        <p14:creationId xmlns:p14="http://schemas.microsoft.com/office/powerpoint/2010/main" val="24656328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18</a:t>
            </a:fld>
            <a:endParaRPr lang="en-US"/>
          </a:p>
        </p:txBody>
      </p:sp>
    </p:spTree>
    <p:extLst>
      <p:ext uri="{BB962C8B-B14F-4D97-AF65-F5344CB8AC3E}">
        <p14:creationId xmlns:p14="http://schemas.microsoft.com/office/powerpoint/2010/main" val="3403122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19</a:t>
            </a:fld>
            <a:endParaRPr lang="en-US"/>
          </a:p>
        </p:txBody>
      </p:sp>
    </p:spTree>
    <p:extLst>
      <p:ext uri="{BB962C8B-B14F-4D97-AF65-F5344CB8AC3E}">
        <p14:creationId xmlns:p14="http://schemas.microsoft.com/office/powerpoint/2010/main" val="18083749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20</a:t>
            </a:fld>
            <a:endParaRPr lang="en-US"/>
          </a:p>
        </p:txBody>
      </p:sp>
    </p:spTree>
    <p:extLst>
      <p:ext uri="{BB962C8B-B14F-4D97-AF65-F5344CB8AC3E}">
        <p14:creationId xmlns:p14="http://schemas.microsoft.com/office/powerpoint/2010/main" val="3427018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21</a:t>
            </a:fld>
            <a:endParaRPr lang="en-US"/>
          </a:p>
        </p:txBody>
      </p:sp>
    </p:spTree>
    <p:extLst>
      <p:ext uri="{BB962C8B-B14F-4D97-AF65-F5344CB8AC3E}">
        <p14:creationId xmlns:p14="http://schemas.microsoft.com/office/powerpoint/2010/main" val="1041005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24</a:t>
            </a:fld>
            <a:endParaRPr lang="en-US"/>
          </a:p>
        </p:txBody>
      </p:sp>
    </p:spTree>
    <p:extLst>
      <p:ext uri="{BB962C8B-B14F-4D97-AF65-F5344CB8AC3E}">
        <p14:creationId xmlns:p14="http://schemas.microsoft.com/office/powerpoint/2010/main" val="27972923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26</a:t>
            </a:fld>
            <a:endParaRPr lang="en-US"/>
          </a:p>
        </p:txBody>
      </p:sp>
    </p:spTree>
    <p:extLst>
      <p:ext uri="{BB962C8B-B14F-4D97-AF65-F5344CB8AC3E}">
        <p14:creationId xmlns:p14="http://schemas.microsoft.com/office/powerpoint/2010/main" val="3596001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28</a:t>
            </a:fld>
            <a:endParaRPr lang="en-US"/>
          </a:p>
        </p:txBody>
      </p:sp>
    </p:spTree>
    <p:extLst>
      <p:ext uri="{BB962C8B-B14F-4D97-AF65-F5344CB8AC3E}">
        <p14:creationId xmlns:p14="http://schemas.microsoft.com/office/powerpoint/2010/main" val="5723783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31</a:t>
            </a:fld>
            <a:endParaRPr lang="en-US"/>
          </a:p>
        </p:txBody>
      </p:sp>
    </p:spTree>
    <p:extLst>
      <p:ext uri="{BB962C8B-B14F-4D97-AF65-F5344CB8AC3E}">
        <p14:creationId xmlns:p14="http://schemas.microsoft.com/office/powerpoint/2010/main" val="1362101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Press SPACE for answer keys. </a:t>
            </a:r>
          </a:p>
        </p:txBody>
      </p:sp>
      <p:sp>
        <p:nvSpPr>
          <p:cNvPr id="4" name="Slide Number Placeholder 3"/>
          <p:cNvSpPr>
            <a:spLocks noGrp="1"/>
          </p:cNvSpPr>
          <p:nvPr>
            <p:ph type="sldNum" sz="quarter" idx="5"/>
          </p:nvPr>
        </p:nvSpPr>
        <p:spPr/>
        <p:txBody>
          <a:bodyPr/>
          <a:lstStyle/>
          <a:p>
            <a:fld id="{6563D410-B0AC-488E-A5F6-469EF3A10D11}" type="slidenum">
              <a:rPr lang="en-US" smtClean="0"/>
              <a:t>41</a:t>
            </a:fld>
            <a:endParaRPr lang="en-US"/>
          </a:p>
        </p:txBody>
      </p:sp>
    </p:spTree>
    <p:extLst>
      <p:ext uri="{BB962C8B-B14F-4D97-AF65-F5344CB8AC3E}">
        <p14:creationId xmlns:p14="http://schemas.microsoft.com/office/powerpoint/2010/main" val="25588395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x-none" dirty="0"/>
              <a:t>Press SPACE for suggested answers</a:t>
            </a:r>
          </a:p>
        </p:txBody>
      </p:sp>
      <p:sp>
        <p:nvSpPr>
          <p:cNvPr id="4" name="Slide Number Placeholder 3"/>
          <p:cNvSpPr>
            <a:spLocks noGrp="1"/>
          </p:cNvSpPr>
          <p:nvPr>
            <p:ph type="sldNum" sz="quarter" idx="5"/>
          </p:nvPr>
        </p:nvSpPr>
        <p:spPr/>
        <p:txBody>
          <a:bodyPr/>
          <a:lstStyle/>
          <a:p>
            <a:fld id="{6563D410-B0AC-488E-A5F6-469EF3A10D11}" type="slidenum">
              <a:rPr lang="en-US" smtClean="0"/>
              <a:t>43</a:t>
            </a:fld>
            <a:endParaRPr lang="en-US"/>
          </a:p>
        </p:txBody>
      </p:sp>
    </p:spTree>
    <p:extLst>
      <p:ext uri="{BB962C8B-B14F-4D97-AF65-F5344CB8AC3E}">
        <p14:creationId xmlns:p14="http://schemas.microsoft.com/office/powerpoint/2010/main" val="17997391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click </a:t>
            </a:r>
            <a:r>
              <a:rPr lang="en-US" dirty="0" err="1"/>
              <a:t>vào</a:t>
            </a:r>
            <a:r>
              <a:rPr lang="en-US" baseline="0" dirty="0"/>
              <a:t> </a:t>
            </a:r>
            <a:r>
              <a:rPr lang="en-US" baseline="0" dirty="0" err="1"/>
              <a:t>từng</a:t>
            </a:r>
            <a:r>
              <a:rPr lang="en-US" baseline="0" dirty="0"/>
              <a:t> </a:t>
            </a:r>
            <a:r>
              <a:rPr lang="en-US" baseline="0" dirty="0" err="1"/>
              <a:t>cụm</a:t>
            </a:r>
            <a:r>
              <a:rPr lang="en-US" baseline="0" dirty="0"/>
              <a:t> </a:t>
            </a:r>
            <a:r>
              <a:rPr lang="en-US" baseline="0" dirty="0" err="1"/>
              <a:t>nghe</a:t>
            </a:r>
            <a:r>
              <a:rPr lang="en-US" baseline="0" dirty="0"/>
              <a:t> </a:t>
            </a:r>
            <a:r>
              <a:rPr lang="en-US" baseline="0" dirty="0" err="1"/>
              <a:t>âm</a:t>
            </a:r>
            <a:r>
              <a:rPr lang="en-US" baseline="0" dirty="0"/>
              <a:t> </a:t>
            </a:r>
            <a:r>
              <a:rPr lang="en-US" baseline="0" dirty="0" err="1"/>
              <a:t>thanh</a:t>
            </a:r>
            <a:endParaRPr lang="en-US" dirty="0"/>
          </a:p>
        </p:txBody>
      </p:sp>
      <p:sp>
        <p:nvSpPr>
          <p:cNvPr id="4" name="Slide Number Placeholder 3"/>
          <p:cNvSpPr>
            <a:spLocks noGrp="1"/>
          </p:cNvSpPr>
          <p:nvPr>
            <p:ph type="sldNum" sz="quarter" idx="10"/>
          </p:nvPr>
        </p:nvSpPr>
        <p:spPr/>
        <p:txBody>
          <a:bodyPr/>
          <a:lstStyle/>
          <a:p>
            <a:fld id="{234EA44A-927D-4D59-858E-589BCB488996}" type="slidenum">
              <a:rPr lang="en-US" smtClean="0"/>
              <a:t>7</a:t>
            </a:fld>
            <a:endParaRPr lang="en-US"/>
          </a:p>
        </p:txBody>
      </p:sp>
    </p:spTree>
    <p:extLst>
      <p:ext uri="{BB962C8B-B14F-4D97-AF65-F5344CB8AC3E}">
        <p14:creationId xmlns:p14="http://schemas.microsoft.com/office/powerpoint/2010/main" val="4121913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từng</a:t>
            </a:r>
            <a:r>
              <a:rPr lang="en-US" dirty="0"/>
              <a:t> </a:t>
            </a:r>
            <a:r>
              <a:rPr lang="en-US" dirty="0" err="1"/>
              <a:t>từ</a:t>
            </a:r>
            <a:r>
              <a:rPr lang="en-US" dirty="0"/>
              <a:t> </a:t>
            </a:r>
            <a:r>
              <a:rPr lang="en-US" dirty="0" err="1"/>
              <a:t>để</a:t>
            </a:r>
            <a:r>
              <a:rPr lang="en-US" dirty="0"/>
              <a:t> </a:t>
            </a:r>
            <a:r>
              <a:rPr lang="en-US" dirty="0" err="1"/>
              <a:t>nghe</a:t>
            </a:r>
            <a:r>
              <a:rPr lang="en-US" dirty="0"/>
              <a:t>; SPACEBAR </a:t>
            </a:r>
            <a:r>
              <a:rPr lang="en-US" dirty="0" err="1"/>
              <a:t>để</a:t>
            </a:r>
            <a:r>
              <a:rPr lang="en-US" dirty="0"/>
              <a:t> </a:t>
            </a:r>
            <a:r>
              <a:rPr lang="en-US" dirty="0" err="1"/>
              <a:t>hiện</a:t>
            </a:r>
            <a:r>
              <a:rPr lang="en-US" dirty="0"/>
              <a:t> </a:t>
            </a:r>
            <a:r>
              <a:rPr lang="en-US" dirty="0" err="1"/>
              <a:t>đáp</a:t>
            </a:r>
            <a:r>
              <a:rPr lang="en-US" dirty="0"/>
              <a:t> </a:t>
            </a:r>
            <a:r>
              <a:rPr lang="en-US" dirty="0" err="1"/>
              <a:t>án</a:t>
            </a:r>
            <a:r>
              <a:rPr lang="en-US" dirty="0"/>
              <a:t> </a:t>
            </a:r>
          </a:p>
        </p:txBody>
      </p:sp>
      <p:sp>
        <p:nvSpPr>
          <p:cNvPr id="4" name="Slide Number Placeholder 3"/>
          <p:cNvSpPr>
            <a:spLocks noGrp="1"/>
          </p:cNvSpPr>
          <p:nvPr>
            <p:ph type="sldNum" sz="quarter" idx="10"/>
          </p:nvPr>
        </p:nvSpPr>
        <p:spPr/>
        <p:txBody>
          <a:bodyPr/>
          <a:lstStyle/>
          <a:p>
            <a:fld id="{234EA44A-927D-4D59-858E-589BCB488996}" type="slidenum">
              <a:rPr lang="en-US" smtClean="0"/>
              <a:t>8</a:t>
            </a:fld>
            <a:endParaRPr lang="en-US"/>
          </a:p>
        </p:txBody>
      </p:sp>
    </p:spTree>
    <p:extLst>
      <p:ext uri="{BB962C8B-B14F-4D97-AF65-F5344CB8AC3E}">
        <p14:creationId xmlns:p14="http://schemas.microsoft.com/office/powerpoint/2010/main" val="2372438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cs typeface="Calibri" panose="020F0502020204030204" pitchFamily="34" charset="0"/>
              </a:rPr>
              <a:t>organized: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cs typeface="Calibri" panose="020F0502020204030204" pitchFamily="34" charset="0"/>
              </a:rPr>
              <a:t>adaptable: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cs typeface="Calibri" panose="020F0502020204030204" pitchFamily="34" charset="0"/>
              </a:rPr>
              <a:t>patient: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Calibri" panose="020F0502020204030204" pitchFamily="34" charset="0"/>
                <a:cs typeface="Calibri" panose="020F0502020204030204" pitchFamily="34" charset="0"/>
              </a:rPr>
              <a:t>confident:</a:t>
            </a:r>
          </a:p>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9</a:t>
            </a:fld>
            <a:endParaRPr lang="en-US"/>
          </a:p>
        </p:txBody>
      </p:sp>
    </p:spTree>
    <p:extLst>
      <p:ext uri="{BB962C8B-B14F-4D97-AF65-F5344CB8AC3E}">
        <p14:creationId xmlns:p14="http://schemas.microsoft.com/office/powerpoint/2010/main" val="234444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10</a:t>
            </a:fld>
            <a:endParaRPr lang="en-US"/>
          </a:p>
        </p:txBody>
      </p:sp>
    </p:spTree>
    <p:extLst>
      <p:ext uri="{BB962C8B-B14F-4D97-AF65-F5344CB8AC3E}">
        <p14:creationId xmlns:p14="http://schemas.microsoft.com/office/powerpoint/2010/main" val="11332643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11</a:t>
            </a:fld>
            <a:endParaRPr lang="en-US"/>
          </a:p>
        </p:txBody>
      </p:sp>
    </p:spTree>
    <p:extLst>
      <p:ext uri="{BB962C8B-B14F-4D97-AF65-F5344CB8AC3E}">
        <p14:creationId xmlns:p14="http://schemas.microsoft.com/office/powerpoint/2010/main" val="3831156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6563D410-B0AC-488E-A5F6-469EF3A10D11}" type="slidenum">
              <a:rPr lang="en-US" smtClean="0"/>
              <a:t>12</a:t>
            </a:fld>
            <a:endParaRPr lang="en-US"/>
          </a:p>
        </p:txBody>
      </p:sp>
    </p:spTree>
    <p:extLst>
      <p:ext uri="{BB962C8B-B14F-4D97-AF65-F5344CB8AC3E}">
        <p14:creationId xmlns:p14="http://schemas.microsoft.com/office/powerpoint/2010/main" val="10973606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563D410-B0AC-488E-A5F6-469EF3A10D11}" type="slidenum">
              <a:rPr lang="en-US" smtClean="0"/>
              <a:t>14</a:t>
            </a:fld>
            <a:endParaRPr lang="en-US"/>
          </a:p>
        </p:txBody>
      </p:sp>
    </p:spTree>
    <p:extLst>
      <p:ext uri="{BB962C8B-B14F-4D97-AF65-F5344CB8AC3E}">
        <p14:creationId xmlns:p14="http://schemas.microsoft.com/office/powerpoint/2010/main" val="16590966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lnSpc>
                <a:spcPct val="120000"/>
              </a:lnSpc>
            </a:pPr>
            <a:r>
              <a:rPr lang="x-none" dirty="0"/>
              <a:t>Press SPACE for answers. </a:t>
            </a:r>
          </a:p>
        </p:txBody>
      </p:sp>
      <p:sp>
        <p:nvSpPr>
          <p:cNvPr id="4" name="Slide Number Placeholder 3"/>
          <p:cNvSpPr>
            <a:spLocks noGrp="1"/>
          </p:cNvSpPr>
          <p:nvPr>
            <p:ph type="sldNum" sz="quarter" idx="5"/>
          </p:nvPr>
        </p:nvSpPr>
        <p:spPr/>
        <p:txBody>
          <a:bodyPr/>
          <a:lstStyle/>
          <a:p>
            <a:fld id="{6563D410-B0AC-488E-A5F6-469EF3A10D11}" type="slidenum">
              <a:rPr lang="en-US" smtClean="0"/>
              <a:t>15</a:t>
            </a:fld>
            <a:endParaRPr lang="en-US"/>
          </a:p>
        </p:txBody>
      </p:sp>
    </p:spTree>
    <p:extLst>
      <p:ext uri="{BB962C8B-B14F-4D97-AF65-F5344CB8AC3E}">
        <p14:creationId xmlns:p14="http://schemas.microsoft.com/office/powerpoint/2010/main" val="41483957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EF71FAA-8EC5-41BF-A839-F9E0167E2251}"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2488724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535514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87191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40685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054279"/>
      </p:ext>
    </p:extLst>
  </p:cSld>
  <p:clrMapOvr>
    <a:masterClrMapping/>
  </p:clrMapOvr>
  <p:extLst>
    <p:ext uri="{DCECCB84-F9BA-43D5-87BE-67443E8EF086}">
      <p15:sldGuideLst xmlns:p15="http://schemas.microsoft.com/office/powerpoint/2012/main" xmlns="">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377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0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45039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4320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30731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2988501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12829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EF71FAA-8EC5-41BF-A839-F9E0167E2251}"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1802602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EF71FAA-8EC5-41BF-A839-F9E0167E2251}" type="datetimeFigureOut">
              <a:rPr lang="en-US" smtClean="0"/>
              <a:t>11/12/2024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1125334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EF71FAA-8EC5-41BF-A839-F9E0167E2251}"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279460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EF71FAA-8EC5-41BF-A839-F9E0167E2251}" type="datetimeFigureOut">
              <a:rPr lang="en-US" smtClean="0"/>
              <a:t>11/12/2024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705427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EF71FAA-8EC5-41BF-A839-F9E0167E2251}" type="datetimeFigureOut">
              <a:rPr lang="en-US" smtClean="0"/>
              <a:t>11/12/2024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2761308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EF71FAA-8EC5-41BF-A839-F9E0167E2251}" type="datetimeFigureOut">
              <a:rPr lang="en-US" smtClean="0"/>
              <a:t>11/12/2024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405435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24525288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EF71FAA-8EC5-41BF-A839-F9E0167E2251}" type="datetimeFigureOut">
              <a:rPr lang="en-US" smtClean="0"/>
              <a:t>11/12/2024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05686E4-946D-4BFF-AF44-8289C5ED502A}" type="slidenum">
              <a:rPr lang="en-US" smtClean="0"/>
              <a:t>‹#›</a:t>
            </a:fld>
            <a:endParaRPr lang="en-US"/>
          </a:p>
        </p:txBody>
      </p:sp>
    </p:spTree>
    <p:extLst>
      <p:ext uri="{BB962C8B-B14F-4D97-AF65-F5344CB8AC3E}">
        <p14:creationId xmlns:p14="http://schemas.microsoft.com/office/powerpoint/2010/main" val="3453541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xmlns="" id="{E204498F-7DC9-4FD2-8F79-FF0FBEB0CBB4}"/>
              </a:ext>
            </a:extLst>
          </p:cNvPr>
          <p:cNvPicPr>
            <a:picLocks noChangeAspect="1"/>
          </p:cNvPicPr>
          <p:nvPr userDrawn="1"/>
        </p:nvPicPr>
        <p:blipFill>
          <a:blip r:embed="rId21"/>
          <a:stretch>
            <a:fillRect/>
          </a:stretch>
        </p:blipFill>
        <p:spPr>
          <a:xfrm>
            <a:off x="0" y="9068"/>
            <a:ext cx="12192000" cy="406399"/>
          </a:xfrm>
          <a:prstGeom prst="rect">
            <a:avLst/>
          </a:prstGeom>
        </p:spPr>
      </p:pic>
      <p:pic>
        <p:nvPicPr>
          <p:cNvPr id="16" name="Picture 15">
            <a:extLst>
              <a:ext uri="{FF2B5EF4-FFF2-40B4-BE49-F238E27FC236}">
                <a16:creationId xmlns:a16="http://schemas.microsoft.com/office/drawing/2014/main" xmlns="" id="{F10F8FB8-A7CA-4278-915F-F6FB5611511C}"/>
              </a:ext>
            </a:extLst>
          </p:cNvPr>
          <p:cNvPicPr>
            <a:picLocks noChangeAspect="1"/>
          </p:cNvPicPr>
          <p:nvPr userDrawn="1"/>
        </p:nvPicPr>
        <p:blipFill>
          <a:blip r:embed="rId21"/>
          <a:stretch>
            <a:fillRect/>
          </a:stretch>
        </p:blipFill>
        <p:spPr>
          <a:xfrm>
            <a:off x="0" y="6428165"/>
            <a:ext cx="12192000" cy="406399"/>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F71FAA-8EC5-41BF-A839-F9E0167E2251}" type="datetimeFigureOut">
              <a:rPr lang="en-US" smtClean="0"/>
              <a:t>11/12/2024</a:t>
            </a:fld>
            <a:endParaRPr lang="en-US"/>
          </a:p>
        </p:txBody>
      </p:sp>
      <p:sp>
        <p:nvSpPr>
          <p:cNvPr id="5" name="Footer Placeholder 4"/>
          <p:cNvSpPr>
            <a:spLocks noGrp="1"/>
          </p:cNvSpPr>
          <p:nvPr>
            <p:ph type="ftr" sz="quarter" idx="3"/>
          </p:nvPr>
        </p:nvSpPr>
        <p:spPr>
          <a:xfrm>
            <a:off x="4038600" y="6442635"/>
            <a:ext cx="4114800" cy="278840"/>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5686E4-946D-4BFF-AF44-8289C5ED502A}" type="slidenum">
              <a:rPr lang="en-US" smtClean="0"/>
              <a:t>‹#›</a:t>
            </a:fld>
            <a:endParaRPr lang="en-US"/>
          </a:p>
        </p:txBody>
      </p:sp>
      <p:sp>
        <p:nvSpPr>
          <p:cNvPr id="8" name="TextBox 9">
            <a:extLst>
              <a:ext uri="{FF2B5EF4-FFF2-40B4-BE49-F238E27FC236}">
                <a16:creationId xmlns:a16="http://schemas.microsoft.com/office/drawing/2014/main" xmlns="" id="{FE798370-27E2-9F41-A466-FC64C7FFD70A}"/>
              </a:ext>
            </a:extLst>
          </p:cNvPr>
          <p:cNvSpPr txBox="1"/>
          <p:nvPr userDrawn="1"/>
        </p:nvSpPr>
        <p:spPr>
          <a:xfrm>
            <a:off x="262740" y="0"/>
            <a:ext cx="4071868"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Unit 3: WORLD OF WORK</a:t>
            </a:r>
          </a:p>
        </p:txBody>
      </p:sp>
      <p:sp>
        <p:nvSpPr>
          <p:cNvPr id="9" name="TextBox 8">
            <a:extLst>
              <a:ext uri="{FF2B5EF4-FFF2-40B4-BE49-F238E27FC236}">
                <a16:creationId xmlns:a16="http://schemas.microsoft.com/office/drawing/2014/main" xmlns="" id="{D7889D60-3103-E54C-9167-2287BEE5C81A}"/>
              </a:ext>
            </a:extLst>
          </p:cNvPr>
          <p:cNvSpPr txBox="1"/>
          <p:nvPr userDrawn="1"/>
        </p:nvSpPr>
        <p:spPr>
          <a:xfrm>
            <a:off x="101372" y="6505969"/>
            <a:ext cx="2685800"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err="1">
                <a:solidFill>
                  <a:schemeClr val="bg1"/>
                </a:solidFill>
              </a:rPr>
              <a:t>Tiếng</a:t>
            </a:r>
            <a:r>
              <a:rPr lang="en-US" sz="1400" baseline="0" dirty="0">
                <a:solidFill>
                  <a:schemeClr val="bg1"/>
                </a:solidFill>
              </a:rPr>
              <a:t> Anh 12 </a:t>
            </a:r>
            <a:r>
              <a:rPr lang="en-US" sz="1400" baseline="0" dirty="0" err="1">
                <a:solidFill>
                  <a:schemeClr val="bg1"/>
                </a:solidFill>
              </a:rPr>
              <a:t>i</a:t>
            </a:r>
            <a:r>
              <a:rPr lang="en-US" sz="1400" baseline="0" dirty="0">
                <a:solidFill>
                  <a:schemeClr val="bg1"/>
                </a:solidFill>
              </a:rPr>
              <a:t>-Learn Smart World </a:t>
            </a:r>
            <a:endParaRPr lang="en-US" sz="1400" dirty="0">
              <a:solidFill>
                <a:schemeClr val="bg1"/>
              </a:solidFill>
            </a:endParaRPr>
          </a:p>
        </p:txBody>
      </p:sp>
      <p:pic>
        <p:nvPicPr>
          <p:cNvPr id="10" name="Picture 9">
            <a:extLst>
              <a:ext uri="{FF2B5EF4-FFF2-40B4-BE49-F238E27FC236}">
                <a16:creationId xmlns:a16="http://schemas.microsoft.com/office/drawing/2014/main" xmlns="" id="{ECF13BED-1CB7-0146-BB6D-00DC4EC16FC0}"/>
              </a:ext>
            </a:extLst>
          </p:cNvPr>
          <p:cNvPicPr>
            <a:picLocks noChangeAspect="1"/>
          </p:cNvPicPr>
          <p:nvPr userDrawn="1"/>
        </p:nvPicPr>
        <p:blipFill>
          <a:blip r:embed="rId22"/>
          <a:stretch>
            <a:fillRect/>
          </a:stretch>
        </p:blipFill>
        <p:spPr>
          <a:xfrm>
            <a:off x="11502798" y="6493666"/>
            <a:ext cx="540203" cy="275398"/>
          </a:xfrm>
          <a:prstGeom prst="rect">
            <a:avLst/>
          </a:prstGeom>
          <a:effectLst>
            <a:outerShdw blurRad="50800" dist="38100" dir="2700000" algn="tl" rotWithShape="0">
              <a:prstClr val="black">
                <a:alpha val="40000"/>
              </a:prstClr>
            </a:outerShdw>
          </a:effectLst>
        </p:spPr>
      </p:pic>
      <p:sp>
        <p:nvSpPr>
          <p:cNvPr id="11" name="TextBox 10">
            <a:extLst>
              <a:ext uri="{FF2B5EF4-FFF2-40B4-BE49-F238E27FC236}">
                <a16:creationId xmlns:a16="http://schemas.microsoft.com/office/drawing/2014/main" xmlns="" id="{D7889D60-3103-E54C-9167-2287BEE5C81A}"/>
              </a:ext>
            </a:extLst>
          </p:cNvPr>
          <p:cNvSpPr txBox="1"/>
          <p:nvPr userDrawn="1"/>
        </p:nvSpPr>
        <p:spPr>
          <a:xfrm>
            <a:off x="5259643" y="6477477"/>
            <a:ext cx="1994713"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sz="1400" baseline="0" dirty="0">
                <a:solidFill>
                  <a:schemeClr val="bg1"/>
                </a:solidFill>
              </a:rPr>
              <a:t>DTP Education Solutions </a:t>
            </a:r>
            <a:endParaRPr lang="en-US" sz="1400" dirty="0">
              <a:solidFill>
                <a:schemeClr val="bg1"/>
              </a:solidFill>
            </a:endParaRPr>
          </a:p>
        </p:txBody>
      </p:sp>
      <p:sp>
        <p:nvSpPr>
          <p:cNvPr id="12" name="TextBox 9">
            <a:extLst>
              <a:ext uri="{FF2B5EF4-FFF2-40B4-BE49-F238E27FC236}">
                <a16:creationId xmlns:a16="http://schemas.microsoft.com/office/drawing/2014/main" xmlns="" id="{FE798370-27E2-9F41-A466-FC64C7FFD70A}"/>
              </a:ext>
            </a:extLst>
          </p:cNvPr>
          <p:cNvSpPr txBox="1"/>
          <p:nvPr userDrawn="1"/>
        </p:nvSpPr>
        <p:spPr>
          <a:xfrm>
            <a:off x="8153400" y="0"/>
            <a:ext cx="4038600" cy="369332"/>
          </a:xfrm>
          <a:prstGeom prst="rect">
            <a:avLst/>
          </a:prstGeom>
          <a:noFill/>
          <a:effectLst>
            <a:outerShdw blurRad="50800" dist="38100" dir="2700000" algn="tl" rotWithShape="0">
              <a:prstClr val="black">
                <a:alpha val="40000"/>
              </a:prstClr>
            </a:outerShdw>
          </a:effectLst>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0" dirty="0">
                <a:solidFill>
                  <a:schemeClr val="bg1"/>
                </a:solidFill>
              </a:rPr>
              <a:t>Lesson 1.1: Vocab &amp; Reading, PP. 26 &amp; 27</a:t>
            </a:r>
          </a:p>
        </p:txBody>
      </p:sp>
    </p:spTree>
    <p:extLst>
      <p:ext uri="{BB962C8B-B14F-4D97-AF65-F5344CB8AC3E}">
        <p14:creationId xmlns:p14="http://schemas.microsoft.com/office/powerpoint/2010/main" val="42270810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8" r:id="rId13"/>
    <p:sldLayoutId id="2147483674" r:id="rId14"/>
    <p:sldLayoutId id="2147483675" r:id="rId15"/>
    <p:sldLayoutId id="2147483676" r:id="rId16"/>
    <p:sldLayoutId id="2147483679" r:id="rId17"/>
    <p:sldLayoutId id="2147483681" r:id="rId18"/>
    <p:sldLayoutId id="2147483682"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microsoft.com/office/2007/relationships/hdphoto" Target="../media/hdphoto1.wdp"/></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microsoft.com/office/2007/relationships/hdphoto" Target="../media/hdphoto3.wdp"/><Relationship Id="rId5" Type="http://schemas.openxmlformats.org/officeDocument/2006/relationships/image" Target="../media/image16.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18.xml"/><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4.mp3"/><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4.mp3"/><Relationship Id="rId1" Type="http://schemas.openxmlformats.org/officeDocument/2006/relationships/audio" Target="NULL" TargetMode="Externa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4.mp3"/><Relationship Id="rId1" Type="http://schemas.openxmlformats.org/officeDocument/2006/relationships/audio" Target="NULL" TargetMode="External"/><Relationship Id="rId4" Type="http://schemas.openxmlformats.org/officeDocument/2006/relationships/image" Target="../media/image10.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4.mp3"/><Relationship Id="rId1" Type="http://schemas.openxmlformats.org/officeDocument/2006/relationships/audio" Target="NULL" TargetMode="External"/><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4.mp3"/><Relationship Id="rId1" Type="http://schemas.openxmlformats.org/officeDocument/2006/relationships/audio" Target="NULL" TargetMode="External"/><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microsoft.com/office/2007/relationships/media" Target="../media/media14.mp3"/><Relationship Id="rId1" Type="http://schemas.openxmlformats.org/officeDocument/2006/relationships/audio" Target="NULL" TargetMode="Externa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4.png"/><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hyperlink" Target="http://www.eduhome.com.vn/" TargetMode="Externa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audio" Target="../media/media9.mp3"/><Relationship Id="rId26" Type="http://schemas.openxmlformats.org/officeDocument/2006/relationships/audio" Target="../media/media13.mp3"/><Relationship Id="rId3" Type="http://schemas.microsoft.com/office/2007/relationships/media" Target="../media/media2.mp3"/><Relationship Id="rId21" Type="http://schemas.microsoft.com/office/2007/relationships/media" Target="../media/media11.mp3"/><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9.mp3"/><Relationship Id="rId25" Type="http://schemas.microsoft.com/office/2007/relationships/media" Target="../media/media13.mp3"/><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audio" Target="../media/media10.mp3"/><Relationship Id="rId29" Type="http://schemas.openxmlformats.org/officeDocument/2006/relationships/image" Target="../media/image8.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audio" Target="../media/media12.mp3"/><Relationship Id="rId5" Type="http://schemas.microsoft.com/office/2007/relationships/media" Target="../media/media3.mp3"/><Relationship Id="rId15" Type="http://schemas.microsoft.com/office/2007/relationships/media" Target="../media/media8.mp3"/><Relationship Id="rId23" Type="http://schemas.microsoft.com/office/2007/relationships/media" Target="../media/media12.mp3"/><Relationship Id="rId28" Type="http://schemas.openxmlformats.org/officeDocument/2006/relationships/notesSlide" Target="../notesSlides/notesSlide2.xml"/><Relationship Id="rId10" Type="http://schemas.openxmlformats.org/officeDocument/2006/relationships/audio" Target="../media/media5.mp3"/><Relationship Id="rId19" Type="http://schemas.microsoft.com/office/2007/relationships/media" Target="../media/media10.mp3"/><Relationship Id="rId31" Type="http://schemas.openxmlformats.org/officeDocument/2006/relationships/image" Target="../media/image10.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audio" Target="../media/media11.mp3"/><Relationship Id="rId27" Type="http://schemas.openxmlformats.org/officeDocument/2006/relationships/slideLayout" Target="../slideLayouts/slideLayout14.xml"/><Relationship Id="rId30" Type="http://schemas.openxmlformats.org/officeDocument/2006/relationships/image" Target="../media/image9.emf"/></Relationships>
</file>

<file path=ppt/slides/_rels/slide8.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audio" Target="../media/media9.mp3"/><Relationship Id="rId26" Type="http://schemas.openxmlformats.org/officeDocument/2006/relationships/audio" Target="../media/media13.mp3"/><Relationship Id="rId3" Type="http://schemas.microsoft.com/office/2007/relationships/media" Target="../media/media2.mp3"/><Relationship Id="rId21" Type="http://schemas.microsoft.com/office/2007/relationships/media" Target="../media/media11.mp3"/><Relationship Id="rId7" Type="http://schemas.microsoft.com/office/2007/relationships/media" Target="../media/media4.mp3"/><Relationship Id="rId12" Type="http://schemas.openxmlformats.org/officeDocument/2006/relationships/audio" Target="../media/media6.mp3"/><Relationship Id="rId17" Type="http://schemas.microsoft.com/office/2007/relationships/media" Target="../media/media9.mp3"/><Relationship Id="rId25" Type="http://schemas.microsoft.com/office/2007/relationships/media" Target="../media/media13.mp3"/><Relationship Id="rId2" Type="http://schemas.openxmlformats.org/officeDocument/2006/relationships/audio" Target="../media/media1.mp3"/><Relationship Id="rId16" Type="http://schemas.openxmlformats.org/officeDocument/2006/relationships/audio" Target="../media/media8.mp3"/><Relationship Id="rId20" Type="http://schemas.openxmlformats.org/officeDocument/2006/relationships/audio" Target="../media/media10.mp3"/><Relationship Id="rId29" Type="http://schemas.openxmlformats.org/officeDocument/2006/relationships/image" Target="../media/image8.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audio" Target="../media/media12.mp3"/><Relationship Id="rId5" Type="http://schemas.microsoft.com/office/2007/relationships/media" Target="../media/media3.mp3"/><Relationship Id="rId15" Type="http://schemas.microsoft.com/office/2007/relationships/media" Target="../media/media8.mp3"/><Relationship Id="rId23" Type="http://schemas.microsoft.com/office/2007/relationships/media" Target="../media/media12.mp3"/><Relationship Id="rId28" Type="http://schemas.openxmlformats.org/officeDocument/2006/relationships/notesSlide" Target="../notesSlides/notesSlide3.xml"/><Relationship Id="rId10" Type="http://schemas.openxmlformats.org/officeDocument/2006/relationships/audio" Target="../media/media5.mp3"/><Relationship Id="rId19" Type="http://schemas.microsoft.com/office/2007/relationships/media" Target="../media/media10.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audio" Target="../media/media11.mp3"/><Relationship Id="rId27" Type="http://schemas.openxmlformats.org/officeDocument/2006/relationships/slideLayout" Target="../slideLayouts/slideLayout14.xml"/><Relationship Id="rId30"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5.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92506"/>
            <a:ext cx="11277600" cy="4716378"/>
          </a:xfrm>
        </p:spPr>
        <p:txBody>
          <a:bodyPr>
            <a:normAutofit/>
          </a:bodyPr>
          <a:lstStyle/>
          <a:p>
            <a:pPr algn="ctr"/>
            <a:r>
              <a:rPr lang="en-US" sz="4000" dirty="0" err="1" smtClean="0">
                <a:solidFill>
                  <a:srgbClr val="FF0000"/>
                </a:solidFill>
              </a:rPr>
              <a:t>Sở</a:t>
            </a:r>
            <a:r>
              <a:rPr lang="en-US" sz="4000" dirty="0" smtClean="0">
                <a:solidFill>
                  <a:srgbClr val="FF0000"/>
                </a:solidFill>
              </a:rPr>
              <a:t> </a:t>
            </a:r>
            <a:r>
              <a:rPr lang="en-US" sz="4000" dirty="0" err="1" smtClean="0">
                <a:solidFill>
                  <a:srgbClr val="FF0000"/>
                </a:solidFill>
              </a:rPr>
              <a:t>Giáo</a:t>
            </a:r>
            <a:r>
              <a:rPr lang="en-US" sz="4000" dirty="0" smtClean="0">
                <a:solidFill>
                  <a:srgbClr val="FF0000"/>
                </a:solidFill>
              </a:rPr>
              <a:t> </a:t>
            </a:r>
            <a:r>
              <a:rPr lang="en-US" sz="4000" dirty="0" err="1" smtClean="0">
                <a:solidFill>
                  <a:srgbClr val="FF0000"/>
                </a:solidFill>
              </a:rPr>
              <a:t>Dục</a:t>
            </a:r>
            <a:r>
              <a:rPr lang="en-US" sz="4000" dirty="0" smtClean="0">
                <a:solidFill>
                  <a:srgbClr val="FF0000"/>
                </a:solidFill>
              </a:rPr>
              <a:t> </a:t>
            </a:r>
            <a:r>
              <a:rPr lang="en-US" sz="4000" dirty="0" err="1" smtClean="0">
                <a:solidFill>
                  <a:srgbClr val="FF0000"/>
                </a:solidFill>
              </a:rPr>
              <a:t>và</a:t>
            </a:r>
            <a:r>
              <a:rPr lang="en-US" sz="4000" dirty="0" smtClean="0">
                <a:solidFill>
                  <a:srgbClr val="FF0000"/>
                </a:solidFill>
              </a:rPr>
              <a:t> </a:t>
            </a:r>
            <a:r>
              <a:rPr lang="en-US" sz="4000" dirty="0" err="1" smtClean="0">
                <a:solidFill>
                  <a:srgbClr val="FF0000"/>
                </a:solidFill>
              </a:rPr>
              <a:t>Đào</a:t>
            </a:r>
            <a:r>
              <a:rPr lang="en-US" sz="4000" dirty="0" smtClean="0">
                <a:solidFill>
                  <a:srgbClr val="FF0000"/>
                </a:solidFill>
              </a:rPr>
              <a:t> </a:t>
            </a:r>
            <a:r>
              <a:rPr lang="en-US" sz="4000" dirty="0" err="1" smtClean="0">
                <a:solidFill>
                  <a:srgbClr val="FF0000"/>
                </a:solidFill>
              </a:rPr>
              <a:t>Tạo</a:t>
            </a:r>
            <a:r>
              <a:rPr lang="en-US" sz="4000" dirty="0" smtClean="0">
                <a:solidFill>
                  <a:srgbClr val="FF0000"/>
                </a:solidFill>
              </a:rPr>
              <a:t> </a:t>
            </a:r>
            <a:r>
              <a:rPr lang="en-US" sz="4000" dirty="0" err="1" smtClean="0">
                <a:solidFill>
                  <a:srgbClr val="FF0000"/>
                </a:solidFill>
              </a:rPr>
              <a:t>Bình</a:t>
            </a:r>
            <a:r>
              <a:rPr lang="en-US" sz="4000" dirty="0" smtClean="0">
                <a:solidFill>
                  <a:srgbClr val="FF0000"/>
                </a:solidFill>
              </a:rPr>
              <a:t> </a:t>
            </a:r>
            <a:r>
              <a:rPr lang="en-US" sz="4000" dirty="0" err="1" smtClean="0">
                <a:solidFill>
                  <a:srgbClr val="FF0000"/>
                </a:solidFill>
              </a:rPr>
              <a:t>Định</a:t>
            </a:r>
            <a:r>
              <a:rPr lang="en-US" sz="4000" dirty="0" smtClean="0">
                <a:solidFill>
                  <a:srgbClr val="FF0000"/>
                </a:solidFill>
              </a:rPr>
              <a:t/>
            </a:r>
            <a:br>
              <a:rPr lang="en-US" sz="4000" dirty="0" smtClean="0">
                <a:solidFill>
                  <a:srgbClr val="FF0000"/>
                </a:solidFill>
              </a:rPr>
            </a:br>
            <a:r>
              <a:rPr lang="en-US" sz="4000" dirty="0" err="1" smtClean="0">
                <a:solidFill>
                  <a:srgbClr val="FF0000"/>
                </a:solidFill>
              </a:rPr>
              <a:t>Trường</a:t>
            </a:r>
            <a:r>
              <a:rPr lang="en-US" sz="4000" dirty="0" smtClean="0">
                <a:solidFill>
                  <a:srgbClr val="FF0000"/>
                </a:solidFill>
              </a:rPr>
              <a:t> THPT </a:t>
            </a:r>
            <a:r>
              <a:rPr lang="en-US" sz="4000" dirty="0" err="1" smtClean="0">
                <a:solidFill>
                  <a:srgbClr val="FF0000"/>
                </a:solidFill>
              </a:rPr>
              <a:t>Xuân</a:t>
            </a:r>
            <a:r>
              <a:rPr lang="en-US" sz="4000" dirty="0" smtClean="0">
                <a:solidFill>
                  <a:srgbClr val="FF0000"/>
                </a:solidFill>
              </a:rPr>
              <a:t> </a:t>
            </a:r>
            <a:r>
              <a:rPr lang="en-US" sz="4000" dirty="0" err="1" smtClean="0">
                <a:solidFill>
                  <a:srgbClr val="FF0000"/>
                </a:solidFill>
              </a:rPr>
              <a:t>Diệu</a:t>
            </a:r>
            <a:r>
              <a:rPr lang="en-US" sz="4000" dirty="0" smtClean="0">
                <a:solidFill>
                  <a:srgbClr val="FF0000"/>
                </a:solidFill>
              </a:rPr>
              <a:t/>
            </a:r>
            <a:br>
              <a:rPr lang="en-US" sz="4000" dirty="0" smtClean="0">
                <a:solidFill>
                  <a:srgbClr val="FF0000"/>
                </a:solidFill>
              </a:rPr>
            </a:br>
            <a:r>
              <a:rPr lang="en-US" sz="4000" dirty="0" smtClean="0">
                <a:solidFill>
                  <a:srgbClr val="FF0000"/>
                </a:solidFill>
              </a:rPr>
              <a:t/>
            </a:r>
            <a:br>
              <a:rPr lang="en-US" sz="4000" dirty="0" smtClean="0">
                <a:solidFill>
                  <a:srgbClr val="FF0000"/>
                </a:solidFill>
              </a:rPr>
            </a:br>
            <a:r>
              <a:rPr lang="en-US" sz="4000" dirty="0" smtClean="0">
                <a:solidFill>
                  <a:srgbClr val="FF0000"/>
                </a:solidFill>
              </a:rPr>
              <a:t/>
            </a:r>
            <a:br>
              <a:rPr lang="en-US" sz="4000" dirty="0" smtClean="0">
                <a:solidFill>
                  <a:srgbClr val="FF0000"/>
                </a:solidFill>
              </a:rPr>
            </a:br>
            <a:r>
              <a:rPr lang="en-US" sz="4000" dirty="0" err="1" smtClean="0">
                <a:solidFill>
                  <a:srgbClr val="FF0000"/>
                </a:solidFill>
              </a:rPr>
              <a:t>Giáo</a:t>
            </a:r>
            <a:r>
              <a:rPr lang="en-US" sz="4000" dirty="0" smtClean="0">
                <a:solidFill>
                  <a:srgbClr val="FF0000"/>
                </a:solidFill>
              </a:rPr>
              <a:t> </a:t>
            </a:r>
            <a:r>
              <a:rPr lang="en-US" sz="4000" dirty="0" err="1" smtClean="0">
                <a:solidFill>
                  <a:srgbClr val="FF0000"/>
                </a:solidFill>
              </a:rPr>
              <a:t>viên</a:t>
            </a:r>
            <a:r>
              <a:rPr lang="en-US" sz="4000" dirty="0" smtClean="0">
                <a:solidFill>
                  <a:srgbClr val="FF0000"/>
                </a:solidFill>
              </a:rPr>
              <a:t>: </a:t>
            </a:r>
            <a:r>
              <a:rPr lang="en-US" sz="4000" dirty="0" err="1" smtClean="0">
                <a:solidFill>
                  <a:srgbClr val="FF0000"/>
                </a:solidFill>
              </a:rPr>
              <a:t>Nguyễn</a:t>
            </a:r>
            <a:r>
              <a:rPr lang="en-US" sz="4000" dirty="0" smtClean="0">
                <a:solidFill>
                  <a:srgbClr val="FF0000"/>
                </a:solidFill>
              </a:rPr>
              <a:t> </a:t>
            </a:r>
            <a:r>
              <a:rPr lang="en-US" sz="4000" dirty="0" err="1" smtClean="0">
                <a:solidFill>
                  <a:srgbClr val="FF0000"/>
                </a:solidFill>
              </a:rPr>
              <a:t>Thị</a:t>
            </a:r>
            <a:r>
              <a:rPr lang="en-US" sz="4000" dirty="0" smtClean="0">
                <a:solidFill>
                  <a:srgbClr val="FF0000"/>
                </a:solidFill>
              </a:rPr>
              <a:t> </a:t>
            </a:r>
            <a:r>
              <a:rPr lang="en-US" sz="4000" dirty="0" err="1" smtClean="0">
                <a:solidFill>
                  <a:srgbClr val="FF0000"/>
                </a:solidFill>
              </a:rPr>
              <a:t>Xuân</a:t>
            </a:r>
            <a:r>
              <a:rPr lang="en-US" sz="4000" dirty="0" smtClean="0">
                <a:solidFill>
                  <a:srgbClr val="FF0000"/>
                </a:solidFill>
              </a:rPr>
              <a:t> </a:t>
            </a:r>
            <a:r>
              <a:rPr lang="en-US" sz="4000" dirty="0" err="1" smtClean="0">
                <a:solidFill>
                  <a:srgbClr val="FF0000"/>
                </a:solidFill>
              </a:rPr>
              <a:t>Mỹ</a:t>
            </a:r>
            <a:r>
              <a:rPr lang="en-US" sz="4000" dirty="0" smtClean="0">
                <a:solidFill>
                  <a:srgbClr val="FF0000"/>
                </a:solidFill>
              </a:rPr>
              <a:t/>
            </a:r>
            <a:br>
              <a:rPr lang="en-US" sz="4000" dirty="0" smtClean="0">
                <a:solidFill>
                  <a:srgbClr val="FF0000"/>
                </a:solidFill>
              </a:rPr>
            </a:br>
            <a:r>
              <a:rPr lang="en-US" sz="4000" dirty="0" err="1" smtClean="0">
                <a:solidFill>
                  <a:srgbClr val="FF0000"/>
                </a:solidFill>
              </a:rPr>
              <a:t>Lớp</a:t>
            </a:r>
            <a:r>
              <a:rPr lang="en-US" sz="4000" dirty="0" smtClean="0">
                <a:solidFill>
                  <a:srgbClr val="FF0000"/>
                </a:solidFill>
              </a:rPr>
              <a:t>: </a:t>
            </a:r>
            <a:r>
              <a:rPr lang="en-US" sz="4000" dirty="0" smtClean="0">
                <a:solidFill>
                  <a:srgbClr val="FF0000"/>
                </a:solidFill>
              </a:rPr>
              <a:t>12A2</a:t>
            </a:r>
            <a:r>
              <a:rPr lang="en-US" sz="4000" dirty="0" smtClean="0">
                <a:solidFill>
                  <a:srgbClr val="FF0000"/>
                </a:solidFill>
              </a:rPr>
              <a:t/>
            </a:r>
            <a:br>
              <a:rPr lang="en-US" sz="4000" dirty="0" smtClean="0">
                <a:solidFill>
                  <a:srgbClr val="FF0000"/>
                </a:solidFill>
              </a:rPr>
            </a:br>
            <a:r>
              <a:rPr lang="en-US" sz="4000" dirty="0" err="1" smtClean="0">
                <a:solidFill>
                  <a:srgbClr val="FF0000"/>
                </a:solidFill>
              </a:rPr>
              <a:t>Môn</a:t>
            </a:r>
            <a:r>
              <a:rPr lang="en-US" sz="4000" dirty="0" smtClean="0">
                <a:solidFill>
                  <a:srgbClr val="FF0000"/>
                </a:solidFill>
              </a:rPr>
              <a:t>: </a:t>
            </a:r>
            <a:r>
              <a:rPr lang="en-US" sz="4000" dirty="0" err="1" smtClean="0">
                <a:solidFill>
                  <a:srgbClr val="FF0000"/>
                </a:solidFill>
              </a:rPr>
              <a:t>Tiếng</a:t>
            </a:r>
            <a:r>
              <a:rPr lang="en-US" sz="4000" dirty="0" smtClean="0">
                <a:solidFill>
                  <a:srgbClr val="FF0000"/>
                </a:solidFill>
              </a:rPr>
              <a:t> </a:t>
            </a:r>
            <a:r>
              <a:rPr lang="en-US" sz="4000" dirty="0" err="1" smtClean="0">
                <a:solidFill>
                  <a:srgbClr val="FF0000"/>
                </a:solidFill>
              </a:rPr>
              <a:t>Anh</a:t>
            </a:r>
            <a:endParaRPr lang="en-US" sz="4000" dirty="0">
              <a:solidFill>
                <a:srgbClr val="FF0000"/>
              </a:solidFill>
            </a:endParaRPr>
          </a:p>
        </p:txBody>
      </p:sp>
    </p:spTree>
    <p:extLst>
      <p:ext uri="{BB962C8B-B14F-4D97-AF65-F5344CB8AC3E}">
        <p14:creationId xmlns:p14="http://schemas.microsoft.com/office/powerpoint/2010/main" val="34249069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Student studying in library">
            <a:extLst>
              <a:ext uri="{FF2B5EF4-FFF2-40B4-BE49-F238E27FC236}">
                <a16:creationId xmlns:a16="http://schemas.microsoft.com/office/drawing/2014/main" xmlns="" id="{32274464-1524-9C17-FF75-3756D0859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17639" y="3587687"/>
            <a:ext cx="2914865" cy="1943243"/>
          </a:xfrm>
          <a:prstGeom prst="rect">
            <a:avLst/>
          </a:prstGeom>
        </p:spPr>
      </p:pic>
      <p:sp>
        <p:nvSpPr>
          <p:cNvPr id="6" name="TextBox 5">
            <a:extLst>
              <a:ext uri="{FF2B5EF4-FFF2-40B4-BE49-F238E27FC236}">
                <a16:creationId xmlns:a16="http://schemas.microsoft.com/office/drawing/2014/main" xmlns="" id="{F8D150AB-05E9-98C5-763A-45DD090E46D2}"/>
              </a:ext>
            </a:extLst>
          </p:cNvPr>
          <p:cNvSpPr txBox="1"/>
          <p:nvPr/>
        </p:nvSpPr>
        <p:spPr>
          <a:xfrm>
            <a:off x="303463" y="1557901"/>
            <a:ext cx="11708064" cy="120032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3600" b="1" dirty="0">
                <a:solidFill>
                  <a:srgbClr val="141413"/>
                </a:solidFill>
                <a:effectLst/>
              </a:rPr>
              <a:t>organized: 	able to plan your life and work well and 				efficiently</a:t>
            </a:r>
          </a:p>
        </p:txBody>
      </p:sp>
      <p:sp>
        <p:nvSpPr>
          <p:cNvPr id="10" name="TextBox 9">
            <a:extLst>
              <a:ext uri="{FF2B5EF4-FFF2-40B4-BE49-F238E27FC236}">
                <a16:creationId xmlns:a16="http://schemas.microsoft.com/office/drawing/2014/main" xmlns="" id="{3EAE2073-9D13-27A4-20BB-3BCB54716CE4}"/>
              </a:ext>
            </a:extLst>
          </p:cNvPr>
          <p:cNvSpPr txBox="1"/>
          <p:nvPr/>
        </p:nvSpPr>
        <p:spPr>
          <a:xfrm>
            <a:off x="303463" y="4007269"/>
            <a:ext cx="11708064" cy="120032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n-US"/>
            </a:defPPr>
            <a:lvl1pPr>
              <a:defRPr sz="3600" b="1">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rgbClr val="141413"/>
                </a:solidFill>
                <a:effectLst/>
              </a:rPr>
              <a:t>patient: 		able to wait for a long time or accept 					annoying behavior without getting angry</a:t>
            </a:r>
          </a:p>
        </p:txBody>
      </p:sp>
      <p:sp>
        <p:nvSpPr>
          <p:cNvPr id="11" name="TextBox 10">
            <a:extLst>
              <a:ext uri="{FF2B5EF4-FFF2-40B4-BE49-F238E27FC236}">
                <a16:creationId xmlns:a16="http://schemas.microsoft.com/office/drawing/2014/main" xmlns="" id="{1135C8E2-C620-59CE-73B4-A4382E9C9FEF}"/>
              </a:ext>
            </a:extLst>
          </p:cNvPr>
          <p:cNvSpPr txBox="1"/>
          <p:nvPr/>
        </p:nvSpPr>
        <p:spPr>
          <a:xfrm>
            <a:off x="303463" y="5218972"/>
            <a:ext cx="11708064" cy="120032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n-US"/>
            </a:defPPr>
            <a:lvl1pPr>
              <a:defRPr sz="3600" b="1">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rgbClr val="141413"/>
                </a:solidFill>
                <a:effectLst/>
              </a:rPr>
              <a:t>confident: 	feeling sure about your own ability to do 				things well and be successful</a:t>
            </a:r>
          </a:p>
        </p:txBody>
      </p:sp>
      <p:sp>
        <p:nvSpPr>
          <p:cNvPr id="12" name="TextBox 11">
            <a:extLst>
              <a:ext uri="{FF2B5EF4-FFF2-40B4-BE49-F238E27FC236}">
                <a16:creationId xmlns:a16="http://schemas.microsoft.com/office/drawing/2014/main" xmlns="" id="{91618DE9-7EDA-E4D0-695A-5A86835B6AA0}"/>
              </a:ext>
            </a:extLst>
          </p:cNvPr>
          <p:cNvSpPr txBox="1"/>
          <p:nvPr/>
        </p:nvSpPr>
        <p:spPr>
          <a:xfrm>
            <a:off x="4443663" y="379426"/>
            <a:ext cx="8073976" cy="1200329"/>
          </a:xfrm>
          <a:prstGeom prst="rect">
            <a:avLst/>
          </a:prstGeom>
          <a:noFill/>
        </p:spPr>
        <p:txBody>
          <a:bodyPr wrap="square">
            <a:spAutoFit/>
          </a:bodyPr>
          <a:lstStyle/>
          <a:p>
            <a:r>
              <a:rPr lang="en-US" sz="3600" b="1" dirty="0">
                <a:cs typeface="Calibri" panose="020F0502020204030204" pitchFamily="34" charset="0"/>
              </a:rPr>
              <a:t>a. Read the words and definitions, then fill in the blanks. Listen and repeat.</a:t>
            </a:r>
          </a:p>
        </p:txBody>
      </p:sp>
      <p:pic>
        <p:nvPicPr>
          <p:cNvPr id="14" name="Picture 13" descr="A green and white sign&#10;&#10;Description automatically generated">
            <a:extLst>
              <a:ext uri="{FF2B5EF4-FFF2-40B4-BE49-F238E27FC236}">
                <a16:creationId xmlns:a16="http://schemas.microsoft.com/office/drawing/2014/main" xmlns="" id="{651CF021-0541-7F2C-934C-FDA04E43E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463" y="520637"/>
            <a:ext cx="3970730" cy="779530"/>
          </a:xfrm>
          <a:prstGeom prst="rect">
            <a:avLst/>
          </a:prstGeom>
        </p:spPr>
      </p:pic>
      <p:sp>
        <p:nvSpPr>
          <p:cNvPr id="4" name="TextBox 3">
            <a:extLst>
              <a:ext uri="{FF2B5EF4-FFF2-40B4-BE49-F238E27FC236}">
                <a16:creationId xmlns:a16="http://schemas.microsoft.com/office/drawing/2014/main" xmlns="" id="{AAFDB0CF-4B3C-5BCA-3CE5-ED19F3DD8E54}"/>
              </a:ext>
            </a:extLst>
          </p:cNvPr>
          <p:cNvSpPr txBox="1"/>
          <p:nvPr/>
        </p:nvSpPr>
        <p:spPr>
          <a:xfrm>
            <a:off x="303463" y="2786652"/>
            <a:ext cx="11708064" cy="120032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n-US"/>
            </a:defPPr>
            <a:lvl1pPr>
              <a:defRPr sz="3600" b="1">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rgbClr val="141413"/>
                </a:solidFill>
                <a:effectLst/>
              </a:rPr>
              <a:t>adaptable: 	able to change your behavior to be more 				successful in new situations</a:t>
            </a:r>
          </a:p>
        </p:txBody>
      </p:sp>
    </p:spTree>
    <p:extLst>
      <p:ext uri="{BB962C8B-B14F-4D97-AF65-F5344CB8AC3E}">
        <p14:creationId xmlns:p14="http://schemas.microsoft.com/office/powerpoint/2010/main" val="4117171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6AA9090F-5994-F47E-3DA0-450AB7003E1D}"/>
              </a:ext>
            </a:extLst>
          </p:cNvPr>
          <p:cNvSpPr txBox="1"/>
          <p:nvPr/>
        </p:nvSpPr>
        <p:spPr>
          <a:xfrm>
            <a:off x="54134" y="520340"/>
            <a:ext cx="12137866" cy="584775"/>
          </a:xfrm>
          <a:prstGeom prst="rect">
            <a:avLst/>
          </a:prstGeom>
          <a:noFill/>
        </p:spPr>
        <p:txBody>
          <a:bodyPr wrap="square" rtlCol="0">
            <a:spAutoFit/>
          </a:bodyPr>
          <a:lstStyle/>
          <a:p>
            <a:r>
              <a:rPr lang="en-US" sz="3200" b="1" spc="-150" dirty="0">
                <a:latin typeface="Calibri" panose="020F0502020204030204" pitchFamily="34" charset="0"/>
                <a:cs typeface="Calibri" panose="020F0502020204030204" pitchFamily="34" charset="0"/>
              </a:rPr>
              <a:t>﻿a. Read the words and definitions, then fill in the blanks. Listen and repeat.</a:t>
            </a:r>
            <a:endParaRPr lang="x-none" sz="3200" b="1" spc="-15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xmlns="" id="{34BBB57F-D8C5-6208-149E-578502D4A73E}"/>
              </a:ext>
            </a:extLst>
          </p:cNvPr>
          <p:cNvSpPr txBox="1"/>
          <p:nvPr/>
        </p:nvSpPr>
        <p:spPr>
          <a:xfrm>
            <a:off x="181756" y="1199372"/>
            <a:ext cx="12010244" cy="4971169"/>
          </a:xfrm>
          <a:prstGeom prst="rect">
            <a:avLst/>
          </a:prstGeom>
          <a:noFill/>
        </p:spPr>
        <p:txBody>
          <a:bodyPr wrap="square">
            <a:spAutoFit/>
          </a:bodyPr>
          <a:lstStyle/>
          <a:p>
            <a:pPr>
              <a:lnSpc>
                <a:spcPct val="125000"/>
              </a:lnSpc>
            </a:pPr>
            <a:r>
              <a:rPr lang="x-none" sz="3200" dirty="0"/>
              <a:t>﻿</a:t>
            </a:r>
            <a:r>
              <a:rPr lang="x-none" sz="3200" b="1" dirty="0"/>
              <a:t>1. </a:t>
            </a:r>
            <a:r>
              <a:rPr lang="x-none" sz="3200" dirty="0"/>
              <a:t>I felt __________ that I could win the cycling competition, but I wasn't fast enough.</a:t>
            </a:r>
          </a:p>
          <a:p>
            <a:pPr>
              <a:lnSpc>
                <a:spcPct val="125000"/>
              </a:lnSpc>
            </a:pPr>
            <a:r>
              <a:rPr lang="x-none" sz="3200" b="1" dirty="0"/>
              <a:t>2. </a:t>
            </a:r>
            <a:r>
              <a:rPr lang="x-none" sz="3200" dirty="0"/>
              <a:t>I called the hotel, and the __________ booked me a really nice room with a great view.</a:t>
            </a:r>
          </a:p>
          <a:p>
            <a:pPr>
              <a:lnSpc>
                <a:spcPct val="125000"/>
              </a:lnSpc>
            </a:pPr>
            <a:r>
              <a:rPr lang="x-none" sz="3200" b="1" dirty="0"/>
              <a:t>3.</a:t>
            </a:r>
            <a:r>
              <a:rPr lang="x-none" sz="3200" dirty="0"/>
              <a:t> François Lagisquet is one of the __________ s who designed the Hanoi Opera House.</a:t>
            </a:r>
          </a:p>
          <a:p>
            <a:pPr>
              <a:lnSpc>
                <a:spcPct val="125000"/>
              </a:lnSpc>
            </a:pPr>
            <a:r>
              <a:rPr lang="x-none" sz="3200" b="1" dirty="0"/>
              <a:t>4</a:t>
            </a:r>
            <a:r>
              <a:rPr lang="x-none" sz="3200" dirty="0"/>
              <a:t>. If you have a difficult job, learning to be __________ can help you when there are new problems</a:t>
            </a:r>
          </a:p>
        </p:txBody>
      </p:sp>
      <p:sp>
        <p:nvSpPr>
          <p:cNvPr id="16" name="TextBox 15">
            <a:extLst>
              <a:ext uri="{FF2B5EF4-FFF2-40B4-BE49-F238E27FC236}">
                <a16:creationId xmlns:a16="http://schemas.microsoft.com/office/drawing/2014/main" xmlns="" id="{99B4DB23-B7E1-4696-44B7-0B1E2E8903FD}"/>
              </a:ext>
            </a:extLst>
          </p:cNvPr>
          <p:cNvSpPr txBox="1"/>
          <p:nvPr/>
        </p:nvSpPr>
        <p:spPr>
          <a:xfrm>
            <a:off x="4886793" y="2413416"/>
            <a:ext cx="2248524"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receptionist</a:t>
            </a:r>
            <a:r>
              <a:rPr lang="en-US" sz="3200" b="1" dirty="0">
                <a:solidFill>
                  <a:srgbClr val="C00000"/>
                </a:solidFill>
                <a:effectLst/>
                <a:latin typeface="Calibri" panose="020F0502020204030204" pitchFamily="34" charset="0"/>
                <a:cs typeface="Calibri" panose="020F0502020204030204" pitchFamily="34" charset="0"/>
              </a:rPr>
              <a:t> </a:t>
            </a:r>
            <a:endParaRPr lang="en-US" sz="3200" b="1" dirty="0">
              <a:solidFill>
                <a:srgbClr val="C00000"/>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xmlns="" id="{B3C43783-1FB3-7D0F-B920-153823287D79}"/>
              </a:ext>
            </a:extLst>
          </p:cNvPr>
          <p:cNvSpPr txBox="1"/>
          <p:nvPr/>
        </p:nvSpPr>
        <p:spPr>
          <a:xfrm>
            <a:off x="6175945" y="3677223"/>
            <a:ext cx="1798822"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architect</a:t>
            </a:r>
            <a:r>
              <a:rPr lang="en-US" sz="3200" b="1" dirty="0">
                <a:solidFill>
                  <a:srgbClr val="C00000"/>
                </a:solidFill>
                <a:effectLst/>
                <a:latin typeface="Calibri" panose="020F0502020204030204" pitchFamily="34" charset="0"/>
                <a:cs typeface="Calibri" panose="020F0502020204030204" pitchFamily="34" charset="0"/>
              </a:rPr>
              <a:t>  </a:t>
            </a:r>
            <a:endParaRPr lang="en-US" sz="3200" b="1" dirty="0">
              <a:solidFill>
                <a:srgbClr val="C0000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xmlns="" id="{4863A66D-7466-0F52-2377-F1C3767B03AF}"/>
              </a:ext>
            </a:extLst>
          </p:cNvPr>
          <p:cNvSpPr txBox="1"/>
          <p:nvPr/>
        </p:nvSpPr>
        <p:spPr>
          <a:xfrm>
            <a:off x="7405139" y="4846456"/>
            <a:ext cx="2038664"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adaptable</a:t>
            </a:r>
            <a:r>
              <a:rPr lang="en-US" sz="3200" b="1" dirty="0">
                <a:solidFill>
                  <a:srgbClr val="C00000"/>
                </a:solidFill>
                <a:effectLst/>
                <a:latin typeface="Calibri" panose="020F0502020204030204" pitchFamily="34" charset="0"/>
                <a:cs typeface="Calibri" panose="020F0502020204030204" pitchFamily="34" charset="0"/>
              </a:rPr>
              <a:t>  </a:t>
            </a:r>
            <a:endParaRPr lang="en-US" sz="3200" b="1" dirty="0">
              <a:solidFill>
                <a:srgbClr val="C0000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xmlns="" id="{BC41736C-B3DC-E1DB-2D0B-F78BA102C9EB}"/>
              </a:ext>
            </a:extLst>
          </p:cNvPr>
          <p:cNvSpPr txBox="1"/>
          <p:nvPr/>
        </p:nvSpPr>
        <p:spPr>
          <a:xfrm>
            <a:off x="1558976" y="1221618"/>
            <a:ext cx="2248524" cy="584775"/>
          </a:xfrm>
          <a:prstGeom prst="rect">
            <a:avLst/>
          </a:prstGeom>
          <a:noFill/>
        </p:spPr>
        <p:txBody>
          <a:bodyPr wrap="square" rtlCol="0">
            <a:spAutoFit/>
          </a:bodyPr>
          <a:lstStyle/>
          <a:p>
            <a:r>
              <a:rPr lang="en-US" sz="3200" b="1" dirty="0">
                <a:solidFill>
                  <a:srgbClr val="FF0000"/>
                </a:solidFill>
                <a:effectLst/>
                <a:latin typeface="Calibri" panose="020F0502020204030204" pitchFamily="34" charset="0"/>
                <a:cs typeface="Calibri" panose="020F0502020204030204" pitchFamily="34" charset="0"/>
              </a:rPr>
              <a:t>confident</a:t>
            </a:r>
            <a:r>
              <a:rPr lang="en-US" sz="3200" b="1" dirty="0">
                <a:solidFill>
                  <a:srgbClr val="C00000"/>
                </a:solidFill>
                <a:effectLst/>
                <a:latin typeface="Calibri" panose="020F0502020204030204" pitchFamily="34" charset="0"/>
                <a:cs typeface="Calibri" panose="020F0502020204030204" pitchFamily="34" charset="0"/>
              </a:rPr>
              <a:t> </a:t>
            </a:r>
            <a:endParaRPr lang="en-US" sz="3200" b="1" dirty="0">
              <a:solidFill>
                <a:srgbClr val="C0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3022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linds(horizontal)">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linds(horizont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DEA44933-3F69-80D9-410A-7A859BA041F8}"/>
              </a:ext>
            </a:extLst>
          </p:cNvPr>
          <p:cNvSpPr txBox="1"/>
          <p:nvPr/>
        </p:nvSpPr>
        <p:spPr>
          <a:xfrm>
            <a:off x="154068" y="1272234"/>
            <a:ext cx="11937997" cy="4971169"/>
          </a:xfrm>
          <a:prstGeom prst="rect">
            <a:avLst/>
          </a:prstGeom>
          <a:noFill/>
        </p:spPr>
        <p:txBody>
          <a:bodyPr wrap="square" rtlCol="0">
            <a:spAutoFit/>
          </a:bodyPr>
          <a:lstStyle/>
          <a:p>
            <a:pPr>
              <a:lnSpc>
                <a:spcPct val="125000"/>
              </a:lnSpc>
            </a:pPr>
            <a:r>
              <a:rPr lang="en-US" sz="3200" b="1" dirty="0"/>
              <a:t>﻿5. </a:t>
            </a:r>
            <a:r>
              <a:rPr lang="en-US" sz="3200" dirty="0"/>
              <a:t>"You need to be ___________ and wait for me to finish what I'm doing. I won't be much longer.”</a:t>
            </a:r>
          </a:p>
          <a:p>
            <a:pPr>
              <a:lnSpc>
                <a:spcPct val="125000"/>
              </a:lnSpc>
            </a:pPr>
            <a:endParaRPr lang="en-US" sz="3200" dirty="0"/>
          </a:p>
          <a:p>
            <a:pPr>
              <a:lnSpc>
                <a:spcPct val="125000"/>
              </a:lnSpc>
            </a:pPr>
            <a:r>
              <a:rPr lang="en-US" sz="3200" b="1" dirty="0"/>
              <a:t>6. </a:t>
            </a:r>
            <a:r>
              <a:rPr lang="en-US" sz="3200" dirty="0"/>
              <a:t>Tom spoke to his ___________, and she said that he couldn't afford to buy a new car this year.</a:t>
            </a:r>
          </a:p>
          <a:p>
            <a:pPr>
              <a:lnSpc>
                <a:spcPct val="125000"/>
              </a:lnSpc>
            </a:pPr>
            <a:endParaRPr lang="en-US" sz="3200" dirty="0"/>
          </a:p>
          <a:p>
            <a:pPr>
              <a:lnSpc>
                <a:spcPct val="125000"/>
              </a:lnSpc>
            </a:pPr>
            <a:r>
              <a:rPr lang="en-US" sz="3200" b="1" dirty="0"/>
              <a:t>7. </a:t>
            </a:r>
            <a:r>
              <a:rPr lang="en-US" sz="3200" dirty="0"/>
              <a:t>I try to be really ____________ and plan everything carefully. Otherwise, I might forget to do something.</a:t>
            </a:r>
            <a:endParaRPr lang="x-none" sz="3200" dirty="0"/>
          </a:p>
        </p:txBody>
      </p:sp>
      <p:sp>
        <p:nvSpPr>
          <p:cNvPr id="3" name="TextBox 2">
            <a:extLst>
              <a:ext uri="{FF2B5EF4-FFF2-40B4-BE49-F238E27FC236}">
                <a16:creationId xmlns:a16="http://schemas.microsoft.com/office/drawing/2014/main" xmlns="" id="{4F727A30-FDD1-1772-2FAB-2FC10F07DC0B}"/>
              </a:ext>
            </a:extLst>
          </p:cNvPr>
          <p:cNvSpPr txBox="1"/>
          <p:nvPr/>
        </p:nvSpPr>
        <p:spPr>
          <a:xfrm>
            <a:off x="54134" y="614597"/>
            <a:ext cx="12137866" cy="584775"/>
          </a:xfrm>
          <a:prstGeom prst="rect">
            <a:avLst/>
          </a:prstGeom>
          <a:noFill/>
        </p:spPr>
        <p:txBody>
          <a:bodyPr wrap="square" rtlCol="0">
            <a:spAutoFit/>
          </a:bodyPr>
          <a:lstStyle/>
          <a:p>
            <a:r>
              <a:rPr lang="en-US" sz="3200" b="1" spc="-150" dirty="0">
                <a:latin typeface="Calibri" panose="020F0502020204030204" pitchFamily="34" charset="0"/>
                <a:cs typeface="Calibri" panose="020F0502020204030204" pitchFamily="34" charset="0"/>
              </a:rPr>
              <a:t>﻿a. Read the words and definitions, then fill in the blanks. Listen and repeat.</a:t>
            </a:r>
            <a:endParaRPr lang="x-none" sz="3200" b="1" spc="-15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xmlns="" id="{A90C1EED-C16B-7B3D-FDFE-F2657941423D}"/>
              </a:ext>
            </a:extLst>
          </p:cNvPr>
          <p:cNvSpPr txBox="1"/>
          <p:nvPr/>
        </p:nvSpPr>
        <p:spPr>
          <a:xfrm>
            <a:off x="3737130" y="1289307"/>
            <a:ext cx="2038664"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patient</a:t>
            </a:r>
            <a:r>
              <a:rPr lang="en-US" sz="3200" b="1" dirty="0">
                <a:solidFill>
                  <a:srgbClr val="C00000"/>
                </a:solidFill>
                <a:effectLst/>
                <a:latin typeface="Calibri" panose="020F0502020204030204" pitchFamily="34" charset="0"/>
                <a:cs typeface="Calibri" panose="020F0502020204030204" pitchFamily="34" charset="0"/>
              </a:rPr>
              <a:t>  </a:t>
            </a:r>
            <a:endParaRPr lang="en-US" sz="3200" b="1" dirty="0">
              <a:solidFill>
                <a:srgbClr val="C0000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xmlns="" id="{1409F749-1D66-AA69-7DF0-42F36FA7BCDF}"/>
              </a:ext>
            </a:extLst>
          </p:cNvPr>
          <p:cNvSpPr txBox="1"/>
          <p:nvPr/>
        </p:nvSpPr>
        <p:spPr>
          <a:xfrm>
            <a:off x="3589726" y="3104528"/>
            <a:ext cx="2533340" cy="584775"/>
          </a:xfrm>
          <a:prstGeom prst="rect">
            <a:avLst/>
          </a:prstGeom>
          <a:noFill/>
        </p:spPr>
        <p:txBody>
          <a:bodyPr wrap="square" rtlCol="0">
            <a:spAutoFit/>
          </a:bodyPr>
          <a:lstStyle/>
          <a:p>
            <a:r>
              <a:rPr lang="en-US" sz="3200" b="1" dirty="0">
                <a:solidFill>
                  <a:srgbClr val="FF0000"/>
                </a:solidFill>
                <a:latin typeface="Calibri" panose="020F0502020204030204" pitchFamily="34" charset="0"/>
                <a:cs typeface="Calibri" panose="020F0502020204030204" pitchFamily="34" charset="0"/>
              </a:rPr>
              <a:t>accountant</a:t>
            </a:r>
            <a:r>
              <a:rPr lang="en-US" sz="3200" b="1" dirty="0">
                <a:solidFill>
                  <a:srgbClr val="C00000"/>
                </a:solidFill>
                <a:effectLst/>
                <a:latin typeface="Calibri" panose="020F0502020204030204" pitchFamily="34" charset="0"/>
                <a:cs typeface="Calibri" panose="020F0502020204030204" pitchFamily="34" charset="0"/>
              </a:rPr>
              <a:t>  </a:t>
            </a:r>
            <a:endParaRPr lang="en-US" sz="3200" b="1" dirty="0">
              <a:solidFill>
                <a:srgbClr val="C00000"/>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xmlns="" id="{73FD9893-6A0D-943E-9A68-E255A388F616}"/>
              </a:ext>
            </a:extLst>
          </p:cNvPr>
          <p:cNvSpPr txBox="1"/>
          <p:nvPr/>
        </p:nvSpPr>
        <p:spPr>
          <a:xfrm>
            <a:off x="3489792" y="4919749"/>
            <a:ext cx="2533340" cy="584775"/>
          </a:xfrm>
          <a:prstGeom prst="rect">
            <a:avLst/>
          </a:prstGeom>
          <a:noFill/>
        </p:spPr>
        <p:txBody>
          <a:bodyPr wrap="square" rtlCol="0">
            <a:spAutoFit/>
          </a:bodyPr>
          <a:lstStyle>
            <a:defPPr>
              <a:defRPr lang="en-US"/>
            </a:defPPr>
            <a:lvl1pPr>
              <a:defRPr sz="3200" b="1">
                <a:solidFill>
                  <a:srgbClr val="C00000"/>
                </a:solidFill>
                <a:effectLst/>
                <a:latin typeface="Calibri" panose="020F0502020204030204" pitchFamily="34" charset="0"/>
                <a:cs typeface="Calibri" panose="020F0502020204030204" pitchFamily="34" charset="0"/>
              </a:defRPr>
            </a:lvl1pPr>
          </a:lstStyle>
          <a:p>
            <a:r>
              <a:rPr lang="en-US" dirty="0">
                <a:solidFill>
                  <a:srgbClr val="FF0000"/>
                </a:solidFill>
              </a:rPr>
              <a:t>organized</a:t>
            </a:r>
            <a:r>
              <a:rPr lang="en-US" dirty="0"/>
              <a:t>   </a:t>
            </a:r>
          </a:p>
        </p:txBody>
      </p:sp>
    </p:spTree>
    <p:extLst>
      <p:ext uri="{BB962C8B-B14F-4D97-AF65-F5344CB8AC3E}">
        <p14:creationId xmlns:p14="http://schemas.microsoft.com/office/powerpoint/2010/main" val="299254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linds(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0"/>
            <a:ext cx="12285814" cy="6968464"/>
          </a:xfrm>
          <a:prstGeom prst="rect">
            <a:avLst/>
          </a:prstGeom>
        </p:spPr>
      </p:pic>
      <p:sp>
        <p:nvSpPr>
          <p:cNvPr id="6" name="Rectangle 1">
            <a:extLst>
              <a:ext uri="{FF2B5EF4-FFF2-40B4-BE49-F238E27FC236}">
                <a16:creationId xmlns:a16="http://schemas.microsoft.com/office/drawing/2014/main" xmlns="" id="{002C4533-F185-4955-BB14-3FE82C780FC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7" name="Rectangle 2">
            <a:extLst>
              <a:ext uri="{FF2B5EF4-FFF2-40B4-BE49-F238E27FC236}">
                <a16:creationId xmlns:a16="http://schemas.microsoft.com/office/drawing/2014/main" xmlns="" id="{BB87586E-69BA-4378-9B2E-759A3ECFED2F}"/>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9" name="Picture 8">
            <a:extLst>
              <a:ext uri="{FF2B5EF4-FFF2-40B4-BE49-F238E27FC236}">
                <a16:creationId xmlns:a16="http://schemas.microsoft.com/office/drawing/2014/main" xmlns="" id="{40AFADF2-61FB-48D6-88B7-30136162EAB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77593" y="658762"/>
            <a:ext cx="4692613" cy="1442783"/>
          </a:xfrm>
          <a:prstGeom prst="rect">
            <a:avLst/>
          </a:prstGeom>
        </p:spPr>
      </p:pic>
    </p:spTree>
    <p:extLst>
      <p:ext uri="{BB962C8B-B14F-4D97-AF65-F5344CB8AC3E}">
        <p14:creationId xmlns:p14="http://schemas.microsoft.com/office/powerpoint/2010/main" val="65213329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120082" y="693694"/>
            <a:ext cx="2623120"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pPr algn="ctr"/>
            <a:r>
              <a:rPr lang="en-US" sz="3200" b="1" dirty="0">
                <a:solidFill>
                  <a:schemeClr val="bg1"/>
                </a:solidFill>
              </a:rPr>
              <a:t>Pre-reading</a:t>
            </a:r>
          </a:p>
        </p:txBody>
      </p:sp>
      <p:sp>
        <p:nvSpPr>
          <p:cNvPr id="9" name="TextBox 8">
            <a:extLst>
              <a:ext uri="{FF2B5EF4-FFF2-40B4-BE49-F238E27FC236}">
                <a16:creationId xmlns:a16="http://schemas.microsoft.com/office/drawing/2014/main" xmlns="" id="{D864D2AE-2BA7-4116-A873-B177BF2339F5}"/>
              </a:ext>
            </a:extLst>
          </p:cNvPr>
          <p:cNvSpPr txBox="1"/>
          <p:nvPr/>
        </p:nvSpPr>
        <p:spPr>
          <a:xfrm>
            <a:off x="2743202" y="447473"/>
            <a:ext cx="9328716" cy="1077218"/>
          </a:xfrm>
          <a:prstGeom prst="rect">
            <a:avLst/>
          </a:prstGeom>
          <a:noFill/>
        </p:spPr>
        <p:txBody>
          <a:bodyPr wrap="square">
            <a:spAutoFit/>
          </a:bodyPr>
          <a:lstStyle/>
          <a:p>
            <a:r>
              <a:rPr lang="en-US" sz="3200" b="1" dirty="0">
                <a:effectLst/>
                <a:ea typeface="Calibri" panose="020F0502020204030204" pitchFamily="34" charset="0"/>
              </a:rPr>
              <a:t>Read the article and write the correct heading for each section. Choose the correct answer.</a:t>
            </a:r>
          </a:p>
        </p:txBody>
      </p:sp>
      <p:pic>
        <p:nvPicPr>
          <p:cNvPr id="12" name="Picture 11">
            <a:extLst>
              <a:ext uri="{FF2B5EF4-FFF2-40B4-BE49-F238E27FC236}">
                <a16:creationId xmlns:a16="http://schemas.microsoft.com/office/drawing/2014/main" xmlns="" id="{D38A6E97-626B-B889-46A1-75DF7CA63B4A}"/>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589583" y="2709981"/>
            <a:ext cx="11012833" cy="1047966"/>
          </a:xfrm>
          <a:prstGeom prst="rect">
            <a:avLst/>
          </a:prstGeom>
        </p:spPr>
      </p:pic>
    </p:spTree>
    <p:extLst>
      <p:ext uri="{BB962C8B-B14F-4D97-AF65-F5344CB8AC3E}">
        <p14:creationId xmlns:p14="http://schemas.microsoft.com/office/powerpoint/2010/main" val="897693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up of a page&#10;&#10;Description automatically generated">
            <a:extLst>
              <a:ext uri="{FF2B5EF4-FFF2-40B4-BE49-F238E27FC236}">
                <a16:creationId xmlns:a16="http://schemas.microsoft.com/office/drawing/2014/main" xmlns="" id="{361C32C6-391A-A93D-EDA5-3646D1DBFA37}"/>
              </a:ext>
            </a:extLst>
          </p:cNvPr>
          <p:cNvPicPr>
            <a:picLocks noChangeAspect="1"/>
          </p:cNvPicPr>
          <p:nvPr/>
        </p:nvPicPr>
        <p:blipFill>
          <a:blip r:embed="rId3">
            <a:alphaModFix/>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6256173" y="432247"/>
            <a:ext cx="5058176" cy="5986010"/>
          </a:xfrm>
          <a:prstGeom prst="rect">
            <a:avLst/>
          </a:prstGeom>
        </p:spPr>
      </p:pic>
      <p:pic>
        <p:nvPicPr>
          <p:cNvPr id="3" name="Picture 2" descr="A person in a pilot's uniform&#10;&#10;Description automatically generated">
            <a:extLst>
              <a:ext uri="{FF2B5EF4-FFF2-40B4-BE49-F238E27FC236}">
                <a16:creationId xmlns:a16="http://schemas.microsoft.com/office/drawing/2014/main" xmlns="" id="{7660887C-5D60-2B83-B3F2-7A14BB2D3C24}"/>
              </a:ext>
            </a:extLst>
          </p:cNvPr>
          <p:cNvPicPr>
            <a:picLocks noChangeAspect="1"/>
          </p:cNvPicPr>
          <p:nvPr/>
        </p:nvPicPr>
        <p:blipFill>
          <a:blip r:embed="rId5">
            <a:alphaModFix/>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tretch>
            <a:fillRect/>
          </a:stretch>
        </p:blipFill>
        <p:spPr>
          <a:xfrm>
            <a:off x="713037" y="435995"/>
            <a:ext cx="5222792" cy="5986010"/>
          </a:xfrm>
          <a:prstGeom prst="rect">
            <a:avLst/>
          </a:prstGeom>
        </p:spPr>
      </p:pic>
      <p:sp>
        <p:nvSpPr>
          <p:cNvPr id="7" name="TextBox 6">
            <a:extLst>
              <a:ext uri="{FF2B5EF4-FFF2-40B4-BE49-F238E27FC236}">
                <a16:creationId xmlns:a16="http://schemas.microsoft.com/office/drawing/2014/main" xmlns="" id="{BC8B3013-6BD3-D996-5095-3114DBD34D31}"/>
              </a:ext>
            </a:extLst>
          </p:cNvPr>
          <p:cNvSpPr txBox="1"/>
          <p:nvPr/>
        </p:nvSpPr>
        <p:spPr>
          <a:xfrm>
            <a:off x="1858780" y="3238592"/>
            <a:ext cx="3342807" cy="523220"/>
          </a:xfrm>
          <a:prstGeom prst="rect">
            <a:avLst/>
          </a:prstGeom>
          <a:noFill/>
        </p:spPr>
        <p:txBody>
          <a:bodyPr wrap="square" rtlCol="0">
            <a:spAutoFit/>
          </a:bodyPr>
          <a:lstStyle/>
          <a:p>
            <a:r>
              <a:rPr lang="en-US" sz="2800" b="1" dirty="0">
                <a:solidFill>
                  <a:srgbClr val="FF0000"/>
                </a:solidFill>
              </a:rPr>
              <a:t>Multitasking</a:t>
            </a:r>
            <a:endParaRPr lang="x-none" b="1" dirty="0">
              <a:solidFill>
                <a:srgbClr val="FF0000"/>
              </a:solidFill>
            </a:endParaRPr>
          </a:p>
        </p:txBody>
      </p:sp>
      <p:sp>
        <p:nvSpPr>
          <p:cNvPr id="8" name="TextBox 7">
            <a:extLst>
              <a:ext uri="{FF2B5EF4-FFF2-40B4-BE49-F238E27FC236}">
                <a16:creationId xmlns:a16="http://schemas.microsoft.com/office/drawing/2014/main" xmlns="" id="{4E8F6FE8-438E-A2E9-79E3-E569AD092E64}"/>
              </a:ext>
            </a:extLst>
          </p:cNvPr>
          <p:cNvSpPr txBox="1"/>
          <p:nvPr/>
        </p:nvSpPr>
        <p:spPr>
          <a:xfrm>
            <a:off x="1653029" y="4902501"/>
            <a:ext cx="3342807" cy="523220"/>
          </a:xfrm>
          <a:prstGeom prst="rect">
            <a:avLst/>
          </a:prstGeom>
          <a:noFill/>
        </p:spPr>
        <p:txBody>
          <a:bodyPr wrap="square" rtlCol="0">
            <a:spAutoFit/>
          </a:bodyPr>
          <a:lstStyle/>
          <a:p>
            <a:r>
              <a:rPr lang="en-US" sz="2800" b="1" dirty="0">
                <a:solidFill>
                  <a:srgbClr val="FF0000"/>
                </a:solidFill>
              </a:rPr>
              <a:t>Stress management</a:t>
            </a:r>
            <a:endParaRPr lang="x-none" b="1" dirty="0">
              <a:solidFill>
                <a:srgbClr val="FF0000"/>
              </a:solidFill>
            </a:endParaRPr>
          </a:p>
        </p:txBody>
      </p:sp>
      <p:sp>
        <p:nvSpPr>
          <p:cNvPr id="9" name="TextBox 8">
            <a:extLst>
              <a:ext uri="{FF2B5EF4-FFF2-40B4-BE49-F238E27FC236}">
                <a16:creationId xmlns:a16="http://schemas.microsoft.com/office/drawing/2014/main" xmlns="" id="{3E1695DC-C1D2-F461-DE23-82958951859B}"/>
              </a:ext>
            </a:extLst>
          </p:cNvPr>
          <p:cNvSpPr txBox="1"/>
          <p:nvPr/>
        </p:nvSpPr>
        <p:spPr>
          <a:xfrm>
            <a:off x="6576517" y="2489085"/>
            <a:ext cx="5058176" cy="523220"/>
          </a:xfrm>
          <a:prstGeom prst="rect">
            <a:avLst/>
          </a:prstGeom>
          <a:noFill/>
        </p:spPr>
        <p:txBody>
          <a:bodyPr wrap="square" rtlCol="0">
            <a:spAutoFit/>
          </a:bodyPr>
          <a:lstStyle/>
          <a:p>
            <a:r>
              <a:rPr lang="en-US" sz="2800" b="1" dirty="0">
                <a:solidFill>
                  <a:srgbClr val="FF0000"/>
                </a:solidFill>
              </a:rPr>
              <a:t>Leadership and Teamwork Skills</a:t>
            </a:r>
          </a:p>
        </p:txBody>
      </p:sp>
      <p:sp>
        <p:nvSpPr>
          <p:cNvPr id="10" name="TextBox 9">
            <a:extLst>
              <a:ext uri="{FF2B5EF4-FFF2-40B4-BE49-F238E27FC236}">
                <a16:creationId xmlns:a16="http://schemas.microsoft.com/office/drawing/2014/main" xmlns="" id="{A507C905-986F-77F0-CA2A-F49ED52F4106}"/>
              </a:ext>
            </a:extLst>
          </p:cNvPr>
          <p:cNvSpPr txBox="1"/>
          <p:nvPr/>
        </p:nvSpPr>
        <p:spPr>
          <a:xfrm>
            <a:off x="7133824" y="3930451"/>
            <a:ext cx="3943907" cy="523220"/>
          </a:xfrm>
          <a:prstGeom prst="rect">
            <a:avLst/>
          </a:prstGeom>
          <a:noFill/>
        </p:spPr>
        <p:txBody>
          <a:bodyPr wrap="square" rtlCol="0">
            <a:spAutoFit/>
          </a:bodyPr>
          <a:lstStyle/>
          <a:p>
            <a:r>
              <a:rPr lang="en-US" sz="2800" b="1" dirty="0">
                <a:solidFill>
                  <a:srgbClr val="FF0000"/>
                </a:solidFill>
              </a:rPr>
              <a:t>Problem-solving</a:t>
            </a:r>
            <a:r>
              <a:rPr lang="en-US" sz="2800" i="1" dirty="0">
                <a:effectLst/>
                <a:latin typeface="Times New Roman" panose="02020603050405020304" pitchFamily="18" charset="0"/>
                <a:ea typeface="Calibri" panose="020F0502020204030204" pitchFamily="34" charset="0"/>
              </a:rPr>
              <a:t> </a:t>
            </a:r>
            <a:r>
              <a:rPr lang="en-US" sz="2800" b="1" dirty="0">
                <a:solidFill>
                  <a:srgbClr val="FF0000"/>
                </a:solidFill>
              </a:rPr>
              <a:t>Skills</a:t>
            </a:r>
            <a:r>
              <a:rPr lang="x-none" sz="1800" dirty="0">
                <a:effectLst/>
              </a:rPr>
              <a:t> </a:t>
            </a:r>
            <a:endParaRPr lang="en-US" sz="2800" b="1" dirty="0">
              <a:solidFill>
                <a:srgbClr val="FF0000"/>
              </a:solidFill>
            </a:endParaRPr>
          </a:p>
        </p:txBody>
      </p:sp>
    </p:spTree>
    <p:extLst>
      <p:ext uri="{BB962C8B-B14F-4D97-AF65-F5344CB8AC3E}">
        <p14:creationId xmlns:p14="http://schemas.microsoft.com/office/powerpoint/2010/main" val="1408055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01BDFF70-4C79-4DDF-23AC-409F0F7FD1D4}"/>
              </a:ext>
            </a:extLst>
          </p:cNvPr>
          <p:cNvGraphicFramePr>
            <a:graphicFrameLocks noGrp="1"/>
          </p:cNvGraphicFramePr>
          <p:nvPr/>
        </p:nvGraphicFramePr>
        <p:xfrm>
          <a:off x="136850" y="1133499"/>
          <a:ext cx="11885262" cy="5360982"/>
        </p:xfrm>
        <a:graphic>
          <a:graphicData uri="http://schemas.openxmlformats.org/drawingml/2006/table">
            <a:tbl>
              <a:tblPr firstRow="1" bandRow="1">
                <a:tableStyleId>{2D5ABB26-0587-4C30-8999-92F81FD0307C}</a:tableStyleId>
              </a:tblPr>
              <a:tblGrid>
                <a:gridCol w="3961754">
                  <a:extLst>
                    <a:ext uri="{9D8B030D-6E8A-4147-A177-3AD203B41FA5}">
                      <a16:colId xmlns:a16="http://schemas.microsoft.com/office/drawing/2014/main" xmlns="" val="3876557511"/>
                    </a:ext>
                  </a:extLst>
                </a:gridCol>
                <a:gridCol w="3456439">
                  <a:extLst>
                    <a:ext uri="{9D8B030D-6E8A-4147-A177-3AD203B41FA5}">
                      <a16:colId xmlns:a16="http://schemas.microsoft.com/office/drawing/2014/main" xmlns="" val="1869464164"/>
                    </a:ext>
                  </a:extLst>
                </a:gridCol>
                <a:gridCol w="359764">
                  <a:extLst>
                    <a:ext uri="{9D8B030D-6E8A-4147-A177-3AD203B41FA5}">
                      <a16:colId xmlns:a16="http://schemas.microsoft.com/office/drawing/2014/main" xmlns="" val="2962421751"/>
                    </a:ext>
                  </a:extLst>
                </a:gridCol>
                <a:gridCol w="4107305">
                  <a:extLst>
                    <a:ext uri="{9D8B030D-6E8A-4147-A177-3AD203B41FA5}">
                      <a16:colId xmlns:a16="http://schemas.microsoft.com/office/drawing/2014/main" xmlns="" val="2110027981"/>
                    </a:ext>
                  </a:extLst>
                </a:gridCol>
              </a:tblGrid>
              <a:tr h="836451">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tx1"/>
                          </a:solidFill>
                        </a:rPr>
                        <a:t>﻿1</a:t>
                      </a:r>
                      <a:r>
                        <a:rPr lang="en-US" sz="3200" kern="1200" dirty="0">
                          <a:solidFill>
                            <a:schemeClr val="tx1"/>
                          </a:solidFill>
                        </a:rPr>
                        <a:t>. </a:t>
                      </a:r>
                      <a:r>
                        <a:rPr lang="en-US" sz="3200" b="1" kern="1200" dirty="0">
                          <a:solidFill>
                            <a:schemeClr val="tx1"/>
                          </a:solidFill>
                        </a:rPr>
                        <a:t>What skill is NOT mentioned in the article about being a pilot?</a:t>
                      </a:r>
                      <a:endParaRPr lang="en-US" sz="3200" b="1" kern="1200" dirty="0">
                        <a:solidFill>
                          <a:schemeClr val="tx1"/>
                        </a:solidFill>
                        <a:latin typeface="+mn-lt"/>
                        <a:ea typeface="+mn-ea"/>
                        <a:cs typeface="+mn-cs"/>
                      </a:endParaRPr>
                    </a:p>
                  </a:txBody>
                  <a:tcPr/>
                </a:tc>
                <a:tc hMerge="1">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x-none"/>
                    </a:p>
                  </a:txBody>
                  <a:tcPr/>
                </a:tc>
                <a:tc hMerge="1">
                  <a:txBody>
                    <a:bodyPr/>
                    <a:lstStyle/>
                    <a:p>
                      <a:endParaRPr lang="x-none"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01851999"/>
                  </a:ext>
                </a:extLst>
              </a:tr>
              <a:tr h="836451">
                <a:tc>
                  <a:txBody>
                    <a:bodyPr/>
                    <a:lstStyle/>
                    <a:p>
                      <a:pPr algn="ctr"/>
                      <a:r>
                        <a:rPr lang="en-US" sz="3200" dirty="0"/>
                        <a:t>﻿A. stress management</a:t>
                      </a:r>
                      <a:endParaRPr lang="x-none" sz="3200" dirty="0">
                        <a:latin typeface="+mn-lt"/>
                      </a:endParaRPr>
                    </a:p>
                  </a:txBody>
                  <a:tcPr/>
                </a:tc>
                <a:tc gridSpan="2">
                  <a:txBody>
                    <a:bodyPr/>
                    <a:lstStyle/>
                    <a:p>
                      <a:pPr algn="ctr"/>
                      <a:r>
                        <a:rPr lang="en-US" sz="3200" dirty="0"/>
                        <a:t>﻿B. math skills</a:t>
                      </a:r>
                      <a:endParaRPr lang="x-none" sz="3200" dirty="0">
                        <a:latin typeface="+mn-lt"/>
                      </a:endParaRPr>
                    </a:p>
                  </a:txBody>
                  <a:tcPr/>
                </a:tc>
                <a:tc hMerge="1">
                  <a:txBody>
                    <a:bodyPr/>
                    <a:lstStyle/>
                    <a:p>
                      <a:pPr algn="ctr"/>
                      <a:endParaRPr lang="x-none" sz="3200" dirty="0">
                        <a:latin typeface="+mn-lt"/>
                      </a:endParaRPr>
                    </a:p>
                  </a:txBody>
                  <a:tcPr/>
                </a:tc>
                <a:tc>
                  <a:txBody>
                    <a:bodyPr/>
                    <a:lstStyle/>
                    <a:p>
                      <a:pPr algn="ctr"/>
                      <a:r>
                        <a:rPr lang="en-US" sz="3200" dirty="0"/>
                        <a:t>﻿C. problem-solving skills</a:t>
                      </a:r>
                      <a:endParaRPr lang="x-none" sz="3200" dirty="0">
                        <a:latin typeface="+mn-lt"/>
                      </a:endParaRPr>
                    </a:p>
                  </a:txBody>
                  <a:tcPr/>
                </a:tc>
                <a:extLst>
                  <a:ext uri="{0D108BD9-81ED-4DB2-BD59-A6C34878D82A}">
                    <a16:rowId xmlns:a16="http://schemas.microsoft.com/office/drawing/2014/main" xmlns="" val="2351568656"/>
                  </a:ext>
                </a:extLst>
              </a:tr>
              <a:tr h="836451">
                <a:tc gridSpan="4">
                  <a:txBody>
                    <a:bodyPr/>
                    <a:lstStyle/>
                    <a:p>
                      <a:r>
                        <a:rPr lang="en-US" sz="3200" dirty="0"/>
                        <a:t>﻿</a:t>
                      </a:r>
                      <a:r>
                        <a:rPr lang="en-US" sz="3200" b="1" dirty="0"/>
                        <a:t>2. According to the article about pilots, what two things must they be able to do fast?</a:t>
                      </a:r>
                    </a:p>
                    <a:p>
                      <a:pPr algn="ctr"/>
                      <a:r>
                        <a:rPr lang="x-none" sz="3200" b="0" dirty="0">
                          <a:latin typeface="+mn-lt"/>
                        </a:rPr>
                        <a:t>_______________________________________________________</a:t>
                      </a:r>
                    </a:p>
                  </a:txBody>
                  <a:tcPr/>
                </a:tc>
                <a:tc hMerge="1">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x-none"/>
                    </a:p>
                  </a:txBody>
                  <a:tcPr/>
                </a:tc>
                <a:tc hMerge="1">
                  <a:txBody>
                    <a:bodyPr/>
                    <a:lstStyle/>
                    <a:p>
                      <a:endParaRPr lang="x-none"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90625581"/>
                  </a:ext>
                </a:extLst>
              </a:tr>
              <a:tr h="836451">
                <a:tc gridSpan="4">
                  <a:txBody>
                    <a:bodyPr/>
                    <a:lstStyle/>
                    <a:p>
                      <a:r>
                        <a:rPr lang="x-none" sz="3200" b="1" dirty="0"/>
                        <a:t>3. </a:t>
                      </a:r>
                      <a:r>
                        <a:rPr lang="en-US" sz="3200" b="1" dirty="0"/>
                        <a:t>﻿ The word them in the article about being an architect refers to </a:t>
                      </a:r>
                      <a:r>
                        <a:rPr lang="en-US" sz="3200" dirty="0"/>
                        <a:t>____.</a:t>
                      </a:r>
                      <a:endParaRPr lang="x-none" sz="3200" dirty="0">
                        <a:latin typeface="+mn-lt"/>
                      </a:endParaRPr>
                    </a:p>
                  </a:txBody>
                  <a:tcPr/>
                </a:tc>
                <a:tc hMerge="1">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x-none"/>
                    </a:p>
                  </a:txBody>
                  <a:tcPr/>
                </a:tc>
                <a:tc hMerge="1">
                  <a:txBody>
                    <a:bodyPr/>
                    <a:lstStyle/>
                    <a:p>
                      <a:endParaRPr lang="x-none" dirty="0"/>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28899834"/>
                  </a:ext>
                </a:extLst>
              </a:tr>
              <a:tr h="836451">
                <a:tc>
                  <a:txBody>
                    <a:bodyPr/>
                    <a:lstStyle/>
                    <a:p>
                      <a:r>
                        <a:rPr lang="en-US" sz="3200" dirty="0"/>
                        <a:t>﻿A. architects</a:t>
                      </a:r>
                      <a:endParaRPr lang="x-none" sz="3200" dirty="0">
                        <a:latin typeface="+mn-lt"/>
                      </a:endParaRPr>
                    </a:p>
                  </a:txBody>
                  <a:tcPr/>
                </a:tc>
                <a:tc>
                  <a:txBody>
                    <a:bodyPr/>
                    <a:lstStyle/>
                    <a:p>
                      <a:r>
                        <a:rPr lang="en-US" sz="3200" dirty="0"/>
                        <a:t>﻿B. pilots</a:t>
                      </a:r>
                      <a:endParaRPr lang="x-none" sz="3200" dirty="0">
                        <a:latin typeface="+mn-lt"/>
                      </a:endParaRPr>
                    </a:p>
                  </a:txBody>
                  <a:tcPr/>
                </a:tc>
                <a:tc gridSpan="2">
                  <a:txBody>
                    <a:bodyPr/>
                    <a:lstStyle/>
                    <a:p>
                      <a:r>
                        <a:rPr lang="en-US" sz="3200" dirty="0"/>
                        <a:t>﻿C. engineers and workers</a:t>
                      </a:r>
                      <a:endParaRPr lang="x-none" sz="3200" dirty="0">
                        <a:latin typeface="+mn-lt"/>
                      </a:endParaRPr>
                    </a:p>
                  </a:txBody>
                  <a:tcPr/>
                </a:tc>
                <a:tc hMerge="1">
                  <a:txBody>
                    <a:bodyPr/>
                    <a:lstStyle/>
                    <a:p>
                      <a:r>
                        <a:rPr lang="en-US" sz="3200" dirty="0"/>
                        <a:t>﻿C. engineers and workers</a:t>
                      </a:r>
                      <a:endParaRPr lang="x-none" sz="3200" dirty="0">
                        <a:latin typeface="+mn-lt"/>
                      </a:endParaRPr>
                    </a:p>
                  </a:txBody>
                  <a:tcPr/>
                </a:tc>
                <a:extLst>
                  <a:ext uri="{0D108BD9-81ED-4DB2-BD59-A6C34878D82A}">
                    <a16:rowId xmlns:a16="http://schemas.microsoft.com/office/drawing/2014/main" xmlns="" val="2787926225"/>
                  </a:ext>
                </a:extLst>
              </a:tr>
            </a:tbl>
          </a:graphicData>
        </a:graphic>
      </p:graphicFrame>
      <p:sp>
        <p:nvSpPr>
          <p:cNvPr id="3" name="TextBox 2">
            <a:extLst>
              <a:ext uri="{FF2B5EF4-FFF2-40B4-BE49-F238E27FC236}">
                <a16:creationId xmlns:a16="http://schemas.microsoft.com/office/drawing/2014/main" xmlns="" id="{FC8B414D-3C03-9D77-426F-406ED4C27FE6}"/>
              </a:ext>
            </a:extLst>
          </p:cNvPr>
          <p:cNvSpPr txBox="1"/>
          <p:nvPr/>
        </p:nvSpPr>
        <p:spPr>
          <a:xfrm>
            <a:off x="136850" y="489668"/>
            <a:ext cx="274126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r>
              <a:rPr lang="en-US" dirty="0"/>
              <a:t>Pre-reading</a:t>
            </a:r>
          </a:p>
        </p:txBody>
      </p:sp>
      <p:sp>
        <p:nvSpPr>
          <p:cNvPr id="4" name="TextBox 3">
            <a:extLst>
              <a:ext uri="{FF2B5EF4-FFF2-40B4-BE49-F238E27FC236}">
                <a16:creationId xmlns:a16="http://schemas.microsoft.com/office/drawing/2014/main" xmlns="" id="{AE99E3B9-DAA8-66B7-3227-B486B4CA1B3E}"/>
              </a:ext>
            </a:extLst>
          </p:cNvPr>
          <p:cNvSpPr txBox="1"/>
          <p:nvPr/>
        </p:nvSpPr>
        <p:spPr>
          <a:xfrm>
            <a:off x="2888254" y="489668"/>
            <a:ext cx="6746824" cy="643831"/>
          </a:xfrm>
          <a:prstGeom prst="rect">
            <a:avLst/>
          </a:prstGeom>
          <a:noFill/>
        </p:spPr>
        <p:txBody>
          <a:bodyPr wrap="square">
            <a:spAutoFit/>
          </a:bodyPr>
          <a:lstStyle/>
          <a:p>
            <a:pPr>
              <a:lnSpc>
                <a:spcPct val="120000"/>
              </a:lnSpc>
            </a:pPr>
            <a:r>
              <a:rPr lang="en-US" sz="3200" b="1" dirty="0">
                <a:effectLst/>
                <a:ea typeface="Calibri" panose="020F0502020204030204" pitchFamily="34" charset="0"/>
                <a:cs typeface="JDCLK L+ Frutiger LT Std"/>
              </a:rPr>
              <a:t>Now, read and answer the questions.  </a:t>
            </a:r>
            <a:endParaRPr lang="x-none" sz="3200" dirty="0">
              <a:effectLst/>
              <a:ea typeface="Arial" panose="020B0604020202020204" pitchFamily="34" charset="0"/>
              <a:cs typeface="JDCLK L+ Frutiger LT Std"/>
            </a:endParaRPr>
          </a:p>
        </p:txBody>
      </p:sp>
      <p:cxnSp>
        <p:nvCxnSpPr>
          <p:cNvPr id="6" name="Straight Connector 5">
            <a:extLst>
              <a:ext uri="{FF2B5EF4-FFF2-40B4-BE49-F238E27FC236}">
                <a16:creationId xmlns:a16="http://schemas.microsoft.com/office/drawing/2014/main" xmlns="" id="{96B37127-E7C7-1BD9-DAF9-72C12EB7DE60}"/>
              </a:ext>
            </a:extLst>
          </p:cNvPr>
          <p:cNvCxnSpPr/>
          <p:nvPr/>
        </p:nvCxnSpPr>
        <p:spPr>
          <a:xfrm>
            <a:off x="671805" y="1660850"/>
            <a:ext cx="158620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E27F21ED-E357-65AE-E08F-822EC6F979CF}"/>
              </a:ext>
            </a:extLst>
          </p:cNvPr>
          <p:cNvCxnSpPr>
            <a:cxnSpLocks/>
          </p:cNvCxnSpPr>
          <p:nvPr/>
        </p:nvCxnSpPr>
        <p:spPr>
          <a:xfrm>
            <a:off x="2724539" y="1679512"/>
            <a:ext cx="2612571"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60C0443E-0CBB-661B-9AA6-D4A6CC0F6AED}"/>
              </a:ext>
            </a:extLst>
          </p:cNvPr>
          <p:cNvCxnSpPr>
            <a:cxnSpLocks/>
          </p:cNvCxnSpPr>
          <p:nvPr/>
        </p:nvCxnSpPr>
        <p:spPr>
          <a:xfrm>
            <a:off x="8826759" y="1679512"/>
            <a:ext cx="210871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C7A7D221-E520-5383-A974-06203C6A1C1F}"/>
              </a:ext>
            </a:extLst>
          </p:cNvPr>
          <p:cNvCxnSpPr>
            <a:cxnSpLocks/>
          </p:cNvCxnSpPr>
          <p:nvPr/>
        </p:nvCxnSpPr>
        <p:spPr>
          <a:xfrm>
            <a:off x="5620139" y="3642051"/>
            <a:ext cx="100459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4755EA0-B5DE-9205-6CDC-FA24B72AABCB}"/>
              </a:ext>
            </a:extLst>
          </p:cNvPr>
          <p:cNvCxnSpPr>
            <a:cxnSpLocks/>
          </p:cNvCxnSpPr>
          <p:nvPr/>
        </p:nvCxnSpPr>
        <p:spPr>
          <a:xfrm>
            <a:off x="7822163" y="3642051"/>
            <a:ext cx="181291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C239EDF6-A1AB-57EE-AF53-18FCE328550C}"/>
              </a:ext>
            </a:extLst>
          </p:cNvPr>
          <p:cNvCxnSpPr>
            <a:cxnSpLocks/>
          </p:cNvCxnSpPr>
          <p:nvPr/>
        </p:nvCxnSpPr>
        <p:spPr>
          <a:xfrm>
            <a:off x="290423" y="4093031"/>
            <a:ext cx="2434116"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xmlns="" id="{BE6B3FC7-23EE-6BE8-D99C-ED376087BCD6}"/>
              </a:ext>
            </a:extLst>
          </p:cNvPr>
          <p:cNvCxnSpPr>
            <a:cxnSpLocks/>
          </p:cNvCxnSpPr>
          <p:nvPr/>
        </p:nvCxnSpPr>
        <p:spPr>
          <a:xfrm>
            <a:off x="2463282" y="5138059"/>
            <a:ext cx="8801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A790B506-DE2C-3A82-A01D-C3A5E9C1AD95}"/>
              </a:ext>
            </a:extLst>
          </p:cNvPr>
          <p:cNvCxnSpPr>
            <a:cxnSpLocks/>
          </p:cNvCxnSpPr>
          <p:nvPr/>
        </p:nvCxnSpPr>
        <p:spPr>
          <a:xfrm>
            <a:off x="6792686" y="5138059"/>
            <a:ext cx="2842392"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B1D285DF-1613-359C-0EEF-DB36B91F20F0}"/>
              </a:ext>
            </a:extLst>
          </p:cNvPr>
          <p:cNvCxnSpPr>
            <a:cxnSpLocks/>
          </p:cNvCxnSpPr>
          <p:nvPr/>
        </p:nvCxnSpPr>
        <p:spPr>
          <a:xfrm>
            <a:off x="9837575" y="5138059"/>
            <a:ext cx="88018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902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linds(horizontal)">
                                      <p:cBhvr>
                                        <p:cTn id="16" dur="500"/>
                                        <p:tgtEl>
                                          <p:spTgt spid="16"/>
                                        </p:tgtEl>
                                      </p:cBhvr>
                                    </p:animEffect>
                                  </p:childTnLst>
                                </p:cTn>
                              </p:par>
                              <p:par>
                                <p:cTn id="17" presetID="3"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par>
                                <p:cTn id="20" presetID="3"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par>
                                <p:cTn id="23" presetID="3" presetClass="entr" presetSubtype="1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blinds(horizontal)">
                                      <p:cBhvr>
                                        <p:cTn id="25" dur="500"/>
                                        <p:tgtEl>
                                          <p:spTgt spid="21"/>
                                        </p:tgtEl>
                                      </p:cBhvr>
                                    </p:animEffect>
                                  </p:childTnLst>
                                </p:cTn>
                              </p:par>
                              <p:par>
                                <p:cTn id="26" presetID="3" presetClass="entr" presetSubtype="10" fill="hold"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blinds(horizontal)">
                                      <p:cBhvr>
                                        <p:cTn id="28" dur="500"/>
                                        <p:tgtEl>
                                          <p:spTgt spid="25"/>
                                        </p:tgtEl>
                                      </p:cBhvr>
                                    </p:animEffect>
                                  </p:childTnLst>
                                </p:cTn>
                              </p:par>
                              <p:par>
                                <p:cTn id="29" presetID="3" presetClass="entr" presetSubtype="1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xmlns="" id="{EDA10EAA-F102-3423-B88B-B1AD1ED7C361}"/>
              </a:ext>
            </a:extLst>
          </p:cNvPr>
          <p:cNvGraphicFramePr>
            <a:graphicFrameLocks noGrp="1"/>
          </p:cNvGraphicFramePr>
          <p:nvPr>
            <p:extLst>
              <p:ext uri="{D42A27DB-BD31-4B8C-83A1-F6EECF244321}">
                <p14:modId xmlns:p14="http://schemas.microsoft.com/office/powerpoint/2010/main" val="1881869780"/>
              </p:ext>
            </p:extLst>
          </p:nvPr>
        </p:nvGraphicFramePr>
        <p:xfrm>
          <a:off x="420062" y="1351680"/>
          <a:ext cx="11351875" cy="4907280"/>
        </p:xfrm>
        <a:graphic>
          <a:graphicData uri="http://schemas.openxmlformats.org/drawingml/2006/table">
            <a:tbl>
              <a:tblPr firstRow="1" bandRow="1">
                <a:tableStyleId>{5C22544A-7EE6-4342-B048-85BDC9FD1C3A}</a:tableStyleId>
              </a:tblPr>
              <a:tblGrid>
                <a:gridCol w="3169621">
                  <a:extLst>
                    <a:ext uri="{9D8B030D-6E8A-4147-A177-3AD203B41FA5}">
                      <a16:colId xmlns:a16="http://schemas.microsoft.com/office/drawing/2014/main" xmlns="" val="1925600436"/>
                    </a:ext>
                  </a:extLst>
                </a:gridCol>
                <a:gridCol w="4091127">
                  <a:extLst>
                    <a:ext uri="{9D8B030D-6E8A-4147-A177-3AD203B41FA5}">
                      <a16:colId xmlns:a16="http://schemas.microsoft.com/office/drawing/2014/main" xmlns="" val="2642413948"/>
                    </a:ext>
                  </a:extLst>
                </a:gridCol>
                <a:gridCol w="4091127">
                  <a:extLst>
                    <a:ext uri="{9D8B030D-6E8A-4147-A177-3AD203B41FA5}">
                      <a16:colId xmlns:a16="http://schemas.microsoft.com/office/drawing/2014/main" xmlns="" val="1500357917"/>
                    </a:ext>
                  </a:extLst>
                </a:gridCol>
              </a:tblGrid>
              <a:tr h="1027049">
                <a:tc gridSpan="3">
                  <a:txBody>
                    <a:bodyPr/>
                    <a:lstStyle/>
                    <a:p>
                      <a:r>
                        <a:rPr lang="en-US" sz="3200" dirty="0">
                          <a:solidFill>
                            <a:schemeClr val="tx1"/>
                          </a:solidFill>
                          <a:latin typeface="+mn-lt"/>
                        </a:rPr>
                        <a:t>﻿4. Why do architects need to know about building laws?</a:t>
                      </a:r>
                    </a:p>
                    <a:p>
                      <a:endParaRPr lang="en-US" sz="2800" dirty="0">
                        <a:solidFill>
                          <a:schemeClr val="tx1"/>
                        </a:solidFill>
                        <a:latin typeface="+mn-lt"/>
                      </a:endParaRPr>
                    </a:p>
                    <a:p>
                      <a:r>
                        <a:rPr lang="en-US" sz="2800" dirty="0">
                          <a:solidFill>
                            <a:schemeClr val="tx1"/>
                          </a:solidFill>
                          <a:latin typeface="+mn-lt"/>
                        </a:rPr>
                        <a:t>_______________________________________________________. </a:t>
                      </a:r>
                    </a:p>
                    <a:p>
                      <a:endParaRPr lang="x-none" sz="2800" dirty="0">
                        <a:solidFill>
                          <a:schemeClr val="tx1"/>
                        </a:solidFill>
                        <a:latin typeface="+mn-lt"/>
                      </a:endParaRPr>
                    </a:p>
                  </a:txBody>
                  <a:tcPr>
                    <a:noFill/>
                  </a:tcPr>
                </a:tc>
                <a:tc hMerge="1">
                  <a:txBody>
                    <a:bodyPr/>
                    <a:lstStyle/>
                    <a:p>
                      <a:endParaRPr lang="x-none" dirty="0"/>
                    </a:p>
                  </a:txBody>
                  <a:tcPr/>
                </a:tc>
                <a:tc hMerge="1">
                  <a:txBody>
                    <a:bodyPr/>
                    <a:lstStyle/>
                    <a:p>
                      <a:endParaRPr lang="x-none"/>
                    </a:p>
                  </a:txBody>
                  <a:tcPr/>
                </a:tc>
                <a:extLst>
                  <a:ext uri="{0D108BD9-81ED-4DB2-BD59-A6C34878D82A}">
                    <a16:rowId xmlns:a16="http://schemas.microsoft.com/office/drawing/2014/main" xmlns="" val="2084999846"/>
                  </a:ext>
                </a:extLst>
              </a:tr>
              <a:tr h="410820">
                <a:tc gridSpan="3">
                  <a:txBody>
                    <a:bodyPr/>
                    <a:lstStyle/>
                    <a:p>
                      <a:r>
                        <a:rPr lang="en-US" sz="3200" b="1" dirty="0">
                          <a:solidFill>
                            <a:schemeClr val="tx1"/>
                          </a:solidFill>
                          <a:latin typeface="+mn-lt"/>
                        </a:rPr>
                        <a:t>5. Which of the following can be inferred about architects from the article?</a:t>
                      </a:r>
                      <a:endParaRPr lang="x-none" sz="3200" b="1" dirty="0">
                        <a:solidFill>
                          <a:schemeClr val="tx1"/>
                        </a:solidFill>
                        <a:latin typeface="+mn-lt"/>
                      </a:endParaRPr>
                    </a:p>
                  </a:txBody>
                  <a:tcPr>
                    <a:noFill/>
                  </a:tcPr>
                </a:tc>
                <a:tc hMerge="1">
                  <a:txBody>
                    <a:bodyPr/>
                    <a:lstStyle/>
                    <a:p>
                      <a:endParaRPr lang="x-none" dirty="0"/>
                    </a:p>
                  </a:txBody>
                  <a:tcPr/>
                </a:tc>
                <a:tc hMerge="1">
                  <a:txBody>
                    <a:bodyPr/>
                    <a:lstStyle/>
                    <a:p>
                      <a:endParaRPr lang="x-none"/>
                    </a:p>
                  </a:txBody>
                  <a:tcPr/>
                </a:tc>
                <a:extLst>
                  <a:ext uri="{0D108BD9-81ED-4DB2-BD59-A6C34878D82A}">
                    <a16:rowId xmlns:a16="http://schemas.microsoft.com/office/drawing/2014/main" xmlns="" val="831949064"/>
                  </a:ext>
                </a:extLst>
              </a:tr>
              <a:tr h="410820">
                <a:tc>
                  <a:txBody>
                    <a:bodyPr/>
                    <a:lstStyle/>
                    <a:p>
                      <a:r>
                        <a:rPr lang="x-none" sz="3200" b="1" dirty="0">
                          <a:solidFill>
                            <a:schemeClr val="tx1"/>
                          </a:solidFill>
                          <a:latin typeface="+mn-lt"/>
                        </a:rPr>
                        <a:t>A. </a:t>
                      </a:r>
                      <a:r>
                        <a:rPr lang="en-US" sz="3200" b="1" dirty="0">
                          <a:solidFill>
                            <a:schemeClr val="tx1"/>
                          </a:solidFill>
                          <a:latin typeface="+mn-lt"/>
                        </a:rPr>
                        <a:t>﻿</a:t>
                      </a:r>
                      <a:r>
                        <a:rPr lang="en-US" sz="3200" dirty="0">
                          <a:solidFill>
                            <a:schemeClr val="tx1"/>
                          </a:solidFill>
                          <a:latin typeface="+mn-lt"/>
                        </a:rPr>
                        <a:t>They mostly work alone.</a:t>
                      </a:r>
                      <a:endParaRPr lang="x-none" sz="3200" dirty="0">
                        <a:solidFill>
                          <a:schemeClr val="tx1"/>
                        </a:solidFill>
                        <a:latin typeface="+mn-lt"/>
                      </a:endParaRPr>
                    </a:p>
                  </a:txBody>
                  <a:tcPr>
                    <a:noFill/>
                  </a:tcPr>
                </a:tc>
                <a:tc>
                  <a:txBody>
                    <a:bodyPr/>
                    <a:lstStyle/>
                    <a:p>
                      <a:r>
                        <a:rPr lang="en-US" sz="3200" dirty="0">
                          <a:solidFill>
                            <a:schemeClr val="tx1"/>
                          </a:solidFill>
                          <a:latin typeface="+mn-lt"/>
                        </a:rPr>
                        <a:t>﻿</a:t>
                      </a:r>
                      <a:r>
                        <a:rPr lang="en-US" sz="3200" b="1" dirty="0">
                          <a:solidFill>
                            <a:schemeClr val="tx1"/>
                          </a:solidFill>
                          <a:latin typeface="+mn-lt"/>
                        </a:rPr>
                        <a:t>B. </a:t>
                      </a:r>
                      <a:r>
                        <a:rPr lang="en-US" sz="3200" dirty="0">
                          <a:solidFill>
                            <a:schemeClr val="tx1"/>
                          </a:solidFill>
                          <a:latin typeface="+mn-lt"/>
                        </a:rPr>
                        <a:t>They do some of their work on computers.</a:t>
                      </a:r>
                      <a:endParaRPr lang="x-none" sz="3200" dirty="0">
                        <a:solidFill>
                          <a:schemeClr val="tx1"/>
                        </a:solidFill>
                        <a:latin typeface="+mn-lt"/>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b="1" dirty="0">
                          <a:solidFill>
                            <a:schemeClr val="tx1"/>
                          </a:solidFill>
                          <a:latin typeface="+mn-lt"/>
                        </a:rPr>
                        <a:t>﻿</a:t>
                      </a:r>
                      <a:r>
                        <a:rPr lang="en-US" sz="3200" b="1" dirty="0">
                          <a:solidFill>
                            <a:schemeClr val="tx1"/>
                          </a:solidFill>
                          <a:latin typeface="+mn-lt"/>
                        </a:rPr>
                        <a:t>C. </a:t>
                      </a:r>
                      <a:r>
                        <a:rPr lang="en-US" sz="3200" dirty="0">
                          <a:solidFill>
                            <a:schemeClr val="tx1"/>
                          </a:solidFill>
                          <a:latin typeface="+mn-lt"/>
                        </a:rPr>
                        <a:t>Being an architect is easier than being a pilot.</a:t>
                      </a:r>
                      <a:endParaRPr lang="x-none" sz="3200" dirty="0">
                        <a:solidFill>
                          <a:schemeClr val="tx1"/>
                        </a:solidFill>
                        <a:latin typeface="+mn-lt"/>
                      </a:endParaRPr>
                    </a:p>
                    <a:p>
                      <a:endParaRPr lang="x-none" sz="2800" dirty="0">
                        <a:solidFill>
                          <a:schemeClr val="tx1"/>
                        </a:solidFill>
                        <a:latin typeface="+mn-lt"/>
                      </a:endParaRPr>
                    </a:p>
                  </a:txBody>
                  <a:tcPr>
                    <a:noFill/>
                  </a:tcPr>
                </a:tc>
                <a:extLst>
                  <a:ext uri="{0D108BD9-81ED-4DB2-BD59-A6C34878D82A}">
                    <a16:rowId xmlns:a16="http://schemas.microsoft.com/office/drawing/2014/main" xmlns="" val="971925241"/>
                  </a:ext>
                </a:extLst>
              </a:tr>
            </a:tbl>
          </a:graphicData>
        </a:graphic>
      </p:graphicFrame>
      <p:sp>
        <p:nvSpPr>
          <p:cNvPr id="4" name="TextBox 3">
            <a:extLst>
              <a:ext uri="{FF2B5EF4-FFF2-40B4-BE49-F238E27FC236}">
                <a16:creationId xmlns:a16="http://schemas.microsoft.com/office/drawing/2014/main" xmlns="" id="{5B162519-8448-0156-1849-BB3A17B92EDC}"/>
              </a:ext>
            </a:extLst>
          </p:cNvPr>
          <p:cNvSpPr txBox="1"/>
          <p:nvPr/>
        </p:nvSpPr>
        <p:spPr>
          <a:xfrm>
            <a:off x="136850" y="489668"/>
            <a:ext cx="274126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r>
              <a:rPr lang="en-US" dirty="0"/>
              <a:t>Pre-reading</a:t>
            </a:r>
          </a:p>
        </p:txBody>
      </p:sp>
      <p:cxnSp>
        <p:nvCxnSpPr>
          <p:cNvPr id="5" name="Straight Connector 4">
            <a:extLst>
              <a:ext uri="{FF2B5EF4-FFF2-40B4-BE49-F238E27FC236}">
                <a16:creationId xmlns:a16="http://schemas.microsoft.com/office/drawing/2014/main" xmlns="" id="{AC8A25E1-40F7-AB40-006F-E4F738C4B240}"/>
              </a:ext>
            </a:extLst>
          </p:cNvPr>
          <p:cNvCxnSpPr>
            <a:cxnSpLocks/>
          </p:cNvCxnSpPr>
          <p:nvPr/>
        </p:nvCxnSpPr>
        <p:spPr>
          <a:xfrm>
            <a:off x="775615" y="2021635"/>
            <a:ext cx="941218"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B6959D5E-18D4-A4BF-90D7-F2FD618B207F}"/>
              </a:ext>
            </a:extLst>
          </p:cNvPr>
          <p:cNvCxnSpPr>
            <a:cxnSpLocks/>
          </p:cNvCxnSpPr>
          <p:nvPr/>
        </p:nvCxnSpPr>
        <p:spPr>
          <a:xfrm>
            <a:off x="2407503" y="2021635"/>
            <a:ext cx="1585999"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xmlns="" id="{BD69C918-FD90-CF98-B73F-C8F24EA59B24}"/>
              </a:ext>
            </a:extLst>
          </p:cNvPr>
          <p:cNvCxnSpPr>
            <a:cxnSpLocks/>
          </p:cNvCxnSpPr>
          <p:nvPr/>
        </p:nvCxnSpPr>
        <p:spPr>
          <a:xfrm>
            <a:off x="4202090" y="2021635"/>
            <a:ext cx="287051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9880B6FF-4225-EB0E-E13F-E9A5A76A96D4}"/>
              </a:ext>
            </a:extLst>
          </p:cNvPr>
          <p:cNvCxnSpPr>
            <a:cxnSpLocks/>
          </p:cNvCxnSpPr>
          <p:nvPr/>
        </p:nvCxnSpPr>
        <p:spPr>
          <a:xfrm>
            <a:off x="7411820" y="2021635"/>
            <a:ext cx="287051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A693BA5F-7938-1035-A5C2-01B2A5CFDCDA}"/>
              </a:ext>
            </a:extLst>
          </p:cNvPr>
          <p:cNvCxnSpPr>
            <a:cxnSpLocks/>
          </p:cNvCxnSpPr>
          <p:nvPr/>
        </p:nvCxnSpPr>
        <p:spPr>
          <a:xfrm>
            <a:off x="972246" y="3760239"/>
            <a:ext cx="1155134"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E481FDE2-7417-23F0-33CB-9FACBE902791}"/>
              </a:ext>
            </a:extLst>
          </p:cNvPr>
          <p:cNvCxnSpPr>
            <a:cxnSpLocks/>
          </p:cNvCxnSpPr>
          <p:nvPr/>
        </p:nvCxnSpPr>
        <p:spPr>
          <a:xfrm>
            <a:off x="5746409" y="3760239"/>
            <a:ext cx="4535925"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06B73F8C-D0EA-22DA-9EA6-84D4BFCCBF69}"/>
              </a:ext>
            </a:extLst>
          </p:cNvPr>
          <p:cNvSpPr txBox="1"/>
          <p:nvPr/>
        </p:nvSpPr>
        <p:spPr>
          <a:xfrm>
            <a:off x="2888254" y="489668"/>
            <a:ext cx="6746824" cy="643831"/>
          </a:xfrm>
          <a:prstGeom prst="rect">
            <a:avLst/>
          </a:prstGeom>
          <a:noFill/>
        </p:spPr>
        <p:txBody>
          <a:bodyPr wrap="square">
            <a:spAutoFit/>
          </a:bodyPr>
          <a:lstStyle/>
          <a:p>
            <a:pPr>
              <a:lnSpc>
                <a:spcPct val="120000"/>
              </a:lnSpc>
            </a:pPr>
            <a:r>
              <a:rPr lang="en-US" sz="3200" b="1" dirty="0">
                <a:solidFill>
                  <a:srgbClr val="7030A0"/>
                </a:solidFill>
                <a:effectLst/>
                <a:ea typeface="Calibri" panose="020F0502020204030204" pitchFamily="34" charset="0"/>
                <a:cs typeface="JDCLK L+ Frutiger LT Std"/>
              </a:rPr>
              <a:t>Now, read and answer the questions.  </a:t>
            </a:r>
            <a:endParaRPr lang="x-none" sz="3200" dirty="0">
              <a:solidFill>
                <a:srgbClr val="7030A0"/>
              </a:solidFill>
              <a:effectLst/>
              <a:ea typeface="Arial" panose="020B0604020202020204" pitchFamily="34" charset="0"/>
              <a:cs typeface="JDCLK L+ Frutiger LT Std"/>
            </a:endParaRPr>
          </a:p>
        </p:txBody>
      </p:sp>
    </p:spTree>
    <p:extLst>
      <p:ext uri="{BB962C8B-B14F-4D97-AF65-F5344CB8AC3E}">
        <p14:creationId xmlns:p14="http://schemas.microsoft.com/office/powerpoint/2010/main" val="524442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linds(horizontal)">
                                      <p:cBhvr>
                                        <p:cTn id="16" dur="500"/>
                                        <p:tgtEl>
                                          <p:spTgt spid="11"/>
                                        </p:tgtEl>
                                      </p:cBhvr>
                                    </p:animEffect>
                                  </p:childTnLst>
                                </p:cTn>
                              </p:par>
                              <p:par>
                                <p:cTn id="17" presetID="3" presetClass="entr" presetSubtype="1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linds(horizontal)">
                                      <p:cBhvr>
                                        <p:cTn id="19" dur="500"/>
                                        <p:tgtEl>
                                          <p:spTgt spid="12"/>
                                        </p:tgtEl>
                                      </p:cBhvr>
                                    </p:animEffect>
                                  </p:childTnLst>
                                </p:cTn>
                              </p:par>
                              <p:par>
                                <p:cTn id="20" presetID="3" presetClass="entr" presetSubtype="1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linds(horizont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40963" y="1670180"/>
            <a:ext cx="184731" cy="369332"/>
          </a:xfrm>
          <a:prstGeom prst="rect">
            <a:avLst/>
          </a:prstGeom>
          <a:noFill/>
        </p:spPr>
        <p:txBody>
          <a:bodyPr wrap="none" rtlCol="0">
            <a:spAutoFit/>
          </a:bodyPr>
          <a:lstStyle/>
          <a:p>
            <a:endParaRPr lang="en-US" dirty="0"/>
          </a:p>
        </p:txBody>
      </p:sp>
      <p:sp>
        <p:nvSpPr>
          <p:cNvPr id="11" name="TextBox 10"/>
          <p:cNvSpPr txBox="1"/>
          <p:nvPr/>
        </p:nvSpPr>
        <p:spPr>
          <a:xfrm>
            <a:off x="136850" y="489668"/>
            <a:ext cx="274126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r>
              <a:rPr lang="en-US" dirty="0"/>
              <a:t>Pre-reading</a:t>
            </a:r>
          </a:p>
        </p:txBody>
      </p:sp>
      <p:sp>
        <p:nvSpPr>
          <p:cNvPr id="5" name="TextBox 4">
            <a:extLst>
              <a:ext uri="{FF2B5EF4-FFF2-40B4-BE49-F238E27FC236}">
                <a16:creationId xmlns:a16="http://schemas.microsoft.com/office/drawing/2014/main" xmlns="" id="{357810B5-5A8B-0D32-E65E-959CE8ABB670}"/>
              </a:ext>
            </a:extLst>
          </p:cNvPr>
          <p:cNvSpPr txBox="1"/>
          <p:nvPr/>
        </p:nvSpPr>
        <p:spPr>
          <a:xfrm>
            <a:off x="2888254" y="489668"/>
            <a:ext cx="6746824" cy="643831"/>
          </a:xfrm>
          <a:prstGeom prst="rect">
            <a:avLst/>
          </a:prstGeom>
          <a:noFill/>
        </p:spPr>
        <p:txBody>
          <a:bodyPr wrap="square">
            <a:spAutoFit/>
          </a:bodyPr>
          <a:lstStyle/>
          <a:p>
            <a:pPr>
              <a:lnSpc>
                <a:spcPct val="120000"/>
              </a:lnSpc>
            </a:pPr>
            <a:r>
              <a:rPr lang="en-US" sz="3200" b="1" dirty="0">
                <a:solidFill>
                  <a:srgbClr val="7030A0"/>
                </a:solidFill>
                <a:effectLst/>
                <a:ea typeface="Calibri" panose="020F0502020204030204" pitchFamily="34" charset="0"/>
                <a:cs typeface="JDCLK L+ Frutiger LT Std"/>
              </a:rPr>
              <a:t>Now, read and answer the questions.  </a:t>
            </a:r>
            <a:endParaRPr lang="x-none" sz="3200" dirty="0">
              <a:solidFill>
                <a:srgbClr val="7030A0"/>
              </a:solidFill>
              <a:effectLst/>
              <a:ea typeface="Arial" panose="020B0604020202020204" pitchFamily="34" charset="0"/>
              <a:cs typeface="JDCLK L+ Frutiger LT Std"/>
            </a:endParaRPr>
          </a:p>
        </p:txBody>
      </p:sp>
      <p:graphicFrame>
        <p:nvGraphicFramePr>
          <p:cNvPr id="8" name="Table 7">
            <a:extLst>
              <a:ext uri="{FF2B5EF4-FFF2-40B4-BE49-F238E27FC236}">
                <a16:creationId xmlns:a16="http://schemas.microsoft.com/office/drawing/2014/main" xmlns="" id="{F6CE916B-C008-02AD-4A5A-B55E69A3263C}"/>
              </a:ext>
            </a:extLst>
          </p:cNvPr>
          <p:cNvGraphicFramePr>
            <a:graphicFrameLocks noGrp="1"/>
          </p:cNvGraphicFramePr>
          <p:nvPr>
            <p:extLst>
              <p:ext uri="{D42A27DB-BD31-4B8C-83A1-F6EECF244321}">
                <p14:modId xmlns:p14="http://schemas.microsoft.com/office/powerpoint/2010/main" val="563290922"/>
              </p:ext>
            </p:extLst>
          </p:nvPr>
        </p:nvGraphicFramePr>
        <p:xfrm>
          <a:off x="153369" y="2263939"/>
          <a:ext cx="11885262" cy="1903251"/>
        </p:xfrm>
        <a:graphic>
          <a:graphicData uri="http://schemas.openxmlformats.org/drawingml/2006/table">
            <a:tbl>
              <a:tblPr firstRow="1" bandRow="1">
                <a:tableStyleId>{2D5ABB26-0587-4C30-8999-92F81FD0307C}</a:tableStyleId>
              </a:tblPr>
              <a:tblGrid>
                <a:gridCol w="3961754">
                  <a:extLst>
                    <a:ext uri="{9D8B030D-6E8A-4147-A177-3AD203B41FA5}">
                      <a16:colId xmlns:a16="http://schemas.microsoft.com/office/drawing/2014/main" xmlns="" val="3876557511"/>
                    </a:ext>
                  </a:extLst>
                </a:gridCol>
                <a:gridCol w="3816203">
                  <a:extLst>
                    <a:ext uri="{9D8B030D-6E8A-4147-A177-3AD203B41FA5}">
                      <a16:colId xmlns:a16="http://schemas.microsoft.com/office/drawing/2014/main" xmlns="" val="1869464164"/>
                    </a:ext>
                  </a:extLst>
                </a:gridCol>
                <a:gridCol w="4107305">
                  <a:extLst>
                    <a:ext uri="{9D8B030D-6E8A-4147-A177-3AD203B41FA5}">
                      <a16:colId xmlns:a16="http://schemas.microsoft.com/office/drawing/2014/main" xmlns="" val="2110027981"/>
                    </a:ext>
                  </a:extLst>
                </a:gridCol>
              </a:tblGrid>
              <a:tr h="836451">
                <a:tc grid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kern="1200" dirty="0">
                          <a:solidFill>
                            <a:schemeClr val="tx1"/>
                          </a:solidFill>
                        </a:rPr>
                        <a:t>﻿1</a:t>
                      </a:r>
                      <a:r>
                        <a:rPr lang="en-US" sz="3200" kern="1200" dirty="0">
                          <a:solidFill>
                            <a:schemeClr val="tx1"/>
                          </a:solidFill>
                        </a:rPr>
                        <a:t>. </a:t>
                      </a:r>
                      <a:r>
                        <a:rPr lang="en-US" sz="3200" b="1" kern="1200" dirty="0">
                          <a:solidFill>
                            <a:schemeClr val="tx1"/>
                          </a:solidFill>
                        </a:rPr>
                        <a:t>What skill is NOT mentioned in the article about being a pilot?</a:t>
                      </a:r>
                      <a:endParaRPr lang="en-US" sz="3200" b="1" kern="1200" dirty="0">
                        <a:solidFill>
                          <a:schemeClr val="tx1"/>
                        </a:solidFill>
                        <a:latin typeface="+mn-lt"/>
                        <a:ea typeface="+mn-ea"/>
                        <a:cs typeface="+mn-cs"/>
                      </a:endParaRPr>
                    </a:p>
                  </a:txBody>
                  <a:tcPr/>
                </a:tc>
                <a:tc hMerge="1">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hMerge="1">
                  <a:txBody>
                    <a:bodyPr/>
                    <a:lstStyle/>
                    <a:p>
                      <a:endParaRPr lang="x-none" dirty="0"/>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01851999"/>
                  </a:ext>
                </a:extLst>
              </a:tr>
              <a:tr h="836451">
                <a:tc>
                  <a:txBody>
                    <a:bodyPr/>
                    <a:lstStyle/>
                    <a:p>
                      <a:pPr algn="ctr"/>
                      <a:r>
                        <a:rPr lang="en-US" sz="3200" dirty="0"/>
                        <a:t>﻿A. stress management</a:t>
                      </a:r>
                      <a:endParaRPr lang="x-none" sz="3200" dirty="0">
                        <a:latin typeface="+mn-lt"/>
                      </a:endParaRPr>
                    </a:p>
                  </a:txBody>
                  <a:tcPr/>
                </a:tc>
                <a:tc>
                  <a:txBody>
                    <a:bodyPr/>
                    <a:lstStyle/>
                    <a:p>
                      <a:pPr algn="ctr"/>
                      <a:r>
                        <a:rPr lang="en-US" sz="3200" dirty="0"/>
                        <a:t>﻿B. math skills</a:t>
                      </a:r>
                      <a:endParaRPr lang="x-none" sz="3200" dirty="0">
                        <a:latin typeface="+mn-lt"/>
                      </a:endParaRPr>
                    </a:p>
                  </a:txBody>
                  <a:tcPr/>
                </a:tc>
                <a:tc>
                  <a:txBody>
                    <a:bodyPr/>
                    <a:lstStyle/>
                    <a:p>
                      <a:pPr algn="ctr"/>
                      <a:r>
                        <a:rPr lang="en-US" sz="3200" dirty="0"/>
                        <a:t>﻿C. problem-solving skills</a:t>
                      </a:r>
                      <a:endParaRPr lang="x-none" sz="3200" dirty="0">
                        <a:latin typeface="+mn-lt"/>
                      </a:endParaRPr>
                    </a:p>
                  </a:txBody>
                  <a:tcPr/>
                </a:tc>
                <a:extLst>
                  <a:ext uri="{0D108BD9-81ED-4DB2-BD59-A6C34878D82A}">
                    <a16:rowId xmlns:a16="http://schemas.microsoft.com/office/drawing/2014/main" xmlns="" val="2351568656"/>
                  </a:ext>
                </a:extLst>
              </a:tr>
            </a:tbl>
          </a:graphicData>
        </a:graphic>
      </p:graphicFrame>
      <p:sp>
        <p:nvSpPr>
          <p:cNvPr id="10" name="Oval 9">
            <a:extLst>
              <a:ext uri="{FF2B5EF4-FFF2-40B4-BE49-F238E27FC236}">
                <a16:creationId xmlns:a16="http://schemas.microsoft.com/office/drawing/2014/main" xmlns="" id="{7E099D09-4CB4-83B2-1E9E-FF118FFC510D}"/>
              </a:ext>
            </a:extLst>
          </p:cNvPr>
          <p:cNvSpPr/>
          <p:nvPr/>
        </p:nvSpPr>
        <p:spPr>
          <a:xfrm>
            <a:off x="8322906" y="3204572"/>
            <a:ext cx="599607" cy="448855"/>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13877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white paper with black text&#10;&#10;Description automatically generated">
            <a:extLst>
              <a:ext uri="{FF2B5EF4-FFF2-40B4-BE49-F238E27FC236}">
                <a16:creationId xmlns:a16="http://schemas.microsoft.com/office/drawing/2014/main" xmlns="" id="{7192E309-7121-C1E2-2668-B6EF04BBA8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96651" y="688499"/>
            <a:ext cx="6512913" cy="5624329"/>
          </a:xfrm>
          <a:prstGeom prst="rect">
            <a:avLst/>
          </a:prstGeom>
        </p:spPr>
      </p:pic>
      <p:sp>
        <p:nvSpPr>
          <p:cNvPr id="4" name="TextBox 3">
            <a:extLst>
              <a:ext uri="{FF2B5EF4-FFF2-40B4-BE49-F238E27FC236}">
                <a16:creationId xmlns:a16="http://schemas.microsoft.com/office/drawing/2014/main" xmlns="" id="{79077B74-31B7-8F4A-0705-2DCCE8024689}"/>
              </a:ext>
            </a:extLst>
          </p:cNvPr>
          <p:cNvSpPr txBox="1"/>
          <p:nvPr/>
        </p:nvSpPr>
        <p:spPr>
          <a:xfrm>
            <a:off x="529532" y="3075057"/>
            <a:ext cx="2706254" cy="707886"/>
          </a:xfrm>
          <a:prstGeom prst="rect">
            <a:avLst/>
          </a:prstGeom>
          <a:noFill/>
          <a:ln w="28575">
            <a:solidFill>
              <a:schemeClr val="bg2"/>
            </a:solidFill>
          </a:ln>
        </p:spPr>
        <p:txBody>
          <a:bodyPr wrap="none" rtlCol="0">
            <a:spAutoFit/>
          </a:bodyPr>
          <a:lstStyle/>
          <a:p>
            <a:r>
              <a:rPr lang="x-none" sz="4000" b="1" dirty="0">
                <a:solidFill>
                  <a:srgbClr val="FF2F92"/>
                </a:solidFill>
              </a:rPr>
              <a:t>Explanation</a:t>
            </a:r>
          </a:p>
        </p:txBody>
      </p:sp>
      <p:sp>
        <p:nvSpPr>
          <p:cNvPr id="15" name="Oval 14">
            <a:extLst>
              <a:ext uri="{FF2B5EF4-FFF2-40B4-BE49-F238E27FC236}">
                <a16:creationId xmlns:a16="http://schemas.microsoft.com/office/drawing/2014/main" xmlns="" id="{D614C741-F7EB-B0B3-B990-5AD7F09D7ECA}"/>
              </a:ext>
            </a:extLst>
          </p:cNvPr>
          <p:cNvSpPr/>
          <p:nvPr/>
        </p:nvSpPr>
        <p:spPr>
          <a:xfrm>
            <a:off x="5330283" y="2503281"/>
            <a:ext cx="2899317" cy="333608"/>
          </a:xfrm>
          <a:prstGeom prst="ellipse">
            <a:avLst/>
          </a:prstGeom>
          <a:solidFill>
            <a:srgbClr val="BC39F7">
              <a:alpha val="50000"/>
            </a:srgbClr>
          </a:solidFill>
          <a:ln>
            <a:solidFill>
              <a:srgbClr val="BC39F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
        <p:nvSpPr>
          <p:cNvPr id="16" name="Oval 15">
            <a:extLst>
              <a:ext uri="{FF2B5EF4-FFF2-40B4-BE49-F238E27FC236}">
                <a16:creationId xmlns:a16="http://schemas.microsoft.com/office/drawing/2014/main" xmlns="" id="{D7B6A557-4A02-2E4F-6492-A9C590F8993F}"/>
              </a:ext>
            </a:extLst>
          </p:cNvPr>
          <p:cNvSpPr/>
          <p:nvPr/>
        </p:nvSpPr>
        <p:spPr>
          <a:xfrm>
            <a:off x="5140143" y="4662138"/>
            <a:ext cx="3791984" cy="333608"/>
          </a:xfrm>
          <a:prstGeom prst="ellipse">
            <a:avLst/>
          </a:prstGeom>
          <a:solidFill>
            <a:srgbClr val="BC39F7">
              <a:alpha val="50000"/>
            </a:srgbClr>
          </a:solidFill>
          <a:ln>
            <a:solidFill>
              <a:srgbClr val="BC39F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
        <p:nvSpPr>
          <p:cNvPr id="17" name="Oval 16">
            <a:extLst>
              <a:ext uri="{FF2B5EF4-FFF2-40B4-BE49-F238E27FC236}">
                <a16:creationId xmlns:a16="http://schemas.microsoft.com/office/drawing/2014/main" xmlns="" id="{E700103A-BBB7-6488-ECAA-6B1DFE915955}"/>
              </a:ext>
            </a:extLst>
          </p:cNvPr>
          <p:cNvSpPr/>
          <p:nvPr/>
        </p:nvSpPr>
        <p:spPr>
          <a:xfrm>
            <a:off x="4265924" y="764784"/>
            <a:ext cx="2899317" cy="310121"/>
          </a:xfrm>
          <a:prstGeom prst="ellipse">
            <a:avLst/>
          </a:prstGeom>
          <a:solidFill>
            <a:srgbClr val="BC39F7">
              <a:alpha val="50000"/>
            </a:srgbClr>
          </a:solidFill>
          <a:ln>
            <a:solidFill>
              <a:srgbClr val="BC39F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
        <p:nvSpPr>
          <p:cNvPr id="18" name="Oval 17">
            <a:extLst>
              <a:ext uri="{FF2B5EF4-FFF2-40B4-BE49-F238E27FC236}">
                <a16:creationId xmlns:a16="http://schemas.microsoft.com/office/drawing/2014/main" xmlns="" id="{083574E3-5AAE-03A4-E907-3A17EB4DB721}"/>
              </a:ext>
            </a:extLst>
          </p:cNvPr>
          <p:cNvSpPr/>
          <p:nvPr/>
        </p:nvSpPr>
        <p:spPr>
          <a:xfrm>
            <a:off x="4196651" y="1676398"/>
            <a:ext cx="1636113" cy="310121"/>
          </a:xfrm>
          <a:prstGeom prst="ellipse">
            <a:avLst/>
          </a:prstGeom>
          <a:solidFill>
            <a:srgbClr val="BC39F7">
              <a:alpha val="50000"/>
            </a:srgbClr>
          </a:solidFill>
          <a:ln>
            <a:solidFill>
              <a:srgbClr val="BC39F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6016269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85170" y="1840167"/>
            <a:ext cx="9747549" cy="5201424"/>
          </a:xfrm>
          <a:prstGeom prst="rect">
            <a:avLst/>
          </a:prstGeom>
          <a:noFill/>
        </p:spPr>
        <p:txBody>
          <a:bodyPr wrap="square" rtlCol="0">
            <a:spAutoFit/>
          </a:bodyPr>
          <a:lstStyle/>
          <a:p>
            <a:pPr algn="ctr"/>
            <a:r>
              <a:rPr lang="en-US" sz="3200" b="1" dirty="0" smtClean="0">
                <a:solidFill>
                  <a:srgbClr val="FF0000"/>
                </a:solidFill>
              </a:rPr>
              <a:t>Unit 3: WORLD OF WORK</a:t>
            </a:r>
          </a:p>
          <a:p>
            <a:pPr algn="ctr"/>
            <a:r>
              <a:rPr lang="en-US" sz="4400" dirty="0" smtClean="0">
                <a:solidFill>
                  <a:srgbClr val="00B0F0"/>
                </a:solidFill>
              </a:rPr>
              <a:t>Lesson 1.1: Vocab &amp; Reading</a:t>
            </a:r>
          </a:p>
          <a:p>
            <a:pPr algn="ctr"/>
            <a:r>
              <a:rPr lang="en-US" sz="3200" dirty="0" smtClean="0">
                <a:solidFill>
                  <a:srgbClr val="92D050"/>
                </a:solidFill>
              </a:rPr>
              <a:t>Pages: 26 &amp; 27</a:t>
            </a:r>
          </a:p>
          <a:p>
            <a:pPr algn="ctr"/>
            <a:endParaRPr lang="en-US" sz="3200" dirty="0">
              <a:solidFill>
                <a:srgbClr val="92D050"/>
              </a:solidFill>
            </a:endParaRPr>
          </a:p>
          <a:p>
            <a:pPr algn="ctr"/>
            <a:endParaRPr lang="en-US" sz="3200" dirty="0" smtClean="0">
              <a:solidFill>
                <a:srgbClr val="92D050"/>
              </a:solidFill>
            </a:endParaRPr>
          </a:p>
          <a:p>
            <a:pPr algn="ctr"/>
            <a:endParaRPr lang="en-US" sz="3200" dirty="0">
              <a:solidFill>
                <a:srgbClr val="92D050"/>
              </a:solidFill>
            </a:endParaRPr>
          </a:p>
          <a:p>
            <a:pPr algn="ctr"/>
            <a:endParaRPr lang="en-US" sz="3200" dirty="0" smtClean="0">
              <a:solidFill>
                <a:srgbClr val="92D050"/>
              </a:solidFill>
            </a:endParaRPr>
          </a:p>
          <a:p>
            <a:pPr algn="ctr"/>
            <a:endParaRPr lang="en-US" sz="3200" dirty="0">
              <a:solidFill>
                <a:srgbClr val="92D050"/>
              </a:solidFill>
            </a:endParaRPr>
          </a:p>
          <a:p>
            <a:pPr algn="ctr"/>
            <a:endParaRPr lang="en-US" sz="3200" dirty="0" smtClean="0">
              <a:solidFill>
                <a:srgbClr val="92D050"/>
              </a:solidFill>
            </a:endParaRPr>
          </a:p>
          <a:p>
            <a:pPr algn="ctr"/>
            <a:endParaRPr lang="en-US" sz="3200" dirty="0">
              <a:solidFill>
                <a:srgbClr val="92D050"/>
              </a:solidFill>
            </a:endParaRPr>
          </a:p>
        </p:txBody>
      </p:sp>
    </p:spTree>
    <p:extLst>
      <p:ext uri="{BB962C8B-B14F-4D97-AF65-F5344CB8AC3E}">
        <p14:creationId xmlns:p14="http://schemas.microsoft.com/office/powerpoint/2010/main" val="1772680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840963" y="1670180"/>
            <a:ext cx="184731" cy="369332"/>
          </a:xfrm>
          <a:prstGeom prst="rect">
            <a:avLst/>
          </a:prstGeom>
          <a:noFill/>
        </p:spPr>
        <p:txBody>
          <a:bodyPr wrap="none" rtlCol="0">
            <a:spAutoFit/>
          </a:bodyPr>
          <a:lstStyle/>
          <a:p>
            <a:endParaRPr lang="en-US" dirty="0"/>
          </a:p>
        </p:txBody>
      </p:sp>
      <p:sp>
        <p:nvSpPr>
          <p:cNvPr id="11" name="TextBox 10"/>
          <p:cNvSpPr txBox="1"/>
          <p:nvPr/>
        </p:nvSpPr>
        <p:spPr>
          <a:xfrm>
            <a:off x="136850" y="489668"/>
            <a:ext cx="274126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r>
              <a:rPr lang="en-US" dirty="0"/>
              <a:t>While-reading</a:t>
            </a:r>
          </a:p>
        </p:txBody>
      </p:sp>
      <p:sp>
        <p:nvSpPr>
          <p:cNvPr id="5" name="TextBox 4">
            <a:extLst>
              <a:ext uri="{FF2B5EF4-FFF2-40B4-BE49-F238E27FC236}">
                <a16:creationId xmlns:a16="http://schemas.microsoft.com/office/drawing/2014/main" xmlns="" id="{357810B5-5A8B-0D32-E65E-959CE8ABB670}"/>
              </a:ext>
            </a:extLst>
          </p:cNvPr>
          <p:cNvSpPr txBox="1"/>
          <p:nvPr/>
        </p:nvSpPr>
        <p:spPr>
          <a:xfrm>
            <a:off x="2888254" y="489668"/>
            <a:ext cx="6746824" cy="643831"/>
          </a:xfrm>
          <a:prstGeom prst="rect">
            <a:avLst/>
          </a:prstGeom>
          <a:noFill/>
        </p:spPr>
        <p:txBody>
          <a:bodyPr wrap="square">
            <a:spAutoFit/>
          </a:bodyPr>
          <a:lstStyle/>
          <a:p>
            <a:pPr>
              <a:lnSpc>
                <a:spcPct val="120000"/>
              </a:lnSpc>
            </a:pPr>
            <a:r>
              <a:rPr lang="en-US" sz="3200" b="1" dirty="0">
                <a:solidFill>
                  <a:srgbClr val="7030A0"/>
                </a:solidFill>
                <a:effectLst/>
                <a:ea typeface="Calibri" panose="020F0502020204030204" pitchFamily="34" charset="0"/>
                <a:cs typeface="JDCLK L+ Frutiger LT Std"/>
              </a:rPr>
              <a:t>Now, read and answer the questions.  </a:t>
            </a:r>
            <a:endParaRPr lang="x-none" sz="3200" dirty="0">
              <a:solidFill>
                <a:srgbClr val="7030A0"/>
              </a:solidFill>
              <a:effectLst/>
              <a:ea typeface="Arial" panose="020B0604020202020204" pitchFamily="34" charset="0"/>
              <a:cs typeface="JDCLK L+ Frutiger LT Std"/>
            </a:endParaRPr>
          </a:p>
        </p:txBody>
      </p:sp>
      <p:graphicFrame>
        <p:nvGraphicFramePr>
          <p:cNvPr id="8" name="Table 7">
            <a:extLst>
              <a:ext uri="{FF2B5EF4-FFF2-40B4-BE49-F238E27FC236}">
                <a16:creationId xmlns:a16="http://schemas.microsoft.com/office/drawing/2014/main" xmlns="" id="{F6CE916B-C008-02AD-4A5A-B55E69A3263C}"/>
              </a:ext>
            </a:extLst>
          </p:cNvPr>
          <p:cNvGraphicFramePr>
            <a:graphicFrameLocks noGrp="1"/>
          </p:cNvGraphicFramePr>
          <p:nvPr>
            <p:extLst>
              <p:ext uri="{D42A27DB-BD31-4B8C-83A1-F6EECF244321}">
                <p14:modId xmlns:p14="http://schemas.microsoft.com/office/powerpoint/2010/main" val="4163464809"/>
              </p:ext>
            </p:extLst>
          </p:nvPr>
        </p:nvGraphicFramePr>
        <p:xfrm>
          <a:off x="223677" y="2261575"/>
          <a:ext cx="11885262" cy="2286000"/>
        </p:xfrm>
        <a:graphic>
          <a:graphicData uri="http://schemas.openxmlformats.org/drawingml/2006/table">
            <a:tbl>
              <a:tblPr firstRow="1" bandRow="1">
                <a:tableStyleId>{2D5ABB26-0587-4C30-8999-92F81FD0307C}</a:tableStyleId>
              </a:tblPr>
              <a:tblGrid>
                <a:gridCol w="11885262">
                  <a:extLst>
                    <a:ext uri="{9D8B030D-6E8A-4147-A177-3AD203B41FA5}">
                      <a16:colId xmlns:a16="http://schemas.microsoft.com/office/drawing/2014/main" xmlns="" val="3876557511"/>
                    </a:ext>
                  </a:extLst>
                </a:gridCol>
              </a:tblGrid>
              <a:tr h="1081785">
                <a:tc>
                  <a:txBody>
                    <a:bodyPr/>
                    <a:lstStyle/>
                    <a:p>
                      <a:r>
                        <a:rPr lang="en-US" sz="3600" dirty="0"/>
                        <a:t>﻿</a:t>
                      </a:r>
                      <a:r>
                        <a:rPr lang="en-US" sz="3600" b="1" dirty="0"/>
                        <a:t>2. According to the article about pilots, what two things must they be able to do fast?</a:t>
                      </a:r>
                    </a:p>
                    <a:p>
                      <a:endParaRPr lang="en-US" sz="3600" b="1" dirty="0"/>
                    </a:p>
                    <a:p>
                      <a:pPr algn="ctr"/>
                      <a:r>
                        <a:rPr lang="x-none" sz="3600" b="0" dirty="0">
                          <a:latin typeface="+mn-lt"/>
                        </a:rPr>
                        <a:t>___________________________________________________</a:t>
                      </a:r>
                    </a:p>
                  </a:txBody>
                  <a:tcPr/>
                </a:tc>
                <a:extLst>
                  <a:ext uri="{0D108BD9-81ED-4DB2-BD59-A6C34878D82A}">
                    <a16:rowId xmlns:a16="http://schemas.microsoft.com/office/drawing/2014/main" xmlns="" val="1990625581"/>
                  </a:ext>
                </a:extLst>
              </a:tr>
            </a:tbl>
          </a:graphicData>
        </a:graphic>
      </p:graphicFrame>
      <p:sp>
        <p:nvSpPr>
          <p:cNvPr id="9" name="TextBox 8">
            <a:extLst>
              <a:ext uri="{FF2B5EF4-FFF2-40B4-BE49-F238E27FC236}">
                <a16:creationId xmlns:a16="http://schemas.microsoft.com/office/drawing/2014/main" xmlns="" id="{EE1791D0-E1AC-555F-0574-5823A9C57B58}"/>
              </a:ext>
            </a:extLst>
          </p:cNvPr>
          <p:cNvSpPr txBox="1"/>
          <p:nvPr/>
        </p:nvSpPr>
        <p:spPr>
          <a:xfrm>
            <a:off x="2514675" y="3655023"/>
            <a:ext cx="7162650" cy="1015663"/>
          </a:xfrm>
          <a:prstGeom prst="rect">
            <a:avLst/>
          </a:prstGeom>
          <a:noFill/>
        </p:spPr>
        <p:txBody>
          <a:bodyPr wrap="square" rtlCol="0">
            <a:spAutoFit/>
          </a:bodyPr>
          <a:lstStyle/>
          <a:p>
            <a:pPr algn="ctr"/>
            <a:r>
              <a:rPr lang="en-US" sz="3600" b="1" i="1" dirty="0">
                <a:solidFill>
                  <a:srgbClr val="FF0000"/>
                </a:solidFill>
                <a:ea typeface="Calibri" panose="020F0502020204030204" pitchFamily="34" charset="0"/>
              </a:rPr>
              <a:t>making decisions and doing math</a:t>
            </a:r>
            <a:r>
              <a:rPr lang="x-none" sz="3600" b="1" dirty="0">
                <a:solidFill>
                  <a:srgbClr val="FF0000"/>
                </a:solidFill>
              </a:rPr>
              <a:t> </a:t>
            </a:r>
          </a:p>
          <a:p>
            <a:pPr algn="ctr"/>
            <a:endParaRPr lang="x-none" sz="2400" b="1" dirty="0">
              <a:solidFill>
                <a:srgbClr val="FF0000"/>
              </a:solidFill>
            </a:endParaRPr>
          </a:p>
        </p:txBody>
      </p:sp>
    </p:spTree>
    <p:extLst>
      <p:ext uri="{BB962C8B-B14F-4D97-AF65-F5344CB8AC3E}">
        <p14:creationId xmlns:p14="http://schemas.microsoft.com/office/powerpoint/2010/main" val="2181626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text&#10;&#10;Description automatically generated">
            <a:extLst>
              <a:ext uri="{FF2B5EF4-FFF2-40B4-BE49-F238E27FC236}">
                <a16:creationId xmlns:a16="http://schemas.microsoft.com/office/drawing/2014/main" xmlns="" id="{09CE58CD-1F5A-4798-51AB-83B36039F4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3" y="4143015"/>
            <a:ext cx="10545744" cy="1590609"/>
          </a:xfrm>
          <a:prstGeom prst="rect">
            <a:avLst/>
          </a:prstGeom>
        </p:spPr>
      </p:pic>
      <p:pic>
        <p:nvPicPr>
          <p:cNvPr id="10" name="Picture 9" descr="A black text on a white background&#10;&#10;Description automatically generated">
            <a:extLst>
              <a:ext uri="{FF2B5EF4-FFF2-40B4-BE49-F238E27FC236}">
                <a16:creationId xmlns:a16="http://schemas.microsoft.com/office/drawing/2014/main" xmlns="" id="{B5A564AD-B269-6067-913E-9B5BDEC3C0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6473" y="1841902"/>
            <a:ext cx="10545744" cy="1587098"/>
          </a:xfrm>
          <a:prstGeom prst="rect">
            <a:avLst/>
          </a:prstGeom>
        </p:spPr>
      </p:pic>
      <p:sp>
        <p:nvSpPr>
          <p:cNvPr id="11" name="Oval 10">
            <a:extLst>
              <a:ext uri="{FF2B5EF4-FFF2-40B4-BE49-F238E27FC236}">
                <a16:creationId xmlns:a16="http://schemas.microsoft.com/office/drawing/2014/main" xmlns="" id="{532FD1F7-3F4B-C5C7-DEC5-FFD73B335CB7}"/>
              </a:ext>
            </a:extLst>
          </p:cNvPr>
          <p:cNvSpPr/>
          <p:nvPr/>
        </p:nvSpPr>
        <p:spPr>
          <a:xfrm>
            <a:off x="9807742" y="2372213"/>
            <a:ext cx="1264475" cy="526475"/>
          </a:xfrm>
          <a:prstGeom prst="ellipse">
            <a:avLst/>
          </a:prstGeom>
          <a:solidFill>
            <a:srgbClr val="BC39F7">
              <a:alpha val="50000"/>
            </a:srgbClr>
          </a:solidFill>
          <a:ln>
            <a:solidFill>
              <a:srgbClr val="BC39F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
        <p:nvSpPr>
          <p:cNvPr id="12" name="Oval 11">
            <a:extLst>
              <a:ext uri="{FF2B5EF4-FFF2-40B4-BE49-F238E27FC236}">
                <a16:creationId xmlns:a16="http://schemas.microsoft.com/office/drawing/2014/main" xmlns="" id="{6504ABB9-8CE1-F200-7DBD-596A101797C3}"/>
              </a:ext>
            </a:extLst>
          </p:cNvPr>
          <p:cNvSpPr/>
          <p:nvPr/>
        </p:nvSpPr>
        <p:spPr>
          <a:xfrm>
            <a:off x="487545" y="2902525"/>
            <a:ext cx="2892964" cy="526475"/>
          </a:xfrm>
          <a:prstGeom prst="ellipse">
            <a:avLst/>
          </a:prstGeom>
          <a:solidFill>
            <a:srgbClr val="BC39F7">
              <a:alpha val="50000"/>
            </a:srgbClr>
          </a:solidFill>
          <a:ln>
            <a:solidFill>
              <a:srgbClr val="BC39F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
        <p:nvSpPr>
          <p:cNvPr id="13" name="Oval 12">
            <a:extLst>
              <a:ext uri="{FF2B5EF4-FFF2-40B4-BE49-F238E27FC236}">
                <a16:creationId xmlns:a16="http://schemas.microsoft.com/office/drawing/2014/main" xmlns="" id="{6BD17616-CD60-7A79-47FA-0E840EB0EA80}"/>
              </a:ext>
            </a:extLst>
          </p:cNvPr>
          <p:cNvSpPr/>
          <p:nvPr/>
        </p:nvSpPr>
        <p:spPr>
          <a:xfrm>
            <a:off x="4907145" y="4675081"/>
            <a:ext cx="2892964" cy="526475"/>
          </a:xfrm>
          <a:prstGeom prst="ellipse">
            <a:avLst/>
          </a:prstGeom>
          <a:solidFill>
            <a:srgbClr val="BC39F7">
              <a:alpha val="50000"/>
            </a:srgbClr>
          </a:solidFill>
          <a:ln>
            <a:solidFill>
              <a:srgbClr val="BC39F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
        <p:nvSpPr>
          <p:cNvPr id="14" name="TextBox 13">
            <a:extLst>
              <a:ext uri="{FF2B5EF4-FFF2-40B4-BE49-F238E27FC236}">
                <a16:creationId xmlns:a16="http://schemas.microsoft.com/office/drawing/2014/main" xmlns="" id="{B4E928B9-AFC3-831F-C775-0BEB5579BB55}"/>
              </a:ext>
            </a:extLst>
          </p:cNvPr>
          <p:cNvSpPr txBox="1"/>
          <p:nvPr/>
        </p:nvSpPr>
        <p:spPr>
          <a:xfrm>
            <a:off x="487545" y="770433"/>
            <a:ext cx="2706254" cy="707886"/>
          </a:xfrm>
          <a:prstGeom prst="rect">
            <a:avLst/>
          </a:prstGeom>
          <a:noFill/>
          <a:ln w="28575">
            <a:solidFill>
              <a:schemeClr val="bg2"/>
            </a:solidFill>
          </a:ln>
        </p:spPr>
        <p:txBody>
          <a:bodyPr wrap="none" rtlCol="0">
            <a:spAutoFit/>
          </a:bodyPr>
          <a:lstStyle/>
          <a:p>
            <a:r>
              <a:rPr lang="x-none" sz="4000" b="1" dirty="0">
                <a:solidFill>
                  <a:srgbClr val="FF2F92"/>
                </a:solidFill>
              </a:rPr>
              <a:t>Explanation</a:t>
            </a:r>
          </a:p>
        </p:txBody>
      </p:sp>
    </p:spTree>
    <p:extLst>
      <p:ext uri="{BB962C8B-B14F-4D97-AF65-F5344CB8AC3E}">
        <p14:creationId xmlns:p14="http://schemas.microsoft.com/office/powerpoint/2010/main" val="20782056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57909F51-3C6F-CC23-B313-EFCA04896B31}"/>
              </a:ext>
            </a:extLst>
          </p:cNvPr>
          <p:cNvGraphicFramePr>
            <a:graphicFrameLocks noGrp="1"/>
          </p:cNvGraphicFramePr>
          <p:nvPr>
            <p:extLst>
              <p:ext uri="{D42A27DB-BD31-4B8C-83A1-F6EECF244321}">
                <p14:modId xmlns:p14="http://schemas.microsoft.com/office/powerpoint/2010/main" val="2900123143"/>
              </p:ext>
            </p:extLst>
          </p:nvPr>
        </p:nvGraphicFramePr>
        <p:xfrm>
          <a:off x="306738" y="2477374"/>
          <a:ext cx="11885262" cy="2377440"/>
        </p:xfrm>
        <a:graphic>
          <a:graphicData uri="http://schemas.openxmlformats.org/drawingml/2006/table">
            <a:tbl>
              <a:tblPr firstRow="1" bandRow="1">
                <a:tableStyleId>{2D5ABB26-0587-4C30-8999-92F81FD0307C}</a:tableStyleId>
              </a:tblPr>
              <a:tblGrid>
                <a:gridCol w="3961754">
                  <a:extLst>
                    <a:ext uri="{9D8B030D-6E8A-4147-A177-3AD203B41FA5}">
                      <a16:colId xmlns:a16="http://schemas.microsoft.com/office/drawing/2014/main" xmlns="" val="525319166"/>
                    </a:ext>
                  </a:extLst>
                </a:gridCol>
                <a:gridCol w="3456439">
                  <a:extLst>
                    <a:ext uri="{9D8B030D-6E8A-4147-A177-3AD203B41FA5}">
                      <a16:colId xmlns:a16="http://schemas.microsoft.com/office/drawing/2014/main" xmlns="" val="1694365855"/>
                    </a:ext>
                  </a:extLst>
                </a:gridCol>
                <a:gridCol w="4467069">
                  <a:extLst>
                    <a:ext uri="{9D8B030D-6E8A-4147-A177-3AD203B41FA5}">
                      <a16:colId xmlns:a16="http://schemas.microsoft.com/office/drawing/2014/main" xmlns="" val="2776145559"/>
                    </a:ext>
                  </a:extLst>
                </a:gridCol>
              </a:tblGrid>
              <a:tr h="836451">
                <a:tc gridSpan="3">
                  <a:txBody>
                    <a:bodyPr/>
                    <a:lstStyle/>
                    <a:p>
                      <a:r>
                        <a:rPr lang="x-none" sz="3600" b="1" dirty="0"/>
                        <a:t>3. </a:t>
                      </a:r>
                      <a:r>
                        <a:rPr lang="en-US" sz="3600" b="1" dirty="0"/>
                        <a:t>﻿ The word them in the article about being an architect refers to </a:t>
                      </a:r>
                      <a:r>
                        <a:rPr lang="en-US" sz="3600" dirty="0"/>
                        <a:t>____________ .</a:t>
                      </a:r>
                      <a:endParaRPr lang="x-none" sz="3600" dirty="0">
                        <a:latin typeface="+mn-lt"/>
                      </a:endParaRPr>
                    </a:p>
                  </a:txBody>
                  <a:tcPr/>
                </a:tc>
                <a:tc hMerge="1">
                  <a:txBody>
                    <a:bodyPr/>
                    <a:lstStyle/>
                    <a:p>
                      <a:endParaRPr lang="x-non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x-none"/>
                    </a:p>
                  </a:txBody>
                  <a:tcPr/>
                </a:tc>
                <a:extLst>
                  <a:ext uri="{0D108BD9-81ED-4DB2-BD59-A6C34878D82A}">
                    <a16:rowId xmlns:a16="http://schemas.microsoft.com/office/drawing/2014/main" xmlns="" val="3400863272"/>
                  </a:ext>
                </a:extLst>
              </a:tr>
              <a:tr h="836451">
                <a:tc>
                  <a:txBody>
                    <a:bodyPr/>
                    <a:lstStyle/>
                    <a:p>
                      <a:r>
                        <a:rPr lang="en-US" sz="3600" dirty="0"/>
                        <a:t>﻿A. architects</a:t>
                      </a:r>
                      <a:endParaRPr lang="x-none" sz="3600" dirty="0">
                        <a:latin typeface="+mn-lt"/>
                      </a:endParaRPr>
                    </a:p>
                  </a:txBody>
                  <a:tcPr/>
                </a:tc>
                <a:tc>
                  <a:txBody>
                    <a:bodyPr/>
                    <a:lstStyle/>
                    <a:p>
                      <a:r>
                        <a:rPr lang="en-US" sz="3600" dirty="0"/>
                        <a:t>﻿B. pilots</a:t>
                      </a:r>
                      <a:endParaRPr lang="x-none" sz="3600" dirty="0">
                        <a:latin typeface="+mn-lt"/>
                      </a:endParaRPr>
                    </a:p>
                  </a:txBody>
                  <a:tcPr/>
                </a:tc>
                <a:tc>
                  <a:txBody>
                    <a:bodyPr/>
                    <a:lstStyle/>
                    <a:p>
                      <a:r>
                        <a:rPr lang="en-US" sz="3600" dirty="0"/>
                        <a:t>﻿C. engineers and workers</a:t>
                      </a:r>
                      <a:endParaRPr lang="x-none" sz="3600" dirty="0">
                        <a:latin typeface="+mn-lt"/>
                      </a:endParaRPr>
                    </a:p>
                  </a:txBody>
                  <a:tcPr/>
                </a:tc>
                <a:extLst>
                  <a:ext uri="{0D108BD9-81ED-4DB2-BD59-A6C34878D82A}">
                    <a16:rowId xmlns:a16="http://schemas.microsoft.com/office/drawing/2014/main" xmlns="" val="835969297"/>
                  </a:ext>
                </a:extLst>
              </a:tr>
            </a:tbl>
          </a:graphicData>
        </a:graphic>
      </p:graphicFrame>
      <p:sp>
        <p:nvSpPr>
          <p:cNvPr id="3" name="Oval 2">
            <a:extLst>
              <a:ext uri="{FF2B5EF4-FFF2-40B4-BE49-F238E27FC236}">
                <a16:creationId xmlns:a16="http://schemas.microsoft.com/office/drawing/2014/main" xmlns="" id="{FE20F024-08AD-259B-22CF-65B7B1EB4318}"/>
              </a:ext>
            </a:extLst>
          </p:cNvPr>
          <p:cNvSpPr/>
          <p:nvPr/>
        </p:nvSpPr>
        <p:spPr>
          <a:xfrm>
            <a:off x="7657888" y="3772608"/>
            <a:ext cx="599607" cy="448855"/>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
        <p:nvSpPr>
          <p:cNvPr id="6" name="TextBox 5">
            <a:extLst>
              <a:ext uri="{FF2B5EF4-FFF2-40B4-BE49-F238E27FC236}">
                <a16:creationId xmlns:a16="http://schemas.microsoft.com/office/drawing/2014/main" xmlns="" id="{49949F43-A377-6D92-177C-3C125A01290D}"/>
              </a:ext>
            </a:extLst>
          </p:cNvPr>
          <p:cNvSpPr txBox="1"/>
          <p:nvPr/>
        </p:nvSpPr>
        <p:spPr>
          <a:xfrm>
            <a:off x="146992" y="542512"/>
            <a:ext cx="274126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r>
              <a:rPr lang="en-US" dirty="0"/>
              <a:t>While-reading</a:t>
            </a:r>
          </a:p>
        </p:txBody>
      </p:sp>
      <p:sp>
        <p:nvSpPr>
          <p:cNvPr id="7" name="TextBox 6">
            <a:extLst>
              <a:ext uri="{FF2B5EF4-FFF2-40B4-BE49-F238E27FC236}">
                <a16:creationId xmlns:a16="http://schemas.microsoft.com/office/drawing/2014/main" xmlns="" id="{FD13F886-D66A-E668-4BAD-D0C61A54B9AC}"/>
              </a:ext>
            </a:extLst>
          </p:cNvPr>
          <p:cNvSpPr txBox="1"/>
          <p:nvPr/>
        </p:nvSpPr>
        <p:spPr>
          <a:xfrm>
            <a:off x="2888254" y="489668"/>
            <a:ext cx="6746824" cy="643831"/>
          </a:xfrm>
          <a:prstGeom prst="rect">
            <a:avLst/>
          </a:prstGeom>
          <a:noFill/>
        </p:spPr>
        <p:txBody>
          <a:bodyPr wrap="square">
            <a:spAutoFit/>
          </a:bodyPr>
          <a:lstStyle/>
          <a:p>
            <a:pPr>
              <a:lnSpc>
                <a:spcPct val="120000"/>
              </a:lnSpc>
            </a:pPr>
            <a:r>
              <a:rPr lang="en-US" sz="3200" b="1" dirty="0">
                <a:solidFill>
                  <a:srgbClr val="7030A0"/>
                </a:solidFill>
                <a:effectLst/>
                <a:ea typeface="Calibri" panose="020F0502020204030204" pitchFamily="34" charset="0"/>
                <a:cs typeface="JDCLK L+ Frutiger LT Std"/>
              </a:rPr>
              <a:t>Now, read and answer the questions.  </a:t>
            </a:r>
            <a:endParaRPr lang="x-none" sz="3200" dirty="0">
              <a:solidFill>
                <a:srgbClr val="7030A0"/>
              </a:solidFill>
              <a:effectLst/>
              <a:ea typeface="Arial" panose="020B0604020202020204" pitchFamily="34" charset="0"/>
              <a:cs typeface="JDCLK L+ Frutiger LT Std"/>
            </a:endParaRPr>
          </a:p>
        </p:txBody>
      </p:sp>
    </p:spTree>
    <p:extLst>
      <p:ext uri="{BB962C8B-B14F-4D97-AF65-F5344CB8AC3E}">
        <p14:creationId xmlns:p14="http://schemas.microsoft.com/office/powerpoint/2010/main" val="1312801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ECE1F31-2C91-D70B-903F-B89D360CC7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5022" y="2861451"/>
            <a:ext cx="11481955" cy="1135098"/>
          </a:xfrm>
          <a:prstGeom prst="rect">
            <a:avLst/>
          </a:prstGeom>
        </p:spPr>
      </p:pic>
      <p:sp>
        <p:nvSpPr>
          <p:cNvPr id="3" name="TextBox 2">
            <a:extLst>
              <a:ext uri="{FF2B5EF4-FFF2-40B4-BE49-F238E27FC236}">
                <a16:creationId xmlns:a16="http://schemas.microsoft.com/office/drawing/2014/main" xmlns="" id="{C2F58466-4178-2ECC-97B9-78AF6DEAFE26}"/>
              </a:ext>
            </a:extLst>
          </p:cNvPr>
          <p:cNvSpPr txBox="1"/>
          <p:nvPr/>
        </p:nvSpPr>
        <p:spPr>
          <a:xfrm>
            <a:off x="355022" y="1186070"/>
            <a:ext cx="2706254" cy="707886"/>
          </a:xfrm>
          <a:prstGeom prst="rect">
            <a:avLst/>
          </a:prstGeom>
          <a:noFill/>
          <a:ln w="28575">
            <a:solidFill>
              <a:schemeClr val="bg2"/>
            </a:solidFill>
          </a:ln>
        </p:spPr>
        <p:txBody>
          <a:bodyPr wrap="none" rtlCol="0">
            <a:spAutoFit/>
          </a:bodyPr>
          <a:lstStyle/>
          <a:p>
            <a:r>
              <a:rPr lang="x-none" sz="4000" b="1" dirty="0">
                <a:solidFill>
                  <a:srgbClr val="FF2F92"/>
                </a:solidFill>
              </a:rPr>
              <a:t>Explanation</a:t>
            </a:r>
          </a:p>
        </p:txBody>
      </p:sp>
      <p:sp>
        <p:nvSpPr>
          <p:cNvPr id="4" name="Oval 3">
            <a:extLst>
              <a:ext uri="{FF2B5EF4-FFF2-40B4-BE49-F238E27FC236}">
                <a16:creationId xmlns:a16="http://schemas.microsoft.com/office/drawing/2014/main" xmlns="" id="{78238330-7B8D-6079-D424-7320E7B40454}"/>
              </a:ext>
            </a:extLst>
          </p:cNvPr>
          <p:cNvSpPr/>
          <p:nvPr/>
        </p:nvSpPr>
        <p:spPr>
          <a:xfrm>
            <a:off x="6095999" y="2889161"/>
            <a:ext cx="5250874" cy="526475"/>
          </a:xfrm>
          <a:prstGeom prst="ellipse">
            <a:avLst/>
          </a:prstGeom>
          <a:solidFill>
            <a:srgbClr val="BC39F7">
              <a:alpha val="50000"/>
            </a:srgbClr>
          </a:solidFill>
          <a:ln>
            <a:solidFill>
              <a:srgbClr val="BC39F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76710155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CF23B243-D3CB-84C3-C371-2B05CD57615B}"/>
              </a:ext>
            </a:extLst>
          </p:cNvPr>
          <p:cNvGraphicFramePr>
            <a:graphicFrameLocks noGrp="1"/>
          </p:cNvGraphicFramePr>
          <p:nvPr>
            <p:extLst>
              <p:ext uri="{D42A27DB-BD31-4B8C-83A1-F6EECF244321}">
                <p14:modId xmlns:p14="http://schemas.microsoft.com/office/powerpoint/2010/main" val="3732611715"/>
              </p:ext>
            </p:extLst>
          </p:nvPr>
        </p:nvGraphicFramePr>
        <p:xfrm>
          <a:off x="420062" y="1988989"/>
          <a:ext cx="11351875" cy="2651760"/>
        </p:xfrm>
        <a:graphic>
          <a:graphicData uri="http://schemas.openxmlformats.org/drawingml/2006/table">
            <a:tbl>
              <a:tblPr firstRow="1" bandRow="1">
                <a:tableStyleId>{5C22544A-7EE6-4342-B048-85BDC9FD1C3A}</a:tableStyleId>
              </a:tblPr>
              <a:tblGrid>
                <a:gridCol w="11351875">
                  <a:extLst>
                    <a:ext uri="{9D8B030D-6E8A-4147-A177-3AD203B41FA5}">
                      <a16:colId xmlns:a16="http://schemas.microsoft.com/office/drawing/2014/main" xmlns="" val="1925600436"/>
                    </a:ext>
                  </a:extLst>
                </a:gridCol>
              </a:tblGrid>
              <a:tr h="1027049">
                <a:tc>
                  <a:txBody>
                    <a:bodyPr/>
                    <a:lstStyle/>
                    <a:p>
                      <a:r>
                        <a:rPr lang="en-US" sz="3600" dirty="0">
                          <a:solidFill>
                            <a:schemeClr val="tx1"/>
                          </a:solidFill>
                          <a:latin typeface="+mn-lt"/>
                        </a:rPr>
                        <a:t>﻿4. Why do architects need to know about building laws?</a:t>
                      </a:r>
                    </a:p>
                    <a:p>
                      <a:endParaRPr lang="en-US" sz="3600" dirty="0">
                        <a:solidFill>
                          <a:schemeClr val="tx1"/>
                        </a:solidFill>
                        <a:latin typeface="+mn-lt"/>
                      </a:endParaRPr>
                    </a:p>
                    <a:p>
                      <a:endParaRPr lang="en-US" sz="3200" dirty="0">
                        <a:solidFill>
                          <a:schemeClr val="tx1"/>
                        </a:solidFill>
                        <a:latin typeface="+mn-lt"/>
                      </a:endParaRPr>
                    </a:p>
                    <a:p>
                      <a:r>
                        <a:rPr lang="en-US" sz="3200" dirty="0">
                          <a:solidFill>
                            <a:schemeClr val="tx1"/>
                          </a:solidFill>
                          <a:latin typeface="+mn-lt"/>
                        </a:rPr>
                        <a:t>_____________________________________________________ .  </a:t>
                      </a:r>
                    </a:p>
                    <a:p>
                      <a:endParaRPr lang="x-none" sz="3200" dirty="0">
                        <a:solidFill>
                          <a:schemeClr val="tx1"/>
                        </a:solidFill>
                        <a:latin typeface="+mn-lt"/>
                      </a:endParaRPr>
                    </a:p>
                  </a:txBody>
                  <a:tcPr>
                    <a:noFill/>
                  </a:tcPr>
                </a:tc>
                <a:extLst>
                  <a:ext uri="{0D108BD9-81ED-4DB2-BD59-A6C34878D82A}">
                    <a16:rowId xmlns:a16="http://schemas.microsoft.com/office/drawing/2014/main" xmlns="" val="2084999846"/>
                  </a:ext>
                </a:extLst>
              </a:tr>
            </a:tbl>
          </a:graphicData>
        </a:graphic>
      </p:graphicFrame>
      <p:sp>
        <p:nvSpPr>
          <p:cNvPr id="3" name="TextBox 2">
            <a:extLst>
              <a:ext uri="{FF2B5EF4-FFF2-40B4-BE49-F238E27FC236}">
                <a16:creationId xmlns:a16="http://schemas.microsoft.com/office/drawing/2014/main" xmlns="" id="{904CE8BC-0753-32A5-C369-F3419F459C74}"/>
              </a:ext>
            </a:extLst>
          </p:cNvPr>
          <p:cNvSpPr txBox="1"/>
          <p:nvPr/>
        </p:nvSpPr>
        <p:spPr>
          <a:xfrm>
            <a:off x="192267" y="1090152"/>
            <a:ext cx="3195509"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r>
              <a:rPr lang="en-US" sz="3600" dirty="0"/>
              <a:t>While-reading</a:t>
            </a:r>
          </a:p>
        </p:txBody>
      </p:sp>
      <p:sp>
        <p:nvSpPr>
          <p:cNvPr id="4" name="TextBox 3">
            <a:extLst>
              <a:ext uri="{FF2B5EF4-FFF2-40B4-BE49-F238E27FC236}">
                <a16:creationId xmlns:a16="http://schemas.microsoft.com/office/drawing/2014/main" xmlns="" id="{6AA72A65-600E-41D9-F8C6-30CD346434E1}"/>
              </a:ext>
            </a:extLst>
          </p:cNvPr>
          <p:cNvSpPr txBox="1"/>
          <p:nvPr/>
        </p:nvSpPr>
        <p:spPr>
          <a:xfrm>
            <a:off x="3387776" y="1056937"/>
            <a:ext cx="8164039" cy="712759"/>
          </a:xfrm>
          <a:prstGeom prst="rect">
            <a:avLst/>
          </a:prstGeom>
          <a:noFill/>
        </p:spPr>
        <p:txBody>
          <a:bodyPr wrap="square">
            <a:spAutoFit/>
          </a:bodyPr>
          <a:lstStyle/>
          <a:p>
            <a:pPr>
              <a:lnSpc>
                <a:spcPct val="120000"/>
              </a:lnSpc>
            </a:pPr>
            <a:r>
              <a:rPr lang="en-US" sz="3600" b="1" dirty="0">
                <a:effectLst/>
                <a:ea typeface="Calibri" panose="020F0502020204030204" pitchFamily="34" charset="0"/>
                <a:cs typeface="JDCLK L+ Frutiger LT Std"/>
              </a:rPr>
              <a:t>Now, read and answer the questions.  </a:t>
            </a:r>
            <a:endParaRPr lang="x-none" sz="3600" dirty="0">
              <a:effectLst/>
              <a:ea typeface="Arial" panose="020B0604020202020204" pitchFamily="34" charset="0"/>
              <a:cs typeface="JDCLK L+ Frutiger LT Std"/>
            </a:endParaRPr>
          </a:p>
        </p:txBody>
      </p:sp>
      <p:sp>
        <p:nvSpPr>
          <p:cNvPr id="5" name="TextBox 4">
            <a:extLst>
              <a:ext uri="{FF2B5EF4-FFF2-40B4-BE49-F238E27FC236}">
                <a16:creationId xmlns:a16="http://schemas.microsoft.com/office/drawing/2014/main" xmlns="" id="{F78170CF-2FD9-2D91-FC88-7474AF275E36}"/>
              </a:ext>
            </a:extLst>
          </p:cNvPr>
          <p:cNvSpPr txBox="1"/>
          <p:nvPr/>
        </p:nvSpPr>
        <p:spPr>
          <a:xfrm>
            <a:off x="420062" y="2776260"/>
            <a:ext cx="10944830" cy="1200329"/>
          </a:xfrm>
          <a:prstGeom prst="rect">
            <a:avLst/>
          </a:prstGeom>
          <a:noFill/>
        </p:spPr>
        <p:txBody>
          <a:bodyPr wrap="square" rtlCol="0">
            <a:spAutoFit/>
          </a:bodyPr>
          <a:lstStyle/>
          <a:p>
            <a:r>
              <a:rPr lang="en-US" sz="3600" b="1" i="1" dirty="0">
                <a:solidFill>
                  <a:srgbClr val="FF0000"/>
                </a:solidFill>
                <a:ea typeface="Calibri" panose="020F0502020204030204" pitchFamily="34" charset="0"/>
              </a:rPr>
              <a:t>Because they must know about building regulations and </a:t>
            </a:r>
          </a:p>
          <a:p>
            <a:r>
              <a:rPr lang="en-US" sz="3600" b="1" i="1" dirty="0">
                <a:solidFill>
                  <a:srgbClr val="FF0000"/>
                </a:solidFill>
                <a:ea typeface="Calibri" panose="020F0502020204030204" pitchFamily="34" charset="0"/>
              </a:rPr>
              <a:t>what they are allowed to build. </a:t>
            </a:r>
          </a:p>
        </p:txBody>
      </p:sp>
    </p:spTree>
    <p:extLst>
      <p:ext uri="{BB962C8B-B14F-4D97-AF65-F5344CB8AC3E}">
        <p14:creationId xmlns:p14="http://schemas.microsoft.com/office/powerpoint/2010/main" val="66960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3957602-5C8C-67E3-35BC-7E84BD2B3E83}"/>
              </a:ext>
            </a:extLst>
          </p:cNvPr>
          <p:cNvSpPr txBox="1"/>
          <p:nvPr/>
        </p:nvSpPr>
        <p:spPr>
          <a:xfrm>
            <a:off x="355022" y="1186070"/>
            <a:ext cx="2706254" cy="707886"/>
          </a:xfrm>
          <a:prstGeom prst="rect">
            <a:avLst/>
          </a:prstGeom>
          <a:noFill/>
          <a:ln w="28575">
            <a:solidFill>
              <a:schemeClr val="bg2"/>
            </a:solidFill>
          </a:ln>
        </p:spPr>
        <p:txBody>
          <a:bodyPr wrap="none" rtlCol="0">
            <a:spAutoFit/>
          </a:bodyPr>
          <a:lstStyle/>
          <a:p>
            <a:r>
              <a:rPr lang="x-none" sz="4000" b="1" dirty="0">
                <a:solidFill>
                  <a:srgbClr val="FF2F92"/>
                </a:solidFill>
              </a:rPr>
              <a:t>Explanation</a:t>
            </a:r>
          </a:p>
        </p:txBody>
      </p:sp>
      <p:pic>
        <p:nvPicPr>
          <p:cNvPr id="4" name="Picture 3" descr="A close up of a sign&#10;&#10;Description automatically generated">
            <a:extLst>
              <a:ext uri="{FF2B5EF4-FFF2-40B4-BE49-F238E27FC236}">
                <a16:creationId xmlns:a16="http://schemas.microsoft.com/office/drawing/2014/main" xmlns="" id="{D059F41E-FBCE-049D-D6E4-CCE3AF5EC48E}"/>
              </a:ext>
            </a:extLst>
          </p:cNvPr>
          <p:cNvPicPr>
            <a:picLocks noChangeAspect="1"/>
          </p:cNvPicPr>
          <p:nvPr/>
        </p:nvPicPr>
        <p:blipFill rotWithShape="1">
          <a:blip r:embed="rId2">
            <a:extLst>
              <a:ext uri="{28A0092B-C50C-407E-A947-70E740481C1C}">
                <a14:useLocalDpi xmlns:a14="http://schemas.microsoft.com/office/drawing/2010/main" val="0"/>
              </a:ext>
            </a:extLst>
          </a:blip>
          <a:srcRect t="5220"/>
          <a:stretch/>
        </p:blipFill>
        <p:spPr>
          <a:xfrm>
            <a:off x="200890" y="2479963"/>
            <a:ext cx="11790219" cy="1715897"/>
          </a:xfrm>
          <a:prstGeom prst="rect">
            <a:avLst/>
          </a:prstGeom>
        </p:spPr>
      </p:pic>
      <p:sp>
        <p:nvSpPr>
          <p:cNvPr id="5" name="Oval 4">
            <a:extLst>
              <a:ext uri="{FF2B5EF4-FFF2-40B4-BE49-F238E27FC236}">
                <a16:creationId xmlns:a16="http://schemas.microsoft.com/office/drawing/2014/main" xmlns="" id="{F664C4FC-420D-1E66-8F79-DA468F2C0A87}"/>
              </a:ext>
            </a:extLst>
          </p:cNvPr>
          <p:cNvSpPr/>
          <p:nvPr/>
        </p:nvSpPr>
        <p:spPr>
          <a:xfrm>
            <a:off x="3470562" y="3074673"/>
            <a:ext cx="6380020" cy="526475"/>
          </a:xfrm>
          <a:prstGeom prst="ellipse">
            <a:avLst/>
          </a:prstGeom>
          <a:solidFill>
            <a:srgbClr val="BC39F7">
              <a:alpha val="50000"/>
            </a:srgbClr>
          </a:solidFill>
          <a:ln>
            <a:solidFill>
              <a:srgbClr val="BC39F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13197472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xmlns="" id="{CF23B243-D3CB-84C3-C371-2B05CD57615B}"/>
              </a:ext>
            </a:extLst>
          </p:cNvPr>
          <p:cNvGraphicFramePr>
            <a:graphicFrameLocks noGrp="1"/>
          </p:cNvGraphicFramePr>
          <p:nvPr>
            <p:extLst>
              <p:ext uri="{D42A27DB-BD31-4B8C-83A1-F6EECF244321}">
                <p14:modId xmlns:p14="http://schemas.microsoft.com/office/powerpoint/2010/main" val="1427431953"/>
              </p:ext>
            </p:extLst>
          </p:nvPr>
        </p:nvGraphicFramePr>
        <p:xfrm>
          <a:off x="420062" y="1351680"/>
          <a:ext cx="11351875" cy="4440809"/>
        </p:xfrm>
        <a:graphic>
          <a:graphicData uri="http://schemas.openxmlformats.org/drawingml/2006/table">
            <a:tbl>
              <a:tblPr firstRow="1" bandRow="1">
                <a:tableStyleId>{5C22544A-7EE6-4342-B048-85BDC9FD1C3A}</a:tableStyleId>
              </a:tblPr>
              <a:tblGrid>
                <a:gridCol w="3169621">
                  <a:extLst>
                    <a:ext uri="{9D8B030D-6E8A-4147-A177-3AD203B41FA5}">
                      <a16:colId xmlns:a16="http://schemas.microsoft.com/office/drawing/2014/main" xmlns="" val="1925600436"/>
                    </a:ext>
                  </a:extLst>
                </a:gridCol>
                <a:gridCol w="4091127">
                  <a:extLst>
                    <a:ext uri="{9D8B030D-6E8A-4147-A177-3AD203B41FA5}">
                      <a16:colId xmlns:a16="http://schemas.microsoft.com/office/drawing/2014/main" xmlns="" val="2642413948"/>
                    </a:ext>
                  </a:extLst>
                </a:gridCol>
                <a:gridCol w="4091127">
                  <a:extLst>
                    <a:ext uri="{9D8B030D-6E8A-4147-A177-3AD203B41FA5}">
                      <a16:colId xmlns:a16="http://schemas.microsoft.com/office/drawing/2014/main" xmlns="" val="1500357917"/>
                    </a:ext>
                  </a:extLst>
                </a:gridCol>
              </a:tblGrid>
              <a:tr h="1027049">
                <a:tc gridSpan="3">
                  <a:txBody>
                    <a:bodyPr/>
                    <a:lstStyle/>
                    <a:p>
                      <a:endParaRPr lang="x-none" sz="3200" dirty="0">
                        <a:solidFill>
                          <a:schemeClr val="tx1"/>
                        </a:solidFill>
                        <a:latin typeface="+mn-lt"/>
                      </a:endParaRPr>
                    </a:p>
                  </a:txBody>
                  <a:tcPr>
                    <a:noFill/>
                  </a:tcPr>
                </a:tc>
                <a:tc hMerge="1">
                  <a:txBody>
                    <a:bodyPr/>
                    <a:lstStyle/>
                    <a:p>
                      <a:endParaRPr lang="x-none" dirty="0"/>
                    </a:p>
                  </a:txBody>
                  <a:tcPr/>
                </a:tc>
                <a:tc hMerge="1">
                  <a:txBody>
                    <a:bodyPr/>
                    <a:lstStyle/>
                    <a:p>
                      <a:endParaRPr lang="x-none"/>
                    </a:p>
                  </a:txBody>
                  <a:tcPr/>
                </a:tc>
                <a:extLst>
                  <a:ext uri="{0D108BD9-81ED-4DB2-BD59-A6C34878D82A}">
                    <a16:rowId xmlns:a16="http://schemas.microsoft.com/office/drawing/2014/main" xmlns="" val="2084999846"/>
                  </a:ext>
                </a:extLst>
              </a:tr>
              <a:tr h="410820">
                <a:tc gridSpan="3">
                  <a:txBody>
                    <a:bodyPr/>
                    <a:lstStyle/>
                    <a:p>
                      <a:r>
                        <a:rPr lang="en-US" sz="3600" b="1" dirty="0">
                          <a:solidFill>
                            <a:schemeClr val="tx1"/>
                          </a:solidFill>
                          <a:latin typeface="+mn-lt"/>
                        </a:rPr>
                        <a:t>5. Which of the following can be inferred about architects from the article?</a:t>
                      </a:r>
                      <a:endParaRPr lang="x-none" sz="3600" b="1" dirty="0">
                        <a:solidFill>
                          <a:schemeClr val="tx1"/>
                        </a:solidFill>
                        <a:latin typeface="+mn-lt"/>
                      </a:endParaRPr>
                    </a:p>
                  </a:txBody>
                  <a:tcPr>
                    <a:noFill/>
                  </a:tcPr>
                </a:tc>
                <a:tc hMerge="1">
                  <a:txBody>
                    <a:bodyPr/>
                    <a:lstStyle/>
                    <a:p>
                      <a:endParaRPr lang="x-none" dirty="0"/>
                    </a:p>
                  </a:txBody>
                  <a:tcPr/>
                </a:tc>
                <a:tc hMerge="1">
                  <a:txBody>
                    <a:bodyPr/>
                    <a:lstStyle/>
                    <a:p>
                      <a:endParaRPr lang="x-none"/>
                    </a:p>
                  </a:txBody>
                  <a:tcPr/>
                </a:tc>
                <a:extLst>
                  <a:ext uri="{0D108BD9-81ED-4DB2-BD59-A6C34878D82A}">
                    <a16:rowId xmlns:a16="http://schemas.microsoft.com/office/drawing/2014/main" xmlns="" val="831949064"/>
                  </a:ext>
                </a:extLst>
              </a:tr>
              <a:tr h="410820">
                <a:tc>
                  <a:txBody>
                    <a:bodyPr/>
                    <a:lstStyle/>
                    <a:p>
                      <a:r>
                        <a:rPr lang="x-none" sz="3600" b="1" dirty="0">
                          <a:solidFill>
                            <a:schemeClr val="tx1"/>
                          </a:solidFill>
                          <a:latin typeface="+mn-lt"/>
                        </a:rPr>
                        <a:t>A. </a:t>
                      </a:r>
                      <a:r>
                        <a:rPr lang="en-US" sz="3600" b="1" dirty="0">
                          <a:solidFill>
                            <a:schemeClr val="tx1"/>
                          </a:solidFill>
                          <a:latin typeface="+mn-lt"/>
                        </a:rPr>
                        <a:t>﻿</a:t>
                      </a:r>
                      <a:r>
                        <a:rPr lang="en-US" sz="3600" dirty="0">
                          <a:solidFill>
                            <a:schemeClr val="tx1"/>
                          </a:solidFill>
                          <a:latin typeface="+mn-lt"/>
                        </a:rPr>
                        <a:t>They mostly work alone.</a:t>
                      </a:r>
                      <a:endParaRPr lang="x-none" sz="3600" dirty="0">
                        <a:solidFill>
                          <a:schemeClr val="tx1"/>
                        </a:solidFill>
                        <a:latin typeface="+mn-lt"/>
                      </a:endParaRPr>
                    </a:p>
                  </a:txBody>
                  <a:tcPr>
                    <a:noFill/>
                  </a:tcPr>
                </a:tc>
                <a:tc>
                  <a:txBody>
                    <a:bodyPr/>
                    <a:lstStyle/>
                    <a:p>
                      <a:r>
                        <a:rPr lang="en-US" sz="3600" dirty="0">
                          <a:solidFill>
                            <a:schemeClr val="tx1"/>
                          </a:solidFill>
                          <a:latin typeface="+mn-lt"/>
                        </a:rPr>
                        <a:t>﻿</a:t>
                      </a:r>
                      <a:r>
                        <a:rPr lang="en-US" sz="3600" b="1" dirty="0">
                          <a:solidFill>
                            <a:schemeClr val="tx1"/>
                          </a:solidFill>
                          <a:latin typeface="+mn-lt"/>
                        </a:rPr>
                        <a:t>B. </a:t>
                      </a:r>
                      <a:r>
                        <a:rPr lang="en-US" sz="3600" dirty="0">
                          <a:solidFill>
                            <a:schemeClr val="tx1"/>
                          </a:solidFill>
                          <a:latin typeface="+mn-lt"/>
                        </a:rPr>
                        <a:t>They do some of their work on computers.</a:t>
                      </a:r>
                      <a:endParaRPr lang="x-none" sz="3600" dirty="0">
                        <a:solidFill>
                          <a:schemeClr val="tx1"/>
                        </a:solidFill>
                        <a:latin typeface="+mn-lt"/>
                      </a:endParaRPr>
                    </a:p>
                  </a:txBody>
                  <a:tcP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1" dirty="0">
                          <a:solidFill>
                            <a:schemeClr val="tx1"/>
                          </a:solidFill>
                          <a:latin typeface="+mn-lt"/>
                        </a:rPr>
                        <a:t>﻿</a:t>
                      </a:r>
                      <a:r>
                        <a:rPr lang="en-US" sz="3600" b="1" dirty="0">
                          <a:solidFill>
                            <a:schemeClr val="tx1"/>
                          </a:solidFill>
                          <a:latin typeface="+mn-lt"/>
                        </a:rPr>
                        <a:t>C. </a:t>
                      </a:r>
                      <a:r>
                        <a:rPr lang="en-US" sz="3600" dirty="0">
                          <a:solidFill>
                            <a:schemeClr val="tx1"/>
                          </a:solidFill>
                          <a:latin typeface="+mn-lt"/>
                        </a:rPr>
                        <a:t>Being an architect is easier than being a pilot.</a:t>
                      </a:r>
                      <a:endParaRPr lang="x-none" sz="3600" dirty="0">
                        <a:solidFill>
                          <a:schemeClr val="tx1"/>
                        </a:solidFill>
                        <a:latin typeface="+mn-lt"/>
                      </a:endParaRPr>
                    </a:p>
                    <a:p>
                      <a:endParaRPr lang="x-none" sz="3200" dirty="0">
                        <a:solidFill>
                          <a:schemeClr val="tx1"/>
                        </a:solidFill>
                        <a:latin typeface="+mn-lt"/>
                      </a:endParaRPr>
                    </a:p>
                  </a:txBody>
                  <a:tcPr>
                    <a:noFill/>
                  </a:tcPr>
                </a:tc>
                <a:extLst>
                  <a:ext uri="{0D108BD9-81ED-4DB2-BD59-A6C34878D82A}">
                    <a16:rowId xmlns:a16="http://schemas.microsoft.com/office/drawing/2014/main" xmlns="" val="971925241"/>
                  </a:ext>
                </a:extLst>
              </a:tr>
            </a:tbl>
          </a:graphicData>
        </a:graphic>
      </p:graphicFrame>
      <p:sp>
        <p:nvSpPr>
          <p:cNvPr id="3" name="TextBox 2">
            <a:extLst>
              <a:ext uri="{FF2B5EF4-FFF2-40B4-BE49-F238E27FC236}">
                <a16:creationId xmlns:a16="http://schemas.microsoft.com/office/drawing/2014/main" xmlns="" id="{904CE8BC-0753-32A5-C369-F3419F459C74}"/>
              </a:ext>
            </a:extLst>
          </p:cNvPr>
          <p:cNvSpPr txBox="1"/>
          <p:nvPr/>
        </p:nvSpPr>
        <p:spPr>
          <a:xfrm>
            <a:off x="243974" y="1120173"/>
            <a:ext cx="3262590" cy="646331"/>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pPr algn="l"/>
            <a:r>
              <a:rPr lang="en-US" sz="3600" dirty="0"/>
              <a:t>While-reading</a:t>
            </a:r>
          </a:p>
        </p:txBody>
      </p:sp>
      <p:sp>
        <p:nvSpPr>
          <p:cNvPr id="4" name="TextBox 3">
            <a:extLst>
              <a:ext uri="{FF2B5EF4-FFF2-40B4-BE49-F238E27FC236}">
                <a16:creationId xmlns:a16="http://schemas.microsoft.com/office/drawing/2014/main" xmlns="" id="{6AA72A65-600E-41D9-F8C6-30CD346434E1}"/>
              </a:ext>
            </a:extLst>
          </p:cNvPr>
          <p:cNvSpPr txBox="1"/>
          <p:nvPr/>
        </p:nvSpPr>
        <p:spPr>
          <a:xfrm>
            <a:off x="3506564" y="1081711"/>
            <a:ext cx="7806504" cy="712759"/>
          </a:xfrm>
          <a:prstGeom prst="rect">
            <a:avLst/>
          </a:prstGeom>
          <a:noFill/>
        </p:spPr>
        <p:txBody>
          <a:bodyPr wrap="square">
            <a:spAutoFit/>
          </a:bodyPr>
          <a:lstStyle/>
          <a:p>
            <a:pPr>
              <a:lnSpc>
                <a:spcPct val="120000"/>
              </a:lnSpc>
            </a:pPr>
            <a:r>
              <a:rPr lang="en-US" sz="3600" b="1" dirty="0">
                <a:solidFill>
                  <a:srgbClr val="7030A0"/>
                </a:solidFill>
                <a:effectLst/>
                <a:ea typeface="Calibri" panose="020F0502020204030204" pitchFamily="34" charset="0"/>
                <a:cs typeface="JDCLK L+ Frutiger LT Std"/>
              </a:rPr>
              <a:t>Now, read and answer the questions.  </a:t>
            </a:r>
            <a:endParaRPr lang="x-none" sz="3600" dirty="0">
              <a:solidFill>
                <a:srgbClr val="7030A0"/>
              </a:solidFill>
              <a:effectLst/>
              <a:ea typeface="Arial" panose="020B0604020202020204" pitchFamily="34" charset="0"/>
              <a:cs typeface="JDCLK L+ Frutiger LT Std"/>
            </a:endParaRPr>
          </a:p>
        </p:txBody>
      </p:sp>
      <p:sp>
        <p:nvSpPr>
          <p:cNvPr id="6" name="Oval 5">
            <a:extLst>
              <a:ext uri="{FF2B5EF4-FFF2-40B4-BE49-F238E27FC236}">
                <a16:creationId xmlns:a16="http://schemas.microsoft.com/office/drawing/2014/main" xmlns="" id="{369FA2DF-7595-A7C1-F6F7-660A8E7E48DA}"/>
              </a:ext>
            </a:extLst>
          </p:cNvPr>
          <p:cNvSpPr/>
          <p:nvPr/>
        </p:nvSpPr>
        <p:spPr>
          <a:xfrm>
            <a:off x="3506564" y="3680266"/>
            <a:ext cx="599607" cy="448855"/>
          </a:xfrm>
          <a:prstGeom prst="ellips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1196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sign&#10;&#10;Description automatically generated">
            <a:extLst>
              <a:ext uri="{FF2B5EF4-FFF2-40B4-BE49-F238E27FC236}">
                <a16:creationId xmlns:a16="http://schemas.microsoft.com/office/drawing/2014/main" xmlns="" id="{EE2B79DB-53D0-5FD0-1005-8FE8AEC5CF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1979" y="2487838"/>
            <a:ext cx="11388041" cy="1654671"/>
          </a:xfrm>
          <a:prstGeom prst="rect">
            <a:avLst/>
          </a:prstGeom>
        </p:spPr>
      </p:pic>
      <p:sp>
        <p:nvSpPr>
          <p:cNvPr id="4" name="Oval 3">
            <a:extLst>
              <a:ext uri="{FF2B5EF4-FFF2-40B4-BE49-F238E27FC236}">
                <a16:creationId xmlns:a16="http://schemas.microsoft.com/office/drawing/2014/main" xmlns="" id="{2001D5C8-FE3B-FF2D-0CC9-D77C95898279}"/>
              </a:ext>
            </a:extLst>
          </p:cNvPr>
          <p:cNvSpPr/>
          <p:nvPr/>
        </p:nvSpPr>
        <p:spPr>
          <a:xfrm>
            <a:off x="3872344" y="3622961"/>
            <a:ext cx="5202383" cy="526475"/>
          </a:xfrm>
          <a:prstGeom prst="ellipse">
            <a:avLst/>
          </a:prstGeom>
          <a:solidFill>
            <a:srgbClr val="BC39F7">
              <a:alpha val="50000"/>
            </a:srgbClr>
          </a:solidFill>
          <a:ln>
            <a:solidFill>
              <a:srgbClr val="BC39F7"/>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x-none"/>
          </a:p>
        </p:txBody>
      </p:sp>
      <p:sp>
        <p:nvSpPr>
          <p:cNvPr id="5" name="TextBox 4">
            <a:extLst>
              <a:ext uri="{FF2B5EF4-FFF2-40B4-BE49-F238E27FC236}">
                <a16:creationId xmlns:a16="http://schemas.microsoft.com/office/drawing/2014/main" xmlns="" id="{8A1A796A-08E1-0F24-2A78-6B0F21CE9E11}"/>
              </a:ext>
            </a:extLst>
          </p:cNvPr>
          <p:cNvSpPr txBox="1"/>
          <p:nvPr/>
        </p:nvSpPr>
        <p:spPr>
          <a:xfrm>
            <a:off x="355022" y="1186070"/>
            <a:ext cx="2706254" cy="707886"/>
          </a:xfrm>
          <a:prstGeom prst="rect">
            <a:avLst/>
          </a:prstGeom>
          <a:noFill/>
          <a:ln w="28575">
            <a:solidFill>
              <a:schemeClr val="bg2"/>
            </a:solidFill>
          </a:ln>
        </p:spPr>
        <p:txBody>
          <a:bodyPr wrap="none" rtlCol="0">
            <a:spAutoFit/>
          </a:bodyPr>
          <a:lstStyle/>
          <a:p>
            <a:r>
              <a:rPr lang="x-none" sz="4000" b="1" dirty="0">
                <a:solidFill>
                  <a:srgbClr val="FF2F92"/>
                </a:solidFill>
              </a:rPr>
              <a:t>Explanation</a:t>
            </a:r>
          </a:p>
        </p:txBody>
      </p:sp>
    </p:spTree>
    <p:extLst>
      <p:ext uri="{BB962C8B-B14F-4D97-AF65-F5344CB8AC3E}">
        <p14:creationId xmlns:p14="http://schemas.microsoft.com/office/powerpoint/2010/main" val="42317409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A84D968A-BF87-F439-D006-78264FAB49E9}"/>
              </a:ext>
            </a:extLst>
          </p:cNvPr>
          <p:cNvSpPr txBox="1"/>
          <p:nvPr/>
        </p:nvSpPr>
        <p:spPr>
          <a:xfrm>
            <a:off x="197028" y="512422"/>
            <a:ext cx="274126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r>
              <a:rPr lang="en-US" dirty="0"/>
              <a:t>While-reading</a:t>
            </a:r>
          </a:p>
        </p:txBody>
      </p:sp>
      <p:sp>
        <p:nvSpPr>
          <p:cNvPr id="4" name="TextBox 3">
            <a:extLst>
              <a:ext uri="{FF2B5EF4-FFF2-40B4-BE49-F238E27FC236}">
                <a16:creationId xmlns:a16="http://schemas.microsoft.com/office/drawing/2014/main" xmlns="" id="{9CF2953E-0062-8898-31B0-1DB9A825F1EA}"/>
              </a:ext>
            </a:extLst>
          </p:cNvPr>
          <p:cNvSpPr txBox="1"/>
          <p:nvPr/>
        </p:nvSpPr>
        <p:spPr>
          <a:xfrm>
            <a:off x="2938290" y="418469"/>
            <a:ext cx="3945726" cy="712759"/>
          </a:xfrm>
          <a:prstGeom prst="rect">
            <a:avLst/>
          </a:prstGeom>
          <a:noFill/>
        </p:spPr>
        <p:txBody>
          <a:bodyPr wrap="square">
            <a:spAutoFit/>
          </a:bodyPr>
          <a:lstStyle/>
          <a:p>
            <a:pPr>
              <a:lnSpc>
                <a:spcPct val="120000"/>
              </a:lnSpc>
            </a:pPr>
            <a:r>
              <a:rPr lang="en-US" sz="3600" b="1" dirty="0">
                <a:solidFill>
                  <a:srgbClr val="7030A0"/>
                </a:solidFill>
                <a:effectLst/>
                <a:ea typeface="Calibri" panose="020F0502020204030204" pitchFamily="34" charset="0"/>
                <a:cs typeface="JDCLK L+ Frutiger LT Std"/>
              </a:rPr>
              <a:t>Listen and read. </a:t>
            </a:r>
            <a:endParaRPr lang="x-none" sz="3600" dirty="0">
              <a:solidFill>
                <a:srgbClr val="7030A0"/>
              </a:solidFill>
              <a:effectLst/>
              <a:ea typeface="Arial" panose="020B0604020202020204" pitchFamily="34" charset="0"/>
              <a:cs typeface="JDCLK L+ Frutiger LT Std"/>
            </a:endParaRPr>
          </a:p>
        </p:txBody>
      </p:sp>
      <p:pic>
        <p:nvPicPr>
          <p:cNvPr id="11" name="CD1 TRACK 33">
            <a:hlinkClick r:id="" action="ppaction://media"/>
            <a:extLst>
              <a:ext uri="{FF2B5EF4-FFF2-40B4-BE49-F238E27FC236}">
                <a16:creationId xmlns:a16="http://schemas.microsoft.com/office/drawing/2014/main" xmlns="" id="{613EBA82-5D5F-24D2-676D-2D025F7FFBDE}"/>
              </a:ext>
            </a:extLst>
          </p:cNvPr>
          <p:cNvPicPr>
            <a:picLocks noChangeAspect="1"/>
          </p:cNvPicPr>
          <p:nvPr>
            <a:audioFile r:link="rId1"/>
            <p:extLst>
              <p:ext uri="{DAA4B4D4-6D71-4841-9C94-3DE7FCFB9230}">
                <p14:media xmlns:p14="http://schemas.microsoft.com/office/powerpoint/2010/main" r:embed="rId2">
                  <p14:trim st="4690.5061" end="118580.7877"/>
                </p14:media>
              </p:ext>
            </p:extLst>
          </p:nvPr>
        </p:nvPicPr>
        <p:blipFill>
          <a:blip r:embed="rId5"/>
          <a:stretch>
            <a:fillRect/>
          </a:stretch>
        </p:blipFill>
        <p:spPr>
          <a:xfrm>
            <a:off x="6275538" y="418469"/>
            <a:ext cx="812800" cy="812800"/>
          </a:xfrm>
          <a:prstGeom prst="rect">
            <a:avLst/>
          </a:prstGeom>
        </p:spPr>
      </p:pic>
      <p:sp>
        <p:nvSpPr>
          <p:cNvPr id="8" name="TextBox 7">
            <a:extLst>
              <a:ext uri="{FF2B5EF4-FFF2-40B4-BE49-F238E27FC236}">
                <a16:creationId xmlns:a16="http://schemas.microsoft.com/office/drawing/2014/main" xmlns="" id="{6D692568-B91D-8B7F-48C7-EFE4F964D4EE}"/>
              </a:ext>
            </a:extLst>
          </p:cNvPr>
          <p:cNvSpPr txBox="1"/>
          <p:nvPr/>
        </p:nvSpPr>
        <p:spPr>
          <a:xfrm>
            <a:off x="197029" y="1195201"/>
            <a:ext cx="7507916" cy="2862322"/>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r>
              <a:rPr lang="en-US" sz="3600" b="1" dirty="0">
                <a:solidFill>
                  <a:srgbClr val="141413"/>
                </a:solidFill>
                <a:effectLst/>
                <a:latin typeface="Calibri" panose="020F0502020204030204" pitchFamily="34" charset="0"/>
                <a:cs typeface="Calibri" panose="020F0502020204030204" pitchFamily="34" charset="0"/>
              </a:rPr>
              <a:t>Five Important Skills and</a:t>
            </a:r>
          </a:p>
          <a:p>
            <a:r>
              <a:rPr lang="en-US" sz="3600" b="1" dirty="0">
                <a:solidFill>
                  <a:srgbClr val="141413"/>
                </a:solidFill>
                <a:effectLst/>
                <a:latin typeface="Calibri" panose="020F0502020204030204" pitchFamily="34" charset="0"/>
                <a:cs typeface="Calibri" panose="020F0502020204030204" pitchFamily="34" charset="0"/>
              </a:rPr>
              <a:t>Characteristics to be a Pilot</a:t>
            </a:r>
          </a:p>
          <a:p>
            <a:r>
              <a:rPr lang="en-US" sz="3600" dirty="0">
                <a:solidFill>
                  <a:srgbClr val="141413"/>
                </a:solidFill>
                <a:effectLst/>
                <a:latin typeface="Calibri" panose="020F0502020204030204" pitchFamily="34" charset="0"/>
                <a:cs typeface="Calibri" panose="020F0502020204030204" pitchFamily="34" charset="0"/>
              </a:rPr>
              <a:t>Pilots need lots of different skills to be</a:t>
            </a:r>
          </a:p>
          <a:p>
            <a:r>
              <a:rPr lang="en-US" sz="3600" dirty="0">
                <a:solidFill>
                  <a:srgbClr val="141413"/>
                </a:solidFill>
                <a:effectLst/>
                <a:latin typeface="Calibri" panose="020F0502020204030204" pitchFamily="34" charset="0"/>
                <a:cs typeface="Calibri" panose="020F0502020204030204" pitchFamily="34" charset="0"/>
              </a:rPr>
              <a:t>successful. Here are five things that all</a:t>
            </a:r>
          </a:p>
          <a:p>
            <a:r>
              <a:rPr lang="en-US" sz="3600" dirty="0">
                <a:solidFill>
                  <a:srgbClr val="141413"/>
                </a:solidFill>
                <a:effectLst/>
                <a:latin typeface="Calibri" panose="020F0502020204030204" pitchFamily="34" charset="0"/>
                <a:cs typeface="Calibri" panose="020F0502020204030204" pitchFamily="34" charset="0"/>
              </a:rPr>
              <a:t>good pilots should have.</a:t>
            </a:r>
          </a:p>
        </p:txBody>
      </p:sp>
      <p:sp>
        <p:nvSpPr>
          <p:cNvPr id="10" name="TextBox 9">
            <a:extLst>
              <a:ext uri="{FF2B5EF4-FFF2-40B4-BE49-F238E27FC236}">
                <a16:creationId xmlns:a16="http://schemas.microsoft.com/office/drawing/2014/main" xmlns="" id="{1D63C428-82F8-A552-37C7-A564BA45CFD6}"/>
              </a:ext>
            </a:extLst>
          </p:cNvPr>
          <p:cNvSpPr txBox="1"/>
          <p:nvPr/>
        </p:nvSpPr>
        <p:spPr>
          <a:xfrm>
            <a:off x="7797044" y="1225181"/>
            <a:ext cx="4290026" cy="3970318"/>
          </a:xfrm>
          <a:prstGeom prst="rect">
            <a:avLst/>
          </a:prstGeom>
          <a:solidFill>
            <a:schemeClr val="accent1">
              <a:lumMod val="20000"/>
              <a:lumOff val="80000"/>
            </a:schemeClr>
          </a:solidFill>
        </p:spPr>
        <p:txBody>
          <a:bodyPr wrap="square">
            <a:spAutoFit/>
          </a:bodyPr>
          <a:lstStyle>
            <a:defPPr>
              <a:defRPr lang="en-US"/>
            </a:defPPr>
            <a:lvl1pPr>
              <a:defRPr sz="3600" b="1">
                <a:solidFill>
                  <a:srgbClr val="141413"/>
                </a:solidFill>
                <a:effectLst/>
                <a:latin typeface="Calibri" panose="020F0502020204030204" pitchFamily="34" charset="0"/>
                <a:cs typeface="Calibri" panose="020F0502020204030204" pitchFamily="34" charset="0"/>
              </a:defRPr>
            </a:lvl1pPr>
          </a:lstStyle>
          <a:p>
            <a:r>
              <a:rPr lang="en-US" dirty="0"/>
              <a:t>Confidence</a:t>
            </a:r>
          </a:p>
          <a:p>
            <a:r>
              <a:rPr lang="en-US" b="0" dirty="0"/>
              <a:t>Pilots need to believe in their abilities. They have to make</a:t>
            </a:r>
          </a:p>
          <a:p>
            <a:r>
              <a:rPr lang="en-US" b="0" dirty="0"/>
              <a:t>quick decisions that can affect a lot of people.</a:t>
            </a:r>
          </a:p>
        </p:txBody>
      </p:sp>
      <p:sp>
        <p:nvSpPr>
          <p:cNvPr id="12" name="TextBox 11">
            <a:extLst>
              <a:ext uri="{FF2B5EF4-FFF2-40B4-BE49-F238E27FC236}">
                <a16:creationId xmlns:a16="http://schemas.microsoft.com/office/drawing/2014/main" xmlns="" id="{22D95FA5-1CE7-5703-40F4-94F67DD540BE}"/>
              </a:ext>
            </a:extLst>
          </p:cNvPr>
          <p:cNvSpPr txBox="1"/>
          <p:nvPr/>
        </p:nvSpPr>
        <p:spPr>
          <a:xfrm>
            <a:off x="197028" y="4101227"/>
            <a:ext cx="7507916" cy="2308324"/>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p>
            <a:r>
              <a:rPr lang="en-US" sz="3600" b="1" dirty="0">
                <a:solidFill>
                  <a:srgbClr val="141413"/>
                </a:solidFill>
                <a:effectLst/>
                <a:latin typeface="Calibri" panose="020F0502020204030204" pitchFamily="34" charset="0"/>
                <a:cs typeface="Calibri" panose="020F0502020204030204" pitchFamily="34" charset="0"/>
              </a:rPr>
              <a:t>Communication Skills</a:t>
            </a:r>
          </a:p>
          <a:p>
            <a:r>
              <a:rPr lang="en-US" sz="3600" dirty="0">
                <a:solidFill>
                  <a:srgbClr val="141413"/>
                </a:solidFill>
                <a:effectLst/>
                <a:latin typeface="Calibri" panose="020F0502020204030204" pitchFamily="34" charset="0"/>
                <a:cs typeface="Calibri" panose="020F0502020204030204" pitchFamily="34" charset="0"/>
              </a:rPr>
              <a:t>Pilots need to be able to calmly explain information to people working and traveling on planes.</a:t>
            </a:r>
          </a:p>
        </p:txBody>
      </p:sp>
    </p:spTree>
    <p:extLst>
      <p:ext uri="{BB962C8B-B14F-4D97-AF65-F5344CB8AC3E}">
        <p14:creationId xmlns:p14="http://schemas.microsoft.com/office/powerpoint/2010/main" val="52440802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8F9B32B-756B-7543-55F9-C12914BCFB3B}"/>
              </a:ext>
            </a:extLst>
          </p:cNvPr>
          <p:cNvSpPr txBox="1"/>
          <p:nvPr/>
        </p:nvSpPr>
        <p:spPr>
          <a:xfrm>
            <a:off x="173011" y="1443841"/>
            <a:ext cx="11845978" cy="3970318"/>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defPPr>
              <a:defRPr lang="en-US"/>
            </a:defPPr>
            <a:lvl1pPr>
              <a:defRPr sz="3600" b="1">
                <a:solidFill>
                  <a:srgbClr val="141413"/>
                </a:solidFill>
                <a:effectLst/>
                <a:latin typeface="Calibri" panose="020F0502020204030204" pitchFamily="34" charset="0"/>
                <a:cs typeface="Calibri" panose="020F0502020204030204" pitchFamily="34" charset="0"/>
              </a:defRPr>
            </a:lvl1pPr>
          </a:lstStyle>
          <a:p>
            <a:r>
              <a:rPr lang="en-US" b="0" dirty="0"/>
              <a:t>(1) ________________________________</a:t>
            </a:r>
          </a:p>
          <a:p>
            <a:r>
              <a:rPr lang="en-US" b="0" dirty="0"/>
              <a:t>There are lots of things pilots must be doing at all times.</a:t>
            </a:r>
          </a:p>
          <a:p>
            <a:r>
              <a:rPr lang="en-US" b="0" dirty="0"/>
              <a:t>They need to think about fuel, speed, passengers, and</a:t>
            </a:r>
          </a:p>
          <a:p>
            <a:r>
              <a:rPr lang="en-US" b="0" dirty="0"/>
              <a:t>more, all at the same time.</a:t>
            </a:r>
          </a:p>
          <a:p>
            <a:r>
              <a:rPr lang="en-US" dirty="0"/>
              <a:t>Math Skills</a:t>
            </a:r>
          </a:p>
          <a:p>
            <a:r>
              <a:rPr lang="en-US" b="0" dirty="0"/>
              <a:t>Pilots need to be able to do math quickly and accurately if</a:t>
            </a:r>
          </a:p>
          <a:p>
            <a:r>
              <a:rPr lang="en-US" b="0" dirty="0"/>
              <a:t>they have to make changes to their speed or direction.</a:t>
            </a:r>
          </a:p>
        </p:txBody>
      </p:sp>
      <p:sp>
        <p:nvSpPr>
          <p:cNvPr id="6" name="TextBox 5">
            <a:extLst>
              <a:ext uri="{FF2B5EF4-FFF2-40B4-BE49-F238E27FC236}">
                <a16:creationId xmlns:a16="http://schemas.microsoft.com/office/drawing/2014/main" xmlns="" id="{EBA962F1-4D11-6C0F-9AB1-55612FD4C029}"/>
              </a:ext>
            </a:extLst>
          </p:cNvPr>
          <p:cNvSpPr txBox="1"/>
          <p:nvPr/>
        </p:nvSpPr>
        <p:spPr>
          <a:xfrm>
            <a:off x="197028" y="512422"/>
            <a:ext cx="274126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r>
              <a:rPr lang="en-US" dirty="0"/>
              <a:t>While-reading</a:t>
            </a:r>
          </a:p>
        </p:txBody>
      </p:sp>
      <p:sp>
        <p:nvSpPr>
          <p:cNvPr id="7" name="TextBox 6">
            <a:extLst>
              <a:ext uri="{FF2B5EF4-FFF2-40B4-BE49-F238E27FC236}">
                <a16:creationId xmlns:a16="http://schemas.microsoft.com/office/drawing/2014/main" xmlns="" id="{3F484F3D-6D10-7065-7BCD-F4C8543C6666}"/>
              </a:ext>
            </a:extLst>
          </p:cNvPr>
          <p:cNvSpPr txBox="1"/>
          <p:nvPr/>
        </p:nvSpPr>
        <p:spPr>
          <a:xfrm>
            <a:off x="2938290" y="418469"/>
            <a:ext cx="3945726" cy="712759"/>
          </a:xfrm>
          <a:prstGeom prst="rect">
            <a:avLst/>
          </a:prstGeom>
          <a:noFill/>
        </p:spPr>
        <p:txBody>
          <a:bodyPr wrap="square">
            <a:spAutoFit/>
          </a:bodyPr>
          <a:lstStyle/>
          <a:p>
            <a:pPr>
              <a:lnSpc>
                <a:spcPct val="120000"/>
              </a:lnSpc>
            </a:pPr>
            <a:r>
              <a:rPr lang="en-US" sz="3600" b="1" dirty="0">
                <a:solidFill>
                  <a:srgbClr val="7030A0"/>
                </a:solidFill>
                <a:effectLst/>
                <a:ea typeface="Calibri" panose="020F0502020204030204" pitchFamily="34" charset="0"/>
                <a:cs typeface="JDCLK L+ Frutiger LT Std"/>
              </a:rPr>
              <a:t>Listen and read. </a:t>
            </a:r>
            <a:endParaRPr lang="x-none" sz="3600" dirty="0">
              <a:solidFill>
                <a:srgbClr val="7030A0"/>
              </a:solidFill>
              <a:effectLst/>
              <a:ea typeface="Arial" panose="020B0604020202020204" pitchFamily="34" charset="0"/>
              <a:cs typeface="JDCLK L+ Frutiger LT Std"/>
            </a:endParaRPr>
          </a:p>
        </p:txBody>
      </p:sp>
      <p:pic>
        <p:nvPicPr>
          <p:cNvPr id="8" name="CD1 TRACK 33">
            <a:hlinkClick r:id="" action="ppaction://media"/>
            <a:extLst>
              <a:ext uri="{FF2B5EF4-FFF2-40B4-BE49-F238E27FC236}">
                <a16:creationId xmlns:a16="http://schemas.microsoft.com/office/drawing/2014/main" xmlns="" id="{8068D763-A84B-EA10-331B-FDAF634AA9AF}"/>
              </a:ext>
            </a:extLst>
          </p:cNvPr>
          <p:cNvPicPr>
            <a:picLocks noChangeAspect="1"/>
          </p:cNvPicPr>
          <p:nvPr>
            <a:audioFile r:link="rId1"/>
            <p:extLst>
              <p:ext uri="{DAA4B4D4-6D71-4841-9C94-3DE7FCFB9230}">
                <p14:media xmlns:p14="http://schemas.microsoft.com/office/powerpoint/2010/main" r:embed="rId2">
                  <p14:trim st="35412.3429" end="94508.318"/>
                </p14:media>
              </p:ext>
            </p:extLst>
          </p:nvPr>
        </p:nvPicPr>
        <p:blipFill>
          <a:blip r:embed="rId4"/>
          <a:stretch>
            <a:fillRect/>
          </a:stretch>
        </p:blipFill>
        <p:spPr>
          <a:xfrm>
            <a:off x="6275538" y="418469"/>
            <a:ext cx="812800" cy="812800"/>
          </a:xfrm>
          <a:prstGeom prst="rect">
            <a:avLst/>
          </a:prstGeom>
        </p:spPr>
      </p:pic>
      <p:sp>
        <p:nvSpPr>
          <p:cNvPr id="9" name="TextBox 8">
            <a:extLst>
              <a:ext uri="{FF2B5EF4-FFF2-40B4-BE49-F238E27FC236}">
                <a16:creationId xmlns:a16="http://schemas.microsoft.com/office/drawing/2014/main" xmlns="" id="{2C59A100-A0EF-03A3-2123-9CA49D8FFC48}"/>
              </a:ext>
            </a:extLst>
          </p:cNvPr>
          <p:cNvSpPr txBox="1"/>
          <p:nvPr/>
        </p:nvSpPr>
        <p:spPr>
          <a:xfrm>
            <a:off x="1266886" y="1409810"/>
            <a:ext cx="3342807" cy="646331"/>
          </a:xfrm>
          <a:prstGeom prst="rect">
            <a:avLst/>
          </a:prstGeom>
          <a:noFill/>
        </p:spPr>
        <p:txBody>
          <a:bodyPr wrap="square" rtlCol="0">
            <a:spAutoFit/>
          </a:bodyPr>
          <a:lstStyle/>
          <a:p>
            <a:r>
              <a:rPr lang="en-US" sz="3600" b="1" dirty="0">
                <a:solidFill>
                  <a:srgbClr val="FF0000"/>
                </a:solidFill>
              </a:rPr>
              <a:t>Multitasking</a:t>
            </a:r>
            <a:endParaRPr lang="x-none" sz="2400" b="1" dirty="0">
              <a:solidFill>
                <a:srgbClr val="FF0000"/>
              </a:solidFill>
            </a:endParaRPr>
          </a:p>
        </p:txBody>
      </p:sp>
    </p:spTree>
    <p:extLst>
      <p:ext uri="{BB962C8B-B14F-4D97-AF65-F5344CB8AC3E}">
        <p14:creationId xmlns:p14="http://schemas.microsoft.com/office/powerpoint/2010/main" val="148827360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41" y="488988"/>
            <a:ext cx="8609644" cy="5739177"/>
          </a:xfrm>
          <a:prstGeom prst="rect">
            <a:avLst/>
          </a:prstGeom>
        </p:spPr>
      </p:pic>
      <p:sp>
        <p:nvSpPr>
          <p:cNvPr id="7" name="Rectangle 6">
            <a:extLst>
              <a:ext uri="{FF2B5EF4-FFF2-40B4-BE49-F238E27FC236}">
                <a16:creationId xmlns:a16="http://schemas.microsoft.com/office/drawing/2014/main" xmlns="" id="{BA386DE9-345A-400C-B2BB-B32B155C2C38}"/>
              </a:ext>
            </a:extLst>
          </p:cNvPr>
          <p:cNvSpPr/>
          <p:nvPr/>
        </p:nvSpPr>
        <p:spPr>
          <a:xfrm>
            <a:off x="8165166" y="629835"/>
            <a:ext cx="4026834" cy="750014"/>
          </a:xfrm>
          <a:prstGeom prst="rect">
            <a:avLst/>
          </a:prstGeom>
          <a:solidFill>
            <a:schemeClr val="bg1"/>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dk1"/>
          </a:fontRef>
        </p:style>
        <p:txBody>
          <a:bodyPr rtlCol="0" anchor="ctr"/>
          <a:lstStyle/>
          <a:p>
            <a:pPr algn="ctr"/>
            <a:r>
              <a:rPr lang="en-US" sz="5400" b="1">
                <a:solidFill>
                  <a:schemeClr val="accent6">
                    <a:lumMod val="75000"/>
                  </a:schemeClr>
                </a:solidFill>
              </a:rPr>
              <a:t>WARM-UP</a:t>
            </a:r>
            <a:endParaRPr lang="en-US" sz="5400" b="1" dirty="0">
              <a:solidFill>
                <a:schemeClr val="accent6">
                  <a:lumMod val="75000"/>
                </a:schemeClr>
              </a:solidFill>
            </a:endParaRPr>
          </a:p>
        </p:txBody>
      </p:sp>
    </p:spTree>
    <p:extLst>
      <p:ext uri="{BB962C8B-B14F-4D97-AF65-F5344CB8AC3E}">
        <p14:creationId xmlns:p14="http://schemas.microsoft.com/office/powerpoint/2010/main" val="18727794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ED361CA-5113-F0FC-7383-EF2BC8D1E75C}"/>
              </a:ext>
            </a:extLst>
          </p:cNvPr>
          <p:cNvSpPr txBox="1"/>
          <p:nvPr/>
        </p:nvSpPr>
        <p:spPr>
          <a:xfrm>
            <a:off x="257331" y="1997839"/>
            <a:ext cx="11677338" cy="2862322"/>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defPPr>
              <a:defRPr lang="en-US"/>
            </a:defPPr>
            <a:lvl1pPr>
              <a:defRPr sz="3600" b="0">
                <a:solidFill>
                  <a:srgbClr val="141413"/>
                </a:solidFill>
                <a:effectLst/>
                <a:latin typeface="Calibri" panose="020F0502020204030204" pitchFamily="34" charset="0"/>
                <a:cs typeface="Calibri" panose="020F0502020204030204" pitchFamily="34" charset="0"/>
              </a:defRPr>
            </a:lvl1pPr>
          </a:lstStyle>
          <a:p>
            <a:r>
              <a:rPr lang="en-US" dirty="0"/>
              <a:t>(2) ________________________________</a:t>
            </a:r>
          </a:p>
          <a:p>
            <a:r>
              <a:rPr lang="en-US" dirty="0"/>
              <a:t>Pilots need to stay calm at all times and adapt to different</a:t>
            </a:r>
          </a:p>
          <a:p>
            <a:r>
              <a:rPr lang="en-US" dirty="0"/>
              <a:t>situations and problems.</a:t>
            </a:r>
          </a:p>
          <a:p>
            <a:r>
              <a:rPr lang="en-US" dirty="0"/>
              <a:t>Being a pilot is a complex and difficult job, and these five</a:t>
            </a:r>
          </a:p>
          <a:p>
            <a:r>
              <a:rPr lang="en-US" dirty="0"/>
              <a:t>skills and characteristics are essential to being a great pilot.</a:t>
            </a:r>
          </a:p>
        </p:txBody>
      </p:sp>
      <p:sp>
        <p:nvSpPr>
          <p:cNvPr id="4" name="TextBox 3">
            <a:extLst>
              <a:ext uri="{FF2B5EF4-FFF2-40B4-BE49-F238E27FC236}">
                <a16:creationId xmlns:a16="http://schemas.microsoft.com/office/drawing/2014/main" xmlns="" id="{51DB572A-D182-6DF2-2EFB-12C9819F6238}"/>
              </a:ext>
            </a:extLst>
          </p:cNvPr>
          <p:cNvSpPr txBox="1"/>
          <p:nvPr/>
        </p:nvSpPr>
        <p:spPr>
          <a:xfrm>
            <a:off x="197028" y="512422"/>
            <a:ext cx="274126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r>
              <a:rPr lang="en-US" dirty="0"/>
              <a:t>While-reading</a:t>
            </a:r>
          </a:p>
        </p:txBody>
      </p:sp>
      <p:sp>
        <p:nvSpPr>
          <p:cNvPr id="5" name="TextBox 4">
            <a:extLst>
              <a:ext uri="{FF2B5EF4-FFF2-40B4-BE49-F238E27FC236}">
                <a16:creationId xmlns:a16="http://schemas.microsoft.com/office/drawing/2014/main" xmlns="" id="{5188450C-8BBD-7EFA-2B9E-264F180AF317}"/>
              </a:ext>
            </a:extLst>
          </p:cNvPr>
          <p:cNvSpPr txBox="1"/>
          <p:nvPr/>
        </p:nvSpPr>
        <p:spPr>
          <a:xfrm>
            <a:off x="2938290" y="418469"/>
            <a:ext cx="3945726" cy="712759"/>
          </a:xfrm>
          <a:prstGeom prst="rect">
            <a:avLst/>
          </a:prstGeom>
          <a:noFill/>
        </p:spPr>
        <p:txBody>
          <a:bodyPr wrap="square">
            <a:spAutoFit/>
          </a:bodyPr>
          <a:lstStyle/>
          <a:p>
            <a:pPr>
              <a:lnSpc>
                <a:spcPct val="120000"/>
              </a:lnSpc>
            </a:pPr>
            <a:r>
              <a:rPr lang="en-US" sz="3600" b="1" dirty="0">
                <a:solidFill>
                  <a:srgbClr val="7030A0"/>
                </a:solidFill>
                <a:effectLst/>
                <a:ea typeface="Calibri" panose="020F0502020204030204" pitchFamily="34" charset="0"/>
                <a:cs typeface="JDCLK L+ Frutiger LT Std"/>
              </a:rPr>
              <a:t>Listen and read. </a:t>
            </a:r>
            <a:endParaRPr lang="x-none" sz="3600" dirty="0">
              <a:solidFill>
                <a:srgbClr val="7030A0"/>
              </a:solidFill>
              <a:effectLst/>
              <a:ea typeface="Arial" panose="020B0604020202020204" pitchFamily="34" charset="0"/>
              <a:cs typeface="JDCLK L+ Frutiger LT Std"/>
            </a:endParaRPr>
          </a:p>
        </p:txBody>
      </p:sp>
      <p:sp>
        <p:nvSpPr>
          <p:cNvPr id="6" name="TextBox 5">
            <a:extLst>
              <a:ext uri="{FF2B5EF4-FFF2-40B4-BE49-F238E27FC236}">
                <a16:creationId xmlns:a16="http://schemas.microsoft.com/office/drawing/2014/main" xmlns="" id="{D76D8CE5-07AC-4510-69FD-3ED926E54E62}"/>
              </a:ext>
            </a:extLst>
          </p:cNvPr>
          <p:cNvSpPr txBox="1"/>
          <p:nvPr/>
        </p:nvSpPr>
        <p:spPr>
          <a:xfrm>
            <a:off x="1967823" y="1918838"/>
            <a:ext cx="4777751" cy="646331"/>
          </a:xfrm>
          <a:prstGeom prst="rect">
            <a:avLst/>
          </a:prstGeom>
          <a:noFill/>
        </p:spPr>
        <p:txBody>
          <a:bodyPr wrap="square" rtlCol="0">
            <a:spAutoFit/>
          </a:bodyPr>
          <a:lstStyle/>
          <a:p>
            <a:r>
              <a:rPr lang="en-US" sz="3600" b="1" dirty="0">
                <a:solidFill>
                  <a:srgbClr val="FF0000"/>
                </a:solidFill>
              </a:rPr>
              <a:t>Stress management</a:t>
            </a:r>
            <a:endParaRPr lang="x-none" sz="2400" b="1" dirty="0">
              <a:solidFill>
                <a:srgbClr val="FF0000"/>
              </a:solidFill>
            </a:endParaRPr>
          </a:p>
        </p:txBody>
      </p:sp>
      <p:pic>
        <p:nvPicPr>
          <p:cNvPr id="7" name="CD1 TRACK 33">
            <a:hlinkClick r:id="" action="ppaction://media"/>
            <a:extLst>
              <a:ext uri="{FF2B5EF4-FFF2-40B4-BE49-F238E27FC236}">
                <a16:creationId xmlns:a16="http://schemas.microsoft.com/office/drawing/2014/main" xmlns="" id="{BEDE7630-9965-2788-8925-F77E068BA087}"/>
              </a:ext>
            </a:extLst>
          </p:cNvPr>
          <p:cNvPicPr>
            <a:picLocks noChangeAspect="1"/>
          </p:cNvPicPr>
          <p:nvPr>
            <a:audioFile r:link="rId1"/>
            <p:extLst>
              <p:ext uri="{DAA4B4D4-6D71-4841-9C94-3DE7FCFB9230}">
                <p14:media xmlns:p14="http://schemas.microsoft.com/office/powerpoint/2010/main" r:embed="rId2">
                  <p14:trim st="57396.3391" end="77406.8012"/>
                </p14:media>
              </p:ext>
            </p:extLst>
          </p:nvPr>
        </p:nvPicPr>
        <p:blipFill>
          <a:blip r:embed="rId4"/>
          <a:stretch>
            <a:fillRect/>
          </a:stretch>
        </p:blipFill>
        <p:spPr>
          <a:xfrm>
            <a:off x="6275538" y="418469"/>
            <a:ext cx="812800" cy="812800"/>
          </a:xfrm>
          <a:prstGeom prst="rect">
            <a:avLst/>
          </a:prstGeom>
        </p:spPr>
      </p:pic>
    </p:spTree>
    <p:extLst>
      <p:ext uri="{BB962C8B-B14F-4D97-AF65-F5344CB8AC3E}">
        <p14:creationId xmlns:p14="http://schemas.microsoft.com/office/powerpoint/2010/main" val="327309022"/>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185EF8B9-1C30-F255-2312-9E5568C128F7}"/>
              </a:ext>
            </a:extLst>
          </p:cNvPr>
          <p:cNvSpPr txBox="1"/>
          <p:nvPr/>
        </p:nvSpPr>
        <p:spPr>
          <a:xfrm>
            <a:off x="197028" y="1556586"/>
            <a:ext cx="12192000" cy="3416320"/>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defPPr>
              <a:defRPr lang="en-US"/>
            </a:defPPr>
            <a:lvl1pPr>
              <a:defRPr sz="3600" b="0">
                <a:solidFill>
                  <a:srgbClr val="141413"/>
                </a:solidFill>
                <a:effectLst/>
                <a:latin typeface="Calibri" panose="020F0502020204030204" pitchFamily="34" charset="0"/>
                <a:cs typeface="Calibri" panose="020F0502020204030204" pitchFamily="34" charset="0"/>
              </a:defRPr>
            </a:lvl1pPr>
          </a:lstStyle>
          <a:p>
            <a:r>
              <a:rPr lang="en-US" b="1" dirty="0"/>
              <a:t>Five Things You Need to be an Architect</a:t>
            </a:r>
          </a:p>
          <a:p>
            <a:r>
              <a:rPr lang="en-US" dirty="0"/>
              <a:t>To be a good architect, you need a lot of knowledge and skills. These are the five key things you need to enter this </a:t>
            </a:r>
            <a:r>
              <a:rPr lang="en-US" dirty="0">
                <a:solidFill>
                  <a:srgbClr val="BC39F7"/>
                </a:solidFill>
              </a:rPr>
              <a:t>field</a:t>
            </a:r>
            <a:r>
              <a:rPr lang="en-US" dirty="0"/>
              <a:t>.</a:t>
            </a:r>
          </a:p>
          <a:p>
            <a:r>
              <a:rPr lang="en-US" b="1" dirty="0"/>
              <a:t>Knowledge of Art and Design</a:t>
            </a:r>
          </a:p>
          <a:p>
            <a:r>
              <a:rPr lang="en-US" dirty="0"/>
              <a:t>Architects have to draw detailed designs for buildings and</a:t>
            </a:r>
          </a:p>
          <a:p>
            <a:r>
              <a:rPr lang="en-US" dirty="0"/>
              <a:t>areas on paper or using computer software.</a:t>
            </a:r>
          </a:p>
        </p:txBody>
      </p:sp>
      <p:sp>
        <p:nvSpPr>
          <p:cNvPr id="4" name="TextBox 3">
            <a:extLst>
              <a:ext uri="{FF2B5EF4-FFF2-40B4-BE49-F238E27FC236}">
                <a16:creationId xmlns:a16="http://schemas.microsoft.com/office/drawing/2014/main" xmlns="" id="{6FFEAF59-ECD1-FF86-AAD8-47B48E10A111}"/>
              </a:ext>
            </a:extLst>
          </p:cNvPr>
          <p:cNvSpPr txBox="1"/>
          <p:nvPr/>
        </p:nvSpPr>
        <p:spPr>
          <a:xfrm>
            <a:off x="197028" y="512422"/>
            <a:ext cx="274126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r>
              <a:rPr lang="en-US" dirty="0"/>
              <a:t>While-reading</a:t>
            </a:r>
          </a:p>
        </p:txBody>
      </p:sp>
      <p:sp>
        <p:nvSpPr>
          <p:cNvPr id="5" name="TextBox 4">
            <a:extLst>
              <a:ext uri="{FF2B5EF4-FFF2-40B4-BE49-F238E27FC236}">
                <a16:creationId xmlns:a16="http://schemas.microsoft.com/office/drawing/2014/main" xmlns="" id="{4345D793-98C6-81C9-1C51-DB626DCE44E8}"/>
              </a:ext>
            </a:extLst>
          </p:cNvPr>
          <p:cNvSpPr txBox="1"/>
          <p:nvPr/>
        </p:nvSpPr>
        <p:spPr>
          <a:xfrm>
            <a:off x="2938290" y="418469"/>
            <a:ext cx="3945726" cy="712759"/>
          </a:xfrm>
          <a:prstGeom prst="rect">
            <a:avLst/>
          </a:prstGeom>
          <a:noFill/>
        </p:spPr>
        <p:txBody>
          <a:bodyPr wrap="square">
            <a:spAutoFit/>
          </a:bodyPr>
          <a:lstStyle/>
          <a:p>
            <a:pPr>
              <a:lnSpc>
                <a:spcPct val="120000"/>
              </a:lnSpc>
            </a:pPr>
            <a:r>
              <a:rPr lang="en-US" sz="3600" b="1" dirty="0">
                <a:solidFill>
                  <a:srgbClr val="7030A0"/>
                </a:solidFill>
                <a:effectLst/>
                <a:ea typeface="Calibri" panose="020F0502020204030204" pitchFamily="34" charset="0"/>
                <a:cs typeface="JDCLK L+ Frutiger LT Std"/>
              </a:rPr>
              <a:t>Listen and read. </a:t>
            </a:r>
            <a:endParaRPr lang="x-none" sz="3600" dirty="0">
              <a:solidFill>
                <a:srgbClr val="7030A0"/>
              </a:solidFill>
              <a:effectLst/>
              <a:ea typeface="Arial" panose="020B0604020202020204" pitchFamily="34" charset="0"/>
              <a:cs typeface="JDCLK L+ Frutiger LT Std"/>
            </a:endParaRPr>
          </a:p>
        </p:txBody>
      </p:sp>
      <p:pic>
        <p:nvPicPr>
          <p:cNvPr id="6" name="CD1 TRACK 33">
            <a:hlinkClick r:id="" action="ppaction://media"/>
            <a:extLst>
              <a:ext uri="{FF2B5EF4-FFF2-40B4-BE49-F238E27FC236}">
                <a16:creationId xmlns:a16="http://schemas.microsoft.com/office/drawing/2014/main" xmlns="" id="{90C41614-0035-9C55-B38F-D2D46D42E4AE}"/>
              </a:ext>
            </a:extLst>
          </p:cNvPr>
          <p:cNvPicPr>
            <a:picLocks noChangeAspect="1"/>
          </p:cNvPicPr>
          <p:nvPr>
            <a:audioFile r:link="rId1"/>
            <p:extLst>
              <p:ext uri="{DAA4B4D4-6D71-4841-9C94-3DE7FCFB9230}">
                <p14:media xmlns:p14="http://schemas.microsoft.com/office/powerpoint/2010/main" r:embed="rId2">
                  <p14:trim st="75039.5384" end="51966.0634"/>
                </p14:media>
              </p:ext>
            </p:extLst>
          </p:nvPr>
        </p:nvPicPr>
        <p:blipFill>
          <a:blip r:embed="rId5"/>
          <a:stretch>
            <a:fillRect/>
          </a:stretch>
        </p:blipFill>
        <p:spPr>
          <a:xfrm>
            <a:off x="6275538" y="418469"/>
            <a:ext cx="812800" cy="812800"/>
          </a:xfrm>
          <a:prstGeom prst="rect">
            <a:avLst/>
          </a:prstGeom>
        </p:spPr>
      </p:pic>
    </p:spTree>
    <p:extLst>
      <p:ext uri="{BB962C8B-B14F-4D97-AF65-F5344CB8AC3E}">
        <p14:creationId xmlns:p14="http://schemas.microsoft.com/office/powerpoint/2010/main" val="2947689797"/>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D3EEAF51-D80C-2385-7242-01FE6AEFBCD5}"/>
              </a:ext>
            </a:extLst>
          </p:cNvPr>
          <p:cNvSpPr txBox="1"/>
          <p:nvPr/>
        </p:nvSpPr>
        <p:spPr>
          <a:xfrm>
            <a:off x="143031" y="1487694"/>
            <a:ext cx="11905938" cy="3416320"/>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defPPr>
              <a:defRPr lang="en-US"/>
            </a:defPPr>
            <a:lvl1pPr>
              <a:defRPr sz="3600" b="1">
                <a:solidFill>
                  <a:srgbClr val="141413"/>
                </a:solidFill>
                <a:effectLst/>
                <a:latin typeface="Calibri" panose="020F0502020204030204" pitchFamily="34" charset="0"/>
                <a:cs typeface="Calibri" panose="020F0502020204030204" pitchFamily="34" charset="0"/>
              </a:defRPr>
            </a:lvl1pPr>
          </a:lstStyle>
          <a:p>
            <a:r>
              <a:rPr lang="en-US" b="0" dirty="0"/>
              <a:t>(3) __________________________________</a:t>
            </a:r>
          </a:p>
          <a:p>
            <a:r>
              <a:rPr lang="en-US" b="0" dirty="0"/>
              <a:t>Architects work with teams of engineers and construction</a:t>
            </a:r>
          </a:p>
          <a:p>
            <a:r>
              <a:rPr lang="en-US" b="0" dirty="0"/>
              <a:t>workers. They must listen to them and tell them what to do.</a:t>
            </a:r>
          </a:p>
          <a:p>
            <a:r>
              <a:rPr lang="en-US" dirty="0"/>
              <a:t>Knowledge of Construction Laws</a:t>
            </a:r>
          </a:p>
          <a:p>
            <a:r>
              <a:rPr lang="en-US" b="0" dirty="0"/>
              <a:t>Architects must know about building regulations and what</a:t>
            </a:r>
          </a:p>
          <a:p>
            <a:r>
              <a:rPr lang="en-US" b="0" dirty="0"/>
              <a:t>they are allowed to build.</a:t>
            </a:r>
          </a:p>
        </p:txBody>
      </p:sp>
      <p:sp>
        <p:nvSpPr>
          <p:cNvPr id="4" name="TextBox 3">
            <a:extLst>
              <a:ext uri="{FF2B5EF4-FFF2-40B4-BE49-F238E27FC236}">
                <a16:creationId xmlns:a16="http://schemas.microsoft.com/office/drawing/2014/main" xmlns="" id="{B1A0F0F3-3101-BB22-402F-F6DACD523B87}"/>
              </a:ext>
            </a:extLst>
          </p:cNvPr>
          <p:cNvSpPr txBox="1"/>
          <p:nvPr/>
        </p:nvSpPr>
        <p:spPr>
          <a:xfrm>
            <a:off x="197028" y="512422"/>
            <a:ext cx="274126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r>
              <a:rPr lang="en-US" dirty="0"/>
              <a:t>While-reading</a:t>
            </a:r>
          </a:p>
        </p:txBody>
      </p:sp>
      <p:sp>
        <p:nvSpPr>
          <p:cNvPr id="5" name="TextBox 4">
            <a:extLst>
              <a:ext uri="{FF2B5EF4-FFF2-40B4-BE49-F238E27FC236}">
                <a16:creationId xmlns:a16="http://schemas.microsoft.com/office/drawing/2014/main" xmlns="" id="{AC717C64-055C-0648-FD64-04DA3D1AC19F}"/>
              </a:ext>
            </a:extLst>
          </p:cNvPr>
          <p:cNvSpPr txBox="1"/>
          <p:nvPr/>
        </p:nvSpPr>
        <p:spPr>
          <a:xfrm>
            <a:off x="2938290" y="418469"/>
            <a:ext cx="3945726" cy="712759"/>
          </a:xfrm>
          <a:prstGeom prst="rect">
            <a:avLst/>
          </a:prstGeom>
          <a:noFill/>
        </p:spPr>
        <p:txBody>
          <a:bodyPr wrap="square">
            <a:spAutoFit/>
          </a:bodyPr>
          <a:lstStyle/>
          <a:p>
            <a:pPr>
              <a:lnSpc>
                <a:spcPct val="120000"/>
              </a:lnSpc>
            </a:pPr>
            <a:r>
              <a:rPr lang="en-US" sz="3600" b="1" dirty="0">
                <a:solidFill>
                  <a:srgbClr val="7030A0"/>
                </a:solidFill>
                <a:effectLst/>
                <a:ea typeface="Calibri" panose="020F0502020204030204" pitchFamily="34" charset="0"/>
                <a:cs typeface="JDCLK L+ Frutiger LT Std"/>
              </a:rPr>
              <a:t>Listen and read. </a:t>
            </a:r>
            <a:endParaRPr lang="x-none" sz="3600" dirty="0">
              <a:solidFill>
                <a:srgbClr val="7030A0"/>
              </a:solidFill>
              <a:effectLst/>
              <a:ea typeface="Arial" panose="020B0604020202020204" pitchFamily="34" charset="0"/>
              <a:cs typeface="JDCLK L+ Frutiger LT Std"/>
            </a:endParaRPr>
          </a:p>
        </p:txBody>
      </p:sp>
      <p:sp>
        <p:nvSpPr>
          <p:cNvPr id="6" name="TextBox 5">
            <a:extLst>
              <a:ext uri="{FF2B5EF4-FFF2-40B4-BE49-F238E27FC236}">
                <a16:creationId xmlns:a16="http://schemas.microsoft.com/office/drawing/2014/main" xmlns="" id="{930CEC34-E9E9-E2C7-C73F-4DCC021F4AF7}"/>
              </a:ext>
            </a:extLst>
          </p:cNvPr>
          <p:cNvSpPr txBox="1"/>
          <p:nvPr/>
        </p:nvSpPr>
        <p:spPr>
          <a:xfrm>
            <a:off x="895244" y="1453663"/>
            <a:ext cx="6824689" cy="646331"/>
          </a:xfrm>
          <a:prstGeom prst="rect">
            <a:avLst/>
          </a:prstGeom>
          <a:noFill/>
        </p:spPr>
        <p:txBody>
          <a:bodyPr wrap="square" rtlCol="0">
            <a:spAutoFit/>
          </a:bodyPr>
          <a:lstStyle/>
          <a:p>
            <a:r>
              <a:rPr lang="en-US" sz="3600" b="1" dirty="0">
                <a:solidFill>
                  <a:srgbClr val="FF0000"/>
                </a:solidFill>
              </a:rPr>
              <a:t>Leadership and Teamwork Skills</a:t>
            </a:r>
          </a:p>
        </p:txBody>
      </p:sp>
      <p:pic>
        <p:nvPicPr>
          <p:cNvPr id="7" name="CD1 TRACK 33">
            <a:hlinkClick r:id="" action="ppaction://media"/>
            <a:extLst>
              <a:ext uri="{FF2B5EF4-FFF2-40B4-BE49-F238E27FC236}">
                <a16:creationId xmlns:a16="http://schemas.microsoft.com/office/drawing/2014/main" xmlns="" id="{4F19CBF8-C616-F99C-1BD7-18A943F4A299}"/>
              </a:ext>
            </a:extLst>
          </p:cNvPr>
          <p:cNvPicPr>
            <a:picLocks noChangeAspect="1"/>
          </p:cNvPicPr>
          <p:nvPr>
            <a:audioFile r:link="rId1"/>
            <p:extLst>
              <p:ext uri="{DAA4B4D4-6D71-4841-9C94-3DE7FCFB9230}">
                <p14:media xmlns:p14="http://schemas.microsoft.com/office/powerpoint/2010/main" r:embed="rId2">
                  <p14:trim st="100266.2933"/>
                </p14:media>
              </p:ext>
            </p:extLst>
          </p:nvPr>
        </p:nvPicPr>
        <p:blipFill>
          <a:blip r:embed="rId4"/>
          <a:stretch>
            <a:fillRect/>
          </a:stretch>
        </p:blipFill>
        <p:spPr>
          <a:xfrm>
            <a:off x="6275538" y="418469"/>
            <a:ext cx="812800" cy="812800"/>
          </a:xfrm>
          <a:prstGeom prst="rect">
            <a:avLst/>
          </a:prstGeom>
        </p:spPr>
      </p:pic>
    </p:spTree>
    <p:extLst>
      <p:ext uri="{BB962C8B-B14F-4D97-AF65-F5344CB8AC3E}">
        <p14:creationId xmlns:p14="http://schemas.microsoft.com/office/powerpoint/2010/main" val="669231164"/>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35C830EE-05D9-C5FF-018F-B3C6A46E7133}"/>
              </a:ext>
            </a:extLst>
          </p:cNvPr>
          <p:cNvSpPr txBox="1"/>
          <p:nvPr/>
        </p:nvSpPr>
        <p:spPr>
          <a:xfrm>
            <a:off x="135535" y="1193221"/>
            <a:ext cx="11920929" cy="5078313"/>
          </a:xfrm>
          <a:prstGeom prst="rect">
            <a:avLst/>
          </a:prstGeom>
          <a:solidFill>
            <a:schemeClr val="accent1">
              <a:lumMod val="20000"/>
              <a:lumOff val="80000"/>
            </a:schemeClr>
          </a:solidFill>
          <a:ln>
            <a:solidFill>
              <a:schemeClr val="accent1">
                <a:lumMod val="20000"/>
                <a:lumOff val="80000"/>
              </a:schemeClr>
            </a:solidFill>
          </a:ln>
        </p:spPr>
        <p:txBody>
          <a:bodyPr wrap="square">
            <a:spAutoFit/>
          </a:bodyPr>
          <a:lstStyle>
            <a:defPPr>
              <a:defRPr lang="en-US"/>
            </a:defPPr>
            <a:lvl1pPr>
              <a:defRPr sz="3600" b="0">
                <a:solidFill>
                  <a:srgbClr val="141413"/>
                </a:solidFill>
                <a:effectLst/>
                <a:latin typeface="Calibri" panose="020F0502020204030204" pitchFamily="34" charset="0"/>
                <a:cs typeface="Calibri" panose="020F0502020204030204" pitchFamily="34" charset="0"/>
              </a:defRPr>
            </a:lvl1pPr>
          </a:lstStyle>
          <a:p>
            <a:r>
              <a:rPr lang="en-US" b="1" dirty="0"/>
              <a:t>(4) </a:t>
            </a:r>
            <a:r>
              <a:rPr lang="en-US" dirty="0"/>
              <a:t>__________________________________</a:t>
            </a:r>
          </a:p>
          <a:p>
            <a:r>
              <a:rPr lang="en-US" dirty="0"/>
              <a:t>Designing buildings is difficult, and problems can come</a:t>
            </a:r>
          </a:p>
          <a:p>
            <a:r>
              <a:rPr lang="en-US" dirty="0"/>
              <a:t>up during the process. Architects need to think of creative</a:t>
            </a:r>
          </a:p>
          <a:p>
            <a:r>
              <a:rPr lang="en-US" dirty="0"/>
              <a:t>solutions to those problems.</a:t>
            </a:r>
          </a:p>
          <a:p>
            <a:r>
              <a:rPr lang="en-US" b="1" dirty="0"/>
              <a:t>Knowledge of Popular Styles and Designs</a:t>
            </a:r>
          </a:p>
          <a:p>
            <a:r>
              <a:rPr lang="en-US" dirty="0"/>
              <a:t>Architects need to make designs that people will really like.</a:t>
            </a:r>
          </a:p>
          <a:p>
            <a:r>
              <a:rPr lang="en-US" dirty="0"/>
              <a:t>To do this, they need to research new and interesting styles.</a:t>
            </a:r>
          </a:p>
          <a:p>
            <a:r>
              <a:rPr lang="en-US" dirty="0"/>
              <a:t>Do you want to become an architect? Then you will need to</a:t>
            </a:r>
          </a:p>
          <a:p>
            <a:r>
              <a:rPr lang="en-US" dirty="0"/>
              <a:t>develop these things.</a:t>
            </a:r>
          </a:p>
        </p:txBody>
      </p:sp>
      <p:sp>
        <p:nvSpPr>
          <p:cNvPr id="4" name="TextBox 3">
            <a:extLst>
              <a:ext uri="{FF2B5EF4-FFF2-40B4-BE49-F238E27FC236}">
                <a16:creationId xmlns:a16="http://schemas.microsoft.com/office/drawing/2014/main" xmlns="" id="{E430CA6C-2AFE-EC4B-5D6C-712E65EC9146}"/>
              </a:ext>
            </a:extLst>
          </p:cNvPr>
          <p:cNvSpPr txBox="1"/>
          <p:nvPr/>
        </p:nvSpPr>
        <p:spPr>
          <a:xfrm>
            <a:off x="197028" y="512422"/>
            <a:ext cx="2741262"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r>
              <a:rPr lang="en-US" dirty="0"/>
              <a:t>While-reading</a:t>
            </a:r>
          </a:p>
        </p:txBody>
      </p:sp>
      <p:sp>
        <p:nvSpPr>
          <p:cNvPr id="5" name="TextBox 4">
            <a:extLst>
              <a:ext uri="{FF2B5EF4-FFF2-40B4-BE49-F238E27FC236}">
                <a16:creationId xmlns:a16="http://schemas.microsoft.com/office/drawing/2014/main" xmlns="" id="{5291BD82-C796-CC5F-9512-54A36757B87A}"/>
              </a:ext>
            </a:extLst>
          </p:cNvPr>
          <p:cNvSpPr txBox="1"/>
          <p:nvPr/>
        </p:nvSpPr>
        <p:spPr>
          <a:xfrm>
            <a:off x="2938290" y="418469"/>
            <a:ext cx="3945726" cy="712759"/>
          </a:xfrm>
          <a:prstGeom prst="rect">
            <a:avLst/>
          </a:prstGeom>
          <a:noFill/>
        </p:spPr>
        <p:txBody>
          <a:bodyPr wrap="square">
            <a:spAutoFit/>
          </a:bodyPr>
          <a:lstStyle/>
          <a:p>
            <a:pPr>
              <a:lnSpc>
                <a:spcPct val="120000"/>
              </a:lnSpc>
            </a:pPr>
            <a:r>
              <a:rPr lang="en-US" sz="3600" b="1" dirty="0">
                <a:solidFill>
                  <a:srgbClr val="7030A0"/>
                </a:solidFill>
                <a:effectLst/>
                <a:ea typeface="Calibri" panose="020F0502020204030204" pitchFamily="34" charset="0"/>
                <a:cs typeface="JDCLK L+ Frutiger LT Std"/>
              </a:rPr>
              <a:t>Listen and read. </a:t>
            </a:r>
            <a:endParaRPr lang="x-none" sz="3600" dirty="0">
              <a:solidFill>
                <a:srgbClr val="7030A0"/>
              </a:solidFill>
              <a:effectLst/>
              <a:ea typeface="Arial" panose="020B0604020202020204" pitchFamily="34" charset="0"/>
              <a:cs typeface="JDCLK L+ Frutiger LT Std"/>
            </a:endParaRPr>
          </a:p>
        </p:txBody>
      </p:sp>
      <p:sp>
        <p:nvSpPr>
          <p:cNvPr id="6" name="TextBox 5">
            <a:extLst>
              <a:ext uri="{FF2B5EF4-FFF2-40B4-BE49-F238E27FC236}">
                <a16:creationId xmlns:a16="http://schemas.microsoft.com/office/drawing/2014/main" xmlns="" id="{B9E84082-FBF4-4CB0-5F14-D449D45A3551}"/>
              </a:ext>
            </a:extLst>
          </p:cNvPr>
          <p:cNvSpPr txBox="1"/>
          <p:nvPr/>
        </p:nvSpPr>
        <p:spPr>
          <a:xfrm>
            <a:off x="1332630" y="1097197"/>
            <a:ext cx="5817678" cy="646331"/>
          </a:xfrm>
          <a:prstGeom prst="rect">
            <a:avLst/>
          </a:prstGeom>
          <a:noFill/>
        </p:spPr>
        <p:txBody>
          <a:bodyPr wrap="square" rtlCol="0">
            <a:spAutoFit/>
          </a:bodyPr>
          <a:lstStyle/>
          <a:p>
            <a:r>
              <a:rPr lang="en-US" sz="3600" b="1" dirty="0">
                <a:solidFill>
                  <a:srgbClr val="FF0000"/>
                </a:solidFill>
              </a:rPr>
              <a:t>Problem-solving</a:t>
            </a:r>
            <a:r>
              <a:rPr lang="en-US" sz="3600" i="1" dirty="0">
                <a:effectLst/>
                <a:latin typeface="Times New Roman" panose="02020603050405020304" pitchFamily="18" charset="0"/>
                <a:ea typeface="Calibri" panose="020F0502020204030204" pitchFamily="34" charset="0"/>
              </a:rPr>
              <a:t> </a:t>
            </a:r>
            <a:r>
              <a:rPr lang="en-US" sz="3600" b="1" dirty="0">
                <a:solidFill>
                  <a:srgbClr val="FF0000"/>
                </a:solidFill>
              </a:rPr>
              <a:t>Skills</a:t>
            </a:r>
            <a:r>
              <a:rPr lang="x-none" sz="3600" dirty="0">
                <a:effectLst/>
              </a:rPr>
              <a:t> </a:t>
            </a:r>
            <a:endParaRPr lang="en-US" sz="3600" b="1" dirty="0">
              <a:solidFill>
                <a:srgbClr val="FF0000"/>
              </a:solidFill>
            </a:endParaRPr>
          </a:p>
        </p:txBody>
      </p:sp>
      <p:pic>
        <p:nvPicPr>
          <p:cNvPr id="8" name="CD1 TRACK 33">
            <a:hlinkClick r:id="" action="ppaction://media"/>
            <a:extLst>
              <a:ext uri="{FF2B5EF4-FFF2-40B4-BE49-F238E27FC236}">
                <a16:creationId xmlns:a16="http://schemas.microsoft.com/office/drawing/2014/main" xmlns="" id="{81833916-DEED-64BA-3F1B-7F3B9593BF69}"/>
              </a:ext>
            </a:extLst>
          </p:cNvPr>
          <p:cNvPicPr>
            <a:picLocks noChangeAspect="1"/>
          </p:cNvPicPr>
          <p:nvPr>
            <a:audioFile r:link="rId1"/>
            <p:extLst>
              <p:ext uri="{DAA4B4D4-6D71-4841-9C94-3DE7FCFB9230}">
                <p14:media xmlns:p14="http://schemas.microsoft.com/office/powerpoint/2010/main" r:embed="rId2">
                  <p14:trim st="121800.3139"/>
                </p14:media>
              </p:ext>
            </p:extLst>
          </p:nvPr>
        </p:nvPicPr>
        <p:blipFill>
          <a:blip r:embed="rId4"/>
          <a:stretch>
            <a:fillRect/>
          </a:stretch>
        </p:blipFill>
        <p:spPr>
          <a:xfrm>
            <a:off x="6275538" y="418469"/>
            <a:ext cx="812800" cy="812800"/>
          </a:xfrm>
          <a:prstGeom prst="rect">
            <a:avLst/>
          </a:prstGeom>
        </p:spPr>
      </p:pic>
    </p:spTree>
    <p:extLst>
      <p:ext uri="{BB962C8B-B14F-4D97-AF65-F5344CB8AC3E}">
        <p14:creationId xmlns:p14="http://schemas.microsoft.com/office/powerpoint/2010/main" val="3100107380"/>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8"/>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75A9DE8-060C-C561-C6F3-8F5AF3272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8604"/>
            <a:ext cx="11701732" cy="1313917"/>
          </a:xfrm>
          <a:prstGeom prst="rect">
            <a:avLst/>
          </a:prstGeom>
        </p:spPr>
      </p:pic>
      <p:sp>
        <p:nvSpPr>
          <p:cNvPr id="4" name="TextBox 3">
            <a:extLst>
              <a:ext uri="{FF2B5EF4-FFF2-40B4-BE49-F238E27FC236}">
                <a16:creationId xmlns:a16="http://schemas.microsoft.com/office/drawing/2014/main" xmlns="" id="{B98A5A96-6946-0545-6ED3-F81864A724D9}"/>
              </a:ext>
            </a:extLst>
          </p:cNvPr>
          <p:cNvSpPr txBox="1"/>
          <p:nvPr/>
        </p:nvSpPr>
        <p:spPr>
          <a:xfrm>
            <a:off x="4171705" y="20773"/>
            <a:ext cx="3336535" cy="461665"/>
          </a:xfrm>
          <a:prstGeom prst="rect">
            <a:avLst/>
          </a:prstGeom>
          <a:solidFill>
            <a:schemeClr val="accent2"/>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pPr algn="l"/>
            <a:r>
              <a:rPr lang="en-US" sz="2400"/>
              <a:t>Extra practice</a:t>
            </a:r>
            <a:endParaRPr lang="en-US" sz="2400" dirty="0"/>
          </a:p>
        </p:txBody>
      </p:sp>
      <p:sp>
        <p:nvSpPr>
          <p:cNvPr id="5" name="TextBox 4">
            <a:extLst>
              <a:ext uri="{FF2B5EF4-FFF2-40B4-BE49-F238E27FC236}">
                <a16:creationId xmlns:a16="http://schemas.microsoft.com/office/drawing/2014/main" xmlns="" id="{B3083871-D2E0-3E5F-D70C-C812D4403EBE}"/>
              </a:ext>
            </a:extLst>
          </p:cNvPr>
          <p:cNvSpPr txBox="1"/>
          <p:nvPr/>
        </p:nvSpPr>
        <p:spPr>
          <a:xfrm>
            <a:off x="5984240" y="66939"/>
            <a:ext cx="1524000" cy="369332"/>
          </a:xfrm>
          <a:prstGeom prst="rect">
            <a:avLst/>
          </a:prstGeom>
          <a:noFill/>
        </p:spPr>
        <p:txBody>
          <a:bodyPr wrap="square" rtlCol="0">
            <a:spAutoFit/>
          </a:bodyPr>
          <a:lstStyle/>
          <a:p>
            <a:r>
              <a:rPr lang="x-none">
                <a:solidFill>
                  <a:schemeClr val="bg1"/>
                </a:solidFill>
              </a:rPr>
              <a:t>(WB, page 14)</a:t>
            </a:r>
            <a:endParaRPr lang="x-none" dirty="0">
              <a:solidFill>
                <a:schemeClr val="bg1"/>
              </a:solidFill>
            </a:endParaRPr>
          </a:p>
        </p:txBody>
      </p:sp>
      <p:sp>
        <p:nvSpPr>
          <p:cNvPr id="6" name="Rectangle 5">
            <a:extLst>
              <a:ext uri="{FF2B5EF4-FFF2-40B4-BE49-F238E27FC236}">
                <a16:creationId xmlns:a16="http://schemas.microsoft.com/office/drawing/2014/main" xmlns="" id="{923F1951-5B06-FD08-19C2-F45408BF77E1}"/>
              </a:ext>
            </a:extLst>
          </p:cNvPr>
          <p:cNvSpPr/>
          <p:nvPr/>
        </p:nvSpPr>
        <p:spPr>
          <a:xfrm>
            <a:off x="0" y="1934854"/>
            <a:ext cx="12191999" cy="4064881"/>
          </a:xfrm>
          <a:prstGeom prst="rect">
            <a:avLst/>
          </a:prstGeom>
          <a:blipFill>
            <a:blip r:embed="rId3"/>
            <a:tile tx="0" ty="0" sx="100000" sy="100000" flip="none" algn="tl"/>
          </a:blip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r>
              <a:rPr lang="en-US" sz="3200" b="1" dirty="0">
                <a:solidFill>
                  <a:srgbClr val="141413"/>
                </a:solidFill>
                <a:effectLst/>
                <a:latin typeface="+mj-lt"/>
              </a:rPr>
              <a:t>Are you thinking of becoming a receptionist? Many people might tell you it’s an easy job. However, a receptionist has many responsibilities. So, what makes a good receptionist?</a:t>
            </a:r>
          </a:p>
          <a:p>
            <a:pPr algn="just"/>
            <a:r>
              <a:rPr lang="en-US" sz="3200" b="1" dirty="0">
                <a:solidFill>
                  <a:srgbClr val="141413"/>
                </a:solidFill>
                <a:effectLst/>
                <a:latin typeface="+mj-lt"/>
              </a:rPr>
              <a:t>First of all, receptionists have to be friendly and welcoming. They’re often the first people who see and speak to visitors at a company or organization, so they need to create a good image for the visitors. Good communication skills are really important, and they need to be patient and professional in all situations.</a:t>
            </a:r>
          </a:p>
        </p:txBody>
      </p:sp>
    </p:spTree>
    <p:extLst>
      <p:ext uri="{BB962C8B-B14F-4D97-AF65-F5344CB8AC3E}">
        <p14:creationId xmlns:p14="http://schemas.microsoft.com/office/powerpoint/2010/main" val="1023998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98A5A96-6946-0545-6ED3-F81864A724D9}"/>
              </a:ext>
            </a:extLst>
          </p:cNvPr>
          <p:cNvSpPr txBox="1"/>
          <p:nvPr/>
        </p:nvSpPr>
        <p:spPr>
          <a:xfrm>
            <a:off x="4171705" y="20773"/>
            <a:ext cx="3336535" cy="461665"/>
          </a:xfrm>
          <a:prstGeom prst="rect">
            <a:avLst/>
          </a:prstGeom>
          <a:solidFill>
            <a:schemeClr val="accent2"/>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pPr algn="l"/>
            <a:r>
              <a:rPr lang="en-US" sz="2400"/>
              <a:t>Extra practice</a:t>
            </a:r>
            <a:endParaRPr lang="en-US" sz="2400" dirty="0"/>
          </a:p>
        </p:txBody>
      </p:sp>
      <p:sp>
        <p:nvSpPr>
          <p:cNvPr id="5" name="TextBox 4">
            <a:extLst>
              <a:ext uri="{FF2B5EF4-FFF2-40B4-BE49-F238E27FC236}">
                <a16:creationId xmlns:a16="http://schemas.microsoft.com/office/drawing/2014/main" xmlns="" id="{B3083871-D2E0-3E5F-D70C-C812D4403EBE}"/>
              </a:ext>
            </a:extLst>
          </p:cNvPr>
          <p:cNvSpPr txBox="1"/>
          <p:nvPr/>
        </p:nvSpPr>
        <p:spPr>
          <a:xfrm>
            <a:off x="5984240" y="66939"/>
            <a:ext cx="1524000" cy="369332"/>
          </a:xfrm>
          <a:prstGeom prst="rect">
            <a:avLst/>
          </a:prstGeom>
          <a:noFill/>
        </p:spPr>
        <p:txBody>
          <a:bodyPr wrap="square" rtlCol="0">
            <a:spAutoFit/>
          </a:bodyPr>
          <a:lstStyle/>
          <a:p>
            <a:r>
              <a:rPr lang="x-none">
                <a:solidFill>
                  <a:schemeClr val="bg1"/>
                </a:solidFill>
              </a:rPr>
              <a:t>(WB, page 14)</a:t>
            </a:r>
            <a:endParaRPr lang="x-none" dirty="0">
              <a:solidFill>
                <a:schemeClr val="bg1"/>
              </a:solidFill>
            </a:endParaRPr>
          </a:p>
        </p:txBody>
      </p:sp>
      <p:sp>
        <p:nvSpPr>
          <p:cNvPr id="6" name="Rectangle 5">
            <a:extLst>
              <a:ext uri="{FF2B5EF4-FFF2-40B4-BE49-F238E27FC236}">
                <a16:creationId xmlns:a16="http://schemas.microsoft.com/office/drawing/2014/main" xmlns="" id="{923F1951-5B06-FD08-19C2-F45408BF77E1}"/>
              </a:ext>
            </a:extLst>
          </p:cNvPr>
          <p:cNvSpPr/>
          <p:nvPr/>
        </p:nvSpPr>
        <p:spPr>
          <a:xfrm>
            <a:off x="1" y="2637797"/>
            <a:ext cx="12191999" cy="3457307"/>
          </a:xfrm>
          <a:prstGeom prst="rect">
            <a:avLst/>
          </a:prstGeom>
          <a:blipFill>
            <a:blip r:embed="rId2"/>
            <a:tile tx="0" ty="0" sx="100000" sy="100000" flip="none" algn="tl"/>
          </a:blip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r>
              <a:rPr lang="en-US" sz="3600" dirty="0">
                <a:solidFill>
                  <a:srgbClr val="141413"/>
                </a:solidFill>
                <a:effectLst/>
              </a:rPr>
              <a:t>Second, good receptionists should be organized. They will have to multitask because they often need to cope with many requests at the same time. They will receive information from people and they’ll need to take action. They should also have a good memory so that they remember important details about customers or visitors.</a:t>
            </a:r>
          </a:p>
        </p:txBody>
      </p:sp>
      <p:pic>
        <p:nvPicPr>
          <p:cNvPr id="2" name="Picture 1">
            <a:extLst>
              <a:ext uri="{FF2B5EF4-FFF2-40B4-BE49-F238E27FC236}">
                <a16:creationId xmlns:a16="http://schemas.microsoft.com/office/drawing/2014/main" xmlns="" id="{CB7E0A05-68AC-5EE0-0AF9-184CA56D912F}"/>
              </a:ext>
            </a:extLst>
          </p:cNvPr>
          <p:cNvPicPr>
            <a:picLocks noChangeAspect="1"/>
          </p:cNvPicPr>
          <p:nvPr/>
        </p:nvPicPr>
        <p:blipFill rotWithShape="1">
          <a:blip r:embed="rId3">
            <a:extLst>
              <a:ext uri="{28A0092B-C50C-407E-A947-70E740481C1C}">
                <a14:useLocalDpi xmlns:a14="http://schemas.microsoft.com/office/drawing/2010/main" val="0"/>
              </a:ext>
            </a:extLst>
          </a:blip>
          <a:srcRect l="21153"/>
          <a:stretch/>
        </p:blipFill>
        <p:spPr>
          <a:xfrm>
            <a:off x="601578" y="1072912"/>
            <a:ext cx="10988843" cy="1564885"/>
          </a:xfrm>
          <a:prstGeom prst="rect">
            <a:avLst/>
          </a:prstGeom>
        </p:spPr>
      </p:pic>
      <p:pic>
        <p:nvPicPr>
          <p:cNvPr id="7" name="Picture 6">
            <a:extLst>
              <a:ext uri="{FF2B5EF4-FFF2-40B4-BE49-F238E27FC236}">
                <a16:creationId xmlns:a16="http://schemas.microsoft.com/office/drawing/2014/main" xmlns="" id="{72FDAC71-014B-F516-62EE-837989EDCDA9}"/>
              </a:ext>
            </a:extLst>
          </p:cNvPr>
          <p:cNvPicPr>
            <a:picLocks noChangeAspect="1"/>
          </p:cNvPicPr>
          <p:nvPr/>
        </p:nvPicPr>
        <p:blipFill rotWithShape="1">
          <a:blip r:embed="rId4">
            <a:extLst>
              <a:ext uri="{28A0092B-C50C-407E-A947-70E740481C1C}">
                <a14:useLocalDpi xmlns:a14="http://schemas.microsoft.com/office/drawing/2010/main" val="0"/>
              </a:ext>
            </a:extLst>
          </a:blip>
          <a:srcRect r="78848" b="58228"/>
          <a:stretch/>
        </p:blipFill>
        <p:spPr>
          <a:xfrm>
            <a:off x="0" y="482438"/>
            <a:ext cx="2662988" cy="590474"/>
          </a:xfrm>
          <a:prstGeom prst="rect">
            <a:avLst/>
          </a:prstGeom>
        </p:spPr>
      </p:pic>
    </p:spTree>
    <p:extLst>
      <p:ext uri="{BB962C8B-B14F-4D97-AF65-F5344CB8AC3E}">
        <p14:creationId xmlns:p14="http://schemas.microsoft.com/office/powerpoint/2010/main" val="17305037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98A5A96-6946-0545-6ED3-F81864A724D9}"/>
              </a:ext>
            </a:extLst>
          </p:cNvPr>
          <p:cNvSpPr txBox="1"/>
          <p:nvPr/>
        </p:nvSpPr>
        <p:spPr>
          <a:xfrm>
            <a:off x="4171705" y="20773"/>
            <a:ext cx="3336535" cy="461665"/>
          </a:xfrm>
          <a:prstGeom prst="rect">
            <a:avLst/>
          </a:prstGeom>
          <a:solidFill>
            <a:schemeClr val="accent2"/>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pPr algn="l"/>
            <a:r>
              <a:rPr lang="en-US" sz="2400"/>
              <a:t>Extra practice</a:t>
            </a:r>
            <a:endParaRPr lang="en-US" sz="2400" dirty="0"/>
          </a:p>
        </p:txBody>
      </p:sp>
      <p:sp>
        <p:nvSpPr>
          <p:cNvPr id="5" name="TextBox 4">
            <a:extLst>
              <a:ext uri="{FF2B5EF4-FFF2-40B4-BE49-F238E27FC236}">
                <a16:creationId xmlns:a16="http://schemas.microsoft.com/office/drawing/2014/main" xmlns="" id="{B3083871-D2E0-3E5F-D70C-C812D4403EBE}"/>
              </a:ext>
            </a:extLst>
          </p:cNvPr>
          <p:cNvSpPr txBox="1"/>
          <p:nvPr/>
        </p:nvSpPr>
        <p:spPr>
          <a:xfrm>
            <a:off x="5984240" y="66939"/>
            <a:ext cx="1524000" cy="369332"/>
          </a:xfrm>
          <a:prstGeom prst="rect">
            <a:avLst/>
          </a:prstGeom>
          <a:noFill/>
        </p:spPr>
        <p:txBody>
          <a:bodyPr wrap="square" rtlCol="0">
            <a:spAutoFit/>
          </a:bodyPr>
          <a:lstStyle/>
          <a:p>
            <a:r>
              <a:rPr lang="x-none">
                <a:solidFill>
                  <a:schemeClr val="bg1"/>
                </a:solidFill>
              </a:rPr>
              <a:t>(WB, page 14)</a:t>
            </a:r>
            <a:endParaRPr lang="x-none" dirty="0">
              <a:solidFill>
                <a:schemeClr val="bg1"/>
              </a:solidFill>
            </a:endParaRPr>
          </a:p>
        </p:txBody>
      </p:sp>
      <p:sp>
        <p:nvSpPr>
          <p:cNvPr id="6" name="Rectangle 5">
            <a:extLst>
              <a:ext uri="{FF2B5EF4-FFF2-40B4-BE49-F238E27FC236}">
                <a16:creationId xmlns:a16="http://schemas.microsoft.com/office/drawing/2014/main" xmlns="" id="{923F1951-5B06-FD08-19C2-F45408BF77E1}"/>
              </a:ext>
            </a:extLst>
          </p:cNvPr>
          <p:cNvSpPr/>
          <p:nvPr/>
        </p:nvSpPr>
        <p:spPr>
          <a:xfrm>
            <a:off x="-1" y="2894520"/>
            <a:ext cx="12191999" cy="2762208"/>
          </a:xfrm>
          <a:prstGeom prst="rect">
            <a:avLst/>
          </a:prstGeom>
          <a:blipFill>
            <a:blip r:embed="rId2"/>
            <a:tile tx="0" ty="0" sx="100000" sy="100000" flip="none" algn="tl"/>
          </a:blip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r>
              <a:rPr lang="en-US" sz="3600" dirty="0">
                <a:solidFill>
                  <a:srgbClr val="141413"/>
                </a:solidFill>
                <a:effectLst/>
              </a:rPr>
              <a:t>Next, they need to know a lot about the company they work for and the services or products it offers. They need to be confident that they know the facts and that the information they tell the customers is correct. This will help them answer customers’ questions or find help from the right person.</a:t>
            </a:r>
          </a:p>
        </p:txBody>
      </p:sp>
      <p:pic>
        <p:nvPicPr>
          <p:cNvPr id="2" name="Picture 1">
            <a:extLst>
              <a:ext uri="{FF2B5EF4-FFF2-40B4-BE49-F238E27FC236}">
                <a16:creationId xmlns:a16="http://schemas.microsoft.com/office/drawing/2014/main" xmlns="" id="{6FB6FA2F-7E01-62F8-FDD8-B773D7619C22}"/>
              </a:ext>
            </a:extLst>
          </p:cNvPr>
          <p:cNvPicPr>
            <a:picLocks noChangeAspect="1"/>
          </p:cNvPicPr>
          <p:nvPr/>
        </p:nvPicPr>
        <p:blipFill rotWithShape="1">
          <a:blip r:embed="rId3">
            <a:extLst>
              <a:ext uri="{28A0092B-C50C-407E-A947-70E740481C1C}">
                <a14:useLocalDpi xmlns:a14="http://schemas.microsoft.com/office/drawing/2010/main" val="0"/>
              </a:ext>
            </a:extLst>
          </a:blip>
          <a:srcRect l="21153"/>
          <a:stretch/>
        </p:blipFill>
        <p:spPr>
          <a:xfrm>
            <a:off x="150892" y="1109515"/>
            <a:ext cx="11890212" cy="1693246"/>
          </a:xfrm>
          <a:prstGeom prst="rect">
            <a:avLst/>
          </a:prstGeom>
        </p:spPr>
      </p:pic>
      <p:pic>
        <p:nvPicPr>
          <p:cNvPr id="7" name="Picture 6">
            <a:extLst>
              <a:ext uri="{FF2B5EF4-FFF2-40B4-BE49-F238E27FC236}">
                <a16:creationId xmlns:a16="http://schemas.microsoft.com/office/drawing/2014/main" xmlns="" id="{733FAB18-3787-5578-6EA2-AD78709014E2}"/>
              </a:ext>
            </a:extLst>
          </p:cNvPr>
          <p:cNvPicPr>
            <a:picLocks noChangeAspect="1"/>
          </p:cNvPicPr>
          <p:nvPr/>
        </p:nvPicPr>
        <p:blipFill rotWithShape="1">
          <a:blip r:embed="rId4">
            <a:extLst>
              <a:ext uri="{28A0092B-C50C-407E-A947-70E740481C1C}">
                <a14:useLocalDpi xmlns:a14="http://schemas.microsoft.com/office/drawing/2010/main" val="0"/>
              </a:ext>
            </a:extLst>
          </a:blip>
          <a:srcRect r="78848" b="58228"/>
          <a:stretch/>
        </p:blipFill>
        <p:spPr>
          <a:xfrm>
            <a:off x="0" y="482437"/>
            <a:ext cx="3161654" cy="701045"/>
          </a:xfrm>
          <a:prstGeom prst="rect">
            <a:avLst/>
          </a:prstGeom>
        </p:spPr>
      </p:pic>
    </p:spTree>
    <p:extLst>
      <p:ext uri="{BB962C8B-B14F-4D97-AF65-F5344CB8AC3E}">
        <p14:creationId xmlns:p14="http://schemas.microsoft.com/office/powerpoint/2010/main" val="9970725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98A5A96-6946-0545-6ED3-F81864A724D9}"/>
              </a:ext>
            </a:extLst>
          </p:cNvPr>
          <p:cNvSpPr txBox="1"/>
          <p:nvPr/>
        </p:nvSpPr>
        <p:spPr>
          <a:xfrm>
            <a:off x="4171705" y="20773"/>
            <a:ext cx="3336535" cy="461665"/>
          </a:xfrm>
          <a:prstGeom prst="rect">
            <a:avLst/>
          </a:prstGeom>
          <a:solidFill>
            <a:schemeClr val="accent2"/>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pPr algn="l"/>
            <a:r>
              <a:rPr lang="en-US" sz="2400"/>
              <a:t>Extra practice</a:t>
            </a:r>
            <a:endParaRPr lang="en-US" sz="2400" dirty="0"/>
          </a:p>
        </p:txBody>
      </p:sp>
      <p:sp>
        <p:nvSpPr>
          <p:cNvPr id="5" name="TextBox 4">
            <a:extLst>
              <a:ext uri="{FF2B5EF4-FFF2-40B4-BE49-F238E27FC236}">
                <a16:creationId xmlns:a16="http://schemas.microsoft.com/office/drawing/2014/main" xmlns="" id="{B3083871-D2E0-3E5F-D70C-C812D4403EBE}"/>
              </a:ext>
            </a:extLst>
          </p:cNvPr>
          <p:cNvSpPr txBox="1"/>
          <p:nvPr/>
        </p:nvSpPr>
        <p:spPr>
          <a:xfrm>
            <a:off x="5984240" y="66939"/>
            <a:ext cx="1524000" cy="369332"/>
          </a:xfrm>
          <a:prstGeom prst="rect">
            <a:avLst/>
          </a:prstGeom>
          <a:noFill/>
        </p:spPr>
        <p:txBody>
          <a:bodyPr wrap="square" rtlCol="0">
            <a:spAutoFit/>
          </a:bodyPr>
          <a:lstStyle/>
          <a:p>
            <a:r>
              <a:rPr lang="x-none">
                <a:solidFill>
                  <a:schemeClr val="bg1"/>
                </a:solidFill>
              </a:rPr>
              <a:t>(WB, page 14)</a:t>
            </a:r>
            <a:endParaRPr lang="x-none" dirty="0">
              <a:solidFill>
                <a:schemeClr val="bg1"/>
              </a:solidFill>
            </a:endParaRPr>
          </a:p>
        </p:txBody>
      </p:sp>
      <p:sp>
        <p:nvSpPr>
          <p:cNvPr id="6" name="Rectangle 5">
            <a:extLst>
              <a:ext uri="{FF2B5EF4-FFF2-40B4-BE49-F238E27FC236}">
                <a16:creationId xmlns:a16="http://schemas.microsoft.com/office/drawing/2014/main" xmlns="" id="{923F1951-5B06-FD08-19C2-F45408BF77E1}"/>
              </a:ext>
            </a:extLst>
          </p:cNvPr>
          <p:cNvSpPr/>
          <p:nvPr/>
        </p:nvSpPr>
        <p:spPr>
          <a:xfrm>
            <a:off x="1" y="2894519"/>
            <a:ext cx="12191999" cy="3200585"/>
          </a:xfrm>
          <a:prstGeom prst="rect">
            <a:avLst/>
          </a:prstGeom>
          <a:blipFill>
            <a:blip r:embed="rId2"/>
            <a:tile tx="0" ty="0" sx="100000" sy="100000" flip="none" algn="tl"/>
          </a:blip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b"/>
          <a:lstStyle/>
          <a:p>
            <a:pPr algn="just"/>
            <a:r>
              <a:rPr lang="en-US" sz="3600" dirty="0">
                <a:solidFill>
                  <a:srgbClr val="141413"/>
                </a:solidFill>
                <a:effectLst/>
              </a:rPr>
              <a:t>Next, they need to know a lot about the company they work for and the services or products it offers. They need to be confident that they know the facts and that the information they tell the customers is correct. This will help them answer customers’ questions or find help from the right person.</a:t>
            </a:r>
          </a:p>
        </p:txBody>
      </p:sp>
      <p:pic>
        <p:nvPicPr>
          <p:cNvPr id="2" name="Picture 1">
            <a:extLst>
              <a:ext uri="{FF2B5EF4-FFF2-40B4-BE49-F238E27FC236}">
                <a16:creationId xmlns:a16="http://schemas.microsoft.com/office/drawing/2014/main" xmlns="" id="{B52F1B62-9374-585B-14B4-49177227DFCC}"/>
              </a:ext>
            </a:extLst>
          </p:cNvPr>
          <p:cNvPicPr>
            <a:picLocks noChangeAspect="1"/>
          </p:cNvPicPr>
          <p:nvPr/>
        </p:nvPicPr>
        <p:blipFill rotWithShape="1">
          <a:blip r:embed="rId3">
            <a:extLst>
              <a:ext uri="{28A0092B-C50C-407E-A947-70E740481C1C}">
                <a14:useLocalDpi xmlns:a14="http://schemas.microsoft.com/office/drawing/2010/main" val="0"/>
              </a:ext>
            </a:extLst>
          </a:blip>
          <a:srcRect l="21153"/>
          <a:stretch/>
        </p:blipFill>
        <p:spPr>
          <a:xfrm>
            <a:off x="0" y="1137675"/>
            <a:ext cx="12012616" cy="1710677"/>
          </a:xfrm>
          <a:prstGeom prst="rect">
            <a:avLst/>
          </a:prstGeom>
        </p:spPr>
      </p:pic>
      <p:pic>
        <p:nvPicPr>
          <p:cNvPr id="7" name="Picture 6">
            <a:extLst>
              <a:ext uri="{FF2B5EF4-FFF2-40B4-BE49-F238E27FC236}">
                <a16:creationId xmlns:a16="http://schemas.microsoft.com/office/drawing/2014/main" xmlns="" id="{3ACBAD9F-B30B-8445-B484-6CB85CD28522}"/>
              </a:ext>
            </a:extLst>
          </p:cNvPr>
          <p:cNvPicPr>
            <a:picLocks noChangeAspect="1"/>
          </p:cNvPicPr>
          <p:nvPr/>
        </p:nvPicPr>
        <p:blipFill rotWithShape="1">
          <a:blip r:embed="rId4">
            <a:extLst>
              <a:ext uri="{28A0092B-C50C-407E-A947-70E740481C1C}">
                <a14:useLocalDpi xmlns:a14="http://schemas.microsoft.com/office/drawing/2010/main" val="0"/>
              </a:ext>
            </a:extLst>
          </a:blip>
          <a:srcRect r="78848" b="58228"/>
          <a:stretch/>
        </p:blipFill>
        <p:spPr>
          <a:xfrm>
            <a:off x="0" y="482438"/>
            <a:ext cx="3336534" cy="739822"/>
          </a:xfrm>
          <a:prstGeom prst="rect">
            <a:avLst/>
          </a:prstGeom>
        </p:spPr>
      </p:pic>
    </p:spTree>
    <p:extLst>
      <p:ext uri="{BB962C8B-B14F-4D97-AF65-F5344CB8AC3E}">
        <p14:creationId xmlns:p14="http://schemas.microsoft.com/office/powerpoint/2010/main" val="10778147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75A9DE8-060C-C561-C6F3-8F5AF32727FD}"/>
              </a:ext>
            </a:extLst>
          </p:cNvPr>
          <p:cNvPicPr>
            <a:picLocks noChangeAspect="1"/>
          </p:cNvPicPr>
          <p:nvPr/>
        </p:nvPicPr>
        <p:blipFill rotWithShape="1">
          <a:blip r:embed="rId2">
            <a:extLst>
              <a:ext uri="{28A0092B-C50C-407E-A947-70E740481C1C}">
                <a14:useLocalDpi xmlns:a14="http://schemas.microsoft.com/office/drawing/2010/main" val="0"/>
              </a:ext>
            </a:extLst>
          </a:blip>
          <a:srcRect l="21153"/>
          <a:stretch/>
        </p:blipFill>
        <p:spPr>
          <a:xfrm>
            <a:off x="341429" y="1016806"/>
            <a:ext cx="11285622" cy="1607148"/>
          </a:xfrm>
          <a:prstGeom prst="rect">
            <a:avLst/>
          </a:prstGeom>
        </p:spPr>
      </p:pic>
      <p:sp>
        <p:nvSpPr>
          <p:cNvPr id="4" name="TextBox 3">
            <a:extLst>
              <a:ext uri="{FF2B5EF4-FFF2-40B4-BE49-F238E27FC236}">
                <a16:creationId xmlns:a16="http://schemas.microsoft.com/office/drawing/2014/main" xmlns="" id="{B98A5A96-6946-0545-6ED3-F81864A724D9}"/>
              </a:ext>
            </a:extLst>
          </p:cNvPr>
          <p:cNvSpPr txBox="1"/>
          <p:nvPr/>
        </p:nvSpPr>
        <p:spPr>
          <a:xfrm>
            <a:off x="4171705" y="20773"/>
            <a:ext cx="3336535" cy="461665"/>
          </a:xfrm>
          <a:prstGeom prst="rect">
            <a:avLst/>
          </a:prstGeom>
          <a:solidFill>
            <a:schemeClr val="accent2"/>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pPr algn="l"/>
            <a:r>
              <a:rPr lang="en-US" sz="2400"/>
              <a:t>Extra practice</a:t>
            </a:r>
            <a:endParaRPr lang="en-US" sz="2400" dirty="0"/>
          </a:p>
        </p:txBody>
      </p:sp>
      <p:sp>
        <p:nvSpPr>
          <p:cNvPr id="5" name="TextBox 4">
            <a:extLst>
              <a:ext uri="{FF2B5EF4-FFF2-40B4-BE49-F238E27FC236}">
                <a16:creationId xmlns:a16="http://schemas.microsoft.com/office/drawing/2014/main" xmlns="" id="{B3083871-D2E0-3E5F-D70C-C812D4403EBE}"/>
              </a:ext>
            </a:extLst>
          </p:cNvPr>
          <p:cNvSpPr txBox="1"/>
          <p:nvPr/>
        </p:nvSpPr>
        <p:spPr>
          <a:xfrm>
            <a:off x="5984240" y="66939"/>
            <a:ext cx="1524000" cy="369332"/>
          </a:xfrm>
          <a:prstGeom prst="rect">
            <a:avLst/>
          </a:prstGeom>
          <a:noFill/>
        </p:spPr>
        <p:txBody>
          <a:bodyPr wrap="square" rtlCol="0">
            <a:spAutoFit/>
          </a:bodyPr>
          <a:lstStyle/>
          <a:p>
            <a:r>
              <a:rPr lang="x-none">
                <a:solidFill>
                  <a:schemeClr val="bg1"/>
                </a:solidFill>
              </a:rPr>
              <a:t>(WB, page 14)</a:t>
            </a:r>
            <a:endParaRPr lang="x-none" dirty="0">
              <a:solidFill>
                <a:schemeClr val="bg1"/>
              </a:solidFill>
            </a:endParaRPr>
          </a:p>
        </p:txBody>
      </p:sp>
      <p:sp>
        <p:nvSpPr>
          <p:cNvPr id="6" name="Rectangle 5">
            <a:extLst>
              <a:ext uri="{FF2B5EF4-FFF2-40B4-BE49-F238E27FC236}">
                <a16:creationId xmlns:a16="http://schemas.microsoft.com/office/drawing/2014/main" xmlns="" id="{923F1951-5B06-FD08-19C2-F45408BF77E1}"/>
              </a:ext>
            </a:extLst>
          </p:cNvPr>
          <p:cNvSpPr/>
          <p:nvPr/>
        </p:nvSpPr>
        <p:spPr>
          <a:xfrm>
            <a:off x="0" y="2661890"/>
            <a:ext cx="12192000" cy="3775062"/>
          </a:xfrm>
          <a:prstGeom prst="rect">
            <a:avLst/>
          </a:prstGeom>
          <a:blipFill>
            <a:blip r:embed="rId3"/>
            <a:tile tx="0" ty="0" sx="100000" sy="100000" flip="none" algn="tl"/>
          </a:blip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rgbClr val="141413"/>
                </a:solidFill>
                <a:effectLst/>
              </a:rPr>
              <a:t>Finally, receptionists need to have good technology skills. There’s lots of equipment receptionists need to use in order to do their jobs effectively. Sometimes, they’ll need to help their co-workers who aren’t so good with technology. Also, technology is always changing, so receptionists will need to adapt to and learn how to use new tools.</a:t>
            </a:r>
          </a:p>
        </p:txBody>
      </p:sp>
      <p:pic>
        <p:nvPicPr>
          <p:cNvPr id="2" name="Picture 1">
            <a:extLst>
              <a:ext uri="{FF2B5EF4-FFF2-40B4-BE49-F238E27FC236}">
                <a16:creationId xmlns:a16="http://schemas.microsoft.com/office/drawing/2014/main" xmlns="" id="{1921F222-90C6-747F-504E-2A29379F5BBF}"/>
              </a:ext>
            </a:extLst>
          </p:cNvPr>
          <p:cNvPicPr>
            <a:picLocks noChangeAspect="1"/>
          </p:cNvPicPr>
          <p:nvPr/>
        </p:nvPicPr>
        <p:blipFill rotWithShape="1">
          <a:blip r:embed="rId4">
            <a:extLst>
              <a:ext uri="{28A0092B-C50C-407E-A947-70E740481C1C}">
                <a14:useLocalDpi xmlns:a14="http://schemas.microsoft.com/office/drawing/2010/main" val="0"/>
              </a:ext>
            </a:extLst>
          </a:blip>
          <a:srcRect r="78848" b="58228"/>
          <a:stretch/>
        </p:blipFill>
        <p:spPr>
          <a:xfrm>
            <a:off x="0" y="391528"/>
            <a:ext cx="3072984" cy="681384"/>
          </a:xfrm>
          <a:prstGeom prst="rect">
            <a:avLst/>
          </a:prstGeom>
        </p:spPr>
      </p:pic>
    </p:spTree>
    <p:extLst>
      <p:ext uri="{BB962C8B-B14F-4D97-AF65-F5344CB8AC3E}">
        <p14:creationId xmlns:p14="http://schemas.microsoft.com/office/powerpoint/2010/main" val="10930759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98A5A96-6946-0545-6ED3-F81864A724D9}"/>
              </a:ext>
            </a:extLst>
          </p:cNvPr>
          <p:cNvSpPr txBox="1"/>
          <p:nvPr/>
        </p:nvSpPr>
        <p:spPr>
          <a:xfrm>
            <a:off x="4171705" y="20773"/>
            <a:ext cx="3336535" cy="461665"/>
          </a:xfrm>
          <a:prstGeom prst="rect">
            <a:avLst/>
          </a:prstGeom>
          <a:solidFill>
            <a:schemeClr val="accent2"/>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pPr algn="l"/>
            <a:r>
              <a:rPr lang="en-US" sz="2400"/>
              <a:t>Extra practice</a:t>
            </a:r>
            <a:endParaRPr lang="en-US" sz="2400" dirty="0"/>
          </a:p>
        </p:txBody>
      </p:sp>
      <p:sp>
        <p:nvSpPr>
          <p:cNvPr id="5" name="TextBox 4">
            <a:extLst>
              <a:ext uri="{FF2B5EF4-FFF2-40B4-BE49-F238E27FC236}">
                <a16:creationId xmlns:a16="http://schemas.microsoft.com/office/drawing/2014/main" xmlns="" id="{B3083871-D2E0-3E5F-D70C-C812D4403EBE}"/>
              </a:ext>
            </a:extLst>
          </p:cNvPr>
          <p:cNvSpPr txBox="1"/>
          <p:nvPr/>
        </p:nvSpPr>
        <p:spPr>
          <a:xfrm>
            <a:off x="5984240" y="66939"/>
            <a:ext cx="1524000" cy="369332"/>
          </a:xfrm>
          <a:prstGeom prst="rect">
            <a:avLst/>
          </a:prstGeom>
          <a:noFill/>
        </p:spPr>
        <p:txBody>
          <a:bodyPr wrap="square" rtlCol="0">
            <a:spAutoFit/>
          </a:bodyPr>
          <a:lstStyle/>
          <a:p>
            <a:r>
              <a:rPr lang="x-none">
                <a:solidFill>
                  <a:schemeClr val="bg1"/>
                </a:solidFill>
              </a:rPr>
              <a:t>(WB, page 14)</a:t>
            </a:r>
            <a:endParaRPr lang="x-none" dirty="0">
              <a:solidFill>
                <a:schemeClr val="bg1"/>
              </a:solidFill>
            </a:endParaRPr>
          </a:p>
        </p:txBody>
      </p:sp>
      <p:sp>
        <p:nvSpPr>
          <p:cNvPr id="6" name="Rectangle 5">
            <a:extLst>
              <a:ext uri="{FF2B5EF4-FFF2-40B4-BE49-F238E27FC236}">
                <a16:creationId xmlns:a16="http://schemas.microsoft.com/office/drawing/2014/main" xmlns="" id="{923F1951-5B06-FD08-19C2-F45408BF77E1}"/>
              </a:ext>
            </a:extLst>
          </p:cNvPr>
          <p:cNvSpPr/>
          <p:nvPr/>
        </p:nvSpPr>
        <p:spPr>
          <a:xfrm>
            <a:off x="1" y="2692875"/>
            <a:ext cx="12191999" cy="3607264"/>
          </a:xfrm>
          <a:prstGeom prst="rect">
            <a:avLst/>
          </a:prstGeom>
          <a:blipFill>
            <a:blip r:embed="rId2"/>
            <a:tile tx="0" ty="0" sx="100000" sy="100000" flip="none" algn="tl"/>
          </a:blip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dirty="0">
                <a:solidFill>
                  <a:srgbClr val="141413"/>
                </a:solidFill>
              </a:rPr>
              <a:t>Do you think you have these skills and characteristics? Do you enjoy working with different types of people in different situations? Do you like the idea of working in a job with lots of responsibilities? If the answer to these questions is “yes”, then being a receptionist might be the right job for you.</a:t>
            </a:r>
          </a:p>
        </p:txBody>
      </p:sp>
      <p:pic>
        <p:nvPicPr>
          <p:cNvPr id="2" name="Picture 1">
            <a:extLst>
              <a:ext uri="{FF2B5EF4-FFF2-40B4-BE49-F238E27FC236}">
                <a16:creationId xmlns:a16="http://schemas.microsoft.com/office/drawing/2014/main" xmlns="" id="{4A3F29DC-2D2C-08AA-2B91-19927CBD61FD}"/>
              </a:ext>
            </a:extLst>
          </p:cNvPr>
          <p:cNvPicPr>
            <a:picLocks noChangeAspect="1"/>
          </p:cNvPicPr>
          <p:nvPr/>
        </p:nvPicPr>
        <p:blipFill rotWithShape="1">
          <a:blip r:embed="rId3">
            <a:extLst>
              <a:ext uri="{28A0092B-C50C-407E-A947-70E740481C1C}">
                <a14:useLocalDpi xmlns:a14="http://schemas.microsoft.com/office/drawing/2010/main" val="0"/>
              </a:ext>
            </a:extLst>
          </a:blip>
          <a:srcRect l="21153"/>
          <a:stretch/>
        </p:blipFill>
        <p:spPr>
          <a:xfrm>
            <a:off x="492197" y="1072912"/>
            <a:ext cx="11699802" cy="1666130"/>
          </a:xfrm>
          <a:prstGeom prst="rect">
            <a:avLst/>
          </a:prstGeom>
        </p:spPr>
      </p:pic>
      <p:pic>
        <p:nvPicPr>
          <p:cNvPr id="7" name="Picture 6">
            <a:extLst>
              <a:ext uri="{FF2B5EF4-FFF2-40B4-BE49-F238E27FC236}">
                <a16:creationId xmlns:a16="http://schemas.microsoft.com/office/drawing/2014/main" xmlns="" id="{B2BED38A-B79C-7B71-B1AB-883738D3E779}"/>
              </a:ext>
            </a:extLst>
          </p:cNvPr>
          <p:cNvPicPr>
            <a:picLocks noChangeAspect="1"/>
          </p:cNvPicPr>
          <p:nvPr/>
        </p:nvPicPr>
        <p:blipFill rotWithShape="1">
          <a:blip r:embed="rId4">
            <a:extLst>
              <a:ext uri="{28A0092B-C50C-407E-A947-70E740481C1C}">
                <a14:useLocalDpi xmlns:a14="http://schemas.microsoft.com/office/drawing/2010/main" val="0"/>
              </a:ext>
            </a:extLst>
          </a:blip>
          <a:srcRect r="78848" b="58228"/>
          <a:stretch/>
        </p:blipFill>
        <p:spPr>
          <a:xfrm>
            <a:off x="0" y="391528"/>
            <a:ext cx="3072984" cy="681384"/>
          </a:xfrm>
          <a:prstGeom prst="rect">
            <a:avLst/>
          </a:prstGeom>
        </p:spPr>
      </p:pic>
    </p:spTree>
    <p:extLst>
      <p:ext uri="{BB962C8B-B14F-4D97-AF65-F5344CB8AC3E}">
        <p14:creationId xmlns:p14="http://schemas.microsoft.com/office/powerpoint/2010/main" val="331037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person writing on a calendar&#10;&#10;Description automatically generated">
            <a:extLst>
              <a:ext uri="{FF2B5EF4-FFF2-40B4-BE49-F238E27FC236}">
                <a16:creationId xmlns:a16="http://schemas.microsoft.com/office/drawing/2014/main" xmlns="" id="{09C159C0-3E2D-A0F3-7B30-B8338ACF78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3947" y="406983"/>
            <a:ext cx="9593705" cy="6044033"/>
          </a:xfrm>
          <a:prstGeom prst="rect">
            <a:avLst/>
          </a:prstGeom>
        </p:spPr>
      </p:pic>
    </p:spTree>
    <p:extLst>
      <p:ext uri="{BB962C8B-B14F-4D97-AF65-F5344CB8AC3E}">
        <p14:creationId xmlns:p14="http://schemas.microsoft.com/office/powerpoint/2010/main" val="267209891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75A9DE8-060C-C561-C6F3-8F5AF3272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4" y="870653"/>
            <a:ext cx="11701732" cy="1313917"/>
          </a:xfrm>
          <a:prstGeom prst="rect">
            <a:avLst/>
          </a:prstGeom>
        </p:spPr>
      </p:pic>
      <p:sp>
        <p:nvSpPr>
          <p:cNvPr id="4" name="TextBox 3">
            <a:extLst>
              <a:ext uri="{FF2B5EF4-FFF2-40B4-BE49-F238E27FC236}">
                <a16:creationId xmlns:a16="http://schemas.microsoft.com/office/drawing/2014/main" xmlns="" id="{B98A5A96-6946-0545-6ED3-F81864A724D9}"/>
              </a:ext>
            </a:extLst>
          </p:cNvPr>
          <p:cNvSpPr txBox="1"/>
          <p:nvPr/>
        </p:nvSpPr>
        <p:spPr>
          <a:xfrm>
            <a:off x="4171705" y="20773"/>
            <a:ext cx="3336535" cy="461665"/>
          </a:xfrm>
          <a:prstGeom prst="rect">
            <a:avLst/>
          </a:prstGeom>
          <a:solidFill>
            <a:schemeClr val="accent2"/>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pPr algn="l"/>
            <a:r>
              <a:rPr lang="en-US" sz="2400"/>
              <a:t>Extra practice</a:t>
            </a:r>
            <a:endParaRPr lang="en-US" sz="2400" dirty="0"/>
          </a:p>
        </p:txBody>
      </p:sp>
      <p:sp>
        <p:nvSpPr>
          <p:cNvPr id="5" name="TextBox 4">
            <a:extLst>
              <a:ext uri="{FF2B5EF4-FFF2-40B4-BE49-F238E27FC236}">
                <a16:creationId xmlns:a16="http://schemas.microsoft.com/office/drawing/2014/main" xmlns="" id="{B3083871-D2E0-3E5F-D70C-C812D4403EBE}"/>
              </a:ext>
            </a:extLst>
          </p:cNvPr>
          <p:cNvSpPr txBox="1"/>
          <p:nvPr/>
        </p:nvSpPr>
        <p:spPr>
          <a:xfrm>
            <a:off x="5984240" y="66939"/>
            <a:ext cx="1524000" cy="369332"/>
          </a:xfrm>
          <a:prstGeom prst="rect">
            <a:avLst/>
          </a:prstGeom>
          <a:noFill/>
        </p:spPr>
        <p:txBody>
          <a:bodyPr wrap="square" rtlCol="0">
            <a:spAutoFit/>
          </a:bodyPr>
          <a:lstStyle/>
          <a:p>
            <a:r>
              <a:rPr lang="x-none">
                <a:solidFill>
                  <a:schemeClr val="bg1"/>
                </a:solidFill>
              </a:rPr>
              <a:t>(WB, page 14)</a:t>
            </a:r>
            <a:endParaRPr lang="x-none" dirty="0">
              <a:solidFill>
                <a:schemeClr val="bg1"/>
              </a:solidFill>
            </a:endParaRPr>
          </a:p>
        </p:txBody>
      </p:sp>
      <p:sp>
        <p:nvSpPr>
          <p:cNvPr id="6" name="Rectangle 5">
            <a:extLst>
              <a:ext uri="{FF2B5EF4-FFF2-40B4-BE49-F238E27FC236}">
                <a16:creationId xmlns:a16="http://schemas.microsoft.com/office/drawing/2014/main" xmlns="" id="{923F1951-5B06-FD08-19C2-F45408BF77E1}"/>
              </a:ext>
            </a:extLst>
          </p:cNvPr>
          <p:cNvSpPr/>
          <p:nvPr/>
        </p:nvSpPr>
        <p:spPr>
          <a:xfrm>
            <a:off x="1" y="2572785"/>
            <a:ext cx="12191999" cy="1741116"/>
          </a:xfrm>
          <a:prstGeom prst="rect">
            <a:avLst/>
          </a:prstGeom>
          <a:blipFill>
            <a:blip r:embed="rId3"/>
            <a:tile tx="0" ty="0" sx="100000" sy="100000" flip="none" algn="tl"/>
          </a:blip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just"/>
            <a:r>
              <a:rPr lang="en-US" sz="3600" dirty="0">
                <a:solidFill>
                  <a:srgbClr val="141413"/>
                </a:solidFill>
              </a:rPr>
              <a:t>Answer key: </a:t>
            </a:r>
          </a:p>
          <a:p>
            <a:r>
              <a:rPr lang="en-US" sz="3600" i="1" dirty="0">
                <a:solidFill>
                  <a:srgbClr val="141413"/>
                </a:solidFill>
              </a:rPr>
              <a:t>1. important skills and characteristics that a receptionist</a:t>
            </a:r>
          </a:p>
          <a:p>
            <a:r>
              <a:rPr lang="en-US" sz="3600" i="1" dirty="0">
                <a:solidFill>
                  <a:srgbClr val="141413"/>
                </a:solidFill>
              </a:rPr>
              <a:t>will need</a:t>
            </a:r>
          </a:p>
          <a:p>
            <a:pPr algn="just"/>
            <a:endParaRPr lang="en-US" sz="3200" dirty="0">
              <a:solidFill>
                <a:srgbClr val="141413"/>
              </a:solidFill>
              <a:effectLst/>
            </a:endParaRPr>
          </a:p>
          <a:p>
            <a:pPr algn="just"/>
            <a:endParaRPr lang="en-US" sz="3200" dirty="0">
              <a:solidFill>
                <a:srgbClr val="141413"/>
              </a:solidFill>
              <a:effectLst/>
            </a:endParaRPr>
          </a:p>
        </p:txBody>
      </p:sp>
    </p:spTree>
    <p:extLst>
      <p:ext uri="{BB962C8B-B14F-4D97-AF65-F5344CB8AC3E}">
        <p14:creationId xmlns:p14="http://schemas.microsoft.com/office/powerpoint/2010/main" val="215198157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47B37BF5-FED9-19A0-14A2-8DFFD5CCA217}"/>
              </a:ext>
            </a:extLst>
          </p:cNvPr>
          <p:cNvGrpSpPr/>
          <p:nvPr/>
        </p:nvGrpSpPr>
        <p:grpSpPr>
          <a:xfrm>
            <a:off x="4171705" y="20773"/>
            <a:ext cx="3336535" cy="461665"/>
            <a:chOff x="4171705" y="20773"/>
            <a:chExt cx="3336535" cy="461665"/>
          </a:xfrm>
        </p:grpSpPr>
        <p:sp>
          <p:nvSpPr>
            <p:cNvPr id="2" name="TextBox 1">
              <a:extLst>
                <a:ext uri="{FF2B5EF4-FFF2-40B4-BE49-F238E27FC236}">
                  <a16:creationId xmlns:a16="http://schemas.microsoft.com/office/drawing/2014/main" xmlns="" id="{F04D29E6-6E70-14DD-70A3-BBF5B876A8E7}"/>
                </a:ext>
              </a:extLst>
            </p:cNvPr>
            <p:cNvSpPr txBox="1"/>
            <p:nvPr/>
          </p:nvSpPr>
          <p:spPr>
            <a:xfrm>
              <a:off x="4171705" y="20773"/>
              <a:ext cx="3336535" cy="461665"/>
            </a:xfrm>
            <a:prstGeom prst="rect">
              <a:avLst/>
            </a:prstGeom>
            <a:solidFill>
              <a:schemeClr val="accent2"/>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pPr algn="l"/>
              <a:r>
                <a:rPr lang="en-US" sz="2400" dirty="0"/>
                <a:t>Extra practice</a:t>
              </a:r>
            </a:p>
          </p:txBody>
        </p:sp>
        <p:sp>
          <p:nvSpPr>
            <p:cNvPr id="9" name="TextBox 8">
              <a:extLst>
                <a:ext uri="{FF2B5EF4-FFF2-40B4-BE49-F238E27FC236}">
                  <a16:creationId xmlns:a16="http://schemas.microsoft.com/office/drawing/2014/main" xmlns="" id="{7D985949-E17C-7A54-5D21-CA65D2A0193E}"/>
                </a:ext>
              </a:extLst>
            </p:cNvPr>
            <p:cNvSpPr txBox="1"/>
            <p:nvPr/>
          </p:nvSpPr>
          <p:spPr>
            <a:xfrm>
              <a:off x="5984240" y="66939"/>
              <a:ext cx="1524000" cy="369332"/>
            </a:xfrm>
            <a:prstGeom prst="rect">
              <a:avLst/>
            </a:prstGeom>
            <a:noFill/>
          </p:spPr>
          <p:txBody>
            <a:bodyPr wrap="square" rtlCol="0">
              <a:spAutoFit/>
            </a:bodyPr>
            <a:lstStyle/>
            <a:p>
              <a:r>
                <a:rPr lang="x-none" dirty="0">
                  <a:solidFill>
                    <a:schemeClr val="bg1"/>
                  </a:solidFill>
                </a:rPr>
                <a:t>(WB, page 14)</a:t>
              </a:r>
            </a:p>
          </p:txBody>
        </p:sp>
      </p:grpSp>
      <p:sp>
        <p:nvSpPr>
          <p:cNvPr id="4" name="TextBox 3">
            <a:extLst>
              <a:ext uri="{FF2B5EF4-FFF2-40B4-BE49-F238E27FC236}">
                <a16:creationId xmlns:a16="http://schemas.microsoft.com/office/drawing/2014/main" xmlns="" id="{298E988D-6102-CDE9-B423-F4BA27A987C7}"/>
              </a:ext>
            </a:extLst>
          </p:cNvPr>
          <p:cNvSpPr txBox="1"/>
          <p:nvPr/>
        </p:nvSpPr>
        <p:spPr>
          <a:xfrm>
            <a:off x="251092" y="1724647"/>
            <a:ext cx="11452359" cy="2308324"/>
          </a:xfrm>
          <a:prstGeom prst="rect">
            <a:avLst/>
          </a:prstGeom>
          <a:noFill/>
        </p:spPr>
        <p:txBody>
          <a:bodyPr wrap="square">
            <a:spAutoFit/>
          </a:bodyPr>
          <a:lstStyle/>
          <a:p>
            <a:pPr algn="just"/>
            <a:r>
              <a:rPr lang="en-US" sz="3600" b="1" dirty="0">
                <a:effectLst/>
                <a:latin typeface="Calibri" panose="020F0502020204030204" pitchFamily="34" charset="0"/>
                <a:cs typeface="Calibri" panose="020F0502020204030204" pitchFamily="34" charset="0"/>
              </a:rPr>
              <a:t>1. What characteristics of a receptionist will help their company have a positive image?</a:t>
            </a:r>
          </a:p>
          <a:p>
            <a:pPr algn="just"/>
            <a:endParaRPr lang="en-US" sz="3600" b="1" dirty="0">
              <a:effectLst/>
              <a:latin typeface="Calibri" panose="020F0502020204030204" pitchFamily="34" charset="0"/>
              <a:cs typeface="Calibri" panose="020F0502020204030204" pitchFamily="34" charset="0"/>
            </a:endParaRPr>
          </a:p>
          <a:p>
            <a:pPr algn="just"/>
            <a:r>
              <a:rPr lang="en-US" sz="3600" b="1" dirty="0">
                <a:latin typeface="Calibri" panose="020F0502020204030204" pitchFamily="34" charset="0"/>
                <a:cs typeface="Calibri" panose="020F0502020204030204" pitchFamily="34" charset="0"/>
              </a:rPr>
              <a:t> ________________________________________________</a:t>
            </a:r>
            <a:endParaRPr lang="en-US" sz="3600" b="1" dirty="0">
              <a:effectLst/>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xmlns="" id="{B13A26D2-9477-583C-007B-81E5B7DE3E6E}"/>
              </a:ext>
            </a:extLst>
          </p:cNvPr>
          <p:cNvSpPr/>
          <p:nvPr/>
        </p:nvSpPr>
        <p:spPr>
          <a:xfrm>
            <a:off x="325401" y="3095543"/>
            <a:ext cx="6944497" cy="648579"/>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r>
              <a:rPr lang="en-US" sz="3600" b="1" dirty="0">
                <a:solidFill>
                  <a:srgbClr val="FF0000"/>
                </a:solidFill>
              </a:rPr>
              <a:t>They are friendly and welcoming. </a:t>
            </a:r>
            <a:endParaRPr lang="x-none" sz="3600" b="1" dirty="0">
              <a:solidFill>
                <a:srgbClr val="FF0000"/>
              </a:solidFill>
            </a:endParaRPr>
          </a:p>
        </p:txBody>
      </p:sp>
      <p:sp>
        <p:nvSpPr>
          <p:cNvPr id="6" name="TextBox 5">
            <a:extLst>
              <a:ext uri="{FF2B5EF4-FFF2-40B4-BE49-F238E27FC236}">
                <a16:creationId xmlns:a16="http://schemas.microsoft.com/office/drawing/2014/main" xmlns="" id="{03BCCF64-4025-2D45-685C-18DFD637F52D}"/>
              </a:ext>
            </a:extLst>
          </p:cNvPr>
          <p:cNvSpPr txBox="1"/>
          <p:nvPr/>
        </p:nvSpPr>
        <p:spPr>
          <a:xfrm>
            <a:off x="325401" y="4078526"/>
            <a:ext cx="11452359" cy="1754326"/>
          </a:xfrm>
          <a:prstGeom prst="rect">
            <a:avLst/>
          </a:prstGeom>
          <a:noFill/>
        </p:spPr>
        <p:txBody>
          <a:bodyPr wrap="square">
            <a:spAutoFit/>
          </a:bodyPr>
          <a:lstStyle>
            <a:defPPr>
              <a:defRPr lang="en-US"/>
            </a:defPPr>
            <a:lvl1pPr marL="742950" indent="-742950" algn="just">
              <a:buAutoNum type="arabicPeriod"/>
              <a:defRPr sz="3600">
                <a:effectLst/>
                <a:latin typeface="Calibri" panose="020F0502020204030204" pitchFamily="34" charset="0"/>
                <a:cs typeface="Calibri" panose="020F0502020204030204" pitchFamily="34" charset="0"/>
              </a:defRPr>
            </a:lvl1pPr>
          </a:lstStyle>
          <a:p>
            <a:pPr marL="0" indent="0">
              <a:buNone/>
            </a:pPr>
            <a:r>
              <a:rPr lang="en-US" b="1" dirty="0"/>
              <a:t>2. Why do receptionists need to be organized?</a:t>
            </a:r>
          </a:p>
          <a:p>
            <a:pPr marL="0" indent="0">
              <a:buNone/>
            </a:pPr>
            <a:endParaRPr lang="en-US" b="1" dirty="0"/>
          </a:p>
          <a:p>
            <a:pPr marL="0" indent="0">
              <a:buNone/>
            </a:pPr>
            <a:r>
              <a:rPr lang="en-US" b="1" dirty="0"/>
              <a:t>_________________________________________________</a:t>
            </a:r>
          </a:p>
        </p:txBody>
      </p:sp>
      <p:sp>
        <p:nvSpPr>
          <p:cNvPr id="7" name="Rectangle 6">
            <a:extLst>
              <a:ext uri="{FF2B5EF4-FFF2-40B4-BE49-F238E27FC236}">
                <a16:creationId xmlns:a16="http://schemas.microsoft.com/office/drawing/2014/main" xmlns="" id="{A0A727E7-87AA-C829-1798-8C1B21B98A4C}"/>
              </a:ext>
            </a:extLst>
          </p:cNvPr>
          <p:cNvSpPr/>
          <p:nvPr/>
        </p:nvSpPr>
        <p:spPr>
          <a:xfrm>
            <a:off x="251092" y="4977279"/>
            <a:ext cx="12084313" cy="595802"/>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r>
              <a:rPr lang="en-US" sz="3600" b="1" dirty="0">
                <a:solidFill>
                  <a:srgbClr val="FF0000"/>
                </a:solidFill>
              </a:rPr>
              <a:t>They often need to manage many requests at the same time.</a:t>
            </a:r>
          </a:p>
        </p:txBody>
      </p:sp>
      <p:sp>
        <p:nvSpPr>
          <p:cNvPr id="11" name="TextBox 10">
            <a:extLst>
              <a:ext uri="{FF2B5EF4-FFF2-40B4-BE49-F238E27FC236}">
                <a16:creationId xmlns:a16="http://schemas.microsoft.com/office/drawing/2014/main" xmlns="" id="{33A54204-3821-3AF8-E90C-F0B06EE8B251}"/>
              </a:ext>
            </a:extLst>
          </p:cNvPr>
          <p:cNvSpPr txBox="1"/>
          <p:nvPr/>
        </p:nvSpPr>
        <p:spPr>
          <a:xfrm>
            <a:off x="220575" y="780339"/>
            <a:ext cx="10116794" cy="646331"/>
          </a:xfrm>
          <a:prstGeom prst="rect">
            <a:avLst/>
          </a:prstGeom>
          <a:noFill/>
        </p:spPr>
        <p:txBody>
          <a:bodyPr wrap="square">
            <a:spAutoFit/>
          </a:bodyPr>
          <a:lstStyle/>
          <a:p>
            <a:r>
              <a:rPr lang="en-US" sz="3600" b="1" dirty="0">
                <a:effectLst/>
                <a:latin typeface="Calibri" panose="020F0502020204030204" pitchFamily="34" charset="0"/>
                <a:cs typeface="Calibri" panose="020F0502020204030204" pitchFamily="34" charset="0"/>
              </a:rPr>
              <a:t>b. Now, read and answer the questions.</a:t>
            </a:r>
          </a:p>
        </p:txBody>
      </p:sp>
    </p:spTree>
    <p:extLst>
      <p:ext uri="{BB962C8B-B14F-4D97-AF65-F5344CB8AC3E}">
        <p14:creationId xmlns:p14="http://schemas.microsoft.com/office/powerpoint/2010/main" val="3539605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0ADEB28C-71EF-3B56-E364-977357455DF2}"/>
              </a:ext>
            </a:extLst>
          </p:cNvPr>
          <p:cNvSpPr txBox="1"/>
          <p:nvPr/>
        </p:nvSpPr>
        <p:spPr>
          <a:xfrm>
            <a:off x="487838" y="584317"/>
            <a:ext cx="10993814" cy="1754326"/>
          </a:xfrm>
          <a:prstGeom prst="rect">
            <a:avLst/>
          </a:prstGeom>
          <a:noFill/>
        </p:spPr>
        <p:txBody>
          <a:bodyPr wrap="square">
            <a:spAutoFit/>
          </a:bodyPr>
          <a:lstStyle/>
          <a:p>
            <a:r>
              <a:rPr lang="en-US" sz="3600" b="1" dirty="0">
                <a:effectLst/>
                <a:latin typeface="Calibri" panose="020F0502020204030204" pitchFamily="34" charset="0"/>
                <a:cs typeface="Calibri" panose="020F0502020204030204" pitchFamily="34" charset="0"/>
              </a:rPr>
              <a:t>3. What things do receptionists need to know well about their company?</a:t>
            </a:r>
          </a:p>
          <a:p>
            <a:r>
              <a:rPr lang="en-US" sz="3600" b="1" dirty="0">
                <a:latin typeface="Calibri" panose="020F0502020204030204" pitchFamily="34" charset="0"/>
                <a:cs typeface="Calibri" panose="020F0502020204030204" pitchFamily="34" charset="0"/>
              </a:rPr>
              <a:t>_______________________________________________</a:t>
            </a:r>
            <a:endParaRPr lang="en-US" sz="3600" b="1" dirty="0">
              <a:effectLst/>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xmlns="" id="{0FF10195-AC08-98D6-5A4A-4ABDFCDE5BD8}"/>
              </a:ext>
            </a:extLst>
          </p:cNvPr>
          <p:cNvSpPr/>
          <p:nvPr/>
        </p:nvSpPr>
        <p:spPr>
          <a:xfrm>
            <a:off x="487838" y="1590423"/>
            <a:ext cx="10718187" cy="595802"/>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r>
              <a:rPr lang="en-US" sz="3600" b="1" dirty="0">
                <a:solidFill>
                  <a:srgbClr val="FF0000"/>
                </a:solidFill>
                <a:latin typeface="Calibri" panose="020F0502020204030204" pitchFamily="34" charset="0"/>
                <a:cs typeface="Calibri" panose="020F0502020204030204" pitchFamily="34" charset="0"/>
              </a:rPr>
              <a:t>They need to know its services and products.</a:t>
            </a:r>
          </a:p>
        </p:txBody>
      </p:sp>
      <p:sp>
        <p:nvSpPr>
          <p:cNvPr id="6" name="TextBox 5">
            <a:extLst>
              <a:ext uri="{FF2B5EF4-FFF2-40B4-BE49-F238E27FC236}">
                <a16:creationId xmlns:a16="http://schemas.microsoft.com/office/drawing/2014/main" xmlns="" id="{8BCFA9D0-DCD0-4194-6DEC-A6AB3E5A8698}"/>
              </a:ext>
            </a:extLst>
          </p:cNvPr>
          <p:cNvSpPr txBox="1"/>
          <p:nvPr/>
        </p:nvSpPr>
        <p:spPr>
          <a:xfrm>
            <a:off x="474931" y="2484191"/>
            <a:ext cx="11216324" cy="1754326"/>
          </a:xfrm>
          <a:prstGeom prst="rect">
            <a:avLst/>
          </a:prstGeom>
          <a:noFill/>
        </p:spPr>
        <p:txBody>
          <a:bodyPr wrap="square">
            <a:spAutoFit/>
          </a:bodyPr>
          <a:lstStyle/>
          <a:p>
            <a:r>
              <a:rPr lang="en-US" sz="3600" b="1" dirty="0">
                <a:effectLst/>
                <a:latin typeface="Calibri" panose="020F0502020204030204" pitchFamily="34" charset="0"/>
                <a:cs typeface="Calibri" panose="020F0502020204030204" pitchFamily="34" charset="0"/>
              </a:rPr>
              <a:t>4. What might receptionists need to help their co-workers with?</a:t>
            </a:r>
            <a:endParaRPr lang="en-US" sz="3600" b="1" dirty="0">
              <a:latin typeface="Calibri" panose="020F0502020204030204" pitchFamily="34" charset="0"/>
              <a:cs typeface="Calibri" panose="020F0502020204030204" pitchFamily="34" charset="0"/>
            </a:endParaRPr>
          </a:p>
          <a:p>
            <a:r>
              <a:rPr lang="en-US" sz="3600" b="1" dirty="0">
                <a:latin typeface="Calibri" panose="020F0502020204030204" pitchFamily="34" charset="0"/>
                <a:cs typeface="Calibri" panose="020F0502020204030204" pitchFamily="34" charset="0"/>
              </a:rPr>
              <a:t>________________________________________________</a:t>
            </a:r>
          </a:p>
        </p:txBody>
      </p:sp>
      <p:sp>
        <p:nvSpPr>
          <p:cNvPr id="7" name="Rectangle 6">
            <a:extLst>
              <a:ext uri="{FF2B5EF4-FFF2-40B4-BE49-F238E27FC236}">
                <a16:creationId xmlns:a16="http://schemas.microsoft.com/office/drawing/2014/main" xmlns="" id="{A1286B17-B1E9-0C4C-D667-3A429ED981C1}"/>
              </a:ext>
            </a:extLst>
          </p:cNvPr>
          <p:cNvSpPr/>
          <p:nvPr/>
        </p:nvSpPr>
        <p:spPr>
          <a:xfrm>
            <a:off x="500745" y="3530551"/>
            <a:ext cx="10718187" cy="595802"/>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r>
              <a:rPr lang="en-US" sz="3600" b="1" dirty="0">
                <a:solidFill>
                  <a:srgbClr val="FF0000"/>
                </a:solidFill>
                <a:latin typeface="Calibri" panose="020F0502020204030204" pitchFamily="34" charset="0"/>
                <a:cs typeface="Calibri" panose="020F0502020204030204" pitchFamily="34" charset="0"/>
              </a:rPr>
              <a:t>They might need to show them how to use equipment.</a:t>
            </a:r>
          </a:p>
        </p:txBody>
      </p:sp>
      <p:sp>
        <p:nvSpPr>
          <p:cNvPr id="8" name="TextBox 7">
            <a:extLst>
              <a:ext uri="{FF2B5EF4-FFF2-40B4-BE49-F238E27FC236}">
                <a16:creationId xmlns:a16="http://schemas.microsoft.com/office/drawing/2014/main" xmlns="" id="{27D1231D-ECD2-4FE4-F132-F771938595BE}"/>
              </a:ext>
            </a:extLst>
          </p:cNvPr>
          <p:cNvSpPr txBox="1"/>
          <p:nvPr/>
        </p:nvSpPr>
        <p:spPr>
          <a:xfrm>
            <a:off x="474931" y="4437318"/>
            <a:ext cx="11216324" cy="1200329"/>
          </a:xfrm>
          <a:prstGeom prst="rect">
            <a:avLst/>
          </a:prstGeom>
          <a:noFill/>
        </p:spPr>
        <p:txBody>
          <a:bodyPr wrap="square">
            <a:spAutoFit/>
          </a:bodyPr>
          <a:lstStyle>
            <a:defPPr>
              <a:defRPr lang="en-US"/>
            </a:defPPr>
            <a:lvl1pPr>
              <a:defRPr sz="3600" b="1">
                <a:effectLst/>
                <a:latin typeface="Calibri" panose="020F0502020204030204" pitchFamily="34" charset="0"/>
                <a:cs typeface="Calibri" panose="020F0502020204030204" pitchFamily="34" charset="0"/>
              </a:defRPr>
            </a:lvl1pPr>
          </a:lstStyle>
          <a:p>
            <a:r>
              <a:rPr lang="en-US" dirty="0"/>
              <a:t>5. What do receptionists need to adapt to?</a:t>
            </a:r>
          </a:p>
          <a:p>
            <a:r>
              <a:rPr lang="en-US" b="0" dirty="0"/>
              <a:t>___________________________________</a:t>
            </a:r>
            <a:r>
              <a:rPr lang="en-US" dirty="0"/>
              <a:t>_____________</a:t>
            </a:r>
          </a:p>
        </p:txBody>
      </p:sp>
      <p:sp>
        <p:nvSpPr>
          <p:cNvPr id="10" name="Rectangle 9">
            <a:extLst>
              <a:ext uri="{FF2B5EF4-FFF2-40B4-BE49-F238E27FC236}">
                <a16:creationId xmlns:a16="http://schemas.microsoft.com/office/drawing/2014/main" xmlns="" id="{AA643A42-3BCA-D083-CE6F-0505D78EF659}"/>
              </a:ext>
            </a:extLst>
          </p:cNvPr>
          <p:cNvSpPr/>
          <p:nvPr/>
        </p:nvSpPr>
        <p:spPr>
          <a:xfrm>
            <a:off x="625651" y="4969676"/>
            <a:ext cx="10718187" cy="595802"/>
          </a:xfrm>
          <a:prstGeom prst="rect">
            <a:avLst/>
          </a:prstGeom>
          <a:noFill/>
          <a:ln>
            <a:noFill/>
          </a:ln>
        </p:spPr>
        <p:style>
          <a:lnRef idx="0">
            <a:scrgbClr r="0" g="0" b="0"/>
          </a:lnRef>
          <a:fillRef idx="0">
            <a:scrgbClr r="0" g="0" b="0"/>
          </a:fillRef>
          <a:effectRef idx="0">
            <a:scrgbClr r="0" g="0" b="0"/>
          </a:effectRef>
          <a:fontRef idx="minor">
            <a:schemeClr val="accent2"/>
          </a:fontRef>
        </p:style>
        <p:txBody>
          <a:bodyPr rtlCol="0" anchor="ctr"/>
          <a:lstStyle/>
          <a:p>
            <a:r>
              <a:rPr lang="en-US" sz="3600" b="1" dirty="0">
                <a:solidFill>
                  <a:srgbClr val="FF0000"/>
                </a:solidFill>
                <a:latin typeface="Calibri" panose="020F0502020204030204" pitchFamily="34" charset="0"/>
                <a:cs typeface="Calibri" panose="020F0502020204030204" pitchFamily="34" charset="0"/>
              </a:rPr>
              <a:t>They need to adapt to changes in technology.</a:t>
            </a:r>
          </a:p>
        </p:txBody>
      </p:sp>
      <p:grpSp>
        <p:nvGrpSpPr>
          <p:cNvPr id="13" name="Group 12">
            <a:extLst>
              <a:ext uri="{FF2B5EF4-FFF2-40B4-BE49-F238E27FC236}">
                <a16:creationId xmlns:a16="http://schemas.microsoft.com/office/drawing/2014/main" xmlns="" id="{89F25ADB-B98C-E1DE-25D7-FF1F7F1D3EDF}"/>
              </a:ext>
            </a:extLst>
          </p:cNvPr>
          <p:cNvGrpSpPr/>
          <p:nvPr/>
        </p:nvGrpSpPr>
        <p:grpSpPr>
          <a:xfrm>
            <a:off x="4171705" y="20773"/>
            <a:ext cx="3336535" cy="461665"/>
            <a:chOff x="4171705" y="20773"/>
            <a:chExt cx="3336535" cy="461665"/>
          </a:xfrm>
        </p:grpSpPr>
        <p:sp>
          <p:nvSpPr>
            <p:cNvPr id="14" name="TextBox 13">
              <a:extLst>
                <a:ext uri="{FF2B5EF4-FFF2-40B4-BE49-F238E27FC236}">
                  <a16:creationId xmlns:a16="http://schemas.microsoft.com/office/drawing/2014/main" xmlns="" id="{AB0CB936-C907-EE4D-2290-8B3626339CB1}"/>
                </a:ext>
              </a:extLst>
            </p:cNvPr>
            <p:cNvSpPr txBox="1"/>
            <p:nvPr/>
          </p:nvSpPr>
          <p:spPr>
            <a:xfrm>
              <a:off x="4171705" y="20773"/>
              <a:ext cx="3336535" cy="461665"/>
            </a:xfrm>
            <a:prstGeom prst="rect">
              <a:avLst/>
            </a:prstGeom>
            <a:solidFill>
              <a:schemeClr val="accent2"/>
            </a:solidFill>
            <a:effectLst>
              <a:outerShdw blurRad="50800" dist="38100" dir="5400000" algn="t" rotWithShape="0">
                <a:prstClr val="black">
                  <a:alpha val="40000"/>
                </a:prstClr>
              </a:outerShdw>
            </a:effectLst>
          </p:spPr>
          <p:txBody>
            <a:bodyPr wrap="square" rtlCol="0">
              <a:spAutoFit/>
            </a:bodyPr>
            <a:lstStyle>
              <a:defPPr>
                <a:defRPr lang="en-US"/>
              </a:defPPr>
              <a:lvl1pPr algn="ctr">
                <a:defRPr sz="3200" b="1">
                  <a:solidFill>
                    <a:schemeClr val="bg1"/>
                  </a:solidFill>
                </a:defRPr>
              </a:lvl1pPr>
            </a:lstStyle>
            <a:p>
              <a:pPr algn="l"/>
              <a:r>
                <a:rPr lang="en-US" sz="2400" dirty="0"/>
                <a:t>Extra practice</a:t>
              </a:r>
            </a:p>
          </p:txBody>
        </p:sp>
        <p:sp>
          <p:nvSpPr>
            <p:cNvPr id="15" name="TextBox 14">
              <a:extLst>
                <a:ext uri="{FF2B5EF4-FFF2-40B4-BE49-F238E27FC236}">
                  <a16:creationId xmlns:a16="http://schemas.microsoft.com/office/drawing/2014/main" xmlns="" id="{97727DA0-3845-0617-F6E9-1DEBB93EBC34}"/>
                </a:ext>
              </a:extLst>
            </p:cNvPr>
            <p:cNvSpPr txBox="1"/>
            <p:nvPr/>
          </p:nvSpPr>
          <p:spPr>
            <a:xfrm>
              <a:off x="5984240" y="66939"/>
              <a:ext cx="1524000" cy="369332"/>
            </a:xfrm>
            <a:prstGeom prst="rect">
              <a:avLst/>
            </a:prstGeom>
            <a:noFill/>
          </p:spPr>
          <p:txBody>
            <a:bodyPr wrap="square" rtlCol="0">
              <a:spAutoFit/>
            </a:bodyPr>
            <a:lstStyle/>
            <a:p>
              <a:r>
                <a:rPr lang="x-none" dirty="0">
                  <a:solidFill>
                    <a:schemeClr val="bg1"/>
                  </a:solidFill>
                </a:rPr>
                <a:t>(WB, page 14)</a:t>
              </a:r>
            </a:p>
          </p:txBody>
        </p:sp>
      </p:grpSp>
    </p:spTree>
    <p:extLst>
      <p:ext uri="{BB962C8B-B14F-4D97-AF65-F5344CB8AC3E}">
        <p14:creationId xmlns:p14="http://schemas.microsoft.com/office/powerpoint/2010/main" val="1629946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nodeType="with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Effect transition="in" filter="blinds(horizontal)">
                                      <p:cBhvr>
                                        <p:cTn id="1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15232" y="727172"/>
            <a:ext cx="2350607" cy="584775"/>
          </a:xfrm>
          <a:prstGeom prst="rect">
            <a:avLst/>
          </a:prstGeom>
          <a:solidFill>
            <a:srgbClr val="00B050"/>
          </a:solidFill>
          <a:effectLst>
            <a:outerShdw blurRad="50800" dist="38100" dir="5400000" algn="t" rotWithShape="0">
              <a:prstClr val="black">
                <a:alpha val="40000"/>
              </a:prstClr>
            </a:outerShdw>
          </a:effectLst>
        </p:spPr>
        <p:txBody>
          <a:bodyPr wrap="square" rtlCol="0">
            <a:spAutoFit/>
          </a:bodyPr>
          <a:lstStyle/>
          <a:p>
            <a:r>
              <a:rPr lang="en-US" sz="3200" b="1" dirty="0">
                <a:solidFill>
                  <a:schemeClr val="bg1"/>
                </a:solidFill>
              </a:rPr>
              <a:t>Post-reading</a:t>
            </a:r>
          </a:p>
        </p:txBody>
      </p:sp>
      <p:sp>
        <p:nvSpPr>
          <p:cNvPr id="10" name="TextBox 9">
            <a:extLst>
              <a:ext uri="{FF2B5EF4-FFF2-40B4-BE49-F238E27FC236}">
                <a16:creationId xmlns:a16="http://schemas.microsoft.com/office/drawing/2014/main" xmlns="" id="{23D96CDF-CBA3-E33C-C807-722B795412A7}"/>
              </a:ext>
            </a:extLst>
          </p:cNvPr>
          <p:cNvSpPr txBox="1"/>
          <p:nvPr/>
        </p:nvSpPr>
        <p:spPr>
          <a:xfrm>
            <a:off x="2699720" y="587030"/>
            <a:ext cx="9447201" cy="1077218"/>
          </a:xfrm>
          <a:prstGeom prst="rect">
            <a:avLst/>
          </a:prstGeom>
          <a:noFill/>
        </p:spPr>
        <p:txBody>
          <a:bodyPr wrap="square" rtlCol="0">
            <a:spAutoFit/>
          </a:bodyPr>
          <a:lstStyle/>
          <a:p>
            <a:r>
              <a:rPr lang="en-US" sz="3200" b="1"/>
              <a:t>In pairs: </a:t>
            </a:r>
            <a:r>
              <a:rPr lang="en-US" sz="3200" b="1" dirty="0"/>
              <a:t>Which job sounds more interesting to you? Why?</a:t>
            </a:r>
            <a:endParaRPr lang="x-none" sz="3200" b="1" dirty="0"/>
          </a:p>
        </p:txBody>
      </p:sp>
      <p:sp>
        <p:nvSpPr>
          <p:cNvPr id="11" name="TextBox 10">
            <a:extLst>
              <a:ext uri="{FF2B5EF4-FFF2-40B4-BE49-F238E27FC236}">
                <a16:creationId xmlns:a16="http://schemas.microsoft.com/office/drawing/2014/main" xmlns="" id="{2878ADA2-8C89-AF0F-88A5-7C14D75B6351}"/>
              </a:ext>
            </a:extLst>
          </p:cNvPr>
          <p:cNvSpPr txBox="1"/>
          <p:nvPr/>
        </p:nvSpPr>
        <p:spPr>
          <a:xfrm>
            <a:off x="215232" y="1738523"/>
            <a:ext cx="4215706" cy="707886"/>
          </a:xfrm>
          <a:prstGeom prst="rect">
            <a:avLst/>
          </a:prstGeom>
          <a:noFill/>
        </p:spPr>
        <p:txBody>
          <a:bodyPr wrap="none" rtlCol="0">
            <a:spAutoFit/>
          </a:bodyPr>
          <a:lstStyle/>
          <a:p>
            <a:r>
              <a:rPr lang="x-none" sz="4000" b="1" dirty="0">
                <a:solidFill>
                  <a:srgbClr val="FF0000"/>
                </a:solidFill>
              </a:rPr>
              <a:t>Suggested answers</a:t>
            </a:r>
          </a:p>
        </p:txBody>
      </p:sp>
      <p:sp>
        <p:nvSpPr>
          <p:cNvPr id="13" name="Rounded Rectangular Callout 12">
            <a:extLst>
              <a:ext uri="{FF2B5EF4-FFF2-40B4-BE49-F238E27FC236}">
                <a16:creationId xmlns:a16="http://schemas.microsoft.com/office/drawing/2014/main" xmlns="" id="{41E81D0E-76F5-CAB4-058A-6E4C367546FE}"/>
              </a:ext>
            </a:extLst>
          </p:cNvPr>
          <p:cNvSpPr/>
          <p:nvPr/>
        </p:nvSpPr>
        <p:spPr>
          <a:xfrm>
            <a:off x="3075910" y="2642306"/>
            <a:ext cx="8694823" cy="1077218"/>
          </a:xfrm>
          <a:prstGeom prst="wedgeRoundRectCallou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x-none" sz="3200" b="1" dirty="0">
                <a:solidFill>
                  <a:schemeClr val="tx1"/>
                </a:solidFill>
              </a:rPr>
              <a:t>Which job sounds more interesting to you? Why?  </a:t>
            </a:r>
          </a:p>
        </p:txBody>
      </p:sp>
      <p:sp>
        <p:nvSpPr>
          <p:cNvPr id="14" name="Rounded Rectangular Callout 13">
            <a:extLst>
              <a:ext uri="{FF2B5EF4-FFF2-40B4-BE49-F238E27FC236}">
                <a16:creationId xmlns:a16="http://schemas.microsoft.com/office/drawing/2014/main" xmlns="" id="{7DE7BEB3-54A3-8E8D-8A85-C08DB8C09761}"/>
              </a:ext>
            </a:extLst>
          </p:cNvPr>
          <p:cNvSpPr/>
          <p:nvPr/>
        </p:nvSpPr>
        <p:spPr>
          <a:xfrm>
            <a:off x="1138989" y="4061624"/>
            <a:ext cx="10876548" cy="1670737"/>
          </a:xfrm>
          <a:prstGeom prst="wedgeRoundRectCallout">
            <a:avLst>
              <a:gd name="adj1" fmla="val -22507"/>
              <a:gd name="adj2" fmla="val -59833"/>
              <a:gd name="adj3" fmla="val 16667"/>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x-none" sz="3200" b="1" dirty="0">
                <a:solidFill>
                  <a:schemeClr val="tx1"/>
                </a:solidFill>
              </a:rPr>
              <a:t>For me, being an architect sounds more interesting because the ideas of </a:t>
            </a:r>
            <a:r>
              <a:rPr lang="en-US" sz="3200" b="1" dirty="0">
                <a:solidFill>
                  <a:schemeClr val="tx1"/>
                </a:solidFill>
              </a:rPr>
              <a:t>designing and planning the construction of buildings and structures really fascinate me. </a:t>
            </a:r>
            <a:endParaRPr lang="x-none" sz="3200" b="1" dirty="0">
              <a:solidFill>
                <a:schemeClr val="tx1"/>
              </a:solidFill>
            </a:endParaRPr>
          </a:p>
        </p:txBody>
      </p:sp>
    </p:spTree>
    <p:extLst>
      <p:ext uri="{BB962C8B-B14F-4D97-AF65-F5344CB8AC3E}">
        <p14:creationId xmlns:p14="http://schemas.microsoft.com/office/powerpoint/2010/main" val="215677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linds(horizont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dissolv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78970" y="1991879"/>
            <a:ext cx="11639228" cy="2308324"/>
          </a:xfrm>
          <a:prstGeom prst="rect">
            <a:avLst/>
          </a:prstGeom>
          <a:noFill/>
          <a:ln>
            <a:solidFill>
              <a:schemeClr val="bg2"/>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3600" b="1" i="1" dirty="0">
                <a:solidFill>
                  <a:schemeClr val="accent1"/>
                </a:solidFill>
                <a:latin typeface="+mj-lt"/>
              </a:rPr>
              <a:t>- Make sentences using the vocabulary; </a:t>
            </a:r>
          </a:p>
          <a:p>
            <a:r>
              <a:rPr lang="en-US" sz="3600" b="1" i="1" dirty="0">
                <a:solidFill>
                  <a:schemeClr val="accent1"/>
                </a:solidFill>
                <a:latin typeface="+mj-lt"/>
              </a:rPr>
              <a:t>- Do the vocabulary tasks a &amp; b on pages 14 &amp; 15, WB;</a:t>
            </a:r>
          </a:p>
          <a:p>
            <a:r>
              <a:rPr lang="en-US" sz="3600" b="1" i="1" dirty="0">
                <a:solidFill>
                  <a:schemeClr val="accent1"/>
                </a:solidFill>
                <a:latin typeface="+mj-lt"/>
              </a:rPr>
              <a:t>- Prepare the next lesson: Grammar (pages 27 &amp; 28,  SB);</a:t>
            </a:r>
          </a:p>
          <a:p>
            <a:r>
              <a:rPr lang="en-US" sz="3600" b="1" i="1" dirty="0">
                <a:solidFill>
                  <a:schemeClr val="accent1"/>
                </a:solidFill>
                <a:latin typeface="+mj-lt"/>
              </a:rPr>
              <a:t>- Play the consolidation games on </a:t>
            </a:r>
            <a:r>
              <a:rPr lang="en-US" sz="3600" b="1" i="1" dirty="0">
                <a:solidFill>
                  <a:schemeClr val="accent1"/>
                </a:solidFill>
                <a:latin typeface="+mj-lt"/>
                <a:hlinkClick r:id="rId2">
                  <a:extLst>
                    <a:ext uri="{A12FA001-AC4F-418D-AE19-62706E023703}">
                      <ahyp:hlinkClr xmlns:ahyp="http://schemas.microsoft.com/office/drawing/2018/hyperlinkcolor" xmlns="" val="tx"/>
                    </a:ext>
                  </a:extLst>
                </a:hlinkClick>
              </a:rPr>
              <a:t>www.eduhome.com.vn</a:t>
            </a:r>
            <a:r>
              <a:rPr lang="en-US" sz="3600" b="1" i="1" dirty="0">
                <a:solidFill>
                  <a:schemeClr val="accent1"/>
                </a:solidFill>
                <a:latin typeface="+mj-lt"/>
              </a:rPr>
              <a:t> . </a:t>
            </a:r>
          </a:p>
        </p:txBody>
      </p:sp>
      <p:sp>
        <p:nvSpPr>
          <p:cNvPr id="3" name="TextBox 2">
            <a:extLst>
              <a:ext uri="{FF2B5EF4-FFF2-40B4-BE49-F238E27FC236}">
                <a16:creationId xmlns:a16="http://schemas.microsoft.com/office/drawing/2014/main" xmlns="" id="{4B592AFE-F5BE-80A6-4953-EEE3E2D1AE3E}"/>
              </a:ext>
            </a:extLst>
          </p:cNvPr>
          <p:cNvSpPr txBox="1"/>
          <p:nvPr/>
        </p:nvSpPr>
        <p:spPr>
          <a:xfrm>
            <a:off x="278970" y="1007389"/>
            <a:ext cx="3905573" cy="707886"/>
          </a:xfrm>
          <a:prstGeom prst="rect">
            <a:avLst/>
          </a:prstGeom>
          <a:noFill/>
        </p:spPr>
        <p:txBody>
          <a:bodyPr wrap="square" rtlCol="0">
            <a:spAutoFit/>
          </a:bodyPr>
          <a:lstStyle/>
          <a:p>
            <a:r>
              <a:rPr lang="en-US" sz="4000" b="1" dirty="0">
                <a:solidFill>
                  <a:srgbClr val="FF0000"/>
                </a:solidFill>
              </a:rPr>
              <a:t>Homework </a:t>
            </a:r>
          </a:p>
        </p:txBody>
      </p:sp>
    </p:spTree>
    <p:extLst>
      <p:ext uri="{BB962C8B-B14F-4D97-AF65-F5344CB8AC3E}">
        <p14:creationId xmlns:p14="http://schemas.microsoft.com/office/powerpoint/2010/main" val="412583206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9">
            <a:extLst>
              <a:ext uri="{FF2B5EF4-FFF2-40B4-BE49-F238E27FC236}">
                <a16:creationId xmlns:a16="http://schemas.microsoft.com/office/drawing/2014/main" xmlns="" id="{C1AE92E2-D3C2-D442-B076-E384D7056C45}"/>
              </a:ext>
            </a:extLst>
          </p:cNvPr>
          <p:cNvSpPr txBox="1"/>
          <p:nvPr/>
        </p:nvSpPr>
        <p:spPr>
          <a:xfrm>
            <a:off x="11126761" y="-52937"/>
            <a:ext cx="997389" cy="369332"/>
          </a:xfrm>
          <a:prstGeom prst="rect">
            <a:avLst/>
          </a:prstGeom>
          <a:noFill/>
          <a:effectLst>
            <a:outerShdw blurRad="50800" dist="38100" dir="2700000" algn="tl" rotWithShape="0">
              <a:prstClr val="black">
                <a:alpha val="40000"/>
              </a:prstClr>
            </a:outerShdw>
          </a:effectLst>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800" b="1" dirty="0">
                <a:solidFill>
                  <a:schemeClr val="bg1"/>
                </a:solidFill>
              </a:rPr>
              <a:t>Lesson 3</a:t>
            </a:r>
          </a:p>
        </p:txBody>
      </p:sp>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52937"/>
            <a:ext cx="12382500" cy="7099300"/>
          </a:xfrm>
          <a:prstGeom prst="rect">
            <a:avLst/>
          </a:prstGeom>
        </p:spPr>
      </p:pic>
      <p:sp>
        <p:nvSpPr>
          <p:cNvPr id="6" name="TextBox 5"/>
          <p:cNvSpPr txBox="1"/>
          <p:nvPr/>
        </p:nvSpPr>
        <p:spPr>
          <a:xfrm>
            <a:off x="3111500" y="5575300"/>
            <a:ext cx="6451600" cy="646331"/>
          </a:xfrm>
          <a:prstGeom prst="rect">
            <a:avLst/>
          </a:prstGeom>
          <a:noFill/>
        </p:spPr>
        <p:txBody>
          <a:bodyPr wrap="square" rtlCol="0">
            <a:spAutoFit/>
          </a:bodyPr>
          <a:lstStyle/>
          <a:p>
            <a:r>
              <a:rPr lang="en-US" sz="3600" dirty="0">
                <a:solidFill>
                  <a:srgbClr val="0070C0"/>
                </a:solidFill>
              </a:rPr>
              <a:t>Stay positive and have a nice day!</a:t>
            </a:r>
            <a:endParaRPr lang="en-US" dirty="0">
              <a:solidFill>
                <a:srgbClr val="0070C0"/>
              </a:solidFill>
            </a:endParaRPr>
          </a:p>
        </p:txBody>
      </p:sp>
    </p:spTree>
    <p:extLst>
      <p:ext uri="{BB962C8B-B14F-4D97-AF65-F5344CB8AC3E}">
        <p14:creationId xmlns:p14="http://schemas.microsoft.com/office/powerpoint/2010/main" val="27827611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45070" y="832008"/>
            <a:ext cx="4215706" cy="707886"/>
          </a:xfrm>
          <a:prstGeom prst="rect">
            <a:avLst/>
          </a:prstGeom>
        </p:spPr>
        <p:txBody>
          <a:bodyPr wrap="none">
            <a:spAutoFit/>
          </a:bodyPr>
          <a:lstStyle/>
          <a:p>
            <a:r>
              <a:rPr lang="en-US" sz="4000" b="1" dirty="0">
                <a:solidFill>
                  <a:srgbClr val="FF0000"/>
                </a:solidFill>
                <a:ea typeface="Times New Roman" panose="02020603050405020304" pitchFamily="18" charset="0"/>
              </a:rPr>
              <a:t>Suggested answers</a:t>
            </a:r>
            <a:endParaRPr lang="en-US" sz="4000" b="1" dirty="0">
              <a:solidFill>
                <a:srgbClr val="FF0000"/>
              </a:solidFill>
            </a:endParaRPr>
          </a:p>
        </p:txBody>
      </p:sp>
      <p:pic>
        <p:nvPicPr>
          <p:cNvPr id="4" name="Picture 2" descr="Free Speech bubble 1195466 PNG with Transparent Background"/>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213" y="772571"/>
            <a:ext cx="1054309" cy="6724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E5FC2FEF-4ED2-B747-4AE5-AF66A279A31E}"/>
              </a:ext>
            </a:extLst>
          </p:cNvPr>
          <p:cNvSpPr txBox="1"/>
          <p:nvPr/>
        </p:nvSpPr>
        <p:spPr>
          <a:xfrm>
            <a:off x="490731" y="1769628"/>
            <a:ext cx="11512446" cy="3970318"/>
          </a:xfrm>
          <a:prstGeom prst="rect">
            <a:avLst/>
          </a:prstGeom>
          <a:noFill/>
        </p:spPr>
        <p:txBody>
          <a:bodyPr wrap="square" rtlCol="0">
            <a:spAutoFit/>
          </a:bodyPr>
          <a:lstStyle/>
          <a:p>
            <a:pPr algn="l" rtl="0" fontAlgn="base">
              <a:buFont typeface="Arial" panose="020B0604020202020204" pitchFamily="34" charset="0"/>
              <a:buChar char="•"/>
            </a:pPr>
            <a:r>
              <a:rPr lang="en-US" sz="3600" i="0" spc="-150" dirty="0">
                <a:solidFill>
                  <a:schemeClr val="accent1"/>
                </a:solidFill>
                <a:effectLst/>
              </a:rPr>
              <a:t>First picture: creativity, painting. They're important for designers, artists. </a:t>
            </a:r>
          </a:p>
          <a:p>
            <a:pPr algn="l" rtl="0" fontAlgn="base">
              <a:buFont typeface="Arial" panose="020B0604020202020204" pitchFamily="34" charset="0"/>
              <a:buChar char="•"/>
            </a:pPr>
            <a:r>
              <a:rPr lang="en-US" sz="3600" i="0" spc="-150" dirty="0">
                <a:solidFill>
                  <a:schemeClr val="accent1"/>
                </a:solidFill>
                <a:effectLst/>
              </a:rPr>
              <a:t>Second picture: speaking, listening, communication. They're important for teachers, sales assistants.  </a:t>
            </a:r>
          </a:p>
          <a:p>
            <a:pPr algn="l" rtl="0" fontAlgn="base">
              <a:buFont typeface="Arial" panose="020B0604020202020204" pitchFamily="34" charset="0"/>
              <a:buChar char="•"/>
            </a:pPr>
            <a:r>
              <a:rPr lang="en-US" sz="3600" i="0" spc="-150" dirty="0">
                <a:solidFill>
                  <a:schemeClr val="accent1"/>
                </a:solidFill>
                <a:effectLst/>
              </a:rPr>
              <a:t>Third picture: planning, organization. They're important for assistants, teachers, managers.  </a:t>
            </a:r>
          </a:p>
          <a:p>
            <a:endParaRPr lang="x-none" sz="3600" spc="-150" dirty="0">
              <a:solidFill>
                <a:schemeClr val="accent1"/>
              </a:solidFill>
            </a:endParaRPr>
          </a:p>
        </p:txBody>
      </p:sp>
    </p:spTree>
    <p:extLst>
      <p:ext uri="{BB962C8B-B14F-4D97-AF65-F5344CB8AC3E}">
        <p14:creationId xmlns:p14="http://schemas.microsoft.com/office/powerpoint/2010/main" val="400799816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814" y="0"/>
            <a:ext cx="12285814" cy="696846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814" y="904332"/>
            <a:ext cx="5706488" cy="1081222"/>
          </a:xfrm>
          <a:prstGeom prst="rect">
            <a:avLst/>
          </a:prstGeom>
        </p:spPr>
      </p:pic>
    </p:spTree>
    <p:extLst>
      <p:ext uri="{BB962C8B-B14F-4D97-AF65-F5344CB8AC3E}">
        <p14:creationId xmlns:p14="http://schemas.microsoft.com/office/powerpoint/2010/main" val="158729622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Listen and repeat. Click on each word to hear it. </a:t>
            </a:r>
          </a:p>
        </p:txBody>
      </p:sp>
      <p:sp>
        <p:nvSpPr>
          <p:cNvPr id="9" name="TextBox 8"/>
          <p:cNvSpPr txBox="1"/>
          <p:nvPr/>
        </p:nvSpPr>
        <p:spPr>
          <a:xfrm>
            <a:off x="470714" y="5040584"/>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﻿patient  	 </a:t>
            </a:r>
            <a:r>
              <a:rPr lang="vi-VN" sz="3200" dirty="0"/>
              <a:t>(</a:t>
            </a:r>
            <a:r>
              <a:rPr lang="en-US" sz="3200" dirty="0"/>
              <a:t>adj</a:t>
            </a:r>
            <a:r>
              <a:rPr lang="vi-VN" sz="3200" dirty="0"/>
              <a:t>) </a:t>
            </a:r>
            <a:r>
              <a:rPr lang="vi-VN" sz="3200" dirty="0">
                <a:solidFill>
                  <a:srgbClr val="FF0000"/>
                </a:solidFill>
                <a:latin typeface="Calibri" panose="020F0502020204030204" pitchFamily="34" charset="0"/>
                <a:cs typeface="Calibri" panose="020F0502020204030204" pitchFamily="34" charset="0"/>
              </a:rPr>
              <a:t>/ˈ</a:t>
            </a:r>
            <a:r>
              <a:rPr lang="vi-VN" sz="3200" dirty="0" smtClean="0">
                <a:solidFill>
                  <a:srgbClr val="FF0000"/>
                </a:solidFill>
                <a:latin typeface="Calibri" panose="020F0502020204030204" pitchFamily="34" charset="0"/>
                <a:cs typeface="Calibri" panose="020F0502020204030204" pitchFamily="34" charset="0"/>
              </a:rPr>
              <a:t>peɪʃən/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kiên</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nhẫn</a:t>
            </a:r>
            <a:r>
              <a:rPr lang="en-US" sz="3200" dirty="0">
                <a:latin typeface="Calibri" panose="020F0502020204030204" pitchFamily="34" charset="0"/>
                <a:cs typeface="Calibri" panose="020F0502020204030204" pitchFamily="34" charset="0"/>
              </a:rPr>
              <a:t> </a:t>
            </a:r>
            <a:endParaRPr lang="en-US" sz="3200" i="1" dirty="0">
              <a:solidFill>
                <a:srgbClr val="0070C0"/>
              </a:solidFill>
              <a:latin typeface="Calibri" panose="020F0502020204030204" pitchFamily="34" charset="0"/>
              <a:cs typeface="Calibri" panose="020F0502020204030204" pitchFamily="34" charset="0"/>
            </a:endParaRPr>
          </a:p>
        </p:txBody>
      </p:sp>
      <p:sp>
        <p:nvSpPr>
          <p:cNvPr id="10" name="TextBox 9"/>
          <p:cNvSpPr txBox="1"/>
          <p:nvPr/>
        </p:nvSpPr>
        <p:spPr>
          <a:xfrm>
            <a:off x="480048" y="4307978"/>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﻿adaptable 	 </a:t>
            </a:r>
            <a:r>
              <a:rPr lang="vi-VN" sz="3200" dirty="0"/>
              <a:t>(</a:t>
            </a:r>
            <a:r>
              <a:rPr lang="en-US" sz="3200" dirty="0"/>
              <a:t>adj</a:t>
            </a:r>
            <a:r>
              <a:rPr lang="vi-VN" sz="3200" dirty="0"/>
              <a:t>) </a:t>
            </a:r>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rPr>
              <a:t>əˈdæptəbəl</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có</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khả</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năng</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hoà</a:t>
            </a:r>
            <a:r>
              <a:rPr lang="en-US" sz="3200" dirty="0">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nhập</a:t>
            </a:r>
            <a:r>
              <a:rPr lang="en-US" sz="3200" dirty="0">
                <a:latin typeface="Calibri" panose="020F0502020204030204" pitchFamily="34" charset="0"/>
                <a:cs typeface="Calibri" panose="020F0502020204030204" pitchFamily="34" charset="0"/>
              </a:rPr>
              <a:t> </a:t>
            </a:r>
            <a:endParaRPr lang="en-US" sz="3200" i="1" dirty="0">
              <a:latin typeface="Calibri" panose="020F0502020204030204" pitchFamily="34" charset="0"/>
              <a:cs typeface="Calibri" panose="020F0502020204030204" pitchFamily="34" charset="0"/>
            </a:endParaRPr>
          </a:p>
        </p:txBody>
      </p:sp>
      <p:sp>
        <p:nvSpPr>
          <p:cNvPr id="11" name="TextBox 10"/>
          <p:cNvSpPr txBox="1"/>
          <p:nvPr/>
        </p:nvSpPr>
        <p:spPr>
          <a:xfrm>
            <a:off x="480049" y="3646602"/>
            <a:ext cx="11371226"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﻿organized 	  </a:t>
            </a:r>
            <a:r>
              <a:rPr lang="en-US" sz="3200" dirty="0"/>
              <a:t>(adj) </a:t>
            </a:r>
            <a:r>
              <a:rPr lang="en-US" sz="3200" dirty="0">
                <a:solidFill>
                  <a:srgbClr val="FF0000"/>
                </a:solidFill>
              </a:rPr>
              <a:t>/ˈ</a:t>
            </a:r>
            <a:r>
              <a:rPr lang="en-US" sz="3200" dirty="0" err="1">
                <a:solidFill>
                  <a:srgbClr val="FF0000"/>
                </a:solidFill>
              </a:rPr>
              <a:t>ɔːrɡənaɪzd</a:t>
            </a:r>
            <a:r>
              <a:rPr lang="en-US" sz="3200" dirty="0">
                <a:solidFill>
                  <a:srgbClr val="FF0000"/>
                </a:solidFill>
              </a:rPr>
              <a:t>/ 		</a:t>
            </a:r>
            <a:r>
              <a:rPr lang="en-US" sz="3200" dirty="0" err="1"/>
              <a:t>có</a:t>
            </a:r>
            <a:r>
              <a:rPr lang="en-US" sz="3200" dirty="0"/>
              <a:t> </a:t>
            </a:r>
            <a:r>
              <a:rPr lang="en-US" sz="3200" dirty="0" err="1"/>
              <a:t>tính</a:t>
            </a:r>
            <a:r>
              <a:rPr lang="en-US" sz="3200" dirty="0"/>
              <a:t> </a:t>
            </a:r>
            <a:r>
              <a:rPr lang="en-US" sz="3200" dirty="0" err="1"/>
              <a:t>tổ</a:t>
            </a:r>
            <a:r>
              <a:rPr lang="en-US" sz="3200" dirty="0"/>
              <a:t> </a:t>
            </a:r>
            <a:r>
              <a:rPr lang="en-US" sz="3200" dirty="0" err="1"/>
              <a:t>chức</a:t>
            </a:r>
            <a:endParaRPr lang="en-US" sz="3200" i="1" dirty="0">
              <a:solidFill>
                <a:srgbClr val="0070C0"/>
              </a:solidFill>
            </a:endParaRPr>
          </a:p>
        </p:txBody>
      </p:sp>
      <p:sp>
        <p:nvSpPr>
          <p:cNvPr id="12" name="TextBox 11"/>
          <p:cNvSpPr txBox="1"/>
          <p:nvPr/>
        </p:nvSpPr>
        <p:spPr>
          <a:xfrm>
            <a:off x="452974" y="2927577"/>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﻿architect 	   </a:t>
            </a:r>
            <a:r>
              <a:rPr lang="en-US" sz="3200" dirty="0"/>
              <a:t>(n) </a:t>
            </a:r>
            <a:r>
              <a:rPr lang="en-US" sz="3200" dirty="0">
                <a:solidFill>
                  <a:srgbClr val="FF0000"/>
                </a:solidFill>
              </a:rPr>
              <a:t> /</a:t>
            </a:r>
            <a:r>
              <a:rPr lang="en-US" dirty="0"/>
              <a:t> </a:t>
            </a:r>
            <a:r>
              <a:rPr lang="en-US" sz="3200" dirty="0">
                <a:solidFill>
                  <a:srgbClr val="FF0000"/>
                </a:solidFill>
              </a:rPr>
              <a:t>ˈ</a:t>
            </a:r>
            <a:r>
              <a:rPr lang="en-US" sz="3200" dirty="0" err="1">
                <a:solidFill>
                  <a:srgbClr val="FF0000"/>
                </a:solidFill>
              </a:rPr>
              <a:t>ɑːrkətekt</a:t>
            </a:r>
            <a:r>
              <a:rPr lang="en-US" sz="3200" dirty="0">
                <a:solidFill>
                  <a:srgbClr val="FF0000"/>
                </a:solidFill>
              </a:rPr>
              <a:t> / </a:t>
            </a:r>
            <a:r>
              <a:rPr lang="en-US" sz="3200" dirty="0"/>
              <a:t> 		</a:t>
            </a:r>
            <a:r>
              <a:rPr lang="en-US" sz="3200" dirty="0" err="1"/>
              <a:t>kiến</a:t>
            </a:r>
            <a:r>
              <a:rPr lang="en-US" sz="3200" dirty="0"/>
              <a:t> </a:t>
            </a:r>
            <a:r>
              <a:rPr lang="en-US" sz="3200" dirty="0" err="1"/>
              <a:t>trúc</a:t>
            </a:r>
            <a:r>
              <a:rPr lang="en-US" sz="3200" dirty="0"/>
              <a:t> </a:t>
            </a:r>
            <a:r>
              <a:rPr lang="en-US" sz="3200" dirty="0" err="1"/>
              <a:t>sư</a:t>
            </a:r>
            <a:r>
              <a:rPr lang="en-US" sz="3200" dirty="0"/>
              <a:t> </a:t>
            </a:r>
            <a:endParaRPr lang="en-US" sz="3200" dirty="0">
              <a:cs typeface="Calibri" panose="020F0502020204030204" pitchFamily="34" charset="0"/>
            </a:endParaRPr>
          </a:p>
        </p:txBody>
      </p:sp>
      <p:sp>
        <p:nvSpPr>
          <p:cNvPr id="13" name="TextBox 12"/>
          <p:cNvSpPr txBox="1"/>
          <p:nvPr/>
        </p:nvSpPr>
        <p:spPr>
          <a:xfrm>
            <a:off x="470079" y="2243850"/>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﻿receptionist  </a:t>
            </a:r>
            <a:r>
              <a:rPr lang="vi-VN" sz="3200" dirty="0">
                <a:latin typeface="Calibri" panose="020F0502020204030204" pitchFamily="34" charset="0"/>
                <a:cs typeface="Calibri" panose="020F0502020204030204" pitchFamily="34" charset="0"/>
              </a:rPr>
              <a:t>(</a:t>
            </a:r>
            <a:r>
              <a:rPr lang="en-US" sz="3200" dirty="0">
                <a:latin typeface="Calibri" panose="020F0502020204030204" pitchFamily="34" charset="0"/>
                <a:cs typeface="Calibri" panose="020F0502020204030204" pitchFamily="34" charset="0"/>
              </a:rPr>
              <a:t>n</a:t>
            </a:r>
            <a:r>
              <a:rPr lang="vi-VN" sz="3200" dirty="0">
                <a:latin typeface="Calibri" panose="020F0502020204030204" pitchFamily="34" charset="0"/>
                <a:cs typeface="Calibri" panose="020F0502020204030204" pitchFamily="34" charset="0"/>
              </a:rPr>
              <a:t>) </a:t>
            </a:r>
            <a:r>
              <a:rPr lang="vi-VN" sz="3200" dirty="0">
                <a:solidFill>
                  <a:srgbClr val="FF0000"/>
                </a:solidFill>
                <a:latin typeface="Calibri" panose="020F0502020204030204" pitchFamily="34" charset="0"/>
                <a:cs typeface="Calibri" panose="020F0502020204030204" pitchFamily="34" charset="0"/>
              </a:rPr>
              <a:t> /rɪˈsepʃənɪst/ </a:t>
            </a:r>
            <a:r>
              <a:rPr lang="en-US" sz="3200" dirty="0"/>
              <a:t>		</a:t>
            </a:r>
            <a:r>
              <a:rPr lang="en-US" sz="3200" dirty="0" err="1"/>
              <a:t>tiếp</a:t>
            </a:r>
            <a:r>
              <a:rPr lang="en-US" sz="3200" dirty="0"/>
              <a:t> </a:t>
            </a:r>
            <a:r>
              <a:rPr lang="en-US" sz="3200" dirty="0" err="1"/>
              <a:t>tân</a:t>
            </a:r>
            <a:r>
              <a:rPr lang="en-US" sz="3200" dirty="0"/>
              <a:t> </a:t>
            </a:r>
            <a:endParaRPr lang="en-US" sz="3200" i="1" dirty="0">
              <a:solidFill>
                <a:srgbClr val="0070C0"/>
              </a:solidFill>
            </a:endParaRPr>
          </a:p>
        </p:txBody>
      </p:sp>
      <p:sp>
        <p:nvSpPr>
          <p:cNvPr id="14" name="TextBox 13"/>
          <p:cNvSpPr txBox="1"/>
          <p:nvPr/>
        </p:nvSpPr>
        <p:spPr>
          <a:xfrm>
            <a:off x="451418" y="1556235"/>
            <a:ext cx="11362534"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﻿accountant    </a:t>
            </a:r>
            <a:r>
              <a:rPr lang="en-US" sz="3200" dirty="0"/>
              <a:t>(n) </a:t>
            </a:r>
            <a:r>
              <a:rPr lang="en-US" sz="3200" dirty="0">
                <a:solidFill>
                  <a:srgbClr val="FF0000"/>
                </a:solidFill>
              </a:rPr>
              <a:t>/</a:t>
            </a:r>
            <a:r>
              <a:rPr lang="en-US" sz="3200" dirty="0" err="1">
                <a:solidFill>
                  <a:srgbClr val="FF0000"/>
                </a:solidFill>
                <a:latin typeface="+mj-lt"/>
                <a:ea typeface="Gungsuh" panose="02030600000101010101" pitchFamily="18" charset="-127"/>
                <a:cs typeface="Posterama" panose="020B0504020200020000" pitchFamily="34" charset="0"/>
              </a:rPr>
              <a:t>əˈkaʊntənt</a:t>
            </a:r>
            <a:r>
              <a:rPr lang="en-US" sz="3200" dirty="0">
                <a:solidFill>
                  <a:srgbClr val="FF0000"/>
                </a:solidFill>
              </a:rPr>
              <a:t>/	</a:t>
            </a:r>
            <a:r>
              <a:rPr lang="en-US" sz="3200" dirty="0"/>
              <a:t>	</a:t>
            </a:r>
            <a:r>
              <a:rPr lang="en-US" sz="3200" dirty="0" err="1"/>
              <a:t>kế</a:t>
            </a:r>
            <a:r>
              <a:rPr lang="en-US" sz="3200" dirty="0"/>
              <a:t> </a:t>
            </a:r>
            <a:r>
              <a:rPr lang="en-US" sz="3200" dirty="0" err="1"/>
              <a:t>toán</a:t>
            </a:r>
            <a:r>
              <a:rPr lang="en-US" sz="3200" dirty="0"/>
              <a:t> </a:t>
            </a:r>
            <a:r>
              <a:rPr lang="en-US" sz="3200" dirty="0" err="1"/>
              <a:t>viên</a:t>
            </a:r>
            <a:r>
              <a:rPr lang="en-US" sz="3200" dirty="0"/>
              <a:t> </a:t>
            </a:r>
            <a:endParaRPr lang="en-US" sz="3200" i="1" dirty="0">
              <a:solidFill>
                <a:srgbClr val="0070C0"/>
              </a:solidFill>
            </a:endParaRPr>
          </a:p>
        </p:txBody>
      </p:sp>
      <p:pic>
        <p:nvPicPr>
          <p:cNvPr id="16" name="avoid">
            <a:hlinkClick r:id="" action="ppaction://media"/>
            <a:extLst>
              <a:ext uri="{FF2B5EF4-FFF2-40B4-BE49-F238E27FC236}">
                <a16:creationId xmlns:a16="http://schemas.microsoft.com/office/drawing/2014/main" xmlns="" id="{2BA6CE5A-EF5B-F4E1-7330-91D94D79780B}"/>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597624" y="785656"/>
            <a:ext cx="487363" cy="487362"/>
          </a:xfrm>
          <a:prstGeom prst="rect">
            <a:avLst/>
          </a:prstGeom>
        </p:spPr>
      </p:pic>
      <p:pic>
        <p:nvPicPr>
          <p:cNvPr id="17" name="carbohydrates">
            <a:hlinkClick r:id="" action="ppaction://media"/>
            <a:extLst>
              <a:ext uri="{FF2B5EF4-FFF2-40B4-BE49-F238E27FC236}">
                <a16:creationId xmlns:a16="http://schemas.microsoft.com/office/drawing/2014/main" xmlns="" id="{E7E3051D-F4B6-845C-2C7D-73749BD36A8E}"/>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11597623" y="793177"/>
            <a:ext cx="487363" cy="487363"/>
          </a:xfrm>
          <a:prstGeom prst="rect">
            <a:avLst/>
          </a:prstGeom>
        </p:spPr>
      </p:pic>
      <p:pic>
        <p:nvPicPr>
          <p:cNvPr id="18" name="dairy">
            <a:hlinkClick r:id="" action="ppaction://media"/>
            <a:extLst>
              <a:ext uri="{FF2B5EF4-FFF2-40B4-BE49-F238E27FC236}">
                <a16:creationId xmlns:a16="http://schemas.microsoft.com/office/drawing/2014/main" xmlns="" id="{C32A972D-1F4C-A290-A844-52140BB76343}"/>
              </a:ext>
            </a:extLst>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11597623" y="802161"/>
            <a:ext cx="487363" cy="487362"/>
          </a:xfrm>
          <a:prstGeom prst="rect">
            <a:avLst/>
          </a:prstGeom>
        </p:spPr>
      </p:pic>
      <p:pic>
        <p:nvPicPr>
          <p:cNvPr id="19" name="limit">
            <a:hlinkClick r:id="" action="ppaction://media"/>
            <a:extLst>
              <a:ext uri="{FF2B5EF4-FFF2-40B4-BE49-F238E27FC236}">
                <a16:creationId xmlns:a16="http://schemas.microsoft.com/office/drawing/2014/main" xmlns="" id="{BDBEE17A-C1CF-DDD1-B3B1-D37082B9A4BE}"/>
              </a:ext>
            </a:extLst>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a:off x="11597622" y="821630"/>
            <a:ext cx="487363" cy="487362"/>
          </a:xfrm>
          <a:prstGeom prst="rect">
            <a:avLst/>
          </a:prstGeom>
        </p:spPr>
      </p:pic>
      <p:pic>
        <p:nvPicPr>
          <p:cNvPr id="20" name="processed">
            <a:hlinkClick r:id="" action="ppaction://media"/>
            <a:extLst>
              <a:ext uri="{FF2B5EF4-FFF2-40B4-BE49-F238E27FC236}">
                <a16:creationId xmlns:a16="http://schemas.microsoft.com/office/drawing/2014/main" xmlns="" id="{84656FEF-6365-C4F0-444D-13CD1CDB0DA9}"/>
              </a:ext>
            </a:extLst>
          </p:cNvPr>
          <p:cNvPicPr>
            <a:picLocks noChangeAspect="1"/>
          </p:cNvPicPr>
          <p:nvPr>
            <a:audioFile r:link="rId10"/>
            <p:extLst>
              <p:ext uri="{DAA4B4D4-6D71-4841-9C94-3DE7FCFB9230}">
                <p14:media xmlns:p14="http://schemas.microsoft.com/office/powerpoint/2010/main" r:embed="rId9"/>
              </p:ext>
            </p:extLst>
          </p:nvPr>
        </p:nvPicPr>
        <p:blipFill>
          <a:blip r:embed="rId29"/>
          <a:stretch>
            <a:fillRect/>
          </a:stretch>
        </p:blipFill>
        <p:spPr>
          <a:xfrm>
            <a:off x="11607593" y="809682"/>
            <a:ext cx="487363" cy="487363"/>
          </a:xfrm>
          <a:prstGeom prst="rect">
            <a:avLst/>
          </a:prstGeom>
        </p:spPr>
      </p:pic>
      <p:pic>
        <p:nvPicPr>
          <p:cNvPr id="21" name="protein">
            <a:hlinkClick r:id="" action="ppaction://media"/>
            <a:extLst>
              <a:ext uri="{FF2B5EF4-FFF2-40B4-BE49-F238E27FC236}">
                <a16:creationId xmlns:a16="http://schemas.microsoft.com/office/drawing/2014/main" xmlns="" id="{8F83CDB0-4DF6-0F64-928E-CD1E4168AD13}"/>
              </a:ext>
            </a:extLst>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11607593" y="803295"/>
            <a:ext cx="487363" cy="487363"/>
          </a:xfrm>
          <a:prstGeom prst="rect">
            <a:avLst/>
          </a:prstGeom>
        </p:spPr>
      </p:pic>
      <p:sp>
        <p:nvSpPr>
          <p:cNvPr id="15" name="Rectangle 14"/>
          <p:cNvSpPr/>
          <p:nvPr/>
        </p:nvSpPr>
        <p:spPr>
          <a:xfrm>
            <a:off x="11590487" y="429934"/>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65C05FD0-F62B-41D8-A8E4-D156CF3EC015}"/>
              </a:ext>
            </a:extLst>
          </p:cNvPr>
          <p:cNvSpPr txBox="1"/>
          <p:nvPr/>
        </p:nvSpPr>
        <p:spPr>
          <a:xfrm>
            <a:off x="480048" y="5701960"/>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﻿confident	 </a:t>
            </a:r>
            <a:r>
              <a:rPr lang="vi-VN" sz="3200" dirty="0"/>
              <a:t>(</a:t>
            </a:r>
            <a:r>
              <a:rPr lang="en-US" sz="3200" dirty="0"/>
              <a:t>adj</a:t>
            </a:r>
            <a:r>
              <a:rPr lang="vi-VN" sz="3200" dirty="0"/>
              <a:t>) </a:t>
            </a:r>
            <a:r>
              <a:rPr lang="vi-VN" sz="3200" dirty="0">
                <a:solidFill>
                  <a:srgbClr val="FF0000"/>
                </a:solidFill>
                <a:latin typeface="Calibri" panose="020F0502020204030204" pitchFamily="34" charset="0"/>
                <a:cs typeface="Calibri" panose="020F0502020204030204" pitchFamily="34" charset="0"/>
              </a:rPr>
              <a:t>/ˈkɒnfɪdənt/ </a:t>
            </a:r>
            <a:r>
              <a:rPr lang="en-US" sz="3200" dirty="0">
                <a:solidFill>
                  <a:srgbClr val="FF0000"/>
                </a:solidFill>
                <a:latin typeface="Calibri" panose="020F0502020204030204" pitchFamily="34" charset="0"/>
                <a:cs typeface="Calibri" panose="020F0502020204030204" pitchFamily="34" charset="0"/>
              </a:rPr>
              <a:t>		</a:t>
            </a:r>
            <a:r>
              <a:rPr lang="en-US" sz="3200" dirty="0" err="1">
                <a:latin typeface="Calibri" panose="020F0502020204030204" pitchFamily="34" charset="0"/>
                <a:cs typeface="Calibri" panose="020F0502020204030204" pitchFamily="34" charset="0"/>
              </a:rPr>
              <a:t>tự</a:t>
            </a:r>
            <a:r>
              <a:rPr lang="en-US" sz="3200" dirty="0">
                <a:latin typeface="Calibri" panose="020F0502020204030204" pitchFamily="34" charset="0"/>
                <a:cs typeface="Calibri" panose="020F0502020204030204" pitchFamily="34" charset="0"/>
              </a:rPr>
              <a:t> tin</a:t>
            </a:r>
            <a:endParaRPr lang="en-US" sz="3200" i="1" dirty="0">
              <a:solidFill>
                <a:srgbClr val="0070C0"/>
              </a:solidFill>
              <a:latin typeface="Calibri" panose="020F0502020204030204" pitchFamily="34" charset="0"/>
              <a:cs typeface="Calibri" panose="020F0502020204030204" pitchFamily="34" charset="0"/>
            </a:endParaRPr>
          </a:p>
        </p:txBody>
      </p:sp>
      <p:sp>
        <p:nvSpPr>
          <p:cNvPr id="24" name="Flowchart: Connector 23">
            <a:extLst>
              <a:ext uri="{FF2B5EF4-FFF2-40B4-BE49-F238E27FC236}">
                <a16:creationId xmlns:a16="http://schemas.microsoft.com/office/drawing/2014/main" xmlns="" id="{99E5CB14-A772-49AE-E2A2-B1C75F2A0BC4}"/>
              </a:ext>
            </a:extLst>
          </p:cNvPr>
          <p:cNvSpPr/>
          <p:nvPr/>
        </p:nvSpPr>
        <p:spPr>
          <a:xfrm>
            <a:off x="1109655" y="2261414"/>
            <a:ext cx="171450" cy="17145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3">
            <a:extLst>
              <a:ext uri="{FF2B5EF4-FFF2-40B4-BE49-F238E27FC236}">
                <a16:creationId xmlns:a16="http://schemas.microsoft.com/office/drawing/2014/main" xmlns="" id="{759D2802-29B5-DA5B-483C-3F0240A60806}"/>
              </a:ext>
            </a:extLst>
          </p:cNvPr>
          <p:cNvSpPr/>
          <p:nvPr/>
        </p:nvSpPr>
        <p:spPr>
          <a:xfrm>
            <a:off x="1334286" y="1570348"/>
            <a:ext cx="171450" cy="171450"/>
          </a:xfrm>
          <a:prstGeom prst="flowChartConnector">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xmlns="" id="{08584F6D-6B8E-6625-2DCC-FEC570B5A71D}"/>
              </a:ext>
            </a:extLst>
          </p:cNvPr>
          <p:cNvPicPr>
            <a:picLocks noChangeAspect="1"/>
          </p:cNvPicPr>
          <p:nvPr/>
        </p:nvPicPr>
        <p:blipFill>
          <a:blip r:embed="rId30"/>
          <a:stretch>
            <a:fillRect/>
          </a:stretch>
        </p:blipFill>
        <p:spPr>
          <a:xfrm rot="16934286">
            <a:off x="558656" y="2945603"/>
            <a:ext cx="190500" cy="190500"/>
          </a:xfrm>
          <a:prstGeom prst="rect">
            <a:avLst/>
          </a:prstGeom>
        </p:spPr>
      </p:pic>
      <p:pic>
        <p:nvPicPr>
          <p:cNvPr id="28" name="Picture 27">
            <a:extLst>
              <a:ext uri="{FF2B5EF4-FFF2-40B4-BE49-F238E27FC236}">
                <a16:creationId xmlns:a16="http://schemas.microsoft.com/office/drawing/2014/main" xmlns="" id="{006A4127-56DB-7F9C-0AFF-02D3C3514DDD}"/>
              </a:ext>
            </a:extLst>
          </p:cNvPr>
          <p:cNvPicPr>
            <a:picLocks noChangeAspect="1"/>
          </p:cNvPicPr>
          <p:nvPr/>
        </p:nvPicPr>
        <p:blipFill>
          <a:blip r:embed="rId30"/>
          <a:stretch>
            <a:fillRect/>
          </a:stretch>
        </p:blipFill>
        <p:spPr>
          <a:xfrm rot="16934286">
            <a:off x="658020" y="3632684"/>
            <a:ext cx="190500" cy="190500"/>
          </a:xfrm>
          <a:prstGeom prst="rect">
            <a:avLst/>
          </a:prstGeom>
        </p:spPr>
      </p:pic>
      <p:pic>
        <p:nvPicPr>
          <p:cNvPr id="29" name="Picture 28">
            <a:extLst>
              <a:ext uri="{FF2B5EF4-FFF2-40B4-BE49-F238E27FC236}">
                <a16:creationId xmlns:a16="http://schemas.microsoft.com/office/drawing/2014/main" xmlns="" id="{C156E232-468E-2F08-1EA3-4C774EF05269}"/>
              </a:ext>
            </a:extLst>
          </p:cNvPr>
          <p:cNvPicPr>
            <a:picLocks noChangeAspect="1"/>
          </p:cNvPicPr>
          <p:nvPr/>
        </p:nvPicPr>
        <p:blipFill>
          <a:blip r:embed="rId30"/>
          <a:stretch>
            <a:fillRect/>
          </a:stretch>
        </p:blipFill>
        <p:spPr>
          <a:xfrm rot="16934286">
            <a:off x="1014405" y="4283958"/>
            <a:ext cx="190500" cy="190500"/>
          </a:xfrm>
          <a:prstGeom prst="rect">
            <a:avLst/>
          </a:prstGeom>
        </p:spPr>
      </p:pic>
      <p:pic>
        <p:nvPicPr>
          <p:cNvPr id="30" name="Picture 29">
            <a:extLst>
              <a:ext uri="{FF2B5EF4-FFF2-40B4-BE49-F238E27FC236}">
                <a16:creationId xmlns:a16="http://schemas.microsoft.com/office/drawing/2014/main" xmlns="" id="{E9EB5888-82B1-6CC4-D683-DC2818386496}"/>
              </a:ext>
            </a:extLst>
          </p:cNvPr>
          <p:cNvPicPr>
            <a:picLocks noChangeAspect="1"/>
          </p:cNvPicPr>
          <p:nvPr/>
        </p:nvPicPr>
        <p:blipFill>
          <a:blip r:embed="rId30"/>
          <a:stretch>
            <a:fillRect/>
          </a:stretch>
        </p:blipFill>
        <p:spPr>
          <a:xfrm rot="16934286">
            <a:off x="771296" y="5004993"/>
            <a:ext cx="190500" cy="190500"/>
          </a:xfrm>
          <a:prstGeom prst="rect">
            <a:avLst/>
          </a:prstGeom>
        </p:spPr>
      </p:pic>
      <p:pic>
        <p:nvPicPr>
          <p:cNvPr id="31" name="Picture 30">
            <a:extLst>
              <a:ext uri="{FF2B5EF4-FFF2-40B4-BE49-F238E27FC236}">
                <a16:creationId xmlns:a16="http://schemas.microsoft.com/office/drawing/2014/main" xmlns="" id="{E0B0BB59-31FC-EE25-5B47-457696890AF0}"/>
              </a:ext>
            </a:extLst>
          </p:cNvPr>
          <p:cNvPicPr>
            <a:picLocks noChangeAspect="1"/>
          </p:cNvPicPr>
          <p:nvPr/>
        </p:nvPicPr>
        <p:blipFill>
          <a:blip r:embed="rId30"/>
          <a:stretch>
            <a:fillRect/>
          </a:stretch>
        </p:blipFill>
        <p:spPr>
          <a:xfrm rot="16934286">
            <a:off x="771296" y="5693906"/>
            <a:ext cx="190500" cy="190500"/>
          </a:xfrm>
          <a:prstGeom prst="rect">
            <a:avLst/>
          </a:prstGeom>
        </p:spPr>
      </p:pic>
      <p:pic>
        <p:nvPicPr>
          <p:cNvPr id="32" name="accountant">
            <a:hlinkClick r:id="" action="ppaction://media"/>
            <a:extLst>
              <a:ext uri="{FF2B5EF4-FFF2-40B4-BE49-F238E27FC236}">
                <a16:creationId xmlns:a16="http://schemas.microsoft.com/office/drawing/2014/main" xmlns="" id="{403E27F4-00C2-E834-73E9-D1772C98F7D4}"/>
              </a:ext>
            </a:extLst>
          </p:cNvPr>
          <p:cNvPicPr>
            <a:picLocks noChangeAspect="1"/>
          </p:cNvPicPr>
          <p:nvPr>
            <a:audioFile r:link="rId14"/>
            <p:extLst>
              <p:ext uri="{DAA4B4D4-6D71-4841-9C94-3DE7FCFB9230}">
                <p14:media xmlns:p14="http://schemas.microsoft.com/office/powerpoint/2010/main" r:embed="rId13"/>
              </p:ext>
            </p:extLst>
          </p:nvPr>
        </p:nvPicPr>
        <p:blipFill>
          <a:blip r:embed="rId31"/>
          <a:stretch>
            <a:fillRect/>
          </a:stretch>
        </p:blipFill>
        <p:spPr>
          <a:xfrm>
            <a:off x="291128" y="6858000"/>
            <a:ext cx="812800" cy="812800"/>
          </a:xfrm>
          <a:prstGeom prst="rect">
            <a:avLst/>
          </a:prstGeom>
        </p:spPr>
      </p:pic>
      <p:pic>
        <p:nvPicPr>
          <p:cNvPr id="33" name="receptionist">
            <a:hlinkClick r:id="" action="ppaction://media"/>
            <a:extLst>
              <a:ext uri="{FF2B5EF4-FFF2-40B4-BE49-F238E27FC236}">
                <a16:creationId xmlns:a16="http://schemas.microsoft.com/office/drawing/2014/main" xmlns="" id="{4EDB80C3-6234-AED9-D727-E4D576861AA3}"/>
              </a:ext>
            </a:extLst>
          </p:cNvPr>
          <p:cNvPicPr>
            <a:picLocks noChangeAspect="1"/>
          </p:cNvPicPr>
          <p:nvPr>
            <a:audioFile r:link="rId16"/>
            <p:extLst>
              <p:ext uri="{DAA4B4D4-6D71-4841-9C94-3DE7FCFB9230}">
                <p14:media xmlns:p14="http://schemas.microsoft.com/office/powerpoint/2010/main" r:embed="rId15"/>
              </p:ext>
            </p:extLst>
          </p:nvPr>
        </p:nvPicPr>
        <p:blipFill>
          <a:blip r:embed="rId31"/>
          <a:stretch>
            <a:fillRect/>
          </a:stretch>
        </p:blipFill>
        <p:spPr>
          <a:xfrm>
            <a:off x="1103928" y="6858000"/>
            <a:ext cx="812800" cy="812800"/>
          </a:xfrm>
          <a:prstGeom prst="rect">
            <a:avLst/>
          </a:prstGeom>
        </p:spPr>
      </p:pic>
      <p:pic>
        <p:nvPicPr>
          <p:cNvPr id="34" name="architect">
            <a:hlinkClick r:id="" action="ppaction://media"/>
            <a:extLst>
              <a:ext uri="{FF2B5EF4-FFF2-40B4-BE49-F238E27FC236}">
                <a16:creationId xmlns:a16="http://schemas.microsoft.com/office/drawing/2014/main" xmlns="" id="{191DE17C-C282-C690-3354-9DBD3062D9B1}"/>
              </a:ext>
            </a:extLst>
          </p:cNvPr>
          <p:cNvPicPr>
            <a:picLocks noChangeAspect="1"/>
          </p:cNvPicPr>
          <p:nvPr>
            <a:audioFile r:link="rId18"/>
            <p:extLst>
              <p:ext uri="{DAA4B4D4-6D71-4841-9C94-3DE7FCFB9230}">
                <p14:media xmlns:p14="http://schemas.microsoft.com/office/powerpoint/2010/main" r:embed="rId17"/>
              </p:ext>
            </p:extLst>
          </p:nvPr>
        </p:nvPicPr>
        <p:blipFill>
          <a:blip r:embed="rId31"/>
          <a:stretch>
            <a:fillRect/>
          </a:stretch>
        </p:blipFill>
        <p:spPr>
          <a:xfrm>
            <a:off x="1962927" y="6845316"/>
            <a:ext cx="812800" cy="812800"/>
          </a:xfrm>
          <a:prstGeom prst="rect">
            <a:avLst/>
          </a:prstGeom>
        </p:spPr>
      </p:pic>
      <p:pic>
        <p:nvPicPr>
          <p:cNvPr id="35" name="laadorganized">
            <a:hlinkClick r:id="" action="ppaction://media"/>
            <a:extLst>
              <a:ext uri="{FF2B5EF4-FFF2-40B4-BE49-F238E27FC236}">
                <a16:creationId xmlns:a16="http://schemas.microsoft.com/office/drawing/2014/main" xmlns="" id="{46A0D54E-03C6-83CD-250F-E77E37242CC6}"/>
              </a:ext>
            </a:extLst>
          </p:cNvPr>
          <p:cNvPicPr>
            <a:picLocks noChangeAspect="1"/>
          </p:cNvPicPr>
          <p:nvPr>
            <a:audioFile r:link="rId20"/>
            <p:extLst>
              <p:ext uri="{DAA4B4D4-6D71-4841-9C94-3DE7FCFB9230}">
                <p14:media xmlns:p14="http://schemas.microsoft.com/office/powerpoint/2010/main" r:embed="rId19"/>
              </p:ext>
            </p:extLst>
          </p:nvPr>
        </p:nvPicPr>
        <p:blipFill>
          <a:blip r:embed="rId31"/>
          <a:stretch>
            <a:fillRect/>
          </a:stretch>
        </p:blipFill>
        <p:spPr>
          <a:xfrm>
            <a:off x="2842598" y="6858000"/>
            <a:ext cx="812800" cy="812800"/>
          </a:xfrm>
          <a:prstGeom prst="rect">
            <a:avLst/>
          </a:prstGeom>
        </p:spPr>
      </p:pic>
      <p:pic>
        <p:nvPicPr>
          <p:cNvPr id="37" name="patient1">
            <a:hlinkClick r:id="" action="ppaction://media"/>
            <a:extLst>
              <a:ext uri="{FF2B5EF4-FFF2-40B4-BE49-F238E27FC236}">
                <a16:creationId xmlns:a16="http://schemas.microsoft.com/office/drawing/2014/main" xmlns="" id="{430131C2-4229-57BF-EC90-DECF70D7BE13}"/>
              </a:ext>
            </a:extLst>
          </p:cNvPr>
          <p:cNvPicPr>
            <a:picLocks noChangeAspect="1"/>
          </p:cNvPicPr>
          <p:nvPr>
            <a:audioFile r:link="rId22"/>
            <p:extLst>
              <p:ext uri="{DAA4B4D4-6D71-4841-9C94-3DE7FCFB9230}">
                <p14:media xmlns:p14="http://schemas.microsoft.com/office/powerpoint/2010/main" r:embed="rId21"/>
              </p:ext>
            </p:extLst>
          </p:nvPr>
        </p:nvPicPr>
        <p:blipFill>
          <a:blip r:embed="rId31"/>
          <a:stretch>
            <a:fillRect/>
          </a:stretch>
        </p:blipFill>
        <p:spPr>
          <a:xfrm>
            <a:off x="3699698" y="6747191"/>
            <a:ext cx="812800" cy="812800"/>
          </a:xfrm>
          <a:prstGeom prst="rect">
            <a:avLst/>
          </a:prstGeom>
        </p:spPr>
      </p:pic>
      <p:pic>
        <p:nvPicPr>
          <p:cNvPr id="38" name="confident">
            <a:hlinkClick r:id="" action="ppaction://media"/>
            <a:extLst>
              <a:ext uri="{FF2B5EF4-FFF2-40B4-BE49-F238E27FC236}">
                <a16:creationId xmlns:a16="http://schemas.microsoft.com/office/drawing/2014/main" xmlns="" id="{35430912-6AE4-BFE8-3278-ACF9ACC7097F}"/>
              </a:ext>
            </a:extLst>
          </p:cNvPr>
          <p:cNvPicPr>
            <a:picLocks noChangeAspect="1"/>
          </p:cNvPicPr>
          <p:nvPr>
            <a:audioFile r:link="rId24"/>
            <p:extLst>
              <p:ext uri="{DAA4B4D4-6D71-4841-9C94-3DE7FCFB9230}">
                <p14:media xmlns:p14="http://schemas.microsoft.com/office/powerpoint/2010/main" r:embed="rId23"/>
              </p:ext>
            </p:extLst>
          </p:nvPr>
        </p:nvPicPr>
        <p:blipFill>
          <a:blip r:embed="rId31"/>
          <a:stretch>
            <a:fillRect/>
          </a:stretch>
        </p:blipFill>
        <p:spPr>
          <a:xfrm>
            <a:off x="4623669" y="6747191"/>
            <a:ext cx="812800" cy="812800"/>
          </a:xfrm>
          <a:prstGeom prst="rect">
            <a:avLst/>
          </a:prstGeom>
        </p:spPr>
      </p:pic>
      <p:pic>
        <p:nvPicPr>
          <p:cNvPr id="39" name="adaptable0205">
            <a:hlinkClick r:id="" action="ppaction://media"/>
            <a:extLst>
              <a:ext uri="{FF2B5EF4-FFF2-40B4-BE49-F238E27FC236}">
                <a16:creationId xmlns:a16="http://schemas.microsoft.com/office/drawing/2014/main" xmlns="" id="{65FEE173-4C72-FF9F-C7E8-F022A3AF7CA1}"/>
              </a:ext>
            </a:extLst>
          </p:cNvPr>
          <p:cNvPicPr>
            <a:picLocks noChangeAspect="1"/>
          </p:cNvPicPr>
          <p:nvPr>
            <a:audioFile r:link="rId26"/>
            <p:extLst>
              <p:ext uri="{DAA4B4D4-6D71-4841-9C94-3DE7FCFB9230}">
                <p14:media xmlns:p14="http://schemas.microsoft.com/office/powerpoint/2010/main" r:embed="rId25"/>
              </p:ext>
            </p:extLst>
          </p:nvPr>
        </p:nvPicPr>
        <p:blipFill>
          <a:blip r:embed="rId31"/>
          <a:stretch>
            <a:fillRect/>
          </a:stretch>
        </p:blipFill>
        <p:spPr>
          <a:xfrm>
            <a:off x="5533363" y="6845316"/>
            <a:ext cx="812800" cy="812800"/>
          </a:xfrm>
          <a:prstGeom prst="rect">
            <a:avLst/>
          </a:prstGeom>
        </p:spPr>
      </p:pic>
    </p:spTree>
    <p:extLst>
      <p:ext uri="{BB962C8B-B14F-4D97-AF65-F5344CB8AC3E}">
        <p14:creationId xmlns:p14="http://schemas.microsoft.com/office/powerpoint/2010/main" val="229465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5"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audio>
              <p:cMediaNode vol="80000">
                <p:cTn id="8" fill="hold" display="0">
                  <p:stCondLst>
                    <p:cond delay="indefinite"/>
                  </p:stCondLst>
                  <p:endCondLst>
                    <p:cond evt="onStopAudio" delay="0">
                      <p:tgtEl>
                        <p:sldTgt/>
                      </p:tgtEl>
                    </p:cond>
                  </p:endCondLst>
                </p:cTn>
                <p:tgtEl>
                  <p:spTgt spid="17"/>
                </p:tgtEl>
              </p:cMediaNode>
            </p:audio>
            <p:audio>
              <p:cMediaNode vol="80000">
                <p:cTn id="9" fill="hold" display="0">
                  <p:stCondLst>
                    <p:cond delay="indefinite"/>
                  </p:stCondLst>
                  <p:endCondLst>
                    <p:cond evt="onStopAudio" delay="0">
                      <p:tgtEl>
                        <p:sldTgt/>
                      </p:tgtEl>
                    </p:cond>
                  </p:endCondLst>
                </p:cTn>
                <p:tgtEl>
                  <p:spTgt spid="18"/>
                </p:tgtEl>
              </p:cMediaNode>
            </p:audio>
            <p:audio>
              <p:cMediaNode vol="80000">
                <p:cTn id="10" fill="hold" display="0">
                  <p:stCondLst>
                    <p:cond delay="indefinite"/>
                  </p:stCondLst>
                  <p:endCondLst>
                    <p:cond evt="onStopAudio" delay="0">
                      <p:tgtEl>
                        <p:sldTgt/>
                      </p:tgtEl>
                    </p:cond>
                  </p:endCondLst>
                </p:cTn>
                <p:tgtEl>
                  <p:spTgt spid="19"/>
                </p:tgtEl>
              </p:cMediaNode>
            </p:audio>
            <p:audio>
              <p:cMediaNode vol="80000">
                <p:cTn id="11" fill="hold" display="0">
                  <p:stCondLst>
                    <p:cond delay="indefinite"/>
                  </p:stCondLst>
                  <p:endCondLst>
                    <p:cond evt="onStopAudio" delay="0">
                      <p:tgtEl>
                        <p:sldTgt/>
                      </p:tgtEl>
                    </p:cond>
                  </p:endCondLst>
                </p:cTn>
                <p:tgtEl>
                  <p:spTgt spid="20"/>
                </p:tgtEl>
              </p:cMediaNode>
            </p:audio>
            <p:audio>
              <p:cMediaNode vol="80000">
                <p:cTn id="12" fill="hold" display="0">
                  <p:stCondLst>
                    <p:cond delay="indefinite"/>
                  </p:stCondLst>
                  <p:endCondLst>
                    <p:cond evt="onStopAudio" delay="0">
                      <p:tgtEl>
                        <p:sldTgt/>
                      </p:tgtEl>
                    </p:cond>
                  </p:endCondLst>
                </p:cTn>
                <p:tgtEl>
                  <p:spTgt spid="21"/>
                </p:tgtEl>
              </p:cMediaNode>
            </p:audio>
            <p:audio>
              <p:cMediaNode vol="80000">
                <p:cTn id="13" fill="hold" display="0">
                  <p:stCondLst>
                    <p:cond delay="indefinite"/>
                  </p:stCondLst>
                  <p:endCondLst>
                    <p:cond evt="onStopAudio" delay="0">
                      <p:tgtEl>
                        <p:sldTgt/>
                      </p:tgtEl>
                    </p:cond>
                  </p:endCondLst>
                </p:cTn>
                <p:tgtEl>
                  <p:spTgt spid="32"/>
                </p:tgtEl>
              </p:cMediaNode>
            </p:audi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31" fill="hold"/>
                                        <p:tgtEl>
                                          <p:spTgt spid="32"/>
                                        </p:tgtEl>
                                      </p:cBhvr>
                                    </p:cmd>
                                  </p:childTnLst>
                                </p:cTn>
                              </p:par>
                              <p:par>
                                <p:cTn id="19" presetID="9"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dissolve">
                                      <p:cBhvr>
                                        <p:cTn id="21" dur="250"/>
                                        <p:tgtEl>
                                          <p:spTgt spid="25"/>
                                        </p:tgtEl>
                                      </p:cBhvr>
                                    </p:animEffect>
                                  </p:childTnLst>
                                </p:cTn>
                              </p:par>
                            </p:childTnLst>
                          </p:cTn>
                        </p:par>
                      </p:childTnLst>
                    </p:cTn>
                  </p:par>
                </p:childTnLst>
              </p:cTn>
              <p:nextCondLst>
                <p:cond evt="onClick" delay="0">
                  <p:tgtEl>
                    <p:spTgt spid="14"/>
                  </p:tgtEl>
                </p:cond>
              </p:nextCondLst>
            </p:seq>
            <p:audio>
              <p:cMediaNode vol="80000">
                <p:cTn id="22" fill="hold" display="0">
                  <p:stCondLst>
                    <p:cond delay="indefinite"/>
                  </p:stCondLst>
                  <p:endCondLst>
                    <p:cond evt="onStopAudio" delay="0">
                      <p:tgtEl>
                        <p:sldTgt/>
                      </p:tgtEl>
                    </p:cond>
                  </p:endCondLst>
                </p:cTn>
                <p:tgtEl>
                  <p:spTgt spid="33"/>
                </p:tgtEl>
              </p:cMediaNode>
            </p:audio>
            <p:seq concurrent="1" nextAc="seek">
              <p:cTn id="23" restart="whenNotActive" fill="hold" evtFilter="cancelBubble" nodeType="interactiveSeq">
                <p:stCondLst>
                  <p:cond evt="onClick" delay="0">
                    <p:tgtEl>
                      <p:spTgt spid="1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992" fill="hold"/>
                                        <p:tgtEl>
                                          <p:spTgt spid="33"/>
                                        </p:tgtEl>
                                      </p:cBhvr>
                                    </p:cmd>
                                  </p:childTnLst>
                                </p:cTn>
                              </p:par>
                              <p:par>
                                <p:cTn id="28" presetID="9"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dissolve">
                                      <p:cBhvr>
                                        <p:cTn id="30" dur="500"/>
                                        <p:tgtEl>
                                          <p:spTgt spid="24"/>
                                        </p:tgtEl>
                                      </p:cBhvr>
                                    </p:animEffect>
                                  </p:childTnLst>
                                </p:cTn>
                              </p:par>
                            </p:childTnLst>
                          </p:cTn>
                        </p:par>
                      </p:childTnLst>
                    </p:cTn>
                  </p:par>
                </p:childTnLst>
              </p:cTn>
              <p:nextCondLst>
                <p:cond evt="onClick" delay="0">
                  <p:tgtEl>
                    <p:spTgt spid="13"/>
                  </p:tgtEl>
                </p:cond>
              </p:nextCondLst>
            </p:seq>
            <p:audio>
              <p:cMediaNode vol="80000">
                <p:cTn id="31" fill="hold" display="0">
                  <p:stCondLst>
                    <p:cond delay="indefinite"/>
                  </p:stCondLst>
                  <p:endCondLst>
                    <p:cond evt="onStopAudio" delay="0">
                      <p:tgtEl>
                        <p:sldTgt/>
                      </p:tgtEl>
                    </p:cond>
                  </p:endCondLst>
                </p:cTn>
                <p:tgtEl>
                  <p:spTgt spid="34"/>
                </p:tgtEl>
              </p:cMediaNode>
            </p:audio>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836" fill="hold"/>
                                        <p:tgtEl>
                                          <p:spTgt spid="34"/>
                                        </p:tgtEl>
                                      </p:cBhvr>
                                    </p:cmd>
                                  </p:childTnLst>
                                </p:cTn>
                              </p:par>
                              <p:par>
                                <p:cTn id="37" presetID="9" presetClass="entr" presetSubtype="0" fill="hold" nodeType="with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dissolve">
                                      <p:cBhvr>
                                        <p:cTn id="39" dur="500"/>
                                        <p:tgtEl>
                                          <p:spTgt spid="27"/>
                                        </p:tgtEl>
                                      </p:cBhvr>
                                    </p:animEffect>
                                  </p:childTnLst>
                                </p:cTn>
                              </p:par>
                            </p:childTnLst>
                          </p:cTn>
                        </p:par>
                      </p:childTnLst>
                    </p:cTn>
                  </p:par>
                </p:childTnLst>
              </p:cTn>
              <p:nextCondLst>
                <p:cond evt="onClick" delay="0">
                  <p:tgtEl>
                    <p:spTgt spid="12"/>
                  </p:tgtEl>
                </p:cond>
              </p:nextCondLst>
            </p:seq>
            <p:audio>
              <p:cMediaNode vol="80000">
                <p:cTn id="40" fill="hold" display="0">
                  <p:stCondLst>
                    <p:cond delay="indefinite"/>
                  </p:stCondLst>
                  <p:endCondLst>
                    <p:cond evt="onStopAudio" delay="0">
                      <p:tgtEl>
                        <p:sldTgt/>
                      </p:tgtEl>
                    </p:cond>
                  </p:endCondLst>
                </p:cTn>
                <p:tgtEl>
                  <p:spTgt spid="35"/>
                </p:tgtEl>
              </p:cMediaNode>
            </p:audio>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1" presetClass="mediacall" presetSubtype="0" fill="hold" nodeType="clickEffect">
                                  <p:stCondLst>
                                    <p:cond delay="0"/>
                                  </p:stCondLst>
                                  <p:childTnLst>
                                    <p:cmd type="call" cmd="playFrom(0.0)">
                                      <p:cBhvr>
                                        <p:cTn id="45" dur="1018" fill="hold"/>
                                        <p:tgtEl>
                                          <p:spTgt spid="35"/>
                                        </p:tgtEl>
                                      </p:cBhvr>
                                    </p:cmd>
                                  </p:childTnLst>
                                </p:cTn>
                              </p:par>
                              <p:par>
                                <p:cTn id="46" presetID="9" presetClass="entr" presetSubtype="0" fill="hold"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dissolve">
                                      <p:cBhvr>
                                        <p:cTn id="48" dur="500"/>
                                        <p:tgtEl>
                                          <p:spTgt spid="28"/>
                                        </p:tgtEl>
                                      </p:cBhvr>
                                    </p:animEffect>
                                  </p:childTnLst>
                                </p:cTn>
                              </p:par>
                            </p:childTnLst>
                          </p:cTn>
                        </p:par>
                      </p:childTnLst>
                    </p:cTn>
                  </p:par>
                </p:childTnLst>
              </p:cTn>
              <p:nextCondLst>
                <p:cond evt="onClick" delay="0">
                  <p:tgtEl>
                    <p:spTgt spid="11"/>
                  </p:tgtEl>
                </p:cond>
              </p:nextCondLst>
            </p:seq>
            <p:audio>
              <p:cMediaNode vol="80000">
                <p:cTn id="49" fill="hold" display="0">
                  <p:stCondLst>
                    <p:cond delay="indefinite"/>
                  </p:stCondLst>
                  <p:endCondLst>
                    <p:cond evt="onStopAudio" delay="0">
                      <p:tgtEl>
                        <p:sldTgt/>
                      </p:tgtEl>
                    </p:cond>
                  </p:endCondLst>
                </p:cTn>
                <p:tgtEl>
                  <p:spTgt spid="37"/>
                </p:tgtEl>
              </p:cMediaNode>
            </p:audio>
            <p:seq concurrent="1" nextAc="seek">
              <p:cTn id="50" restart="whenNotActive" fill="hold" evtFilter="cancelBubble" nodeType="interactiveSeq">
                <p:stCondLst>
                  <p:cond evt="onClick" delay="0">
                    <p:tgtEl>
                      <p:spTgt spid="9"/>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653" fill="hold"/>
                                        <p:tgtEl>
                                          <p:spTgt spid="37"/>
                                        </p:tgtEl>
                                      </p:cBhvr>
                                    </p:cmd>
                                  </p:childTnLst>
                                </p:cTn>
                              </p:par>
                              <p:par>
                                <p:cTn id="55" presetID="9" presetClass="entr" presetSubtype="0" fill="hold"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dissolve">
                                      <p:cBhvr>
                                        <p:cTn id="57" dur="500"/>
                                        <p:tgtEl>
                                          <p:spTgt spid="30"/>
                                        </p:tgtEl>
                                      </p:cBhvr>
                                    </p:animEffect>
                                  </p:childTnLst>
                                </p:cTn>
                              </p:par>
                            </p:childTnLst>
                          </p:cTn>
                        </p:par>
                      </p:childTnLst>
                    </p:cTn>
                  </p:par>
                </p:childTnLst>
              </p:cTn>
              <p:nextCondLst>
                <p:cond evt="onClick" delay="0">
                  <p:tgtEl>
                    <p:spTgt spid="9"/>
                  </p:tgtEl>
                </p:cond>
              </p:nextCondLst>
            </p:seq>
            <p:audio>
              <p:cMediaNode vol="80000">
                <p:cTn id="58" fill="hold" display="0">
                  <p:stCondLst>
                    <p:cond delay="indefinite"/>
                  </p:stCondLst>
                  <p:endCondLst>
                    <p:cond evt="onStopAudio" delay="0">
                      <p:tgtEl>
                        <p:sldTgt/>
                      </p:tgtEl>
                    </p:cond>
                  </p:endCondLst>
                </p:cTn>
                <p:tgtEl>
                  <p:spTgt spid="38"/>
                </p:tgtEl>
              </p:cMediaNode>
            </p:audio>
            <p:seq concurrent="1" nextAc="seek">
              <p:cTn id="59" restart="whenNotActive" fill="hold" evtFilter="cancelBubble" nodeType="interactiveSeq">
                <p:stCondLst>
                  <p:cond evt="onClick" delay="0">
                    <p:tgtEl>
                      <p:spTgt spid="22"/>
                    </p:tgtEl>
                  </p:cond>
                </p:stCondLst>
                <p:endSync evt="end" delay="0">
                  <p:rtn val="all"/>
                </p:endSync>
                <p:childTnLst>
                  <p:par>
                    <p:cTn id="60" fill="hold">
                      <p:stCondLst>
                        <p:cond delay="0"/>
                      </p:stCondLst>
                      <p:childTnLst>
                        <p:par>
                          <p:cTn id="61" fill="hold">
                            <p:stCondLst>
                              <p:cond delay="0"/>
                            </p:stCondLst>
                            <p:childTnLst>
                              <p:par>
                                <p:cTn id="62" presetID="1" presetClass="mediacall" presetSubtype="0" fill="hold" nodeType="clickEffect">
                                  <p:stCondLst>
                                    <p:cond delay="0"/>
                                  </p:stCondLst>
                                  <p:childTnLst>
                                    <p:cmd type="call" cmd="playFrom(0.0)">
                                      <p:cBhvr>
                                        <p:cTn id="63" dur="757" fill="hold"/>
                                        <p:tgtEl>
                                          <p:spTgt spid="38"/>
                                        </p:tgtEl>
                                      </p:cBhvr>
                                    </p:cmd>
                                  </p:childTnLst>
                                </p:cTn>
                              </p:par>
                              <p:par>
                                <p:cTn id="64" presetID="9" presetClass="entr" presetSubtype="0" fill="hold" nodeType="with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dissolve">
                                      <p:cBhvr>
                                        <p:cTn id="66" dur="500"/>
                                        <p:tgtEl>
                                          <p:spTgt spid="31"/>
                                        </p:tgtEl>
                                      </p:cBhvr>
                                    </p:animEffect>
                                  </p:childTnLst>
                                </p:cTn>
                              </p:par>
                            </p:childTnLst>
                          </p:cTn>
                        </p:par>
                      </p:childTnLst>
                    </p:cTn>
                  </p:par>
                </p:childTnLst>
              </p:cTn>
              <p:nextCondLst>
                <p:cond evt="onClick" delay="0">
                  <p:tgtEl>
                    <p:spTgt spid="22"/>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9" presetClass="entr" presetSubtype="0" fill="hold" nodeType="clickEffect">
                                  <p:stCondLst>
                                    <p:cond delay="0"/>
                                  </p:stCondLst>
                                  <p:childTnLst>
                                    <p:set>
                                      <p:cBhvr>
                                        <p:cTn id="71" dur="1" fill="hold">
                                          <p:stCondLst>
                                            <p:cond delay="0"/>
                                          </p:stCondLst>
                                        </p:cTn>
                                        <p:tgtEl>
                                          <p:spTgt spid="29"/>
                                        </p:tgtEl>
                                        <p:attrNameLst>
                                          <p:attrName>style.visibility</p:attrName>
                                        </p:attrNameLst>
                                      </p:cBhvr>
                                      <p:to>
                                        <p:strVal val="visible"/>
                                      </p:to>
                                    </p:set>
                                    <p:animEffect transition="in" filter="dissolve">
                                      <p:cBhvr>
                                        <p:cTn id="72" dur="500"/>
                                        <p:tgtEl>
                                          <p:spTgt spid="29"/>
                                        </p:tgtEl>
                                      </p:cBhvr>
                                    </p:animEffect>
                                  </p:childTnLst>
                                </p:cTn>
                              </p:par>
                              <p:par>
                                <p:cTn id="73" presetID="1" presetClass="mediacall" presetSubtype="0" fill="hold" nodeType="withEffect">
                                  <p:stCondLst>
                                    <p:cond delay="0"/>
                                  </p:stCondLst>
                                  <p:childTnLst>
                                    <p:cmd type="call" cmd="playFrom(0.0)">
                                      <p:cBhvr>
                                        <p:cTn id="74" dur="1045" fill="hold"/>
                                        <p:tgtEl>
                                          <p:spTgt spid="39"/>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39"/>
                </p:tgtEl>
              </p:cMediaNode>
            </p:audio>
          </p:childTnLst>
        </p:cTn>
      </p:par>
    </p:tnLst>
    <p:bldLst>
      <p:bldP spid="24"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10226" y="685611"/>
            <a:ext cx="11100315" cy="646331"/>
          </a:xfrm>
          <a:prstGeom prst="rect">
            <a:avLst/>
          </a:prstGeom>
          <a:solidFill>
            <a:schemeClr val="bg1"/>
          </a:solidFill>
          <a:ln>
            <a:noFill/>
          </a:ln>
          <a:effectLst>
            <a:outerShdw blurRad="50800" dist="38100" dir="5400000" algn="t" rotWithShape="0">
              <a:prstClr val="black">
                <a:alpha val="40000"/>
              </a:prstClr>
            </a:outerShdw>
          </a:effectLst>
        </p:spPr>
        <p:txBody>
          <a:bodyPr wrap="square">
            <a:spAutoFit/>
          </a:bodyPr>
          <a:lstStyle/>
          <a:p>
            <a:r>
              <a:rPr lang="en-US" sz="3600" b="1" i="1" dirty="0">
                <a:solidFill>
                  <a:srgbClr val="0070C0"/>
                </a:solidFill>
              </a:rPr>
              <a:t>Work in pairs. Look, say and write the English words. </a:t>
            </a:r>
          </a:p>
        </p:txBody>
      </p:sp>
      <p:sp>
        <p:nvSpPr>
          <p:cNvPr id="9" name="TextBox 8"/>
          <p:cNvSpPr txBox="1"/>
          <p:nvPr/>
        </p:nvSpPr>
        <p:spPr>
          <a:xfrm>
            <a:off x="470714" y="5040584"/>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a:t>
            </a:r>
            <a:r>
              <a:rPr lang="vi-VN" sz="3200" dirty="0">
                <a:solidFill>
                  <a:srgbClr val="FF0000"/>
                </a:solidFill>
                <a:latin typeface="Calibri" panose="020F0502020204030204" pitchFamily="34" charset="0"/>
                <a:cs typeface="Calibri" panose="020F0502020204030204" pitchFamily="34" charset="0"/>
              </a:rPr>
              <a:t>/ˈ</a:t>
            </a:r>
            <a:r>
              <a:rPr lang="vi-VN" sz="3200" dirty="0" smtClean="0">
                <a:solidFill>
                  <a:srgbClr val="FF0000"/>
                </a:solidFill>
                <a:latin typeface="Calibri" panose="020F0502020204030204" pitchFamily="34" charset="0"/>
                <a:cs typeface="Calibri" panose="020F0502020204030204" pitchFamily="34" charset="0"/>
              </a:rPr>
              <a:t>peɪʃən/ </a:t>
            </a:r>
            <a:r>
              <a:rPr lang="en-US" sz="3200" dirty="0">
                <a:solidFill>
                  <a:srgbClr val="FF0000"/>
                </a:solidFill>
                <a:latin typeface="Calibri" panose="020F0502020204030204" pitchFamily="34" charset="0"/>
                <a:cs typeface="Calibri" panose="020F0502020204030204" pitchFamily="34" charset="0"/>
              </a:rPr>
              <a:t>			</a:t>
            </a:r>
            <a:r>
              <a:rPr lang="en-US" sz="3200" dirty="0"/>
              <a:t> ______________________</a:t>
            </a:r>
            <a:endParaRPr lang="en-US" sz="3200" i="1" dirty="0">
              <a:solidFill>
                <a:srgbClr val="0070C0"/>
              </a:solidFill>
              <a:latin typeface="Calibri" panose="020F0502020204030204" pitchFamily="34" charset="0"/>
              <a:cs typeface="Calibri" panose="020F0502020204030204" pitchFamily="34" charset="0"/>
            </a:endParaRPr>
          </a:p>
        </p:txBody>
      </p:sp>
      <p:sp>
        <p:nvSpPr>
          <p:cNvPr id="10" name="TextBox 9"/>
          <p:cNvSpPr txBox="1"/>
          <p:nvPr/>
        </p:nvSpPr>
        <p:spPr>
          <a:xfrm>
            <a:off x="480048" y="4307978"/>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a:t>
            </a:r>
            <a:r>
              <a:rPr lang="vi-VN" sz="3200" dirty="0">
                <a:solidFill>
                  <a:srgbClr val="FF0000"/>
                </a:solidFill>
                <a:latin typeface="Calibri" panose="020F0502020204030204" pitchFamily="34" charset="0"/>
                <a:cs typeface="Calibri" panose="020F0502020204030204" pitchFamily="34" charset="0"/>
              </a:rPr>
              <a:t>/</a:t>
            </a:r>
            <a:r>
              <a:rPr lang="en-US" sz="3200" dirty="0" err="1">
                <a:solidFill>
                  <a:srgbClr val="FF0000"/>
                </a:solidFill>
              </a:rPr>
              <a:t>əˈdæptəbəl</a:t>
            </a:r>
            <a:r>
              <a:rPr lang="vi-VN" sz="3200" dirty="0">
                <a:solidFill>
                  <a:srgbClr val="FF0000"/>
                </a:solidFill>
                <a:latin typeface="Calibri" panose="020F0502020204030204" pitchFamily="34" charset="0"/>
                <a:cs typeface="Calibri" panose="020F0502020204030204" pitchFamily="34" charset="0"/>
              </a:rPr>
              <a:t>/ </a:t>
            </a:r>
            <a:r>
              <a:rPr lang="en-US" sz="3200" dirty="0">
                <a:solidFill>
                  <a:srgbClr val="FF0000"/>
                </a:solidFill>
                <a:latin typeface="Calibri" panose="020F0502020204030204" pitchFamily="34" charset="0"/>
                <a:cs typeface="Calibri" panose="020F0502020204030204" pitchFamily="34" charset="0"/>
              </a:rPr>
              <a:t>		</a:t>
            </a:r>
            <a:r>
              <a:rPr lang="en-US" sz="3200" dirty="0"/>
              <a:t> ______________________</a:t>
            </a:r>
            <a:endParaRPr lang="en-US" sz="3200" i="1" dirty="0">
              <a:latin typeface="Calibri" panose="020F0502020204030204" pitchFamily="34" charset="0"/>
              <a:cs typeface="Calibri" panose="020F0502020204030204" pitchFamily="34" charset="0"/>
            </a:endParaRPr>
          </a:p>
        </p:txBody>
      </p:sp>
      <p:sp>
        <p:nvSpPr>
          <p:cNvPr id="11" name="TextBox 10"/>
          <p:cNvSpPr txBox="1"/>
          <p:nvPr/>
        </p:nvSpPr>
        <p:spPr>
          <a:xfrm>
            <a:off x="480049" y="3646602"/>
            <a:ext cx="11371226"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a:t>
            </a:r>
            <a:r>
              <a:rPr lang="en-US" sz="3200" dirty="0">
                <a:solidFill>
                  <a:srgbClr val="FF0000"/>
                </a:solidFill>
              </a:rPr>
              <a:t>/ˈ</a:t>
            </a:r>
            <a:r>
              <a:rPr lang="en-US" sz="3200" dirty="0" err="1">
                <a:solidFill>
                  <a:srgbClr val="FF0000"/>
                </a:solidFill>
              </a:rPr>
              <a:t>ɔːrɡənaɪzd</a:t>
            </a:r>
            <a:r>
              <a:rPr lang="en-US" sz="3200" dirty="0">
                <a:solidFill>
                  <a:srgbClr val="FF0000"/>
                </a:solidFill>
              </a:rPr>
              <a:t>/ 		</a:t>
            </a:r>
            <a:r>
              <a:rPr lang="en-US" sz="3200" dirty="0"/>
              <a:t>______________________</a:t>
            </a:r>
            <a:endParaRPr lang="en-US" sz="3200" i="1" dirty="0">
              <a:solidFill>
                <a:srgbClr val="0070C0"/>
              </a:solidFill>
            </a:endParaRPr>
          </a:p>
        </p:txBody>
      </p:sp>
      <p:sp>
        <p:nvSpPr>
          <p:cNvPr id="12" name="TextBox 11"/>
          <p:cNvSpPr txBox="1"/>
          <p:nvPr/>
        </p:nvSpPr>
        <p:spPr>
          <a:xfrm>
            <a:off x="452974" y="2927577"/>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a:t>
            </a:r>
            <a:r>
              <a:rPr lang="en-US" sz="3200" dirty="0">
                <a:solidFill>
                  <a:srgbClr val="FF0000"/>
                </a:solidFill>
              </a:rPr>
              <a:t>/ ˈ</a:t>
            </a:r>
            <a:r>
              <a:rPr lang="en-US" sz="3200" dirty="0" err="1">
                <a:solidFill>
                  <a:srgbClr val="FF0000"/>
                </a:solidFill>
              </a:rPr>
              <a:t>ɑːrkətekt</a:t>
            </a:r>
            <a:r>
              <a:rPr lang="en-US" sz="3200" dirty="0">
                <a:solidFill>
                  <a:srgbClr val="FF0000"/>
                </a:solidFill>
              </a:rPr>
              <a:t> / </a:t>
            </a:r>
            <a:r>
              <a:rPr lang="en-US" sz="3200" dirty="0"/>
              <a:t> 		______________________</a:t>
            </a:r>
            <a:endParaRPr lang="en-US" sz="3200" dirty="0">
              <a:cs typeface="Calibri" panose="020F0502020204030204" pitchFamily="34" charset="0"/>
            </a:endParaRPr>
          </a:p>
        </p:txBody>
      </p:sp>
      <p:sp>
        <p:nvSpPr>
          <p:cNvPr id="13" name="TextBox 12"/>
          <p:cNvSpPr txBox="1"/>
          <p:nvPr/>
        </p:nvSpPr>
        <p:spPr>
          <a:xfrm>
            <a:off x="470079" y="2243850"/>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a:t>
            </a:r>
            <a:r>
              <a:rPr lang="vi-VN" sz="3200" dirty="0">
                <a:solidFill>
                  <a:srgbClr val="FF0000"/>
                </a:solidFill>
                <a:latin typeface="Calibri" panose="020F0502020204030204" pitchFamily="34" charset="0"/>
                <a:cs typeface="Calibri" panose="020F0502020204030204" pitchFamily="34" charset="0"/>
              </a:rPr>
              <a:t>/rɪˈsepʃənɪst/ </a:t>
            </a:r>
            <a:r>
              <a:rPr lang="en-US" sz="3200" dirty="0"/>
              <a:t>		______________________</a:t>
            </a:r>
            <a:endParaRPr lang="en-US" sz="3200" i="1" dirty="0">
              <a:solidFill>
                <a:srgbClr val="0070C0"/>
              </a:solidFill>
            </a:endParaRPr>
          </a:p>
        </p:txBody>
      </p:sp>
      <p:sp>
        <p:nvSpPr>
          <p:cNvPr id="14" name="TextBox 13"/>
          <p:cNvSpPr txBox="1"/>
          <p:nvPr/>
        </p:nvSpPr>
        <p:spPr>
          <a:xfrm>
            <a:off x="451418" y="1556235"/>
            <a:ext cx="9832269"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dirty="0">
                <a:solidFill>
                  <a:srgbClr val="FF0000"/>
                </a:solidFill>
              </a:rPr>
              <a:t>/</a:t>
            </a:r>
            <a:r>
              <a:rPr lang="en-US" sz="3200" b="1" dirty="0" err="1">
                <a:solidFill>
                  <a:srgbClr val="FF0000"/>
                </a:solidFill>
                <a:latin typeface="+mj-lt"/>
                <a:ea typeface="Gungsuh" panose="02030600000101010101" pitchFamily="18" charset="-127"/>
                <a:cs typeface="Posterama" panose="020B0504020200020000" pitchFamily="34" charset="0"/>
              </a:rPr>
              <a:t>ə</a:t>
            </a:r>
            <a:r>
              <a:rPr lang="en-US" sz="3200" dirty="0" err="1">
                <a:solidFill>
                  <a:srgbClr val="FF0000"/>
                </a:solidFill>
                <a:latin typeface="+mj-lt"/>
                <a:ea typeface="Gungsuh" panose="02030600000101010101" pitchFamily="18" charset="-127"/>
                <a:cs typeface="Posterama" panose="020B0504020200020000" pitchFamily="34" charset="0"/>
              </a:rPr>
              <a:t>ˈ</a:t>
            </a:r>
            <a:r>
              <a:rPr lang="en-US" sz="3200" b="1" dirty="0" err="1">
                <a:solidFill>
                  <a:srgbClr val="FF0000"/>
                </a:solidFill>
                <a:latin typeface="+mj-lt"/>
                <a:ea typeface="Gungsuh" panose="02030600000101010101" pitchFamily="18" charset="-127"/>
                <a:cs typeface="Posterama" panose="020B0504020200020000" pitchFamily="34" charset="0"/>
              </a:rPr>
              <a:t>kaʊntənt</a:t>
            </a:r>
            <a:r>
              <a:rPr lang="en-US" sz="3200" dirty="0">
                <a:solidFill>
                  <a:srgbClr val="FF0000"/>
                </a:solidFill>
              </a:rPr>
              <a:t>/	</a:t>
            </a:r>
            <a:r>
              <a:rPr lang="en-US" sz="3200" dirty="0"/>
              <a:t>	______________________</a:t>
            </a:r>
            <a:endParaRPr lang="en-US" sz="3200" i="1" dirty="0">
              <a:solidFill>
                <a:srgbClr val="0070C0"/>
              </a:solidFill>
            </a:endParaRPr>
          </a:p>
        </p:txBody>
      </p:sp>
      <p:pic>
        <p:nvPicPr>
          <p:cNvPr id="16" name="avoid">
            <a:hlinkClick r:id="" action="ppaction://media"/>
            <a:extLst>
              <a:ext uri="{FF2B5EF4-FFF2-40B4-BE49-F238E27FC236}">
                <a16:creationId xmlns:a16="http://schemas.microsoft.com/office/drawing/2014/main" xmlns="" id="{2BA6CE5A-EF5B-F4E1-7330-91D94D79780B}"/>
              </a:ext>
            </a:extLst>
          </p:cNvPr>
          <p:cNvPicPr>
            <a:picLocks noChangeAspect="1"/>
          </p:cNvPicPr>
          <p:nvPr>
            <a:audioFile r:link="rId2"/>
            <p:extLst>
              <p:ext uri="{DAA4B4D4-6D71-4841-9C94-3DE7FCFB9230}">
                <p14:media xmlns:p14="http://schemas.microsoft.com/office/powerpoint/2010/main" r:embed="rId1"/>
              </p:ext>
            </p:extLst>
          </p:nvPr>
        </p:nvPicPr>
        <p:blipFill>
          <a:blip r:embed="rId29"/>
          <a:stretch>
            <a:fillRect/>
          </a:stretch>
        </p:blipFill>
        <p:spPr>
          <a:xfrm>
            <a:off x="11597624" y="785656"/>
            <a:ext cx="487363" cy="487362"/>
          </a:xfrm>
          <a:prstGeom prst="rect">
            <a:avLst/>
          </a:prstGeom>
        </p:spPr>
      </p:pic>
      <p:pic>
        <p:nvPicPr>
          <p:cNvPr id="17" name="carbohydrates">
            <a:hlinkClick r:id="" action="ppaction://media"/>
            <a:extLst>
              <a:ext uri="{FF2B5EF4-FFF2-40B4-BE49-F238E27FC236}">
                <a16:creationId xmlns:a16="http://schemas.microsoft.com/office/drawing/2014/main" xmlns="" id="{E7E3051D-F4B6-845C-2C7D-73749BD36A8E}"/>
              </a:ext>
            </a:extLst>
          </p:cNvPr>
          <p:cNvPicPr>
            <a:picLocks noChangeAspect="1"/>
          </p:cNvPicPr>
          <p:nvPr>
            <a:audioFile r:link="rId4"/>
            <p:extLst>
              <p:ext uri="{DAA4B4D4-6D71-4841-9C94-3DE7FCFB9230}">
                <p14:media xmlns:p14="http://schemas.microsoft.com/office/powerpoint/2010/main" r:embed="rId3"/>
              </p:ext>
            </p:extLst>
          </p:nvPr>
        </p:nvPicPr>
        <p:blipFill>
          <a:blip r:embed="rId29"/>
          <a:stretch>
            <a:fillRect/>
          </a:stretch>
        </p:blipFill>
        <p:spPr>
          <a:xfrm>
            <a:off x="11597623" y="793177"/>
            <a:ext cx="487363" cy="487363"/>
          </a:xfrm>
          <a:prstGeom prst="rect">
            <a:avLst/>
          </a:prstGeom>
        </p:spPr>
      </p:pic>
      <p:pic>
        <p:nvPicPr>
          <p:cNvPr id="18" name="dairy">
            <a:hlinkClick r:id="" action="ppaction://media"/>
            <a:extLst>
              <a:ext uri="{FF2B5EF4-FFF2-40B4-BE49-F238E27FC236}">
                <a16:creationId xmlns:a16="http://schemas.microsoft.com/office/drawing/2014/main" xmlns="" id="{C32A972D-1F4C-A290-A844-52140BB76343}"/>
              </a:ext>
            </a:extLst>
          </p:cNvPr>
          <p:cNvPicPr>
            <a:picLocks noChangeAspect="1"/>
          </p:cNvPicPr>
          <p:nvPr>
            <a:audioFile r:link="rId6"/>
            <p:extLst>
              <p:ext uri="{DAA4B4D4-6D71-4841-9C94-3DE7FCFB9230}">
                <p14:media xmlns:p14="http://schemas.microsoft.com/office/powerpoint/2010/main" r:embed="rId5"/>
              </p:ext>
            </p:extLst>
          </p:nvPr>
        </p:nvPicPr>
        <p:blipFill>
          <a:blip r:embed="rId29"/>
          <a:stretch>
            <a:fillRect/>
          </a:stretch>
        </p:blipFill>
        <p:spPr>
          <a:xfrm>
            <a:off x="11597623" y="802161"/>
            <a:ext cx="487363" cy="487362"/>
          </a:xfrm>
          <a:prstGeom prst="rect">
            <a:avLst/>
          </a:prstGeom>
        </p:spPr>
      </p:pic>
      <p:pic>
        <p:nvPicPr>
          <p:cNvPr id="19" name="limit">
            <a:hlinkClick r:id="" action="ppaction://media"/>
            <a:extLst>
              <a:ext uri="{FF2B5EF4-FFF2-40B4-BE49-F238E27FC236}">
                <a16:creationId xmlns:a16="http://schemas.microsoft.com/office/drawing/2014/main" xmlns="" id="{BDBEE17A-C1CF-DDD1-B3B1-D37082B9A4BE}"/>
              </a:ext>
            </a:extLst>
          </p:cNvPr>
          <p:cNvPicPr>
            <a:picLocks noChangeAspect="1"/>
          </p:cNvPicPr>
          <p:nvPr>
            <a:audioFile r:link="rId8"/>
            <p:extLst>
              <p:ext uri="{DAA4B4D4-6D71-4841-9C94-3DE7FCFB9230}">
                <p14:media xmlns:p14="http://schemas.microsoft.com/office/powerpoint/2010/main" r:embed="rId7"/>
              </p:ext>
            </p:extLst>
          </p:nvPr>
        </p:nvPicPr>
        <p:blipFill>
          <a:blip r:embed="rId29"/>
          <a:stretch>
            <a:fillRect/>
          </a:stretch>
        </p:blipFill>
        <p:spPr>
          <a:xfrm>
            <a:off x="11597622" y="821630"/>
            <a:ext cx="487363" cy="487362"/>
          </a:xfrm>
          <a:prstGeom prst="rect">
            <a:avLst/>
          </a:prstGeom>
        </p:spPr>
      </p:pic>
      <p:pic>
        <p:nvPicPr>
          <p:cNvPr id="20" name="processed">
            <a:hlinkClick r:id="" action="ppaction://media"/>
            <a:extLst>
              <a:ext uri="{FF2B5EF4-FFF2-40B4-BE49-F238E27FC236}">
                <a16:creationId xmlns:a16="http://schemas.microsoft.com/office/drawing/2014/main" xmlns="" id="{84656FEF-6365-C4F0-444D-13CD1CDB0DA9}"/>
              </a:ext>
            </a:extLst>
          </p:cNvPr>
          <p:cNvPicPr>
            <a:picLocks noChangeAspect="1"/>
          </p:cNvPicPr>
          <p:nvPr>
            <a:audioFile r:link="rId10"/>
            <p:extLst>
              <p:ext uri="{DAA4B4D4-6D71-4841-9C94-3DE7FCFB9230}">
                <p14:media xmlns:p14="http://schemas.microsoft.com/office/powerpoint/2010/main" r:embed="rId9"/>
              </p:ext>
            </p:extLst>
          </p:nvPr>
        </p:nvPicPr>
        <p:blipFill>
          <a:blip r:embed="rId29"/>
          <a:stretch>
            <a:fillRect/>
          </a:stretch>
        </p:blipFill>
        <p:spPr>
          <a:xfrm>
            <a:off x="11607593" y="809682"/>
            <a:ext cx="487363" cy="487363"/>
          </a:xfrm>
          <a:prstGeom prst="rect">
            <a:avLst/>
          </a:prstGeom>
        </p:spPr>
      </p:pic>
      <p:pic>
        <p:nvPicPr>
          <p:cNvPr id="21" name="protein">
            <a:hlinkClick r:id="" action="ppaction://media"/>
            <a:extLst>
              <a:ext uri="{FF2B5EF4-FFF2-40B4-BE49-F238E27FC236}">
                <a16:creationId xmlns:a16="http://schemas.microsoft.com/office/drawing/2014/main" xmlns="" id="{8F83CDB0-4DF6-0F64-928E-CD1E4168AD13}"/>
              </a:ext>
            </a:extLst>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11607593" y="803295"/>
            <a:ext cx="487363" cy="487363"/>
          </a:xfrm>
          <a:prstGeom prst="rect">
            <a:avLst/>
          </a:prstGeom>
        </p:spPr>
      </p:pic>
      <p:sp>
        <p:nvSpPr>
          <p:cNvPr id="15" name="Rectangle 14"/>
          <p:cNvSpPr/>
          <p:nvPr/>
        </p:nvSpPr>
        <p:spPr>
          <a:xfrm>
            <a:off x="11590487" y="429934"/>
            <a:ext cx="521573" cy="9050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65C05FD0-F62B-41D8-A8E4-D156CF3EC015}"/>
              </a:ext>
            </a:extLst>
          </p:cNvPr>
          <p:cNvSpPr txBox="1"/>
          <p:nvPr/>
        </p:nvSpPr>
        <p:spPr>
          <a:xfrm>
            <a:off x="480048" y="5701960"/>
            <a:ext cx="11371227" cy="584775"/>
          </a:xfrm>
          <a:prstGeom prst="rect">
            <a:avLst/>
          </a:prstGeom>
          <a:solidFill>
            <a:schemeClr val="bg1"/>
          </a:solidFill>
          <a:effectLst>
            <a:outerShdw blurRad="50800" dist="38100" dir="5400000" algn="t" rotWithShape="0">
              <a:prstClr val="black">
                <a:alpha val="40000"/>
              </a:prstClr>
            </a:outerShdw>
          </a:effectLst>
        </p:spPr>
        <p:txBody>
          <a:bodyPr wrap="square" rtlCol="0">
            <a:spAutoFit/>
          </a:bodyPr>
          <a:lstStyle/>
          <a:p>
            <a:r>
              <a:rPr lang="en-US" sz="3200" i="1" dirty="0">
                <a:solidFill>
                  <a:srgbClr val="0070C0"/>
                </a:solidFill>
              </a:rPr>
              <a:t>﻿</a:t>
            </a:r>
            <a:r>
              <a:rPr lang="vi-VN" sz="3200" dirty="0">
                <a:solidFill>
                  <a:srgbClr val="FF0000"/>
                </a:solidFill>
                <a:latin typeface="Calibri" panose="020F0502020204030204" pitchFamily="34" charset="0"/>
                <a:cs typeface="Calibri" panose="020F0502020204030204" pitchFamily="34" charset="0"/>
              </a:rPr>
              <a:t>/ˈkɒnfɪdənt/ </a:t>
            </a:r>
            <a:r>
              <a:rPr lang="en-US" sz="3200" dirty="0">
                <a:solidFill>
                  <a:srgbClr val="FF0000"/>
                </a:solidFill>
                <a:latin typeface="Calibri" panose="020F0502020204030204" pitchFamily="34" charset="0"/>
                <a:cs typeface="Calibri" panose="020F0502020204030204" pitchFamily="34" charset="0"/>
              </a:rPr>
              <a:t>		</a:t>
            </a:r>
            <a:r>
              <a:rPr lang="en-US" sz="3200" dirty="0"/>
              <a:t> ______________________</a:t>
            </a:r>
            <a:endParaRPr lang="en-US" sz="3200" i="1" dirty="0">
              <a:solidFill>
                <a:srgbClr val="0070C0"/>
              </a:solidFill>
              <a:latin typeface="Calibri" panose="020F0502020204030204" pitchFamily="34" charset="0"/>
              <a:cs typeface="Calibri" panose="020F0502020204030204" pitchFamily="34" charset="0"/>
            </a:endParaRPr>
          </a:p>
        </p:txBody>
      </p:sp>
      <p:pic>
        <p:nvPicPr>
          <p:cNvPr id="32" name="accountant">
            <a:hlinkClick r:id="" action="ppaction://media"/>
            <a:extLst>
              <a:ext uri="{FF2B5EF4-FFF2-40B4-BE49-F238E27FC236}">
                <a16:creationId xmlns:a16="http://schemas.microsoft.com/office/drawing/2014/main" xmlns="" id="{403E27F4-00C2-E834-73E9-D1772C98F7D4}"/>
              </a:ext>
            </a:extLst>
          </p:cNvPr>
          <p:cNvPicPr>
            <a:picLocks noChangeAspect="1"/>
          </p:cNvPicPr>
          <p:nvPr>
            <a:audioFile r:link="rId14"/>
            <p:extLst>
              <p:ext uri="{DAA4B4D4-6D71-4841-9C94-3DE7FCFB9230}">
                <p14:media xmlns:p14="http://schemas.microsoft.com/office/powerpoint/2010/main" r:embed="rId13"/>
              </p:ext>
            </p:extLst>
          </p:nvPr>
        </p:nvPicPr>
        <p:blipFill>
          <a:blip r:embed="rId30"/>
          <a:stretch>
            <a:fillRect/>
          </a:stretch>
        </p:blipFill>
        <p:spPr>
          <a:xfrm>
            <a:off x="291128" y="6858000"/>
            <a:ext cx="812800" cy="812800"/>
          </a:xfrm>
          <a:prstGeom prst="rect">
            <a:avLst/>
          </a:prstGeom>
        </p:spPr>
      </p:pic>
      <p:pic>
        <p:nvPicPr>
          <p:cNvPr id="33" name="receptionist">
            <a:hlinkClick r:id="" action="ppaction://media"/>
            <a:extLst>
              <a:ext uri="{FF2B5EF4-FFF2-40B4-BE49-F238E27FC236}">
                <a16:creationId xmlns:a16="http://schemas.microsoft.com/office/drawing/2014/main" xmlns="" id="{4EDB80C3-6234-AED9-D727-E4D576861AA3}"/>
              </a:ext>
            </a:extLst>
          </p:cNvPr>
          <p:cNvPicPr>
            <a:picLocks noChangeAspect="1"/>
          </p:cNvPicPr>
          <p:nvPr>
            <a:audioFile r:link="rId16"/>
            <p:extLst>
              <p:ext uri="{DAA4B4D4-6D71-4841-9C94-3DE7FCFB9230}">
                <p14:media xmlns:p14="http://schemas.microsoft.com/office/powerpoint/2010/main" r:embed="rId15"/>
              </p:ext>
            </p:extLst>
          </p:nvPr>
        </p:nvPicPr>
        <p:blipFill>
          <a:blip r:embed="rId30"/>
          <a:stretch>
            <a:fillRect/>
          </a:stretch>
        </p:blipFill>
        <p:spPr>
          <a:xfrm>
            <a:off x="1103928" y="6858000"/>
            <a:ext cx="812800" cy="812800"/>
          </a:xfrm>
          <a:prstGeom prst="rect">
            <a:avLst/>
          </a:prstGeom>
        </p:spPr>
      </p:pic>
      <p:pic>
        <p:nvPicPr>
          <p:cNvPr id="34" name="architect">
            <a:hlinkClick r:id="" action="ppaction://media"/>
            <a:extLst>
              <a:ext uri="{FF2B5EF4-FFF2-40B4-BE49-F238E27FC236}">
                <a16:creationId xmlns:a16="http://schemas.microsoft.com/office/drawing/2014/main" xmlns="" id="{191DE17C-C282-C690-3354-9DBD3062D9B1}"/>
              </a:ext>
            </a:extLst>
          </p:cNvPr>
          <p:cNvPicPr>
            <a:picLocks noChangeAspect="1"/>
          </p:cNvPicPr>
          <p:nvPr>
            <a:audioFile r:link="rId18"/>
            <p:extLst>
              <p:ext uri="{DAA4B4D4-6D71-4841-9C94-3DE7FCFB9230}">
                <p14:media xmlns:p14="http://schemas.microsoft.com/office/powerpoint/2010/main" r:embed="rId17"/>
              </p:ext>
            </p:extLst>
          </p:nvPr>
        </p:nvPicPr>
        <p:blipFill>
          <a:blip r:embed="rId30"/>
          <a:stretch>
            <a:fillRect/>
          </a:stretch>
        </p:blipFill>
        <p:spPr>
          <a:xfrm>
            <a:off x="1962927" y="6845316"/>
            <a:ext cx="812800" cy="812800"/>
          </a:xfrm>
          <a:prstGeom prst="rect">
            <a:avLst/>
          </a:prstGeom>
        </p:spPr>
      </p:pic>
      <p:pic>
        <p:nvPicPr>
          <p:cNvPr id="35" name="laadorganized">
            <a:hlinkClick r:id="" action="ppaction://media"/>
            <a:extLst>
              <a:ext uri="{FF2B5EF4-FFF2-40B4-BE49-F238E27FC236}">
                <a16:creationId xmlns:a16="http://schemas.microsoft.com/office/drawing/2014/main" xmlns="" id="{46A0D54E-03C6-83CD-250F-E77E37242CC6}"/>
              </a:ext>
            </a:extLst>
          </p:cNvPr>
          <p:cNvPicPr>
            <a:picLocks noChangeAspect="1"/>
          </p:cNvPicPr>
          <p:nvPr>
            <a:audioFile r:link="rId20"/>
            <p:extLst>
              <p:ext uri="{DAA4B4D4-6D71-4841-9C94-3DE7FCFB9230}">
                <p14:media xmlns:p14="http://schemas.microsoft.com/office/powerpoint/2010/main" r:embed="rId19"/>
              </p:ext>
            </p:extLst>
          </p:nvPr>
        </p:nvPicPr>
        <p:blipFill>
          <a:blip r:embed="rId30"/>
          <a:stretch>
            <a:fillRect/>
          </a:stretch>
        </p:blipFill>
        <p:spPr>
          <a:xfrm>
            <a:off x="2842598" y="6858000"/>
            <a:ext cx="812800" cy="812800"/>
          </a:xfrm>
          <a:prstGeom prst="rect">
            <a:avLst/>
          </a:prstGeom>
        </p:spPr>
      </p:pic>
      <p:pic>
        <p:nvPicPr>
          <p:cNvPr id="37" name="patient1">
            <a:hlinkClick r:id="" action="ppaction://media"/>
            <a:extLst>
              <a:ext uri="{FF2B5EF4-FFF2-40B4-BE49-F238E27FC236}">
                <a16:creationId xmlns:a16="http://schemas.microsoft.com/office/drawing/2014/main" xmlns="" id="{430131C2-4229-57BF-EC90-DECF70D7BE13}"/>
              </a:ext>
            </a:extLst>
          </p:cNvPr>
          <p:cNvPicPr>
            <a:picLocks noChangeAspect="1"/>
          </p:cNvPicPr>
          <p:nvPr>
            <a:audioFile r:link="rId22"/>
            <p:extLst>
              <p:ext uri="{DAA4B4D4-6D71-4841-9C94-3DE7FCFB9230}">
                <p14:media xmlns:p14="http://schemas.microsoft.com/office/powerpoint/2010/main" r:embed="rId21"/>
              </p:ext>
            </p:extLst>
          </p:nvPr>
        </p:nvPicPr>
        <p:blipFill>
          <a:blip r:embed="rId30"/>
          <a:stretch>
            <a:fillRect/>
          </a:stretch>
        </p:blipFill>
        <p:spPr>
          <a:xfrm>
            <a:off x="3699698" y="6747191"/>
            <a:ext cx="812800" cy="812800"/>
          </a:xfrm>
          <a:prstGeom prst="rect">
            <a:avLst/>
          </a:prstGeom>
        </p:spPr>
      </p:pic>
      <p:pic>
        <p:nvPicPr>
          <p:cNvPr id="38" name="confident">
            <a:hlinkClick r:id="" action="ppaction://media"/>
            <a:extLst>
              <a:ext uri="{FF2B5EF4-FFF2-40B4-BE49-F238E27FC236}">
                <a16:creationId xmlns:a16="http://schemas.microsoft.com/office/drawing/2014/main" xmlns="" id="{35430912-6AE4-BFE8-3278-ACF9ACC7097F}"/>
              </a:ext>
            </a:extLst>
          </p:cNvPr>
          <p:cNvPicPr>
            <a:picLocks noChangeAspect="1"/>
          </p:cNvPicPr>
          <p:nvPr>
            <a:audioFile r:link="rId24"/>
            <p:extLst>
              <p:ext uri="{DAA4B4D4-6D71-4841-9C94-3DE7FCFB9230}">
                <p14:media xmlns:p14="http://schemas.microsoft.com/office/powerpoint/2010/main" r:embed="rId23"/>
              </p:ext>
            </p:extLst>
          </p:nvPr>
        </p:nvPicPr>
        <p:blipFill>
          <a:blip r:embed="rId30"/>
          <a:stretch>
            <a:fillRect/>
          </a:stretch>
        </p:blipFill>
        <p:spPr>
          <a:xfrm>
            <a:off x="4623669" y="6747191"/>
            <a:ext cx="812800" cy="812800"/>
          </a:xfrm>
          <a:prstGeom prst="rect">
            <a:avLst/>
          </a:prstGeom>
        </p:spPr>
      </p:pic>
      <p:pic>
        <p:nvPicPr>
          <p:cNvPr id="39" name="adaptable0205">
            <a:hlinkClick r:id="" action="ppaction://media"/>
            <a:extLst>
              <a:ext uri="{FF2B5EF4-FFF2-40B4-BE49-F238E27FC236}">
                <a16:creationId xmlns:a16="http://schemas.microsoft.com/office/drawing/2014/main" xmlns="" id="{65FEE173-4C72-FF9F-C7E8-F022A3AF7CA1}"/>
              </a:ext>
            </a:extLst>
          </p:cNvPr>
          <p:cNvPicPr>
            <a:picLocks noChangeAspect="1"/>
          </p:cNvPicPr>
          <p:nvPr>
            <a:audioFile r:link="rId26"/>
            <p:extLst>
              <p:ext uri="{DAA4B4D4-6D71-4841-9C94-3DE7FCFB9230}">
                <p14:media xmlns:p14="http://schemas.microsoft.com/office/powerpoint/2010/main" r:embed="rId25"/>
              </p:ext>
            </p:extLst>
          </p:nvPr>
        </p:nvPicPr>
        <p:blipFill>
          <a:blip r:embed="rId30"/>
          <a:stretch>
            <a:fillRect/>
          </a:stretch>
        </p:blipFill>
        <p:spPr>
          <a:xfrm>
            <a:off x="5533363" y="6845316"/>
            <a:ext cx="812800" cy="812800"/>
          </a:xfrm>
          <a:prstGeom prst="rect">
            <a:avLst/>
          </a:prstGeom>
        </p:spPr>
      </p:pic>
      <p:sp>
        <p:nvSpPr>
          <p:cNvPr id="4" name="TextBox 3">
            <a:extLst>
              <a:ext uri="{FF2B5EF4-FFF2-40B4-BE49-F238E27FC236}">
                <a16:creationId xmlns:a16="http://schemas.microsoft.com/office/drawing/2014/main" xmlns="" id="{CE4763F0-6DD3-D180-75BA-7ED786EF65B1}"/>
              </a:ext>
            </a:extLst>
          </p:cNvPr>
          <p:cNvSpPr txBox="1"/>
          <p:nvPr/>
        </p:nvSpPr>
        <p:spPr>
          <a:xfrm>
            <a:off x="5247861" y="1399345"/>
            <a:ext cx="2425148" cy="584775"/>
          </a:xfrm>
          <a:prstGeom prst="rect">
            <a:avLst/>
          </a:prstGeom>
          <a:noFill/>
        </p:spPr>
        <p:txBody>
          <a:bodyPr wrap="square" rtlCol="0">
            <a:spAutoFit/>
          </a:bodyPr>
          <a:lstStyle/>
          <a:p>
            <a:r>
              <a:rPr lang="en-US" sz="3200" dirty="0">
                <a:solidFill>
                  <a:schemeClr val="accent2"/>
                </a:solidFill>
              </a:rPr>
              <a:t>accountant</a:t>
            </a:r>
            <a:r>
              <a:rPr lang="en-US" sz="3200" dirty="0"/>
              <a:t> </a:t>
            </a:r>
            <a:endParaRPr lang="x-none" sz="3200" dirty="0"/>
          </a:p>
        </p:txBody>
      </p:sp>
      <p:sp>
        <p:nvSpPr>
          <p:cNvPr id="5" name="TextBox 4">
            <a:extLst>
              <a:ext uri="{FF2B5EF4-FFF2-40B4-BE49-F238E27FC236}">
                <a16:creationId xmlns:a16="http://schemas.microsoft.com/office/drawing/2014/main" xmlns="" id="{B020E6F5-809C-4DA3-0243-7DDBA63A24F7}"/>
              </a:ext>
            </a:extLst>
          </p:cNvPr>
          <p:cNvSpPr txBox="1"/>
          <p:nvPr/>
        </p:nvSpPr>
        <p:spPr>
          <a:xfrm>
            <a:off x="5234608" y="2141406"/>
            <a:ext cx="2425148" cy="584775"/>
          </a:xfrm>
          <a:prstGeom prst="rect">
            <a:avLst/>
          </a:prstGeom>
          <a:noFill/>
        </p:spPr>
        <p:txBody>
          <a:bodyPr wrap="square" rtlCol="0">
            <a:spAutoFit/>
          </a:bodyPr>
          <a:lstStyle/>
          <a:p>
            <a:r>
              <a:rPr lang="en-US" sz="3200" dirty="0">
                <a:solidFill>
                  <a:schemeClr val="accent2"/>
                </a:solidFill>
              </a:rPr>
              <a:t>receptionist</a:t>
            </a:r>
            <a:endParaRPr lang="x-none" sz="3200" dirty="0">
              <a:solidFill>
                <a:schemeClr val="accent2"/>
              </a:solidFill>
            </a:endParaRPr>
          </a:p>
        </p:txBody>
      </p:sp>
      <p:sp>
        <p:nvSpPr>
          <p:cNvPr id="6" name="TextBox 5">
            <a:extLst>
              <a:ext uri="{FF2B5EF4-FFF2-40B4-BE49-F238E27FC236}">
                <a16:creationId xmlns:a16="http://schemas.microsoft.com/office/drawing/2014/main" xmlns="" id="{E5C0A21A-73BA-845C-1D1B-7CC0870A796D}"/>
              </a:ext>
            </a:extLst>
          </p:cNvPr>
          <p:cNvSpPr txBox="1"/>
          <p:nvPr/>
        </p:nvSpPr>
        <p:spPr>
          <a:xfrm>
            <a:off x="5247861" y="2802431"/>
            <a:ext cx="2425148" cy="584775"/>
          </a:xfrm>
          <a:prstGeom prst="rect">
            <a:avLst/>
          </a:prstGeom>
          <a:noFill/>
        </p:spPr>
        <p:txBody>
          <a:bodyPr wrap="square" rtlCol="0">
            <a:spAutoFit/>
          </a:bodyPr>
          <a:lstStyle/>
          <a:p>
            <a:r>
              <a:rPr lang="en-US" sz="3200" dirty="0">
                <a:solidFill>
                  <a:schemeClr val="accent2"/>
                </a:solidFill>
              </a:rPr>
              <a:t>architect</a:t>
            </a:r>
            <a:endParaRPr lang="x-none" sz="3200" dirty="0">
              <a:solidFill>
                <a:schemeClr val="accent2"/>
              </a:solidFill>
            </a:endParaRPr>
          </a:p>
        </p:txBody>
      </p:sp>
      <p:sp>
        <p:nvSpPr>
          <p:cNvPr id="7" name="TextBox 6">
            <a:extLst>
              <a:ext uri="{FF2B5EF4-FFF2-40B4-BE49-F238E27FC236}">
                <a16:creationId xmlns:a16="http://schemas.microsoft.com/office/drawing/2014/main" xmlns="" id="{ADE92D02-B26C-1876-4A49-AB079A71F3DC}"/>
              </a:ext>
            </a:extLst>
          </p:cNvPr>
          <p:cNvSpPr txBox="1"/>
          <p:nvPr/>
        </p:nvSpPr>
        <p:spPr>
          <a:xfrm>
            <a:off x="5247861" y="3505597"/>
            <a:ext cx="2040836" cy="584775"/>
          </a:xfrm>
          <a:prstGeom prst="rect">
            <a:avLst/>
          </a:prstGeom>
          <a:noFill/>
        </p:spPr>
        <p:txBody>
          <a:bodyPr wrap="square" rtlCol="0">
            <a:spAutoFit/>
          </a:bodyPr>
          <a:lstStyle/>
          <a:p>
            <a:r>
              <a:rPr lang="en-US" sz="3200" dirty="0">
                <a:solidFill>
                  <a:schemeClr val="accent2"/>
                </a:solidFill>
              </a:rPr>
              <a:t>organized</a:t>
            </a:r>
            <a:endParaRPr lang="x-none" sz="3200" dirty="0">
              <a:solidFill>
                <a:schemeClr val="accent2"/>
              </a:solidFill>
            </a:endParaRPr>
          </a:p>
        </p:txBody>
      </p:sp>
      <p:sp>
        <p:nvSpPr>
          <p:cNvPr id="8" name="TextBox 7">
            <a:extLst>
              <a:ext uri="{FF2B5EF4-FFF2-40B4-BE49-F238E27FC236}">
                <a16:creationId xmlns:a16="http://schemas.microsoft.com/office/drawing/2014/main" xmlns="" id="{5468D374-78D6-254C-E836-0F6E69D479FA}"/>
              </a:ext>
            </a:extLst>
          </p:cNvPr>
          <p:cNvSpPr txBox="1"/>
          <p:nvPr/>
        </p:nvSpPr>
        <p:spPr>
          <a:xfrm>
            <a:off x="5247862" y="4166973"/>
            <a:ext cx="2040836" cy="584775"/>
          </a:xfrm>
          <a:prstGeom prst="rect">
            <a:avLst/>
          </a:prstGeom>
          <a:noFill/>
        </p:spPr>
        <p:txBody>
          <a:bodyPr wrap="square" rtlCol="0">
            <a:spAutoFit/>
          </a:bodyPr>
          <a:lstStyle/>
          <a:p>
            <a:r>
              <a:rPr lang="en-US" sz="3200" dirty="0">
                <a:solidFill>
                  <a:schemeClr val="accent2"/>
                </a:solidFill>
              </a:rPr>
              <a:t>adaptable</a:t>
            </a:r>
            <a:endParaRPr lang="x-none" sz="3200" dirty="0">
              <a:solidFill>
                <a:schemeClr val="accent2"/>
              </a:solidFill>
            </a:endParaRPr>
          </a:p>
        </p:txBody>
      </p:sp>
      <p:sp>
        <p:nvSpPr>
          <p:cNvPr id="23" name="TextBox 22">
            <a:extLst>
              <a:ext uri="{FF2B5EF4-FFF2-40B4-BE49-F238E27FC236}">
                <a16:creationId xmlns:a16="http://schemas.microsoft.com/office/drawing/2014/main" xmlns="" id="{5B1A8ECD-F27A-CF29-B7ED-A6ACB14AAA80}"/>
              </a:ext>
            </a:extLst>
          </p:cNvPr>
          <p:cNvSpPr txBox="1"/>
          <p:nvPr/>
        </p:nvSpPr>
        <p:spPr>
          <a:xfrm>
            <a:off x="5234607" y="4886957"/>
            <a:ext cx="2425149" cy="584775"/>
          </a:xfrm>
          <a:prstGeom prst="rect">
            <a:avLst/>
          </a:prstGeom>
          <a:noFill/>
        </p:spPr>
        <p:txBody>
          <a:bodyPr wrap="square" rtlCol="0">
            <a:spAutoFit/>
          </a:bodyPr>
          <a:lstStyle/>
          <a:p>
            <a:r>
              <a:rPr lang="en-US" sz="3200" dirty="0">
                <a:solidFill>
                  <a:schemeClr val="accent2"/>
                </a:solidFill>
              </a:rPr>
              <a:t>patient</a:t>
            </a:r>
            <a:endParaRPr lang="x-none" sz="3200" dirty="0">
              <a:solidFill>
                <a:schemeClr val="accent2"/>
              </a:solidFill>
            </a:endParaRPr>
          </a:p>
        </p:txBody>
      </p:sp>
      <p:sp>
        <p:nvSpPr>
          <p:cNvPr id="26" name="TextBox 25">
            <a:extLst>
              <a:ext uri="{FF2B5EF4-FFF2-40B4-BE49-F238E27FC236}">
                <a16:creationId xmlns:a16="http://schemas.microsoft.com/office/drawing/2014/main" xmlns="" id="{CB8FE989-F2CA-C1B7-053C-91D8BF69F16F}"/>
              </a:ext>
            </a:extLst>
          </p:cNvPr>
          <p:cNvSpPr txBox="1"/>
          <p:nvPr/>
        </p:nvSpPr>
        <p:spPr>
          <a:xfrm>
            <a:off x="5234608" y="5587614"/>
            <a:ext cx="2160105" cy="584775"/>
          </a:xfrm>
          <a:prstGeom prst="rect">
            <a:avLst/>
          </a:prstGeom>
          <a:noFill/>
        </p:spPr>
        <p:txBody>
          <a:bodyPr wrap="square" rtlCol="0">
            <a:spAutoFit/>
          </a:bodyPr>
          <a:lstStyle/>
          <a:p>
            <a:r>
              <a:rPr lang="en-US" sz="3200" dirty="0">
                <a:solidFill>
                  <a:schemeClr val="accent2"/>
                </a:solidFill>
              </a:rPr>
              <a:t>confident</a:t>
            </a:r>
            <a:endParaRPr lang="x-none" sz="3200" dirty="0">
              <a:solidFill>
                <a:schemeClr val="accent2"/>
              </a:solidFill>
            </a:endParaRPr>
          </a:p>
        </p:txBody>
      </p:sp>
    </p:spTree>
    <p:extLst>
      <p:ext uri="{BB962C8B-B14F-4D97-AF65-F5344CB8AC3E}">
        <p14:creationId xmlns:p14="http://schemas.microsoft.com/office/powerpoint/2010/main" val="75370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linds(horizontal)">
                                      <p:cBhvr>
                                        <p:cTn id="10" dur="500"/>
                                        <p:tgtEl>
                                          <p:spTgt spid="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linds(horizontal)">
                                      <p:cBhvr>
                                        <p:cTn id="13" dur="500"/>
                                        <p:tgtEl>
                                          <p:spTgt spid="6"/>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linds(horizontal)">
                                      <p:cBhvr>
                                        <p:cTn id="16" dur="500"/>
                                        <p:tgtEl>
                                          <p:spTgt spid="7"/>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blinds(horizontal)">
                                      <p:cBhvr>
                                        <p:cTn id="22" dur="500"/>
                                        <p:tgtEl>
                                          <p:spTgt spid="23"/>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16"/>
                </p:tgtEl>
              </p:cMediaNode>
            </p:audio>
            <p:audio>
              <p:cMediaNode vol="80000">
                <p:cTn id="27" fill="hold" display="0">
                  <p:stCondLst>
                    <p:cond delay="indefinite"/>
                  </p:stCondLst>
                  <p:endCondLst>
                    <p:cond evt="onStopAudio" delay="0">
                      <p:tgtEl>
                        <p:sldTgt/>
                      </p:tgtEl>
                    </p:cond>
                  </p:endCondLst>
                </p:cTn>
                <p:tgtEl>
                  <p:spTgt spid="17"/>
                </p:tgtEl>
              </p:cMediaNode>
            </p:audio>
            <p:audio>
              <p:cMediaNode vol="80000">
                <p:cTn id="28" fill="hold" display="0">
                  <p:stCondLst>
                    <p:cond delay="indefinite"/>
                  </p:stCondLst>
                  <p:endCondLst>
                    <p:cond evt="onStopAudio" delay="0">
                      <p:tgtEl>
                        <p:sldTgt/>
                      </p:tgtEl>
                    </p:cond>
                  </p:endCondLst>
                </p:cTn>
                <p:tgtEl>
                  <p:spTgt spid="18"/>
                </p:tgtEl>
              </p:cMediaNode>
            </p:audio>
            <p:audio>
              <p:cMediaNode vol="80000">
                <p:cTn id="29" fill="hold" display="0">
                  <p:stCondLst>
                    <p:cond delay="indefinite"/>
                  </p:stCondLst>
                  <p:endCondLst>
                    <p:cond evt="onStopAudio" delay="0">
                      <p:tgtEl>
                        <p:sldTgt/>
                      </p:tgtEl>
                    </p:cond>
                  </p:endCondLst>
                </p:cTn>
                <p:tgtEl>
                  <p:spTgt spid="19"/>
                </p:tgtEl>
              </p:cMediaNode>
            </p:audio>
            <p:audio>
              <p:cMediaNode vol="80000">
                <p:cTn id="30" fill="hold" display="0">
                  <p:stCondLst>
                    <p:cond delay="indefinite"/>
                  </p:stCondLst>
                  <p:endCondLst>
                    <p:cond evt="onStopAudio" delay="0">
                      <p:tgtEl>
                        <p:sldTgt/>
                      </p:tgtEl>
                    </p:cond>
                  </p:endCondLst>
                </p:cTn>
                <p:tgtEl>
                  <p:spTgt spid="20"/>
                </p:tgtEl>
              </p:cMediaNode>
            </p:audio>
            <p:audio>
              <p:cMediaNode vol="80000">
                <p:cTn id="31" fill="hold" display="0">
                  <p:stCondLst>
                    <p:cond delay="indefinite"/>
                  </p:stCondLst>
                  <p:endCondLst>
                    <p:cond evt="onStopAudio" delay="0">
                      <p:tgtEl>
                        <p:sldTgt/>
                      </p:tgtEl>
                    </p:cond>
                  </p:endCondLst>
                </p:cTn>
                <p:tgtEl>
                  <p:spTgt spid="21"/>
                </p:tgtEl>
              </p:cMediaNode>
            </p:audio>
            <p:audio>
              <p:cMediaNode vol="80000">
                <p:cTn id="32" fill="hold" display="0">
                  <p:stCondLst>
                    <p:cond delay="indefinite"/>
                  </p:stCondLst>
                  <p:endCondLst>
                    <p:cond evt="onStopAudio" delay="0">
                      <p:tgtEl>
                        <p:sldTgt/>
                      </p:tgtEl>
                    </p:cond>
                  </p:endCondLst>
                </p:cTn>
                <p:tgtEl>
                  <p:spTgt spid="32"/>
                </p:tgtEl>
              </p:cMediaNode>
            </p:audio>
            <p:seq concurrent="1" nextAc="seek">
              <p:cTn id="33" restart="whenNotActive" fill="hold" evtFilter="cancelBubble" nodeType="interactiveSeq">
                <p:stCondLst>
                  <p:cond evt="onClick" delay="0">
                    <p:tgtEl>
                      <p:spTgt spid="14"/>
                    </p:tgtEl>
                  </p:cond>
                </p:stCondLst>
                <p:endSync evt="end" delay="0">
                  <p:rtn val="all"/>
                </p:endSync>
                <p:childTnLst>
                  <p:par>
                    <p:cTn id="34" fill="hold">
                      <p:stCondLst>
                        <p:cond delay="0"/>
                      </p:stCondLst>
                      <p:childTnLst>
                        <p:par>
                          <p:cTn id="35" fill="hold">
                            <p:stCondLst>
                              <p:cond delay="0"/>
                            </p:stCondLst>
                            <p:childTnLst>
                              <p:par>
                                <p:cTn id="36" presetID="1" presetClass="mediacall" presetSubtype="0" fill="hold" nodeType="clickEffect">
                                  <p:stCondLst>
                                    <p:cond delay="0"/>
                                  </p:stCondLst>
                                  <p:childTnLst>
                                    <p:cmd type="call" cmd="playFrom(0.0)">
                                      <p:cBhvr>
                                        <p:cTn id="37" dur="731" fill="hold"/>
                                        <p:tgtEl>
                                          <p:spTgt spid="32"/>
                                        </p:tgtEl>
                                      </p:cBhvr>
                                    </p:cmd>
                                  </p:childTnLst>
                                </p:cTn>
                              </p:par>
                            </p:childTnLst>
                          </p:cTn>
                        </p:par>
                      </p:childTnLst>
                    </p:cTn>
                  </p:par>
                </p:childTnLst>
              </p:cTn>
              <p:nextCondLst>
                <p:cond evt="onClick" delay="0">
                  <p:tgtEl>
                    <p:spTgt spid="14"/>
                  </p:tgtEl>
                </p:cond>
              </p:nextCondLst>
            </p:seq>
            <p:audio>
              <p:cMediaNode vol="80000">
                <p:cTn id="38" fill="hold" display="0">
                  <p:stCondLst>
                    <p:cond delay="indefinite"/>
                  </p:stCondLst>
                  <p:endCondLst>
                    <p:cond evt="onStopAudio" delay="0">
                      <p:tgtEl>
                        <p:sldTgt/>
                      </p:tgtEl>
                    </p:cond>
                  </p:endCondLst>
                </p:cTn>
                <p:tgtEl>
                  <p:spTgt spid="33"/>
                </p:tgtEl>
              </p:cMediaNode>
            </p:audio>
            <p:seq concurrent="1" nextAc="seek">
              <p:cTn id="39" restart="whenNotActive" fill="hold" evtFilter="cancelBubble" nodeType="interactiveSeq">
                <p:stCondLst>
                  <p:cond evt="onClick" delay="0">
                    <p:tgtEl>
                      <p:spTgt spid="13"/>
                    </p:tgtEl>
                  </p:cond>
                </p:stCondLst>
                <p:endSync evt="end" delay="0">
                  <p:rtn val="all"/>
                </p:endSync>
                <p:childTnLst>
                  <p:par>
                    <p:cTn id="40" fill="hold">
                      <p:stCondLst>
                        <p:cond delay="0"/>
                      </p:stCondLst>
                      <p:childTnLst>
                        <p:par>
                          <p:cTn id="41" fill="hold">
                            <p:stCondLst>
                              <p:cond delay="0"/>
                            </p:stCondLst>
                            <p:childTnLst>
                              <p:par>
                                <p:cTn id="42" presetID="1" presetClass="mediacall" presetSubtype="0" fill="hold" nodeType="clickEffect">
                                  <p:stCondLst>
                                    <p:cond delay="0"/>
                                  </p:stCondLst>
                                  <p:childTnLst>
                                    <p:cmd type="call" cmd="playFrom(0.0)">
                                      <p:cBhvr>
                                        <p:cTn id="43" dur="992" fill="hold"/>
                                        <p:tgtEl>
                                          <p:spTgt spid="33"/>
                                        </p:tgtEl>
                                      </p:cBhvr>
                                    </p:cmd>
                                  </p:childTnLst>
                                </p:cTn>
                              </p:par>
                            </p:childTnLst>
                          </p:cTn>
                        </p:par>
                      </p:childTnLst>
                    </p:cTn>
                  </p:par>
                </p:childTnLst>
              </p:cTn>
              <p:nextCondLst>
                <p:cond evt="onClick" delay="0">
                  <p:tgtEl>
                    <p:spTgt spid="13"/>
                  </p:tgtEl>
                </p:cond>
              </p:nextCondLst>
            </p:seq>
            <p:audio>
              <p:cMediaNode vol="80000">
                <p:cTn id="44" fill="hold" display="0">
                  <p:stCondLst>
                    <p:cond delay="indefinite"/>
                  </p:stCondLst>
                  <p:endCondLst>
                    <p:cond evt="onStopAudio" delay="0">
                      <p:tgtEl>
                        <p:sldTgt/>
                      </p:tgtEl>
                    </p:cond>
                  </p:endCondLst>
                </p:cTn>
                <p:tgtEl>
                  <p:spTgt spid="34"/>
                </p:tgtEl>
              </p:cMediaNode>
            </p:audio>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836" fill="hold"/>
                                        <p:tgtEl>
                                          <p:spTgt spid="34"/>
                                        </p:tgtEl>
                                      </p:cBhvr>
                                    </p:cmd>
                                  </p:childTnLst>
                                </p:cTn>
                              </p:par>
                            </p:childTnLst>
                          </p:cTn>
                        </p:par>
                      </p:childTnLst>
                    </p:cTn>
                  </p:par>
                </p:childTnLst>
              </p:cTn>
              <p:nextCondLst>
                <p:cond evt="onClick" delay="0">
                  <p:tgtEl>
                    <p:spTgt spid="12"/>
                  </p:tgtEl>
                </p:cond>
              </p:nextCondLst>
            </p:seq>
            <p:audio>
              <p:cMediaNode vol="80000">
                <p:cTn id="50" fill="hold" display="0">
                  <p:stCondLst>
                    <p:cond delay="indefinite"/>
                  </p:stCondLst>
                  <p:endCondLst>
                    <p:cond evt="onStopAudio" delay="0">
                      <p:tgtEl>
                        <p:sldTgt/>
                      </p:tgtEl>
                    </p:cond>
                  </p:endCondLst>
                </p:cTn>
                <p:tgtEl>
                  <p:spTgt spid="35"/>
                </p:tgtEl>
              </p:cMediaNode>
            </p:audio>
            <p:seq concurrent="1" nextAc="seek">
              <p:cTn id="51" restart="whenNotActive" fill="hold" evtFilter="cancelBubble" nodeType="interactiveSeq">
                <p:stCondLst>
                  <p:cond evt="onClick" delay="0">
                    <p:tgtEl>
                      <p:spTgt spid="11"/>
                    </p:tgtEl>
                  </p:cond>
                </p:stCondLst>
                <p:endSync evt="end" delay="0">
                  <p:rtn val="all"/>
                </p:endSync>
                <p:childTnLst>
                  <p:par>
                    <p:cTn id="52" fill="hold">
                      <p:stCondLst>
                        <p:cond delay="0"/>
                      </p:stCondLst>
                      <p:childTnLst>
                        <p:par>
                          <p:cTn id="53" fill="hold">
                            <p:stCondLst>
                              <p:cond delay="0"/>
                            </p:stCondLst>
                            <p:childTnLst>
                              <p:par>
                                <p:cTn id="54" presetID="1" presetClass="mediacall" presetSubtype="0" fill="hold" nodeType="clickEffect">
                                  <p:stCondLst>
                                    <p:cond delay="0"/>
                                  </p:stCondLst>
                                  <p:childTnLst>
                                    <p:cmd type="call" cmd="playFrom(0.0)">
                                      <p:cBhvr>
                                        <p:cTn id="55" dur="1018" fill="hold"/>
                                        <p:tgtEl>
                                          <p:spTgt spid="35"/>
                                        </p:tgtEl>
                                      </p:cBhvr>
                                    </p:cmd>
                                  </p:childTnLst>
                                </p:cTn>
                              </p:par>
                            </p:childTnLst>
                          </p:cTn>
                        </p:par>
                      </p:childTnLst>
                    </p:cTn>
                  </p:par>
                </p:childTnLst>
              </p:cTn>
              <p:nextCondLst>
                <p:cond evt="onClick" delay="0">
                  <p:tgtEl>
                    <p:spTgt spid="11"/>
                  </p:tgtEl>
                </p:cond>
              </p:nextCondLst>
            </p:seq>
            <p:audio>
              <p:cMediaNode vol="80000">
                <p:cTn id="56" fill="hold" display="0">
                  <p:stCondLst>
                    <p:cond delay="indefinite"/>
                  </p:stCondLst>
                  <p:endCondLst>
                    <p:cond evt="onStopAudio" delay="0">
                      <p:tgtEl>
                        <p:sldTgt/>
                      </p:tgtEl>
                    </p:cond>
                  </p:endCondLst>
                </p:cTn>
                <p:tgtEl>
                  <p:spTgt spid="37"/>
                </p:tgtEl>
              </p:cMediaNode>
            </p:audio>
            <p:seq concurrent="1" nextAc="seek">
              <p:cTn id="57" restart="whenNotActive" fill="hold" evtFilter="cancelBubble" nodeType="interactiveSeq">
                <p:stCondLst>
                  <p:cond evt="onClick" delay="0">
                    <p:tgtEl>
                      <p:spTgt spid="9"/>
                    </p:tgtEl>
                  </p:cond>
                </p:stCondLst>
                <p:endSync evt="end" delay="0">
                  <p:rtn val="all"/>
                </p:endSync>
                <p:childTnLst>
                  <p:par>
                    <p:cTn id="58" fill="hold">
                      <p:stCondLst>
                        <p:cond delay="0"/>
                      </p:stCondLst>
                      <p:childTnLst>
                        <p:par>
                          <p:cTn id="59" fill="hold">
                            <p:stCondLst>
                              <p:cond delay="0"/>
                            </p:stCondLst>
                            <p:childTnLst>
                              <p:par>
                                <p:cTn id="60" presetID="1" presetClass="mediacall" presetSubtype="0" fill="hold" nodeType="clickEffect">
                                  <p:stCondLst>
                                    <p:cond delay="0"/>
                                  </p:stCondLst>
                                  <p:childTnLst>
                                    <p:cmd type="call" cmd="playFrom(0.0)">
                                      <p:cBhvr>
                                        <p:cTn id="61" dur="653" fill="hold"/>
                                        <p:tgtEl>
                                          <p:spTgt spid="37"/>
                                        </p:tgtEl>
                                      </p:cBhvr>
                                    </p:cmd>
                                  </p:childTnLst>
                                </p:cTn>
                              </p:par>
                            </p:childTnLst>
                          </p:cTn>
                        </p:par>
                      </p:childTnLst>
                    </p:cTn>
                  </p:par>
                </p:childTnLst>
              </p:cTn>
              <p:nextCondLst>
                <p:cond evt="onClick" delay="0">
                  <p:tgtEl>
                    <p:spTgt spid="9"/>
                  </p:tgtEl>
                </p:cond>
              </p:nextCondLst>
            </p:seq>
            <p:audio>
              <p:cMediaNode vol="80000">
                <p:cTn id="62" fill="hold" display="0">
                  <p:stCondLst>
                    <p:cond delay="indefinite"/>
                  </p:stCondLst>
                  <p:endCondLst>
                    <p:cond evt="onStopAudio" delay="0">
                      <p:tgtEl>
                        <p:sldTgt/>
                      </p:tgtEl>
                    </p:cond>
                  </p:endCondLst>
                </p:cTn>
                <p:tgtEl>
                  <p:spTgt spid="38"/>
                </p:tgtEl>
              </p:cMediaNode>
            </p:audio>
            <p:seq concurrent="1" nextAc="seek">
              <p:cTn id="63" restart="whenNotActive" fill="hold" evtFilter="cancelBubble" nodeType="interactiveSeq">
                <p:stCondLst>
                  <p:cond evt="onClick" delay="0">
                    <p:tgtEl>
                      <p:spTgt spid="22"/>
                    </p:tgtEl>
                  </p:cond>
                </p:stCondLst>
                <p:endSync evt="end" delay="0">
                  <p:rtn val="all"/>
                </p:endSync>
                <p:childTnLst>
                  <p:par>
                    <p:cTn id="64" fill="hold">
                      <p:stCondLst>
                        <p:cond delay="0"/>
                      </p:stCondLst>
                      <p:childTnLst>
                        <p:par>
                          <p:cTn id="65" fill="hold">
                            <p:stCondLst>
                              <p:cond delay="0"/>
                            </p:stCondLst>
                            <p:childTnLst>
                              <p:par>
                                <p:cTn id="66" presetID="1" presetClass="mediacall" presetSubtype="0" fill="hold" nodeType="clickEffect">
                                  <p:stCondLst>
                                    <p:cond delay="0"/>
                                  </p:stCondLst>
                                  <p:childTnLst>
                                    <p:cmd type="call" cmd="playFrom(0.0)">
                                      <p:cBhvr>
                                        <p:cTn id="67" dur="757" fill="hold"/>
                                        <p:tgtEl>
                                          <p:spTgt spid="38"/>
                                        </p:tgtEl>
                                      </p:cBhvr>
                                    </p:cmd>
                                  </p:childTnLst>
                                </p:cTn>
                              </p:par>
                            </p:childTnLst>
                          </p:cTn>
                        </p:par>
                      </p:childTnLst>
                    </p:cTn>
                  </p:par>
                </p:childTnLst>
              </p:cTn>
              <p:nextCondLst>
                <p:cond evt="onClick" delay="0">
                  <p:tgtEl>
                    <p:spTgt spid="22"/>
                  </p:tgtEl>
                </p:cond>
              </p:nextCondLst>
            </p:seq>
            <p:seq concurrent="1" nextAc="seek">
              <p:cTn id="68" restart="whenNotActive" fill="hold" evtFilter="cancelBubble" nodeType="interactiveSeq">
                <p:stCondLst>
                  <p:cond evt="onClick" delay="0">
                    <p:tgtEl>
                      <p:spTgt spid="10"/>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withEffect">
                                  <p:stCondLst>
                                    <p:cond delay="0"/>
                                  </p:stCondLst>
                                  <p:childTnLst>
                                    <p:cmd type="call" cmd="playFrom(0.0)">
                                      <p:cBhvr>
                                        <p:cTn id="72" dur="1045" fill="hold"/>
                                        <p:tgtEl>
                                          <p:spTgt spid="39"/>
                                        </p:tgtEl>
                                      </p:cBhvr>
                                    </p:cmd>
                                  </p:childTnLst>
                                </p:cTn>
                              </p:par>
                            </p:childTnLst>
                          </p:cTn>
                        </p:par>
                      </p:childTnLst>
                    </p:cTn>
                  </p:par>
                </p:childTnLst>
              </p:cTn>
              <p:nextCondLst>
                <p:cond evt="onClick" delay="0">
                  <p:tgtEl>
                    <p:spTgt spid="10"/>
                  </p:tgtEl>
                </p:cond>
              </p:nextCondLst>
            </p:seq>
            <p:audio>
              <p:cMediaNode vol="80000">
                <p:cTn id="73" fill="hold" display="0">
                  <p:stCondLst>
                    <p:cond delay="indefinite"/>
                  </p:stCondLst>
                  <p:endCondLst>
                    <p:cond evt="onStopAudio" delay="0">
                      <p:tgtEl>
                        <p:sldTgt/>
                      </p:tgtEl>
                    </p:cond>
                  </p:endCondLst>
                </p:cTn>
                <p:tgtEl>
                  <p:spTgt spid="39"/>
                </p:tgtEl>
              </p:cMediaNode>
            </p:audio>
          </p:childTnLst>
        </p:cTn>
      </p:par>
    </p:tnLst>
    <p:bldLst>
      <p:bldP spid="4" grpId="0"/>
      <p:bldP spid="5" grpId="0"/>
      <p:bldP spid="6" grpId="0"/>
      <p:bldP spid="7" grpId="0"/>
      <p:bldP spid="8" grpId="0"/>
      <p:bldP spid="23" grpId="0"/>
      <p:bldP spid="26"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Student studying in library">
            <a:extLst>
              <a:ext uri="{FF2B5EF4-FFF2-40B4-BE49-F238E27FC236}">
                <a16:creationId xmlns:a16="http://schemas.microsoft.com/office/drawing/2014/main" xmlns="" id="{32274464-1524-9C17-FF75-3756D0859E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17639" y="3587687"/>
            <a:ext cx="2914865" cy="1943243"/>
          </a:xfrm>
          <a:prstGeom prst="rect">
            <a:avLst/>
          </a:prstGeom>
        </p:spPr>
      </p:pic>
      <p:sp>
        <p:nvSpPr>
          <p:cNvPr id="6" name="TextBox 5">
            <a:extLst>
              <a:ext uri="{FF2B5EF4-FFF2-40B4-BE49-F238E27FC236}">
                <a16:creationId xmlns:a16="http://schemas.microsoft.com/office/drawing/2014/main" xmlns="" id="{F8D150AB-05E9-98C5-763A-45DD090E46D2}"/>
              </a:ext>
            </a:extLst>
          </p:cNvPr>
          <p:cNvSpPr txBox="1"/>
          <p:nvPr/>
        </p:nvSpPr>
        <p:spPr>
          <a:xfrm>
            <a:off x="303463" y="2043635"/>
            <a:ext cx="11708064" cy="1754326"/>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sz="3600" b="1" dirty="0">
                <a:solidFill>
                  <a:schemeClr val="tx1"/>
                </a:solidFill>
                <a:cs typeface="Calibri" panose="020F0502020204030204" pitchFamily="34" charset="0"/>
              </a:rPr>
              <a:t>accountant: 	a person whose job is to check and record 				information about the money of a person or 			business</a:t>
            </a:r>
          </a:p>
        </p:txBody>
      </p:sp>
      <p:sp>
        <p:nvSpPr>
          <p:cNvPr id="10" name="TextBox 9">
            <a:extLst>
              <a:ext uri="{FF2B5EF4-FFF2-40B4-BE49-F238E27FC236}">
                <a16:creationId xmlns:a16="http://schemas.microsoft.com/office/drawing/2014/main" xmlns="" id="{3EAE2073-9D13-27A4-20BB-3BCB54716CE4}"/>
              </a:ext>
            </a:extLst>
          </p:cNvPr>
          <p:cNvSpPr txBox="1"/>
          <p:nvPr/>
        </p:nvSpPr>
        <p:spPr>
          <a:xfrm>
            <a:off x="303463" y="3868260"/>
            <a:ext cx="11708064" cy="120032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n-US"/>
            </a:defPPr>
            <a:lvl1pPr>
              <a:defRPr sz="3600" b="1">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receptionist: 	a person whose job is to welcome or help 				people and answer the phone</a:t>
            </a:r>
          </a:p>
        </p:txBody>
      </p:sp>
      <p:sp>
        <p:nvSpPr>
          <p:cNvPr id="11" name="TextBox 10">
            <a:extLst>
              <a:ext uri="{FF2B5EF4-FFF2-40B4-BE49-F238E27FC236}">
                <a16:creationId xmlns:a16="http://schemas.microsoft.com/office/drawing/2014/main" xmlns="" id="{1135C8E2-C620-59CE-73B4-A4382E9C9FEF}"/>
              </a:ext>
            </a:extLst>
          </p:cNvPr>
          <p:cNvSpPr txBox="1"/>
          <p:nvPr/>
        </p:nvSpPr>
        <p:spPr>
          <a:xfrm>
            <a:off x="303463" y="5137034"/>
            <a:ext cx="11708064" cy="1200329"/>
          </a:xfrm>
          <a:prstGeom prst="rect">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defPPr>
              <a:defRPr lang="en-US"/>
            </a:defPPr>
            <a:lvl1pPr>
              <a:defRPr sz="3600" b="1">
                <a:cs typeface="Calibri" panose="020F0502020204030204"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dirty="0">
                <a:solidFill>
                  <a:schemeClr val="tx1"/>
                </a:solidFill>
              </a:rPr>
              <a:t>architect: 	a person whose job is to design buildings and 			places</a:t>
            </a:r>
          </a:p>
        </p:txBody>
      </p:sp>
      <p:sp>
        <p:nvSpPr>
          <p:cNvPr id="12" name="TextBox 11">
            <a:extLst>
              <a:ext uri="{FF2B5EF4-FFF2-40B4-BE49-F238E27FC236}">
                <a16:creationId xmlns:a16="http://schemas.microsoft.com/office/drawing/2014/main" xmlns="" id="{91618DE9-7EDA-E4D0-695A-5A86835B6AA0}"/>
              </a:ext>
            </a:extLst>
          </p:cNvPr>
          <p:cNvSpPr txBox="1"/>
          <p:nvPr/>
        </p:nvSpPr>
        <p:spPr>
          <a:xfrm>
            <a:off x="4443663" y="520637"/>
            <a:ext cx="8073976" cy="1200329"/>
          </a:xfrm>
          <a:prstGeom prst="rect">
            <a:avLst/>
          </a:prstGeom>
          <a:noFill/>
        </p:spPr>
        <p:txBody>
          <a:bodyPr wrap="square">
            <a:spAutoFit/>
          </a:bodyPr>
          <a:lstStyle/>
          <a:p>
            <a:r>
              <a:rPr lang="en-US" sz="3600" b="1" dirty="0">
                <a:cs typeface="Calibri" panose="020F0502020204030204" pitchFamily="34" charset="0"/>
              </a:rPr>
              <a:t>a. Read the words and definitions, then fill in the blanks. Listen and repeat.</a:t>
            </a:r>
          </a:p>
        </p:txBody>
      </p:sp>
      <p:pic>
        <p:nvPicPr>
          <p:cNvPr id="14" name="Picture 13" descr="A green and white sign&#10;&#10;Description automatically generated">
            <a:extLst>
              <a:ext uri="{FF2B5EF4-FFF2-40B4-BE49-F238E27FC236}">
                <a16:creationId xmlns:a16="http://schemas.microsoft.com/office/drawing/2014/main" xmlns="" id="{651CF021-0541-7F2C-934C-FDA04E43E1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3463" y="520637"/>
            <a:ext cx="3970730" cy="779530"/>
          </a:xfrm>
          <a:prstGeom prst="rect">
            <a:avLst/>
          </a:prstGeom>
        </p:spPr>
      </p:pic>
    </p:spTree>
    <p:extLst>
      <p:ext uri="{BB962C8B-B14F-4D97-AF65-F5344CB8AC3E}">
        <p14:creationId xmlns:p14="http://schemas.microsoft.com/office/powerpoint/2010/main" val="16802014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1477</Words>
  <Application>Microsoft Office PowerPoint</Application>
  <PresentationFormat>Custom</PresentationFormat>
  <Paragraphs>272</Paragraphs>
  <Slides>45</Slides>
  <Notes>19</Notes>
  <HiddenSlides>0</HiddenSlides>
  <MMClips>32</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Sở Giáo Dục và Đào Tạo Bình Định Trường THPT Xuân Diệu   Giáo viên: Nguyễn Thị Xuân Mỹ Lớp: 12A2 Môn: Tiếng 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2023-02-10T03:32:44Z</dcterms:created>
  <dcterms:modified xsi:type="dcterms:W3CDTF">2024-12-11T13:10:14Z</dcterms:modified>
</cp:coreProperties>
</file>