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30"/>
  </p:notesMasterIdLst>
  <p:sldIdLst>
    <p:sldId id="269" r:id="rId3"/>
    <p:sldId id="262" r:id="rId4"/>
    <p:sldId id="325" r:id="rId5"/>
    <p:sldId id="326" r:id="rId6"/>
    <p:sldId id="328" r:id="rId7"/>
    <p:sldId id="259" r:id="rId8"/>
    <p:sldId id="537" r:id="rId9"/>
    <p:sldId id="539" r:id="rId10"/>
    <p:sldId id="540" r:id="rId11"/>
    <p:sldId id="547" r:id="rId12"/>
    <p:sldId id="526" r:id="rId13"/>
    <p:sldId id="538" r:id="rId14"/>
    <p:sldId id="273" r:id="rId15"/>
    <p:sldId id="541" r:id="rId16"/>
    <p:sldId id="543" r:id="rId17"/>
    <p:sldId id="542" r:id="rId18"/>
    <p:sldId id="280" r:id="rId19"/>
    <p:sldId id="546" r:id="rId20"/>
    <p:sldId id="545" r:id="rId21"/>
    <p:sldId id="303" r:id="rId22"/>
    <p:sldId id="544" r:id="rId23"/>
    <p:sldId id="260" r:id="rId24"/>
    <p:sldId id="535" r:id="rId25"/>
    <p:sldId id="549" r:id="rId26"/>
    <p:sldId id="311" r:id="rId27"/>
    <p:sldId id="299" r:id="rId28"/>
    <p:sldId id="279" r:id="rId29"/>
  </p:sldIdLst>
  <p:sldSz cx="12192000" cy="6858000"/>
  <p:notesSz cx="6858000" cy="9144000"/>
  <p:embeddedFontLst>
    <p:embeddedFont>
      <p:font typeface="Cabin" panose="020B0604020202020204" charset="0"/>
      <p:regular r:id="rId31"/>
    </p:embeddedFont>
    <p:embeddedFont>
      <p:font typeface="Gaegu Bold" panose="020B0604020202020204" charset="0"/>
      <p:regular r:id="rId32"/>
    </p:embeddedFont>
    <p:embeddedFont>
      <p:font typeface="Lucida Sans Unicode" panose="020B0602030504020204" pitchFamily="34" charset="0"/>
      <p:regular r:id="rId33"/>
    </p:embeddedFont>
    <p:embeddedFont>
      <p:font typeface="More Sugar" panose="020B0604020202020204" charset="0"/>
      <p:regular r:id="rId34"/>
    </p:embeddedFont>
    <p:embeddedFont>
      <p:font typeface="More Sugar Thin" panose="020B0604020202020204" charset="0"/>
      <p:regular r:id="rId35"/>
    </p:embeddedFont>
    <p:embeddedFont>
      <p:font typeface="Sailors" panose="02000000000000000000" charset="0"/>
      <p:regular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D05"/>
    <a:srgbClr val="30CFCD"/>
    <a:srgbClr val="FFCCFF"/>
    <a:srgbClr val="E9AAD4"/>
    <a:srgbClr val="DCADCB"/>
    <a:srgbClr val="0E73B7"/>
    <a:srgbClr val="E43230"/>
    <a:srgbClr val="DBB2CB"/>
    <a:srgbClr val="9F7906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81" autoAdjust="0"/>
    <p:restoredTop sz="94660"/>
  </p:normalViewPr>
  <p:slideViewPr>
    <p:cSldViewPr snapToGrid="0">
      <p:cViewPr>
        <p:scale>
          <a:sx n="75" d="100"/>
          <a:sy n="75" d="100"/>
        </p:scale>
        <p:origin x="226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E9993-EDB2-44E8-8C6A-50324C78321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EEA7-F79F-4681-AAD1-2EB28273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4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064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84496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7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7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40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93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23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67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5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9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92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15195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732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13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20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604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4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3959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</a:t>
            </a:r>
            <a:r>
              <a:rPr lang="en-US" sz="1800" b="1" baseline="0" dirty="0">
                <a:solidFill>
                  <a:schemeClr val="bg1"/>
                </a:solidFill>
              </a:rPr>
              <a:t> Global warming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487177" y="0"/>
            <a:ext cx="370482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2.3:</a:t>
            </a:r>
            <a:r>
              <a:rPr lang="en-US" sz="1800" b="0" baseline="0" dirty="0">
                <a:solidFill>
                  <a:schemeClr val="bg1"/>
                </a:solidFill>
              </a:rPr>
              <a:t> Pronunciation &amp; Speaking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2.jfif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8.xml"/><Relationship Id="rId10" Type="http://schemas.openxmlformats.org/officeDocument/2006/relationships/audio" Target="../media/media6.mp3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552699" y="266700"/>
            <a:ext cx="7705725" cy="909646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5625"/>
              </a:avLst>
            </a:prstTxWarp>
          </a:bodyPr>
          <a:lstStyle/>
          <a:p>
            <a:pPr algn="ctr">
              <a:defRPr/>
            </a:pPr>
            <a:r>
              <a:rPr lang="vi-VN" sz="1600" kern="10" dirty="0">
                <a:ln w="9525">
                  <a:solidFill>
                    <a:srgbClr val="FF0000">
                      <a:alpha val="62000"/>
                    </a:srgbClr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WELCOME TO OUR CLASS</a:t>
            </a:r>
            <a:endParaRPr lang="en-US" sz="1600" b="1" kern="10" dirty="0">
              <a:ln w="9525">
                <a:solidFill>
                  <a:srgbClr val="FF0000">
                    <a:alpha val="62000"/>
                  </a:srgbClr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599" y="1314451"/>
            <a:ext cx="5410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0070C0"/>
                </a:solidFill>
              </a:rPr>
              <a:t>Teacher: Vo My Thu</a:t>
            </a:r>
            <a:endParaRPr lang="vi-VN" sz="4000" b="1" dirty="0">
              <a:solidFill>
                <a:srgbClr val="0070C0"/>
              </a:solidFill>
            </a:endParaRPr>
          </a:p>
          <a:p>
            <a:pPr algn="ctr"/>
            <a:r>
              <a:rPr lang="vi-VN" sz="4400" b="1" dirty="0">
                <a:solidFill>
                  <a:srgbClr val="00B050"/>
                </a:solidFill>
              </a:rPr>
              <a:t>Class: 11A3</a:t>
            </a:r>
            <a:endParaRPr lang="en-US" sz="4400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Eco friendly city with solar panel and wind turbines Premium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667000"/>
            <a:ext cx="91440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65C78-C643-492A-93D3-8CDDC8E3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EA075B-CD27-4653-E232-E55D1FDD2095}"/>
              </a:ext>
            </a:extLst>
          </p:cNvPr>
          <p:cNvSpPr/>
          <p:nvPr/>
        </p:nvSpPr>
        <p:spPr>
          <a:xfrm>
            <a:off x="1570281" y="1320929"/>
            <a:ext cx="9106303" cy="5253607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7E5CBC-B969-85BE-B06B-E44AEA2ECD73}"/>
              </a:ext>
            </a:extLst>
          </p:cNvPr>
          <p:cNvSpPr/>
          <p:nvPr/>
        </p:nvSpPr>
        <p:spPr>
          <a:xfrm>
            <a:off x="-540589" y="-429768"/>
            <a:ext cx="4876800" cy="2231136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B5D6BAA-EF66-FF6B-4577-8686B8B2C946}"/>
              </a:ext>
            </a:extLst>
          </p:cNvPr>
          <p:cNvSpPr/>
          <p:nvPr/>
        </p:nvSpPr>
        <p:spPr>
          <a:xfrm>
            <a:off x="-381329" y="6857999"/>
            <a:ext cx="12573329" cy="1464649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4591F9-5DAC-532E-1D05-D0B6AC18FF7C}"/>
              </a:ext>
            </a:extLst>
          </p:cNvPr>
          <p:cNvSpPr/>
          <p:nvPr/>
        </p:nvSpPr>
        <p:spPr>
          <a:xfrm>
            <a:off x="-1923267" y="3746758"/>
            <a:ext cx="4275086" cy="4146833"/>
          </a:xfrm>
          <a:custGeom>
            <a:avLst/>
            <a:gdLst/>
            <a:ahLst/>
            <a:cxnLst/>
            <a:rect l="l" t="t" r="r" b="b"/>
            <a:pathLst>
              <a:path w="6412629" h="6220250">
                <a:moveTo>
                  <a:pt x="0" y="0"/>
                </a:moveTo>
                <a:lnTo>
                  <a:pt x="6412629" y="0"/>
                </a:lnTo>
                <a:lnTo>
                  <a:pt x="6412629" y="6220250"/>
                </a:lnTo>
                <a:lnTo>
                  <a:pt x="0" y="622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6FD967E-7165-E135-F084-C63D881895C6}"/>
              </a:ext>
            </a:extLst>
          </p:cNvPr>
          <p:cNvSpPr/>
          <p:nvPr/>
        </p:nvSpPr>
        <p:spPr>
          <a:xfrm>
            <a:off x="11079150" y="5657129"/>
            <a:ext cx="1325314" cy="224705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C37A930-ADC6-4F72-1273-0A721AEBEF2C}"/>
              </a:ext>
            </a:extLst>
          </p:cNvPr>
          <p:cNvSpPr/>
          <p:nvPr/>
        </p:nvSpPr>
        <p:spPr>
          <a:xfrm>
            <a:off x="8210751" y="-655320"/>
            <a:ext cx="4876800" cy="268224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7D5303-5290-F8B8-563D-36E4A204A0C8}"/>
              </a:ext>
            </a:extLst>
          </p:cNvPr>
          <p:cNvSpPr txBox="1"/>
          <p:nvPr/>
        </p:nvSpPr>
        <p:spPr>
          <a:xfrm>
            <a:off x="4456177" y="323342"/>
            <a:ext cx="8650224" cy="148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6"/>
              </a:lnSpc>
            </a:pPr>
            <a:r>
              <a:rPr lang="vi-VN" sz="4500" dirty="0">
                <a:latin typeface="Calibri" panose="020F0502020204030204" pitchFamily="34" charset="0"/>
                <a:cs typeface="Calibri" panose="020F0502020204030204" pitchFamily="34" charset="0"/>
              </a:rPr>
              <a:t>READING TIME</a:t>
            </a:r>
          </a:p>
          <a:p>
            <a:pPr>
              <a:lnSpc>
                <a:spcPts val="6336"/>
              </a:lnSpc>
            </a:pPr>
            <a:endParaRPr lang="en-US" sz="4500" dirty="0">
              <a:solidFill>
                <a:srgbClr val="000000"/>
              </a:solidFill>
              <a:latin typeface="Sailor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7083C-4F7A-194B-0A2D-F1AD3AD787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9" y="1272856"/>
            <a:ext cx="3830321" cy="49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9899"/>
            <a:ext cx="12901643" cy="7248378"/>
          </a:xfrm>
          <a:custGeom>
            <a:avLst/>
            <a:gdLst/>
            <a:ahLst/>
            <a:cxnLst/>
            <a:rect l="l" t="t" r="r" b="b"/>
            <a:pathLst>
              <a:path w="19352465" h="10872567">
                <a:moveTo>
                  <a:pt x="0" y="0"/>
                </a:moveTo>
                <a:lnTo>
                  <a:pt x="19352465" y="0"/>
                </a:lnTo>
                <a:lnTo>
                  <a:pt x="19352465" y="10872567"/>
                </a:lnTo>
                <a:lnTo>
                  <a:pt x="0" y="10872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 rot="-5268899">
            <a:off x="-1126352" y="5337205"/>
            <a:ext cx="2967051" cy="2703725"/>
          </a:xfrm>
          <a:custGeom>
            <a:avLst/>
            <a:gdLst/>
            <a:ahLst/>
            <a:cxnLst/>
            <a:rect l="l" t="t" r="r" b="b"/>
            <a:pathLst>
              <a:path w="4450576" h="4055588">
                <a:moveTo>
                  <a:pt x="0" y="0"/>
                </a:moveTo>
                <a:lnTo>
                  <a:pt x="4450576" y="0"/>
                </a:lnTo>
                <a:lnTo>
                  <a:pt x="4450576" y="4055588"/>
                </a:lnTo>
                <a:lnTo>
                  <a:pt x="0" y="4055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2000"/>
            </a:blip>
            <a:stretch>
              <a:fillRect/>
            </a:stretch>
          </a:blipFill>
        </p:spPr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323D4E34-E794-7672-8911-5DBB81224D33}"/>
              </a:ext>
            </a:extLst>
          </p:cNvPr>
          <p:cNvSpPr/>
          <p:nvPr/>
        </p:nvSpPr>
        <p:spPr>
          <a:xfrm>
            <a:off x="97990" y="-182819"/>
            <a:ext cx="3256378" cy="6624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Greenhouse Gases and Climate Change (Definition &amp; Examples)">
            <a:extLst>
              <a:ext uri="{FF2B5EF4-FFF2-40B4-BE49-F238E27FC236}">
                <a16:creationId xmlns:a16="http://schemas.microsoft.com/office/drawing/2014/main" id="{56273B31-9D98-AAEC-8F78-4E6A0913A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" b="3560"/>
          <a:stretch/>
        </p:blipFill>
        <p:spPr bwMode="auto">
          <a:xfrm>
            <a:off x="2805079" y="571616"/>
            <a:ext cx="7223834" cy="44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Đ Ghé thăm Fb.com/nkpowerskills">
            <a:extLst>
              <a:ext uri="{FF2B5EF4-FFF2-40B4-BE49-F238E27FC236}">
                <a16:creationId xmlns:a16="http://schemas.microsoft.com/office/drawing/2014/main" id="{0E230651-03D9-F3FE-BD16-B34AC26B140A}"/>
              </a:ext>
            </a:extLst>
          </p:cNvPr>
          <p:cNvSpPr/>
          <p:nvPr/>
        </p:nvSpPr>
        <p:spPr>
          <a:xfrm>
            <a:off x="4243525" y="5759888"/>
            <a:ext cx="1737762" cy="6719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O</a:t>
            </a:r>
            <a:r>
              <a:rPr kumimoji="0" lang="vi-VN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-250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C996BCB0-15CD-2FAA-F754-2CC240D7AC3C}"/>
              </a:ext>
            </a:extLst>
          </p:cNvPr>
          <p:cNvSpPr/>
          <p:nvPr/>
        </p:nvSpPr>
        <p:spPr>
          <a:xfrm>
            <a:off x="9820966" y="5724657"/>
            <a:ext cx="1737762" cy="6719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N</a:t>
            </a:r>
            <a:r>
              <a:rPr kumimoji="0" lang="vi-VN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90C403FC-452E-CCEB-D107-605A6D16F4CF}"/>
              </a:ext>
            </a:extLst>
          </p:cNvPr>
          <p:cNvSpPr/>
          <p:nvPr/>
        </p:nvSpPr>
        <p:spPr>
          <a:xfrm>
            <a:off x="1650978" y="5760167"/>
            <a:ext cx="1737762" cy="6719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CO</a:t>
            </a:r>
            <a:r>
              <a:rPr kumimoji="0" lang="vi-VN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-250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7091DC3F-F8C6-F00E-81ED-8E28F9B8B0FB}"/>
              </a:ext>
            </a:extLst>
          </p:cNvPr>
          <p:cNvSpPr/>
          <p:nvPr/>
        </p:nvSpPr>
        <p:spPr>
          <a:xfrm>
            <a:off x="6935723" y="5729101"/>
            <a:ext cx="1737762" cy="6719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CH</a:t>
            </a:r>
            <a:r>
              <a:rPr kumimoji="0" lang="vi-VN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-250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5990F-DE89-4AD4-7ABB-C7DC8F3BA7C9}"/>
              </a:ext>
            </a:extLst>
          </p:cNvPr>
          <p:cNvSpPr txBox="1"/>
          <p:nvPr/>
        </p:nvSpPr>
        <p:spPr>
          <a:xfrm>
            <a:off x="238898" y="2117810"/>
            <a:ext cx="26855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Which gas </a:t>
            </a:r>
            <a:endParaRPr lang="vi-VN" sz="4000" dirty="0"/>
          </a:p>
          <a:p>
            <a:r>
              <a:rPr lang="en-US" sz="4000" dirty="0"/>
              <a:t>is not a greenhouse gas?</a:t>
            </a:r>
          </a:p>
        </p:txBody>
      </p:sp>
    </p:spTree>
    <p:extLst>
      <p:ext uri="{BB962C8B-B14F-4D97-AF65-F5344CB8AC3E}">
        <p14:creationId xmlns:p14="http://schemas.microsoft.com/office/powerpoint/2010/main" val="29382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F311C-3BE1-566B-47AA-B7B393F3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4169D2-6158-57CC-90B8-80280D3C6433}"/>
              </a:ext>
            </a:extLst>
          </p:cNvPr>
          <p:cNvSpPr/>
          <p:nvPr/>
        </p:nvSpPr>
        <p:spPr>
          <a:xfrm>
            <a:off x="1570281" y="1320930"/>
            <a:ext cx="9106303" cy="4297818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00C27C-2EFA-EFAE-771C-8790A0B129B2}"/>
              </a:ext>
            </a:extLst>
          </p:cNvPr>
          <p:cNvSpPr/>
          <p:nvPr/>
        </p:nvSpPr>
        <p:spPr>
          <a:xfrm>
            <a:off x="-540589" y="-429768"/>
            <a:ext cx="4876800" cy="2231136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F991E6C-7709-D6DC-C199-6B784C857DEC}"/>
              </a:ext>
            </a:extLst>
          </p:cNvPr>
          <p:cNvSpPr/>
          <p:nvPr/>
        </p:nvSpPr>
        <p:spPr>
          <a:xfrm>
            <a:off x="-381329" y="6857999"/>
            <a:ext cx="12573329" cy="1464649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9F7B2CF-CF22-F458-4820-44770D7F4315}"/>
              </a:ext>
            </a:extLst>
          </p:cNvPr>
          <p:cNvSpPr/>
          <p:nvPr/>
        </p:nvSpPr>
        <p:spPr>
          <a:xfrm>
            <a:off x="-1923267" y="3746758"/>
            <a:ext cx="4275086" cy="4146833"/>
          </a:xfrm>
          <a:custGeom>
            <a:avLst/>
            <a:gdLst/>
            <a:ahLst/>
            <a:cxnLst/>
            <a:rect l="l" t="t" r="r" b="b"/>
            <a:pathLst>
              <a:path w="6412629" h="6220250">
                <a:moveTo>
                  <a:pt x="0" y="0"/>
                </a:moveTo>
                <a:lnTo>
                  <a:pt x="6412629" y="0"/>
                </a:lnTo>
                <a:lnTo>
                  <a:pt x="6412629" y="6220250"/>
                </a:lnTo>
                <a:lnTo>
                  <a:pt x="0" y="622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CAC8D1D-E8F4-1ACC-EE5E-8603C6839517}"/>
              </a:ext>
            </a:extLst>
          </p:cNvPr>
          <p:cNvSpPr/>
          <p:nvPr/>
        </p:nvSpPr>
        <p:spPr>
          <a:xfrm>
            <a:off x="11079150" y="5657129"/>
            <a:ext cx="1325314" cy="224705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114AD7-DF4F-AE65-6E7C-B703447F7D8D}"/>
              </a:ext>
            </a:extLst>
          </p:cNvPr>
          <p:cNvSpPr/>
          <p:nvPr/>
        </p:nvSpPr>
        <p:spPr>
          <a:xfrm>
            <a:off x="8210751" y="-655320"/>
            <a:ext cx="4876800" cy="268224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CE5F186-31FF-482D-A6D2-1BD0012CF792}"/>
              </a:ext>
            </a:extLst>
          </p:cNvPr>
          <p:cNvSpPr txBox="1"/>
          <p:nvPr/>
        </p:nvSpPr>
        <p:spPr>
          <a:xfrm>
            <a:off x="4564460" y="2820296"/>
            <a:ext cx="8650224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6"/>
              </a:lnSpc>
            </a:pPr>
            <a:r>
              <a:rPr lang="vi-VN" sz="6000" b="1" dirty="0"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US" sz="6000" b="1" dirty="0">
              <a:solidFill>
                <a:srgbClr val="000000"/>
              </a:solidFill>
              <a:latin typeface="Sailors"/>
            </a:endParaRPr>
          </a:p>
        </p:txBody>
      </p:sp>
    </p:spTree>
    <p:extLst>
      <p:ext uri="{BB962C8B-B14F-4D97-AF65-F5344CB8AC3E}">
        <p14:creationId xmlns:p14="http://schemas.microsoft.com/office/powerpoint/2010/main" val="22071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54800" y="5833373"/>
            <a:ext cx="5693548" cy="1040351"/>
          </a:xfrm>
          <a:custGeom>
            <a:avLst/>
            <a:gdLst/>
            <a:ahLst/>
            <a:cxnLst/>
            <a:rect l="l" t="t" r="r" b="b"/>
            <a:pathLst>
              <a:path w="18751122" h="4227526">
                <a:moveTo>
                  <a:pt x="0" y="0"/>
                </a:moveTo>
                <a:lnTo>
                  <a:pt x="18751122" y="0"/>
                </a:lnTo>
                <a:lnTo>
                  <a:pt x="18751122" y="4227526"/>
                </a:lnTo>
                <a:lnTo>
                  <a:pt x="0" y="422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457200" y="726440"/>
            <a:ext cx="3535962" cy="914400"/>
            <a:chOff x="0" y="0"/>
            <a:chExt cx="568268" cy="5676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8268" cy="567656"/>
            </a:xfrm>
            <a:custGeom>
              <a:avLst/>
              <a:gdLst/>
              <a:ahLst/>
              <a:cxnLst/>
              <a:rect l="l" t="t" r="r" b="b"/>
              <a:pathLst>
                <a:path w="568268" h="567656">
                  <a:moveTo>
                    <a:pt x="74442" y="0"/>
                  </a:moveTo>
                  <a:lnTo>
                    <a:pt x="493826" y="0"/>
                  </a:lnTo>
                  <a:cubicBezTo>
                    <a:pt x="513569" y="0"/>
                    <a:pt x="532504" y="7843"/>
                    <a:pt x="546465" y="21804"/>
                  </a:cubicBezTo>
                  <a:cubicBezTo>
                    <a:pt x="560425" y="35764"/>
                    <a:pt x="568268" y="54699"/>
                    <a:pt x="568268" y="74442"/>
                  </a:cubicBezTo>
                  <a:lnTo>
                    <a:pt x="568268" y="493214"/>
                  </a:lnTo>
                  <a:cubicBezTo>
                    <a:pt x="568268" y="512957"/>
                    <a:pt x="560425" y="531892"/>
                    <a:pt x="546465" y="545853"/>
                  </a:cubicBezTo>
                  <a:cubicBezTo>
                    <a:pt x="532504" y="559813"/>
                    <a:pt x="513569" y="567656"/>
                    <a:pt x="493826" y="567656"/>
                  </a:cubicBezTo>
                  <a:lnTo>
                    <a:pt x="74442" y="567656"/>
                  </a:lnTo>
                  <a:cubicBezTo>
                    <a:pt x="54699" y="567656"/>
                    <a:pt x="35764" y="559813"/>
                    <a:pt x="21804" y="545853"/>
                  </a:cubicBezTo>
                  <a:cubicBezTo>
                    <a:pt x="7843" y="531892"/>
                    <a:pt x="0" y="512957"/>
                    <a:pt x="0" y="493214"/>
                  </a:cubicBezTo>
                  <a:lnTo>
                    <a:pt x="0" y="74442"/>
                  </a:lnTo>
                  <a:cubicBezTo>
                    <a:pt x="0" y="54699"/>
                    <a:pt x="7843" y="35764"/>
                    <a:pt x="21804" y="21804"/>
                  </a:cubicBezTo>
                  <a:cubicBezTo>
                    <a:pt x="35764" y="7843"/>
                    <a:pt x="54699" y="0"/>
                    <a:pt x="7444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61925" cap="rnd">
              <a:solidFill>
                <a:srgbClr val="699348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71450"/>
              <a:ext cx="568268" cy="7391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787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863473" y="1306199"/>
            <a:ext cx="3026140" cy="880332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7"/>
                </a:lnTo>
                <a:lnTo>
                  <a:pt x="0" y="1320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-73439" y="1746365"/>
            <a:ext cx="3026140" cy="880332"/>
          </a:xfrm>
          <a:custGeom>
            <a:avLst/>
            <a:gdLst/>
            <a:ahLst/>
            <a:cxnLst/>
            <a:rect l="l" t="t" r="r" b="b"/>
            <a:pathLst>
              <a:path w="4539210" h="1320498">
                <a:moveTo>
                  <a:pt x="0" y="0"/>
                </a:moveTo>
                <a:lnTo>
                  <a:pt x="4539210" y="0"/>
                </a:lnTo>
                <a:lnTo>
                  <a:pt x="4539210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-611045" y="989076"/>
            <a:ext cx="1075211" cy="312789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10614422" y="307108"/>
            <a:ext cx="1075211" cy="312789"/>
          </a:xfrm>
          <a:custGeom>
            <a:avLst/>
            <a:gdLst/>
            <a:ahLst/>
            <a:cxnLst/>
            <a:rect l="l" t="t" r="r" b="b"/>
            <a:pathLst>
              <a:path w="1612817" h="469183">
                <a:moveTo>
                  <a:pt x="0" y="0"/>
                </a:moveTo>
                <a:lnTo>
                  <a:pt x="1612817" y="0"/>
                </a:lnTo>
                <a:lnTo>
                  <a:pt x="1612817" y="469183"/>
                </a:lnTo>
                <a:lnTo>
                  <a:pt x="0" y="46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28"/>
          <p:cNvSpPr/>
          <p:nvPr/>
        </p:nvSpPr>
        <p:spPr>
          <a:xfrm>
            <a:off x="9596941" y="2102014"/>
            <a:ext cx="660619" cy="991548"/>
          </a:xfrm>
          <a:custGeom>
            <a:avLst/>
            <a:gdLst/>
            <a:ahLst/>
            <a:cxnLst/>
            <a:rect l="l" t="t" r="r" b="b"/>
            <a:pathLst>
              <a:path w="990928" h="1487322">
                <a:moveTo>
                  <a:pt x="0" y="0"/>
                </a:moveTo>
                <a:lnTo>
                  <a:pt x="990928" y="0"/>
                </a:lnTo>
                <a:lnTo>
                  <a:pt x="990928" y="1487322"/>
                </a:lnTo>
                <a:lnTo>
                  <a:pt x="0" y="1487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TextBox 31"/>
          <p:cNvSpPr txBox="1"/>
          <p:nvPr/>
        </p:nvSpPr>
        <p:spPr>
          <a:xfrm>
            <a:off x="812801" y="878840"/>
            <a:ext cx="289655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1.</a:t>
            </a:r>
            <a:r>
              <a:rPr lang="vi-VN" sz="4000" b="1" dirty="0">
                <a:cs typeface="Times New Roman" panose="02020603050405020304" pitchFamily="18" charset="0"/>
              </a:rPr>
              <a:t>solve</a:t>
            </a:r>
            <a:endParaRPr lang="en-US" sz="2667" b="1" dirty="0">
              <a:cs typeface="Times New Roman" panose="02020603050405020304" pitchFamily="18" charset="0"/>
            </a:endParaRPr>
          </a:p>
        </p:txBody>
      </p:sp>
      <p:grpSp>
        <p:nvGrpSpPr>
          <p:cNvPr id="57" name="Group 4">
            <a:extLst>
              <a:ext uri="{FF2B5EF4-FFF2-40B4-BE49-F238E27FC236}">
                <a16:creationId xmlns:a16="http://schemas.microsoft.com/office/drawing/2014/main" id="{8AE36275-DE38-730B-B10F-82068C2A09B4}"/>
              </a:ext>
            </a:extLst>
          </p:cNvPr>
          <p:cNvGrpSpPr/>
          <p:nvPr/>
        </p:nvGrpSpPr>
        <p:grpSpPr>
          <a:xfrm>
            <a:off x="391996" y="2165173"/>
            <a:ext cx="3535962" cy="914400"/>
            <a:chOff x="0" y="0"/>
            <a:chExt cx="568268" cy="567656"/>
          </a:xfrm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90E6871A-CE25-07C5-37FE-F79440C5FE04}"/>
                </a:ext>
              </a:extLst>
            </p:cNvPr>
            <p:cNvSpPr/>
            <p:nvPr/>
          </p:nvSpPr>
          <p:spPr>
            <a:xfrm>
              <a:off x="0" y="0"/>
              <a:ext cx="568268" cy="567656"/>
            </a:xfrm>
            <a:custGeom>
              <a:avLst/>
              <a:gdLst/>
              <a:ahLst/>
              <a:cxnLst/>
              <a:rect l="l" t="t" r="r" b="b"/>
              <a:pathLst>
                <a:path w="568268" h="567656">
                  <a:moveTo>
                    <a:pt x="74442" y="0"/>
                  </a:moveTo>
                  <a:lnTo>
                    <a:pt x="493826" y="0"/>
                  </a:lnTo>
                  <a:cubicBezTo>
                    <a:pt x="513569" y="0"/>
                    <a:pt x="532504" y="7843"/>
                    <a:pt x="546465" y="21804"/>
                  </a:cubicBezTo>
                  <a:cubicBezTo>
                    <a:pt x="560425" y="35764"/>
                    <a:pt x="568268" y="54699"/>
                    <a:pt x="568268" y="74442"/>
                  </a:cubicBezTo>
                  <a:lnTo>
                    <a:pt x="568268" y="493214"/>
                  </a:lnTo>
                  <a:cubicBezTo>
                    <a:pt x="568268" y="512957"/>
                    <a:pt x="560425" y="531892"/>
                    <a:pt x="546465" y="545853"/>
                  </a:cubicBezTo>
                  <a:cubicBezTo>
                    <a:pt x="532504" y="559813"/>
                    <a:pt x="513569" y="567656"/>
                    <a:pt x="493826" y="567656"/>
                  </a:cubicBezTo>
                  <a:lnTo>
                    <a:pt x="74442" y="567656"/>
                  </a:lnTo>
                  <a:cubicBezTo>
                    <a:pt x="54699" y="567656"/>
                    <a:pt x="35764" y="559813"/>
                    <a:pt x="21804" y="545853"/>
                  </a:cubicBezTo>
                  <a:cubicBezTo>
                    <a:pt x="7843" y="531892"/>
                    <a:pt x="0" y="512957"/>
                    <a:pt x="0" y="493214"/>
                  </a:cubicBezTo>
                  <a:lnTo>
                    <a:pt x="0" y="74442"/>
                  </a:lnTo>
                  <a:cubicBezTo>
                    <a:pt x="0" y="54699"/>
                    <a:pt x="7843" y="35764"/>
                    <a:pt x="21804" y="21804"/>
                  </a:cubicBezTo>
                  <a:cubicBezTo>
                    <a:pt x="35764" y="7843"/>
                    <a:pt x="54699" y="0"/>
                    <a:pt x="74442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61925" cap="rnd">
              <a:solidFill>
                <a:srgbClr val="699348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9" name="TextBox 6">
              <a:extLst>
                <a:ext uri="{FF2B5EF4-FFF2-40B4-BE49-F238E27FC236}">
                  <a16:creationId xmlns:a16="http://schemas.microsoft.com/office/drawing/2014/main" id="{128FAFE4-58C6-62B9-B00C-DB483662329E}"/>
                </a:ext>
              </a:extLst>
            </p:cNvPr>
            <p:cNvSpPr txBox="1"/>
            <p:nvPr/>
          </p:nvSpPr>
          <p:spPr>
            <a:xfrm>
              <a:off x="0" y="-171450"/>
              <a:ext cx="568268" cy="7391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787"/>
                </a:lnSpc>
              </a:pPr>
              <a:endParaRPr sz="1200"/>
            </a:p>
          </p:txBody>
        </p:sp>
      </p:grpSp>
      <p:sp>
        <p:nvSpPr>
          <p:cNvPr id="60" name="TextBox 31">
            <a:extLst>
              <a:ext uri="{FF2B5EF4-FFF2-40B4-BE49-F238E27FC236}">
                <a16:creationId xmlns:a16="http://schemas.microsoft.com/office/drawing/2014/main" id="{830FE78C-2DF2-FE23-6175-2B507532CEC9}"/>
              </a:ext>
            </a:extLst>
          </p:cNvPr>
          <p:cNvSpPr txBox="1"/>
          <p:nvPr/>
        </p:nvSpPr>
        <p:spPr>
          <a:xfrm>
            <a:off x="717374" y="2317573"/>
            <a:ext cx="297687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2.</a:t>
            </a:r>
            <a:r>
              <a:rPr lang="vi-VN" sz="4000" b="1" dirty="0">
                <a:cs typeface="Times New Roman" panose="02020603050405020304" pitchFamily="18" charset="0"/>
              </a:rPr>
              <a:t> solution</a:t>
            </a:r>
            <a:endParaRPr lang="en-US" sz="2667" b="1" dirty="0">
              <a:cs typeface="Times New Roman" panose="02020603050405020304" pitchFamily="18" charset="0"/>
            </a:endParaRP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030EFB37-EB80-AF13-6451-EF04B20FDA61}"/>
              </a:ext>
            </a:extLst>
          </p:cNvPr>
          <p:cNvSpPr/>
          <p:nvPr/>
        </p:nvSpPr>
        <p:spPr>
          <a:xfrm>
            <a:off x="426720" y="3601720"/>
            <a:ext cx="3556000" cy="914400"/>
          </a:xfrm>
          <a:custGeom>
            <a:avLst/>
            <a:gdLst/>
            <a:ahLst/>
            <a:cxnLst/>
            <a:rect l="l" t="t" r="r" b="b"/>
            <a:pathLst>
              <a:path w="568268" h="567656">
                <a:moveTo>
                  <a:pt x="74442" y="0"/>
                </a:moveTo>
                <a:lnTo>
                  <a:pt x="493826" y="0"/>
                </a:lnTo>
                <a:cubicBezTo>
                  <a:pt x="513569" y="0"/>
                  <a:pt x="532504" y="7843"/>
                  <a:pt x="546465" y="21804"/>
                </a:cubicBezTo>
                <a:cubicBezTo>
                  <a:pt x="560425" y="35764"/>
                  <a:pt x="568268" y="54699"/>
                  <a:pt x="568268" y="74442"/>
                </a:cubicBezTo>
                <a:lnTo>
                  <a:pt x="568268" y="493214"/>
                </a:lnTo>
                <a:cubicBezTo>
                  <a:pt x="568268" y="512957"/>
                  <a:pt x="560425" y="531892"/>
                  <a:pt x="546465" y="545853"/>
                </a:cubicBezTo>
                <a:cubicBezTo>
                  <a:pt x="532504" y="559813"/>
                  <a:pt x="513569" y="567656"/>
                  <a:pt x="493826" y="567656"/>
                </a:cubicBezTo>
                <a:lnTo>
                  <a:pt x="74442" y="567656"/>
                </a:lnTo>
                <a:cubicBezTo>
                  <a:pt x="54699" y="567656"/>
                  <a:pt x="35764" y="559813"/>
                  <a:pt x="21804" y="545853"/>
                </a:cubicBezTo>
                <a:cubicBezTo>
                  <a:pt x="7843" y="531892"/>
                  <a:pt x="0" y="512957"/>
                  <a:pt x="0" y="493214"/>
                </a:cubicBezTo>
                <a:lnTo>
                  <a:pt x="0" y="74442"/>
                </a:lnTo>
                <a:cubicBezTo>
                  <a:pt x="0" y="54699"/>
                  <a:pt x="7843" y="35764"/>
                  <a:pt x="21804" y="21804"/>
                </a:cubicBezTo>
                <a:cubicBezTo>
                  <a:pt x="35764" y="7843"/>
                  <a:pt x="54699" y="0"/>
                  <a:pt x="74442" y="0"/>
                </a:cubicBezTo>
                <a:close/>
              </a:path>
            </a:pathLst>
          </a:custGeom>
          <a:solidFill>
            <a:srgbClr val="FFC000"/>
          </a:solidFill>
          <a:ln w="161925" cap="rnd">
            <a:solidFill>
              <a:srgbClr val="699348"/>
            </a:solidFill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64" name="TextBox 31">
            <a:extLst>
              <a:ext uri="{FF2B5EF4-FFF2-40B4-BE49-F238E27FC236}">
                <a16:creationId xmlns:a16="http://schemas.microsoft.com/office/drawing/2014/main" id="{19C8E7E8-A74D-FC32-E1CF-F1EB3569157D}"/>
              </a:ext>
            </a:extLst>
          </p:cNvPr>
          <p:cNvSpPr txBox="1"/>
          <p:nvPr/>
        </p:nvSpPr>
        <p:spPr>
          <a:xfrm>
            <a:off x="833121" y="3723640"/>
            <a:ext cx="310895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3.</a:t>
            </a:r>
            <a:r>
              <a:rPr lang="vi-VN" sz="4000" b="1" dirty="0">
                <a:cs typeface="Times New Roman" panose="02020603050405020304" pitchFamily="18" charset="0"/>
              </a:rPr>
              <a:t>advantage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endParaRPr lang="en-US" sz="2667" b="1" dirty="0">
              <a:cs typeface="Times New Roman" panose="02020603050405020304" pitchFamily="18" charset="0"/>
            </a:endParaRPr>
          </a:p>
        </p:txBody>
      </p:sp>
      <p:grpSp>
        <p:nvGrpSpPr>
          <p:cNvPr id="65" name="Group 4">
            <a:extLst>
              <a:ext uri="{FF2B5EF4-FFF2-40B4-BE49-F238E27FC236}">
                <a16:creationId xmlns:a16="http://schemas.microsoft.com/office/drawing/2014/main" id="{2A9AEB49-2307-FB0D-5631-D6B7EFA87247}"/>
              </a:ext>
            </a:extLst>
          </p:cNvPr>
          <p:cNvGrpSpPr/>
          <p:nvPr/>
        </p:nvGrpSpPr>
        <p:grpSpPr>
          <a:xfrm>
            <a:off x="436880" y="4963160"/>
            <a:ext cx="3535962" cy="914400"/>
            <a:chOff x="0" y="0"/>
            <a:chExt cx="568268" cy="567656"/>
          </a:xfrm>
        </p:grpSpPr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36814BE9-9E65-FB2C-6F17-87839A19385D}"/>
                </a:ext>
              </a:extLst>
            </p:cNvPr>
            <p:cNvSpPr/>
            <p:nvPr/>
          </p:nvSpPr>
          <p:spPr>
            <a:xfrm>
              <a:off x="0" y="0"/>
              <a:ext cx="568268" cy="567656"/>
            </a:xfrm>
            <a:custGeom>
              <a:avLst/>
              <a:gdLst/>
              <a:ahLst/>
              <a:cxnLst/>
              <a:rect l="l" t="t" r="r" b="b"/>
              <a:pathLst>
                <a:path w="568268" h="567656">
                  <a:moveTo>
                    <a:pt x="74442" y="0"/>
                  </a:moveTo>
                  <a:lnTo>
                    <a:pt x="493826" y="0"/>
                  </a:lnTo>
                  <a:cubicBezTo>
                    <a:pt x="513569" y="0"/>
                    <a:pt x="532504" y="7843"/>
                    <a:pt x="546465" y="21804"/>
                  </a:cubicBezTo>
                  <a:cubicBezTo>
                    <a:pt x="560425" y="35764"/>
                    <a:pt x="568268" y="54699"/>
                    <a:pt x="568268" y="74442"/>
                  </a:cubicBezTo>
                  <a:lnTo>
                    <a:pt x="568268" y="493214"/>
                  </a:lnTo>
                  <a:cubicBezTo>
                    <a:pt x="568268" y="512957"/>
                    <a:pt x="560425" y="531892"/>
                    <a:pt x="546465" y="545853"/>
                  </a:cubicBezTo>
                  <a:cubicBezTo>
                    <a:pt x="532504" y="559813"/>
                    <a:pt x="513569" y="567656"/>
                    <a:pt x="493826" y="567656"/>
                  </a:cubicBezTo>
                  <a:lnTo>
                    <a:pt x="74442" y="567656"/>
                  </a:lnTo>
                  <a:cubicBezTo>
                    <a:pt x="54699" y="567656"/>
                    <a:pt x="35764" y="559813"/>
                    <a:pt x="21804" y="545853"/>
                  </a:cubicBezTo>
                  <a:cubicBezTo>
                    <a:pt x="7843" y="531892"/>
                    <a:pt x="0" y="512957"/>
                    <a:pt x="0" y="493214"/>
                  </a:cubicBezTo>
                  <a:lnTo>
                    <a:pt x="0" y="74442"/>
                  </a:lnTo>
                  <a:cubicBezTo>
                    <a:pt x="0" y="54699"/>
                    <a:pt x="7843" y="35764"/>
                    <a:pt x="21804" y="21804"/>
                  </a:cubicBezTo>
                  <a:cubicBezTo>
                    <a:pt x="35764" y="7843"/>
                    <a:pt x="54699" y="0"/>
                    <a:pt x="74442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61925" cap="rnd">
              <a:solidFill>
                <a:srgbClr val="699348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7" name="TextBox 6">
              <a:extLst>
                <a:ext uri="{FF2B5EF4-FFF2-40B4-BE49-F238E27FC236}">
                  <a16:creationId xmlns:a16="http://schemas.microsoft.com/office/drawing/2014/main" id="{FB6DD206-62FF-75AD-9246-04B90F79D79F}"/>
                </a:ext>
              </a:extLst>
            </p:cNvPr>
            <p:cNvSpPr txBox="1"/>
            <p:nvPr/>
          </p:nvSpPr>
          <p:spPr>
            <a:xfrm>
              <a:off x="0" y="-171450"/>
              <a:ext cx="568268" cy="7391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787"/>
                </a:lnSpc>
              </a:pPr>
              <a:endParaRPr sz="1200"/>
            </a:p>
          </p:txBody>
        </p:sp>
      </p:grpSp>
      <p:sp>
        <p:nvSpPr>
          <p:cNvPr id="68" name="TextBox 31">
            <a:extLst>
              <a:ext uri="{FF2B5EF4-FFF2-40B4-BE49-F238E27FC236}">
                <a16:creationId xmlns:a16="http://schemas.microsoft.com/office/drawing/2014/main" id="{1D3D792B-7BF1-87BF-17C8-01CF621EB5EA}"/>
              </a:ext>
            </a:extLst>
          </p:cNvPr>
          <p:cNvSpPr txBox="1"/>
          <p:nvPr/>
        </p:nvSpPr>
        <p:spPr>
          <a:xfrm>
            <a:off x="721361" y="5105400"/>
            <a:ext cx="264255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cs typeface="Times New Roman" panose="02020603050405020304" pitchFamily="18" charset="0"/>
              </a:rPr>
              <a:t>effective</a:t>
            </a:r>
            <a:endParaRPr lang="en-US" sz="2667" b="1" dirty="0">
              <a:cs typeface="Times New Roman" panose="02020603050405020304" pitchFamily="18" charset="0"/>
            </a:endParaRPr>
          </a:p>
        </p:txBody>
      </p:sp>
      <p:grpSp>
        <p:nvGrpSpPr>
          <p:cNvPr id="79" name="Group 8">
            <a:extLst>
              <a:ext uri="{FF2B5EF4-FFF2-40B4-BE49-F238E27FC236}">
                <a16:creationId xmlns:a16="http://schemas.microsoft.com/office/drawing/2014/main" id="{C910A901-DA7D-345B-C3D5-FBBCA387B885}"/>
              </a:ext>
            </a:extLst>
          </p:cNvPr>
          <p:cNvGrpSpPr/>
          <p:nvPr/>
        </p:nvGrpSpPr>
        <p:grpSpPr>
          <a:xfrm>
            <a:off x="6572105" y="600533"/>
            <a:ext cx="6067450" cy="1016000"/>
            <a:chOff x="-579668" y="-38100"/>
            <a:chExt cx="3643627" cy="1443032"/>
          </a:xfrm>
        </p:grpSpPr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5ED27758-9872-7A1F-BA1A-D51C04BF337B}"/>
                </a:ext>
              </a:extLst>
            </p:cNvPr>
            <p:cNvSpPr/>
            <p:nvPr/>
          </p:nvSpPr>
          <p:spPr>
            <a:xfrm>
              <a:off x="-579668" y="70246"/>
              <a:ext cx="3063959" cy="913206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  <p:txBody>
            <a:bodyPr/>
            <a:lstStyle/>
            <a:p>
              <a:r>
                <a:rPr lang="en-US" sz="3334" b="1" dirty="0"/>
                <a:t>        </a:t>
              </a:r>
              <a:r>
                <a:rPr lang="vi-VN" sz="3334" b="1" dirty="0"/>
                <a:t>ways/ plans to solve</a:t>
              </a:r>
              <a:endParaRPr lang="en-US" sz="3334" b="1" dirty="0"/>
            </a:p>
          </p:txBody>
        </p:sp>
        <p:sp>
          <p:nvSpPr>
            <p:cNvPr id="81" name="TextBox 10">
              <a:extLst>
                <a:ext uri="{FF2B5EF4-FFF2-40B4-BE49-F238E27FC236}">
                  <a16:creationId xmlns:a16="http://schemas.microsoft.com/office/drawing/2014/main" id="{9357587A-BC10-42C7-AF6C-EEE0AF3CAD5A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D5E8CE34-13C5-6839-F713-9B7B67FACA69}"/>
              </a:ext>
            </a:extLst>
          </p:cNvPr>
          <p:cNvSpPr txBox="1"/>
          <p:nvPr/>
        </p:nvSpPr>
        <p:spPr>
          <a:xfrm>
            <a:off x="6578022" y="652906"/>
            <a:ext cx="609600" cy="6054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334" b="1" dirty="0"/>
              <a:t>A.</a:t>
            </a:r>
          </a:p>
        </p:txBody>
      </p:sp>
      <p:sp>
        <p:nvSpPr>
          <p:cNvPr id="102" name="TextBox 10">
            <a:extLst>
              <a:ext uri="{FF2B5EF4-FFF2-40B4-BE49-F238E27FC236}">
                <a16:creationId xmlns:a16="http://schemas.microsoft.com/office/drawing/2014/main" id="{F168F127-0A5C-2450-E167-4D9DFCA164B2}"/>
              </a:ext>
            </a:extLst>
          </p:cNvPr>
          <p:cNvSpPr txBox="1"/>
          <p:nvPr/>
        </p:nvSpPr>
        <p:spPr>
          <a:xfrm>
            <a:off x="7611918" y="3429000"/>
            <a:ext cx="3716482" cy="101600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05" name="TextBox 10">
            <a:extLst>
              <a:ext uri="{FF2B5EF4-FFF2-40B4-BE49-F238E27FC236}">
                <a16:creationId xmlns:a16="http://schemas.microsoft.com/office/drawing/2014/main" id="{B60B8139-3C09-5E74-9C69-FDFC16A9356E}"/>
              </a:ext>
            </a:extLst>
          </p:cNvPr>
          <p:cNvSpPr txBox="1"/>
          <p:nvPr/>
        </p:nvSpPr>
        <p:spPr>
          <a:xfrm>
            <a:off x="7361382" y="3429000"/>
            <a:ext cx="4271818" cy="101600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107" name="Group 8">
            <a:extLst>
              <a:ext uri="{FF2B5EF4-FFF2-40B4-BE49-F238E27FC236}">
                <a16:creationId xmlns:a16="http://schemas.microsoft.com/office/drawing/2014/main" id="{DAC74FE0-AF75-18E2-51C0-ACCBDFC22224}"/>
              </a:ext>
            </a:extLst>
          </p:cNvPr>
          <p:cNvGrpSpPr/>
          <p:nvPr/>
        </p:nvGrpSpPr>
        <p:grpSpPr>
          <a:xfrm>
            <a:off x="6504073" y="1605878"/>
            <a:ext cx="6147056" cy="3453802"/>
            <a:chOff x="-690942" y="-3492957"/>
            <a:chExt cx="3754901" cy="4897889"/>
          </a:xfrm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7C81F331-1717-2C3C-42D8-0ED3ACD83D0A}"/>
                </a:ext>
              </a:extLst>
            </p:cNvPr>
            <p:cNvSpPr/>
            <p:nvPr/>
          </p:nvSpPr>
          <p:spPr>
            <a:xfrm>
              <a:off x="-690942" y="-3492957"/>
              <a:ext cx="3157013" cy="913207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  <p:txBody>
            <a:bodyPr/>
            <a:lstStyle/>
            <a:p>
              <a:r>
                <a:rPr lang="en-US" sz="3334" b="1" dirty="0"/>
                <a:t>         </a:t>
              </a:r>
              <a:r>
                <a:rPr lang="vi-VN" sz="3334" b="1" dirty="0"/>
                <a:t>disadvantage</a:t>
              </a:r>
              <a:endParaRPr lang="en-US" sz="3334" b="1" dirty="0"/>
            </a:p>
          </p:txBody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40FA8F84-BAC4-A9D6-ABFB-70208075D349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5A078BAA-5E91-AFF1-7714-770E9B2953A8}"/>
              </a:ext>
            </a:extLst>
          </p:cNvPr>
          <p:cNvSpPr txBox="1"/>
          <p:nvPr/>
        </p:nvSpPr>
        <p:spPr>
          <a:xfrm>
            <a:off x="6534552" y="1626852"/>
            <a:ext cx="619760" cy="6054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334" b="1" dirty="0"/>
              <a:t>B</a:t>
            </a:r>
            <a:r>
              <a:rPr lang="en-US" sz="3334" b="1" dirty="0"/>
              <a:t>.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ABA4922-AB6B-45C6-B407-D4BB52313C26}"/>
              </a:ext>
            </a:extLst>
          </p:cNvPr>
          <p:cNvCxnSpPr>
            <a:cxnSpLocks/>
          </p:cNvCxnSpPr>
          <p:nvPr/>
        </p:nvCxnSpPr>
        <p:spPr>
          <a:xfrm>
            <a:off x="4107469" y="1100945"/>
            <a:ext cx="2258607" cy="4049789"/>
          </a:xfrm>
          <a:prstGeom prst="straightConnector1">
            <a:avLst/>
          </a:prstGeom>
          <a:ln w="1016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756FF01-CC16-CA70-8D90-CFDFF8AA0112}"/>
              </a:ext>
            </a:extLst>
          </p:cNvPr>
          <p:cNvCxnSpPr>
            <a:cxnSpLocks/>
          </p:cNvCxnSpPr>
          <p:nvPr/>
        </p:nvCxnSpPr>
        <p:spPr>
          <a:xfrm flipV="1">
            <a:off x="3981692" y="1261640"/>
            <a:ext cx="2604304" cy="1539433"/>
          </a:xfrm>
          <a:prstGeom prst="straightConnector1">
            <a:avLst/>
          </a:prstGeom>
          <a:ln w="1016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BE76E89C-8481-334A-4797-32E49D1B2F97}"/>
              </a:ext>
            </a:extLst>
          </p:cNvPr>
          <p:cNvCxnSpPr>
            <a:cxnSpLocks/>
          </p:cNvCxnSpPr>
          <p:nvPr/>
        </p:nvCxnSpPr>
        <p:spPr>
          <a:xfrm flipV="1">
            <a:off x="4003040" y="2106592"/>
            <a:ext cx="2548231" cy="2117865"/>
          </a:xfrm>
          <a:prstGeom prst="straightConnector1">
            <a:avLst/>
          </a:prstGeom>
          <a:ln w="1016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EBE98E9-1B2F-23D1-CC10-01CB7F1E5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0"/>
          <a:stretch/>
        </p:blipFill>
        <p:spPr>
          <a:xfrm>
            <a:off x="6428964" y="3703898"/>
            <a:ext cx="5388788" cy="315410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177E4ABA-3D06-C345-9599-1567384A57BB}"/>
              </a:ext>
            </a:extLst>
          </p:cNvPr>
          <p:cNvSpPr txBox="1"/>
          <p:nvPr/>
        </p:nvSpPr>
        <p:spPr>
          <a:xfrm>
            <a:off x="6418806" y="3654707"/>
            <a:ext cx="676476" cy="6054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334" b="1" dirty="0"/>
              <a:t>D</a:t>
            </a:r>
            <a:r>
              <a:rPr lang="en-US" sz="3334" b="1" dirty="0"/>
              <a:t>.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EB0F2B5C-1CBB-DFD3-1A99-91B342A6B71B}"/>
              </a:ext>
            </a:extLst>
          </p:cNvPr>
          <p:cNvSpPr/>
          <p:nvPr/>
        </p:nvSpPr>
        <p:spPr>
          <a:xfrm>
            <a:off x="6496273" y="2488268"/>
            <a:ext cx="5131525" cy="1054100"/>
          </a:xfrm>
          <a:custGeom>
            <a:avLst/>
            <a:gdLst/>
            <a:ahLst/>
            <a:cxnLst/>
            <a:rect l="l" t="t" r="r" b="b"/>
            <a:pathLst>
              <a:path w="3063959" h="1404932">
                <a:moveTo>
                  <a:pt x="33940" y="0"/>
                </a:moveTo>
                <a:lnTo>
                  <a:pt x="3030020" y="0"/>
                </a:lnTo>
                <a:cubicBezTo>
                  <a:pt x="3048764" y="0"/>
                  <a:pt x="3063959" y="15195"/>
                  <a:pt x="3063959" y="33940"/>
                </a:cubicBezTo>
                <a:lnTo>
                  <a:pt x="3063959" y="1370992"/>
                </a:lnTo>
                <a:cubicBezTo>
                  <a:pt x="3063959" y="1389736"/>
                  <a:pt x="3048764" y="1404932"/>
                  <a:pt x="3030020" y="1404932"/>
                </a:cubicBezTo>
                <a:lnTo>
                  <a:pt x="33940" y="1404932"/>
                </a:lnTo>
                <a:cubicBezTo>
                  <a:pt x="15195" y="1404932"/>
                  <a:pt x="0" y="1389736"/>
                  <a:pt x="0" y="1370992"/>
                </a:cubicBezTo>
                <a:lnTo>
                  <a:pt x="0" y="33940"/>
                </a:lnTo>
                <a:cubicBezTo>
                  <a:pt x="0" y="15195"/>
                  <a:pt x="15195" y="0"/>
                  <a:pt x="33940" y="0"/>
                </a:cubicBezTo>
                <a:close/>
              </a:path>
            </a:pathLst>
          </a:custGeom>
          <a:solidFill>
            <a:srgbClr val="FDFCF4"/>
          </a:solidFill>
          <a:ln w="66675" cap="rnd">
            <a:solidFill>
              <a:srgbClr val="FAE6DB"/>
            </a:solidFill>
            <a:prstDash val="solid"/>
            <a:round/>
          </a:ln>
        </p:spPr>
        <p:txBody>
          <a:bodyPr/>
          <a:lstStyle/>
          <a:p>
            <a:r>
              <a:rPr lang="vi-VN" sz="3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        </a:t>
            </a:r>
            <a:r>
              <a:rPr lang="en-US" sz="3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producing a successful </a:t>
            </a:r>
            <a:endParaRPr lang="vi-VN" sz="3000" b="1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vi-VN" sz="3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         </a:t>
            </a:r>
            <a:r>
              <a:rPr lang="en-US" sz="3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result</a:t>
            </a:r>
            <a:r>
              <a:rPr lang="vi-VN" sz="3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endParaRPr lang="en-US" sz="3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1F45F8-17AA-E334-30CC-2DD6402EA239}"/>
              </a:ext>
            </a:extLst>
          </p:cNvPr>
          <p:cNvSpPr txBox="1"/>
          <p:nvPr/>
        </p:nvSpPr>
        <p:spPr>
          <a:xfrm>
            <a:off x="6508573" y="2425762"/>
            <a:ext cx="619760" cy="6054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334" b="1" dirty="0"/>
              <a:t>C</a:t>
            </a:r>
            <a:r>
              <a:rPr lang="en-US" sz="3334" b="1" dirty="0"/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B96F8E-6A23-6871-FB7A-23FFDB86EA78}"/>
              </a:ext>
            </a:extLst>
          </p:cNvPr>
          <p:cNvCxnSpPr>
            <a:cxnSpLocks/>
          </p:cNvCxnSpPr>
          <p:nvPr/>
        </p:nvCxnSpPr>
        <p:spPr>
          <a:xfrm flipV="1">
            <a:off x="4016543" y="3183038"/>
            <a:ext cx="2581027" cy="2328138"/>
          </a:xfrm>
          <a:prstGeom prst="straightConnector1">
            <a:avLst/>
          </a:prstGeom>
          <a:ln w="1016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EE2C1C1-7702-4DD5-A585-F010D9513CDD}"/>
              </a:ext>
            </a:extLst>
          </p:cNvPr>
          <p:cNvSpPr txBox="1"/>
          <p:nvPr/>
        </p:nvSpPr>
        <p:spPr>
          <a:xfrm>
            <a:off x="-124427" y="0"/>
            <a:ext cx="7251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highlight>
                  <a:srgbClr val="00FF00"/>
                </a:highlight>
              </a:rPr>
              <a:t>PRE-SPEAKING:   </a:t>
            </a:r>
            <a:r>
              <a:rPr lang="vi-VN" sz="2800" b="1" dirty="0"/>
              <a:t>MATCHING</a:t>
            </a:r>
            <a:endParaRPr lang="en-US" sz="28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DF5FA9-4012-70AC-6B02-8264BDF3AD48}"/>
              </a:ext>
            </a:extLst>
          </p:cNvPr>
          <p:cNvSpPr txBox="1"/>
          <p:nvPr/>
        </p:nvSpPr>
        <p:spPr>
          <a:xfrm>
            <a:off x="-86663" y="0"/>
            <a:ext cx="379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highlight>
                  <a:srgbClr val="00FF00"/>
                </a:highlight>
              </a:rPr>
              <a:t>PRE-SPEAKING:</a:t>
            </a:r>
            <a:endParaRPr lang="en-US" sz="2800" b="1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C3D64-DB23-5F23-A859-EBCBF32624AE}"/>
              </a:ext>
            </a:extLst>
          </p:cNvPr>
          <p:cNvSpPr txBox="1"/>
          <p:nvPr/>
        </p:nvSpPr>
        <p:spPr>
          <a:xfrm>
            <a:off x="614542" y="1564023"/>
            <a:ext cx="7411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000" b="1" dirty="0"/>
              <a:t>Solve                  </a:t>
            </a:r>
            <a:r>
              <a:rPr lang="vi-VN" sz="3000" dirty="0"/>
              <a:t>/sɒlv/                (v)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956CC-F745-635F-8CD2-616E475E5A75}"/>
              </a:ext>
            </a:extLst>
          </p:cNvPr>
          <p:cNvSpPr txBox="1"/>
          <p:nvPr/>
        </p:nvSpPr>
        <p:spPr>
          <a:xfrm>
            <a:off x="654290" y="2455425"/>
            <a:ext cx="8144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000" b="1" dirty="0"/>
              <a:t>Solution </a:t>
            </a:r>
            <a:r>
              <a:rPr lang="vi-VN" sz="3000" dirty="0"/>
              <a:t>         </a:t>
            </a:r>
            <a:r>
              <a:rPr lang="en-US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səˈluːʃn</a:t>
            </a:r>
            <a:r>
              <a:rPr lang="en-US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vi-VN" sz="3000" dirty="0"/>
              <a:t>          (n)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B6151-1CD8-48EC-A979-FCB927686B69}"/>
              </a:ext>
            </a:extLst>
          </p:cNvPr>
          <p:cNvSpPr txBox="1"/>
          <p:nvPr/>
        </p:nvSpPr>
        <p:spPr>
          <a:xfrm>
            <a:off x="570470" y="3214885"/>
            <a:ext cx="7425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000" b="1" dirty="0"/>
              <a:t>Advantage </a:t>
            </a:r>
            <a:r>
              <a:rPr lang="vi-VN" sz="3000" dirty="0"/>
              <a:t>   ≠ </a:t>
            </a:r>
            <a:r>
              <a:rPr lang="vi-VN" sz="3000" b="1" dirty="0"/>
              <a:t>Disadvantage </a:t>
            </a:r>
            <a:r>
              <a:rPr lang="vi-VN" sz="3000" dirty="0"/>
              <a:t>   (n)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662F5-7BFC-397B-5308-D008BE051A46}"/>
              </a:ext>
            </a:extLst>
          </p:cNvPr>
          <p:cNvSpPr txBox="1"/>
          <p:nvPr/>
        </p:nvSpPr>
        <p:spPr>
          <a:xfrm>
            <a:off x="6924040" y="1537454"/>
            <a:ext cx="3368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/>
              <a:t>   giải quyết</a:t>
            </a:r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43B67-5F2F-14B8-0BD4-393811BCA151}"/>
              </a:ext>
            </a:extLst>
          </p:cNvPr>
          <p:cNvSpPr txBox="1"/>
          <p:nvPr/>
        </p:nvSpPr>
        <p:spPr>
          <a:xfrm>
            <a:off x="7246112" y="2463030"/>
            <a:ext cx="33507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/>
              <a:t>giải pháp 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28607-C516-6BF1-AE59-3C1AD083E649}"/>
              </a:ext>
            </a:extLst>
          </p:cNvPr>
          <p:cNvSpPr txBox="1"/>
          <p:nvPr/>
        </p:nvSpPr>
        <p:spPr>
          <a:xfrm>
            <a:off x="7266432" y="3265670"/>
            <a:ext cx="38486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/>
              <a:t>thuận lợi ≠ bất lợi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4A03C-F2E5-A82B-B324-E8F18396F126}"/>
              </a:ext>
            </a:extLst>
          </p:cNvPr>
          <p:cNvSpPr txBox="1"/>
          <p:nvPr/>
        </p:nvSpPr>
        <p:spPr>
          <a:xfrm>
            <a:off x="797257" y="670121"/>
            <a:ext cx="297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highlight>
                  <a:srgbClr val="E99D05"/>
                </a:highlight>
              </a:rPr>
              <a:t>VOCABULARY</a:t>
            </a:r>
            <a:endParaRPr lang="en-US" sz="2800" b="1" dirty="0">
              <a:highlight>
                <a:srgbClr val="E99D05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4AE8B-1C82-96EA-0879-27600A1AA7F2}"/>
              </a:ext>
            </a:extLst>
          </p:cNvPr>
          <p:cNvSpPr txBox="1"/>
          <p:nvPr/>
        </p:nvSpPr>
        <p:spPr>
          <a:xfrm>
            <a:off x="539990" y="4708405"/>
            <a:ext cx="686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000" b="1" dirty="0"/>
              <a:t>Effective   </a:t>
            </a:r>
            <a:r>
              <a:rPr lang="vi-VN" sz="3000" dirty="0"/>
              <a:t>       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ɪˈfektɪ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v/</a:t>
            </a:r>
            <a:r>
              <a:rPr lang="vi-VN" sz="3000" dirty="0"/>
              <a:t>          (adj)</a:t>
            </a:r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176C1-A149-233E-03C5-7E682FE62C9A}"/>
              </a:ext>
            </a:extLst>
          </p:cNvPr>
          <p:cNvSpPr txBox="1"/>
          <p:nvPr/>
        </p:nvSpPr>
        <p:spPr>
          <a:xfrm>
            <a:off x="7337552" y="4728710"/>
            <a:ext cx="38486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dirty="0"/>
              <a:t>hiệu quả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4546E4-BDE2-8CF0-8F80-998DFBCC13F9}"/>
              </a:ext>
            </a:extLst>
          </p:cNvPr>
          <p:cNvSpPr txBox="1"/>
          <p:nvPr/>
        </p:nvSpPr>
        <p:spPr>
          <a:xfrm>
            <a:off x="436880" y="4010521"/>
            <a:ext cx="8056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 </a:t>
            </a:r>
            <a:r>
              <a:rPr lang="en-US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ədˈvæntɪdʒ</a:t>
            </a:r>
            <a:r>
              <a:rPr lang="en-US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vi-VN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  </a:t>
            </a:r>
            <a:r>
              <a:rPr lang="en-US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/ˌ</a:t>
            </a:r>
            <a:r>
              <a:rPr lang="en-US" sz="3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dɪsədˈvæntɪdʒ</a:t>
            </a:r>
            <a:r>
              <a:rPr lang="en-US" sz="3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4375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9C8C36A-2828-B7AF-4335-6DF7A1A46FA6}"/>
              </a:ext>
            </a:extLst>
          </p:cNvPr>
          <p:cNvSpPr txBox="1"/>
          <p:nvPr/>
        </p:nvSpPr>
        <p:spPr>
          <a:xfrm>
            <a:off x="150278" y="154794"/>
            <a:ext cx="61671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1" dirty="0">
                <a:highlight>
                  <a:srgbClr val="E99D05"/>
                </a:highlight>
              </a:rPr>
              <a:t>USEFUL EXPRESSIONS</a:t>
            </a:r>
            <a:r>
              <a:rPr lang="vi-VN" sz="2300" b="1" dirty="0"/>
              <a:t>: CONVERSATION</a:t>
            </a:r>
          </a:p>
          <a:p>
            <a:endParaRPr lang="en-US" b="1" dirty="0">
              <a:highlight>
                <a:srgbClr val="E99D05"/>
              </a:highlight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DE1B1F7-8D1B-5688-C823-6F26FCF12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78916"/>
              </p:ext>
            </p:extLst>
          </p:nvPr>
        </p:nvGraphicFramePr>
        <p:xfrm>
          <a:off x="231493" y="977652"/>
          <a:ext cx="11759879" cy="5654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9879">
                  <a:extLst>
                    <a:ext uri="{9D8B030D-6E8A-4147-A177-3AD203B41FA5}">
                      <a16:colId xmlns:a16="http://schemas.microsoft.com/office/drawing/2014/main" val="1576821329"/>
                    </a:ext>
                  </a:extLst>
                </a:gridCol>
              </a:tblGrid>
              <a:tr h="5654642">
                <a:tc>
                  <a:txBody>
                    <a:bodyPr/>
                    <a:lstStyle/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Tom: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</a:rPr>
                        <a:t>What’s the best way to stop global warming?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Liz:  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Hmm. I’m not sure.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</a:rPr>
                        <a:t>Is_______a good idea? 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Tom: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I think it would be___________.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Liz: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Ok. 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</a:rPr>
                        <a:t>Would_________be a better solution?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Tom: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I think so./ I don’t think so. It will/ won’t________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Liz: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Maybe you’re right. I think_________might be a good solution.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Tom: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I’m not so sure</a:t>
                      </a:r>
                    </a:p>
                    <a:p>
                      <a:pPr marL="509588" indent="0">
                        <a:lnSpc>
                          <a:spcPct val="130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Liz: 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..............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1745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3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F518C6-1FD3-E90C-55E0-9F1BBC11C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35590"/>
              </p:ext>
            </p:extLst>
          </p:nvPr>
        </p:nvGraphicFramePr>
        <p:xfrm>
          <a:off x="196768" y="266218"/>
          <a:ext cx="11759880" cy="633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9940">
                  <a:extLst>
                    <a:ext uri="{9D8B030D-6E8A-4147-A177-3AD203B41FA5}">
                      <a16:colId xmlns:a16="http://schemas.microsoft.com/office/drawing/2014/main" val="3778169118"/>
                    </a:ext>
                  </a:extLst>
                </a:gridCol>
                <a:gridCol w="5879940">
                  <a:extLst>
                    <a:ext uri="{9D8B030D-6E8A-4147-A177-3AD203B41FA5}">
                      <a16:colId xmlns:a16="http://schemas.microsoft.com/office/drawing/2014/main" val="2019468122"/>
                    </a:ext>
                  </a:extLst>
                </a:gridCol>
              </a:tblGrid>
              <a:tr h="243903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Question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What’s the best way to </a:t>
                      </a:r>
                      <a:r>
                        <a:rPr kumimoji="0" lang="vi-VN" sz="2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stop global warming?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Is_______a good idea?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Would_________be a better solution?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385829"/>
                  </a:ext>
                </a:extLst>
              </a:tr>
              <a:tr h="73521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highlight>
                            <a:srgbClr val="00FF00"/>
                          </a:highlight>
                        </a:rPr>
                        <a:t>AGREE</a:t>
                      </a:r>
                      <a:endParaRPr lang="en-US" sz="28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highlight>
                            <a:srgbClr val="00FF00"/>
                          </a:highlight>
                        </a:rPr>
                        <a:t>DISAGREE</a:t>
                      </a:r>
                      <a:endParaRPr lang="en-US" sz="28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73146"/>
                  </a:ext>
                </a:extLst>
              </a:tr>
              <a:tr h="315709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I think so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Maybe you’re right.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I see your point.</a:t>
                      </a:r>
                      <a:endParaRPr lang="vi-VN" sz="2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I </a:t>
                      </a:r>
                      <a:r>
                        <a:rPr lang="vi-VN" sz="2800" dirty="0"/>
                        <a:t>couldn’t agree more.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I guess so.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dirty="0"/>
                        <a:t>- 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I’m not so sure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</a:rPr>
                        <a:t>I don’t think so.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I don’t think that’s right.</a:t>
                      </a:r>
                      <a:endParaRPr lang="vi-VN" sz="2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/>
                        <a:t>That doesn’t sound right to 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743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868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7043"/>
            <a:ext cx="11849099" cy="6560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40BCF9-50DE-6BBA-0FF7-29C3D234ED65}"/>
              </a:ext>
            </a:extLst>
          </p:cNvPr>
          <p:cNvSpPr txBox="1"/>
          <p:nvPr/>
        </p:nvSpPr>
        <p:spPr>
          <a:xfrm>
            <a:off x="0" y="34724"/>
            <a:ext cx="7106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00FF00"/>
                </a:highlight>
              </a:rPr>
              <a:t>WHILE</a:t>
            </a:r>
            <a:r>
              <a:rPr lang="vi-VN" sz="2400" b="1" dirty="0">
                <a:highlight>
                  <a:srgbClr val="00FF00"/>
                </a:highlight>
              </a:rPr>
              <a:t>-SPEAKING:</a:t>
            </a:r>
            <a:endParaRPr lang="en-US" sz="24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6625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72549085651">
            <a:hlinkClick r:id="" action="ppaction://media"/>
            <a:extLst>
              <a:ext uri="{FF2B5EF4-FFF2-40B4-BE49-F238E27FC236}">
                <a16:creationId xmlns:a16="http://schemas.microsoft.com/office/drawing/2014/main" id="{9607E321-07D1-1A3B-B568-054FBE7C7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7" y="0"/>
            <a:ext cx="1224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0B85-2FCC-B669-D5C6-5FDE313B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07F27-5563-834F-B941-5E7E431FD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7043"/>
            <a:ext cx="11849099" cy="6560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9C65CD-F805-267A-0905-64A9AA94E1C6}"/>
              </a:ext>
            </a:extLst>
          </p:cNvPr>
          <p:cNvSpPr txBox="1"/>
          <p:nvPr/>
        </p:nvSpPr>
        <p:spPr>
          <a:xfrm>
            <a:off x="0" y="34724"/>
            <a:ext cx="7106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00FF00"/>
                </a:highlight>
              </a:rPr>
              <a:t>WHILE</a:t>
            </a:r>
            <a:r>
              <a:rPr lang="vi-VN" sz="2400" b="1" dirty="0">
                <a:highlight>
                  <a:srgbClr val="00FF00"/>
                </a:highlight>
              </a:rPr>
              <a:t>-SPEAKING:</a:t>
            </a:r>
            <a:endParaRPr lang="en-US" sz="24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012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1345" y="1469827"/>
            <a:ext cx="10575637" cy="4210537"/>
            <a:chOff x="341035" y="323067"/>
            <a:chExt cx="23761754" cy="9497230"/>
          </a:xfrm>
        </p:grpSpPr>
        <p:sp>
          <p:nvSpPr>
            <p:cNvPr id="4" name="Freeform 4"/>
            <p:cNvSpPr/>
            <p:nvPr/>
          </p:nvSpPr>
          <p:spPr>
            <a:xfrm rot="92033">
              <a:off x="347439" y="543298"/>
              <a:ext cx="23717304" cy="9276999"/>
            </a:xfrm>
            <a:custGeom>
              <a:avLst/>
              <a:gdLst/>
              <a:ahLst/>
              <a:cxnLst/>
              <a:rect l="l" t="t" r="r" b="b"/>
              <a:pathLst>
                <a:path w="23717304" h="9276999">
                  <a:moveTo>
                    <a:pt x="0" y="0"/>
                  </a:moveTo>
                  <a:lnTo>
                    <a:pt x="23717304" y="0"/>
                  </a:lnTo>
                  <a:lnTo>
                    <a:pt x="23717304" y="9276999"/>
                  </a:lnTo>
                  <a:lnTo>
                    <a:pt x="0" y="9276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341035" y="323067"/>
              <a:ext cx="23761754" cy="9289443"/>
            </a:xfrm>
            <a:custGeom>
              <a:avLst/>
              <a:gdLst/>
              <a:ahLst/>
              <a:cxnLst/>
              <a:rect l="l" t="t" r="r" b="b"/>
              <a:pathLst>
                <a:path w="23717304" h="9276999">
                  <a:moveTo>
                    <a:pt x="0" y="0"/>
                  </a:moveTo>
                  <a:lnTo>
                    <a:pt x="23717304" y="0"/>
                  </a:lnTo>
                  <a:lnTo>
                    <a:pt x="23717304" y="9276999"/>
                  </a:lnTo>
                  <a:lnTo>
                    <a:pt x="0" y="9276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051246">
            <a:off x="-1701611" y="-1923158"/>
            <a:ext cx="3403223" cy="3403223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7394434" y="631882"/>
            <a:ext cx="735573" cy="1054585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59" y="0"/>
                </a:lnTo>
                <a:lnTo>
                  <a:pt x="1103359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75443">
            <a:off x="1474639" y="1979418"/>
            <a:ext cx="891551" cy="812122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88621">
            <a:off x="9378862" y="3933367"/>
            <a:ext cx="1449661" cy="225867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04326">
            <a:off x="5267" y="3093517"/>
            <a:ext cx="2333592" cy="3809946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7" y="0"/>
                </a:lnTo>
                <a:lnTo>
                  <a:pt x="3500387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95236" y="475562"/>
            <a:ext cx="3417112" cy="2622633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057876" flipH="1">
            <a:off x="1017005" y="545958"/>
            <a:ext cx="929968" cy="1839865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51246">
            <a:off x="10537024" y="5498527"/>
            <a:ext cx="3403223" cy="3403223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43136" y="2758517"/>
            <a:ext cx="729628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4"/>
              </a:lnSpc>
            </a:pPr>
            <a:r>
              <a:rPr lang="vi-VN" sz="4162" spc="-258" dirty="0">
                <a:solidFill>
                  <a:srgbClr val="000000"/>
                </a:solidFill>
                <a:latin typeface="Gaegu Bold"/>
              </a:rPr>
              <a:t>  - List any keywords </a:t>
            </a:r>
          </a:p>
          <a:p>
            <a:pPr>
              <a:lnSpc>
                <a:spcPts val="3954"/>
              </a:lnSpc>
            </a:pPr>
            <a:endParaRPr lang="vi-VN" sz="4162" spc="-258" dirty="0">
              <a:solidFill>
                <a:srgbClr val="000000"/>
              </a:solidFill>
              <a:latin typeface="Gaegu Bold"/>
            </a:endParaRPr>
          </a:p>
          <a:p>
            <a:pPr>
              <a:lnSpc>
                <a:spcPts val="3954"/>
              </a:lnSpc>
            </a:pPr>
            <a:r>
              <a:rPr lang="vi-VN" sz="4162" spc="-258" dirty="0">
                <a:solidFill>
                  <a:srgbClr val="000000"/>
                </a:solidFill>
                <a:latin typeface="Gaegu Bold"/>
              </a:rPr>
              <a:t>  - W</a:t>
            </a:r>
            <a:r>
              <a:rPr lang="en-US" sz="4162" spc="-258" dirty="0">
                <a:solidFill>
                  <a:srgbClr val="000000"/>
                </a:solidFill>
                <a:latin typeface="Gaegu Bold"/>
              </a:rPr>
              <a:t>hat is the video about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6A2D26-C394-3961-1D74-2DAEFDB0AC2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7273"/>
          <a:stretch/>
        </p:blipFill>
        <p:spPr>
          <a:xfrm>
            <a:off x="2341850" y="1025235"/>
            <a:ext cx="6860555" cy="10437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7481"/>
          <a:stretch/>
        </p:blipFill>
        <p:spPr>
          <a:xfrm>
            <a:off x="29322" y="389465"/>
            <a:ext cx="12014631" cy="176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25" t="42356" r="501" b="1613"/>
          <a:stretch/>
        </p:blipFill>
        <p:spPr>
          <a:xfrm>
            <a:off x="999817" y="2760889"/>
            <a:ext cx="10149840" cy="392566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969033" y="1781475"/>
            <a:ext cx="4702629" cy="1045029"/>
          </a:xfrm>
          <a:prstGeom prst="wedgeRoundRectCallout">
            <a:avLst>
              <a:gd name="adj1" fmla="val 40578"/>
              <a:gd name="adj2" fmla="val 7250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I think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 will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 difficult to stop farmers from cutting trees.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109650" y="1854925"/>
            <a:ext cx="4702629" cy="1045029"/>
          </a:xfrm>
          <a:prstGeom prst="wedgeRoundRectCallout">
            <a:avLst>
              <a:gd name="adj1" fmla="val -32755"/>
              <a:gd name="adj2" fmla="val 6000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Prohibiting deforestation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will reduce greenhouse gases. What do you think?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EC271-875E-82D4-E2B1-1753BBDD2D73}"/>
              </a:ext>
            </a:extLst>
          </p:cNvPr>
          <p:cNvSpPr txBox="1"/>
          <p:nvPr/>
        </p:nvSpPr>
        <p:spPr>
          <a:xfrm>
            <a:off x="0" y="0"/>
            <a:ext cx="6169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00FF00"/>
                </a:highlight>
              </a:rPr>
              <a:t>WHILE</a:t>
            </a:r>
            <a:r>
              <a:rPr lang="vi-VN" sz="2400" b="1" dirty="0">
                <a:highlight>
                  <a:srgbClr val="00FF00"/>
                </a:highlight>
              </a:rPr>
              <a:t>-SPEAKING:</a:t>
            </a:r>
            <a:endParaRPr lang="en-US" sz="24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4361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057F9-0139-B0E0-4558-E5C816B75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" t="42356" r="501" b="1613"/>
          <a:stretch/>
        </p:blipFill>
        <p:spPr>
          <a:xfrm>
            <a:off x="0" y="370390"/>
            <a:ext cx="12192000" cy="6487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BF1E4-F3BC-2A6C-9B52-3E01B02A0519}"/>
              </a:ext>
            </a:extLst>
          </p:cNvPr>
          <p:cNvSpPr txBox="1"/>
          <p:nvPr/>
        </p:nvSpPr>
        <p:spPr>
          <a:xfrm>
            <a:off x="3588150" y="1585732"/>
            <a:ext cx="46761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</a:rPr>
              <a:t>Protect the natural habitat of plants and animals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A0C9B-1AC7-6EE8-013D-2414E90B0C27}"/>
              </a:ext>
            </a:extLst>
          </p:cNvPr>
          <p:cNvSpPr txBox="1"/>
          <p:nvPr/>
        </p:nvSpPr>
        <p:spPr>
          <a:xfrm>
            <a:off x="8092631" y="2571508"/>
            <a:ext cx="46761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</a:rPr>
              <a:t>Use a lot of space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9D69D-409D-E1E7-2427-F96912A16C14}"/>
              </a:ext>
            </a:extLst>
          </p:cNvPr>
          <p:cNvSpPr txBox="1"/>
          <p:nvPr/>
        </p:nvSpPr>
        <p:spPr>
          <a:xfrm>
            <a:off x="3811927" y="3765630"/>
            <a:ext cx="46761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</a:rPr>
              <a:t>Reduce air pollution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8A98A-CA4A-C2F0-ED8C-0E7994CDE9BB}"/>
              </a:ext>
            </a:extLst>
          </p:cNvPr>
          <p:cNvSpPr txBox="1"/>
          <p:nvPr/>
        </p:nvSpPr>
        <p:spPr>
          <a:xfrm>
            <a:off x="7922869" y="4948177"/>
            <a:ext cx="46761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</a:rPr>
              <a:t>make life less efficient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3CB51-E088-E6BB-473E-0DC0B40E130E}"/>
              </a:ext>
            </a:extLst>
          </p:cNvPr>
          <p:cNvSpPr txBox="1"/>
          <p:nvPr/>
        </p:nvSpPr>
        <p:spPr>
          <a:xfrm>
            <a:off x="3769487" y="5965448"/>
            <a:ext cx="46761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</a:rPr>
              <a:t>Use less energy -&gt; lower greenhouse gas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1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347663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b. Join another pair and compare your choices. Did you choose the same  solutions? Why (not)?</a:t>
            </a:r>
            <a:endParaRPr lang="en-US" sz="3400" b="1" dirty="0"/>
          </a:p>
        </p:txBody>
      </p:sp>
      <p:sp>
        <p:nvSpPr>
          <p:cNvPr id="3" name="Freeform 3"/>
          <p:cNvSpPr/>
          <p:nvPr/>
        </p:nvSpPr>
        <p:spPr>
          <a:xfrm>
            <a:off x="-1324145" y="5664577"/>
            <a:ext cx="16263355" cy="1849568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4" name="Group 4"/>
          <p:cNvGrpSpPr/>
          <p:nvPr/>
        </p:nvGrpSpPr>
        <p:grpSpPr>
          <a:xfrm>
            <a:off x="685800" y="2175362"/>
            <a:ext cx="3419952" cy="3702745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86024" y="2175362"/>
            <a:ext cx="3419952" cy="3702745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86248" y="2175362"/>
            <a:ext cx="3419952" cy="3702745"/>
            <a:chOff x="0" y="0"/>
            <a:chExt cx="1351092" cy="1462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97851" y="2807217"/>
            <a:ext cx="2925537" cy="2851069"/>
          </a:xfrm>
          <a:custGeom>
            <a:avLst/>
            <a:gdLst/>
            <a:ahLst/>
            <a:cxnLst/>
            <a:rect l="l" t="t" r="r" b="b"/>
            <a:pathLst>
              <a:path w="4388306" h="4276604">
                <a:moveTo>
                  <a:pt x="0" y="0"/>
                </a:moveTo>
                <a:lnTo>
                  <a:pt x="4388306" y="0"/>
                </a:lnTo>
                <a:lnTo>
                  <a:pt x="4388306" y="4276604"/>
                </a:lnTo>
                <a:lnTo>
                  <a:pt x="0" y="4276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4" name="Freeform 14"/>
          <p:cNvSpPr/>
          <p:nvPr/>
        </p:nvSpPr>
        <p:spPr>
          <a:xfrm>
            <a:off x="4679050" y="2754724"/>
            <a:ext cx="2979402" cy="2903563"/>
          </a:xfrm>
          <a:custGeom>
            <a:avLst/>
            <a:gdLst/>
            <a:ahLst/>
            <a:cxnLst/>
            <a:rect l="l" t="t" r="r" b="b"/>
            <a:pathLst>
              <a:path w="4469103" h="4355344">
                <a:moveTo>
                  <a:pt x="0" y="0"/>
                </a:moveTo>
                <a:lnTo>
                  <a:pt x="4469103" y="0"/>
                </a:lnTo>
                <a:lnTo>
                  <a:pt x="4469103" y="4355344"/>
                </a:lnTo>
                <a:lnTo>
                  <a:pt x="0" y="4355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>
              <a:lnSpc>
                <a:spcPts val="4500"/>
              </a:lnSpc>
            </a:pPr>
            <a:endParaRPr lang="vi-VN" sz="2999" dirty="0">
              <a:solidFill>
                <a:srgbClr val="000000"/>
              </a:solidFill>
              <a:latin typeface="More Sugar Thin"/>
            </a:endParaRPr>
          </a:p>
          <a:p>
            <a:pPr lvl="0">
              <a:lnSpc>
                <a:spcPts val="4500"/>
              </a:lnSpc>
            </a:pPr>
            <a:r>
              <a:rPr lang="en-US" sz="2999" dirty="0">
                <a:solidFill>
                  <a:srgbClr val="000000"/>
                </a:solidFill>
                <a:latin typeface="More Sugar Thin"/>
              </a:rPr>
              <a:t>-</a:t>
            </a:r>
            <a:r>
              <a:rPr lang="vi-VN" sz="2999" dirty="0">
                <a:solidFill>
                  <a:srgbClr val="000000"/>
                </a:solidFill>
                <a:latin typeface="More Sugar Thin"/>
              </a:rPr>
              <a:t> smoke-free</a:t>
            </a:r>
          </a:p>
          <a:p>
            <a:pPr lvl="0">
              <a:lnSpc>
                <a:spcPts val="4500"/>
              </a:lnSpc>
            </a:pPr>
            <a:r>
              <a:rPr lang="vi-VN" sz="2999" dirty="0">
                <a:solidFill>
                  <a:srgbClr val="000000"/>
                </a:solidFill>
                <a:latin typeface="More Sugar Thin"/>
              </a:rPr>
              <a:t>- renewable</a:t>
            </a:r>
          </a:p>
          <a:p>
            <a:pPr lvl="0">
              <a:lnSpc>
                <a:spcPts val="4500"/>
              </a:lnSpc>
            </a:pPr>
            <a:endParaRPr lang="en-US" sz="2999" dirty="0">
              <a:solidFill>
                <a:srgbClr val="000000"/>
              </a:solidFill>
              <a:latin typeface="More Sugar Thin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248056" y="2778642"/>
            <a:ext cx="3096337" cy="3017521"/>
          </a:xfrm>
          <a:custGeom>
            <a:avLst/>
            <a:gdLst/>
            <a:ahLst/>
            <a:cxnLst/>
            <a:rect l="l" t="t" r="r" b="b"/>
            <a:pathLst>
              <a:path w="4644506" h="4526282">
                <a:moveTo>
                  <a:pt x="0" y="0"/>
                </a:moveTo>
                <a:lnTo>
                  <a:pt x="4644506" y="0"/>
                </a:lnTo>
                <a:lnTo>
                  <a:pt x="4644506" y="4526282"/>
                </a:lnTo>
                <a:lnTo>
                  <a:pt x="0" y="4526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97692" y="1006997"/>
            <a:ext cx="1334340" cy="1093538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10258130" y="1236624"/>
            <a:ext cx="806112" cy="553866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9442738" y="5629711"/>
            <a:ext cx="815392" cy="995899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11519345" y="1223777"/>
            <a:ext cx="564621" cy="429111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1937870" y="5629711"/>
            <a:ext cx="915812" cy="995899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21"/>
          <p:cNvSpPr/>
          <p:nvPr/>
        </p:nvSpPr>
        <p:spPr>
          <a:xfrm>
            <a:off x="5611415" y="5705879"/>
            <a:ext cx="969819" cy="93264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22"/>
          <p:cNvSpPr/>
          <p:nvPr/>
        </p:nvSpPr>
        <p:spPr>
          <a:xfrm rot="-1270063">
            <a:off x="423878" y="2190334"/>
            <a:ext cx="1314491" cy="308905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23"/>
          <p:cNvSpPr txBox="1"/>
          <p:nvPr/>
        </p:nvSpPr>
        <p:spPr>
          <a:xfrm>
            <a:off x="3054261" y="1285911"/>
            <a:ext cx="6523316" cy="54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734" dirty="0">
                <a:solidFill>
                  <a:srgbClr val="000000"/>
                </a:solidFill>
                <a:highlight>
                  <a:srgbClr val="FFFF00"/>
                </a:highlight>
                <a:latin typeface="More Sugar"/>
              </a:rPr>
              <a:t>EFFECTIVE SOLUTIONS</a:t>
            </a:r>
          </a:p>
        </p:txBody>
      </p:sp>
      <p:sp>
        <p:nvSpPr>
          <p:cNvPr id="24" name="Freeform 24"/>
          <p:cNvSpPr/>
          <p:nvPr/>
        </p:nvSpPr>
        <p:spPr>
          <a:xfrm rot="362496">
            <a:off x="5438091" y="1961088"/>
            <a:ext cx="1314491" cy="308905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 rot="1399319">
            <a:off x="10553316" y="2169661"/>
            <a:ext cx="1314491" cy="308905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TextBox 26"/>
          <p:cNvSpPr txBox="1"/>
          <p:nvPr/>
        </p:nvSpPr>
        <p:spPr>
          <a:xfrm>
            <a:off x="1045929" y="2141649"/>
            <a:ext cx="2856548" cy="833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vi-VN" sz="2400" b="1" dirty="0">
                <a:solidFill>
                  <a:srgbClr val="000000"/>
                </a:solidFill>
                <a:latin typeface="More Sugar"/>
              </a:rPr>
              <a:t>PROHIBITTING DEFORESTATION</a:t>
            </a:r>
            <a:endParaRPr lang="en-US" sz="2400" b="1" dirty="0">
              <a:solidFill>
                <a:srgbClr val="000000"/>
              </a:solidFill>
              <a:latin typeface="More Sug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88351" y="2845634"/>
            <a:ext cx="2860401" cy="2884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endParaRPr sz="1200" dirty="0"/>
          </a:p>
          <a:p>
            <a:r>
              <a:rPr lang="en-US" sz="2999" dirty="0">
                <a:solidFill>
                  <a:srgbClr val="000000"/>
                </a:solidFill>
                <a:latin typeface="More Sugar Thin"/>
              </a:rPr>
              <a:t>-</a:t>
            </a:r>
            <a:r>
              <a:rPr lang="vi-VN" sz="2999" dirty="0">
                <a:solidFill>
                  <a:srgbClr val="000000"/>
                </a:solidFill>
                <a:latin typeface="More Sugar Thin"/>
              </a:rPr>
              <a:t> Less CO2 emissions, more O2  </a:t>
            </a:r>
          </a:p>
          <a:p>
            <a:r>
              <a:rPr lang="vi-VN" sz="2999" dirty="0">
                <a:solidFill>
                  <a:srgbClr val="000000"/>
                </a:solidFill>
                <a:latin typeface="More Sugar Thin"/>
              </a:rPr>
              <a:t>- Limit natural disaster</a:t>
            </a:r>
            <a:endParaRPr lang="en-US" sz="2999" dirty="0">
              <a:solidFill>
                <a:srgbClr val="000000"/>
              </a:solidFill>
              <a:latin typeface="More Sugar Thin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475660" y="2170947"/>
            <a:ext cx="3096715" cy="833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vi-VN" sz="2400" b="1">
                <a:solidFill>
                  <a:srgbClr val="000000"/>
                </a:solidFill>
                <a:latin typeface="More Sugar"/>
              </a:rPr>
              <a:t>USING WIND/</a:t>
            </a:r>
            <a:r>
              <a:rPr lang="vi-VN" sz="2400" b="1" dirty="0">
                <a:solidFill>
                  <a:srgbClr val="000000"/>
                </a:solidFill>
                <a:latin typeface="More Sugar"/>
              </a:rPr>
              <a:t>SOLAR POWER</a:t>
            </a:r>
            <a:endParaRPr lang="en-US" sz="2400" b="1" dirty="0">
              <a:solidFill>
                <a:srgbClr val="000000"/>
              </a:solidFill>
              <a:latin typeface="More Sugar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3735" y="2332872"/>
            <a:ext cx="2294099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More Sug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437801" y="3388243"/>
            <a:ext cx="2925537" cy="16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999" dirty="0">
                <a:solidFill>
                  <a:srgbClr val="000000"/>
                </a:solidFill>
                <a:latin typeface="More Sugar Thin"/>
              </a:rPr>
              <a:t>-</a:t>
            </a:r>
            <a:endParaRPr lang="vi-VN" sz="2999" dirty="0">
              <a:solidFill>
                <a:srgbClr val="000000"/>
              </a:solidFill>
              <a:latin typeface="More Sugar Thin"/>
            </a:endParaRPr>
          </a:p>
          <a:p>
            <a:pPr>
              <a:lnSpc>
                <a:spcPts val="4500"/>
              </a:lnSpc>
            </a:pPr>
            <a:r>
              <a:rPr lang="vi-VN" sz="2999" dirty="0">
                <a:solidFill>
                  <a:srgbClr val="000000"/>
                </a:solidFill>
                <a:latin typeface="More Sugar Thin"/>
              </a:rPr>
              <a:t>- </a:t>
            </a:r>
          </a:p>
          <a:p>
            <a:pPr>
              <a:lnSpc>
                <a:spcPts val="4500"/>
              </a:lnSpc>
            </a:pPr>
            <a:r>
              <a:rPr lang="vi-VN" sz="2999" dirty="0">
                <a:solidFill>
                  <a:srgbClr val="000000"/>
                </a:solidFill>
                <a:latin typeface="More Sugar Thin"/>
              </a:rPr>
              <a:t>- </a:t>
            </a:r>
            <a:endParaRPr lang="en-US" sz="2999" dirty="0">
              <a:solidFill>
                <a:srgbClr val="000000"/>
              </a:solidFill>
              <a:latin typeface="More Sugar Thi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0281" y="1320929"/>
            <a:ext cx="9106303" cy="5253607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40589" y="-429768"/>
            <a:ext cx="4876800" cy="2231136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1329" y="6857999"/>
            <a:ext cx="12573329" cy="1464649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23267" y="3746758"/>
            <a:ext cx="4275086" cy="4146833"/>
          </a:xfrm>
          <a:custGeom>
            <a:avLst/>
            <a:gdLst/>
            <a:ahLst/>
            <a:cxnLst/>
            <a:rect l="l" t="t" r="r" b="b"/>
            <a:pathLst>
              <a:path w="6412629" h="6220250">
                <a:moveTo>
                  <a:pt x="0" y="0"/>
                </a:moveTo>
                <a:lnTo>
                  <a:pt x="6412629" y="0"/>
                </a:lnTo>
                <a:lnTo>
                  <a:pt x="6412629" y="6220250"/>
                </a:lnTo>
                <a:lnTo>
                  <a:pt x="0" y="622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79150" y="5657129"/>
            <a:ext cx="1325314" cy="224705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10751" y="-655320"/>
            <a:ext cx="4876800" cy="268224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56817" y="2639822"/>
            <a:ext cx="8650224" cy="2358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6"/>
              </a:lnSpc>
            </a:pPr>
            <a:r>
              <a:rPr lang="en-US" sz="45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vi-VN" sz="4500" dirty="0"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en-US" sz="45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4500" dirty="0">
                <a:latin typeface="Calibri" panose="020F0502020204030204" pitchFamily="34" charset="0"/>
                <a:cs typeface="Calibri" panose="020F0502020204030204" pitchFamily="34" charset="0"/>
              </a:rPr>
              <a:t>Imagine that you are a member at </a:t>
            </a:r>
            <a:r>
              <a:rPr lang="vi-VN" sz="4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CLUB.</a:t>
            </a:r>
            <a:r>
              <a:rPr lang="vi-VN" sz="4500" dirty="0">
                <a:latin typeface="Calibri" panose="020F0502020204030204" pitchFamily="34" charset="0"/>
                <a:cs typeface="Calibri" panose="020F0502020204030204" pitchFamily="34" charset="0"/>
              </a:rPr>
              <a:t> Give a talk about </a:t>
            </a:r>
            <a:r>
              <a:rPr lang="vi-VN" sz="4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ways to limit </a:t>
            </a:r>
            <a:r>
              <a:rPr lang="vi-VN" sz="4500" dirty="0">
                <a:latin typeface="Calibri" panose="020F0502020204030204" pitchFamily="34" charset="0"/>
                <a:cs typeface="Calibri" panose="020F0502020204030204" pitchFamily="34" charset="0"/>
              </a:rPr>
              <a:t>global warming.</a:t>
            </a:r>
            <a:endParaRPr lang="en-US" sz="4500" dirty="0">
              <a:solidFill>
                <a:srgbClr val="000000"/>
              </a:solidFill>
              <a:latin typeface="Sailor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AA97F-F13C-3919-4B36-9789818BDCB7}"/>
              </a:ext>
            </a:extLst>
          </p:cNvPr>
          <p:cNvSpPr txBox="1"/>
          <p:nvPr/>
        </p:nvSpPr>
        <p:spPr>
          <a:xfrm>
            <a:off x="0" y="0"/>
            <a:ext cx="259641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73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98F42-EA3C-21E1-957B-6CF8A03D2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3EE2AF-1BF9-88B0-5F50-4F46262B00AF}"/>
              </a:ext>
            </a:extLst>
          </p:cNvPr>
          <p:cNvSpPr/>
          <p:nvPr/>
        </p:nvSpPr>
        <p:spPr>
          <a:xfrm>
            <a:off x="1367081" y="477521"/>
            <a:ext cx="9106303" cy="7193280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0B69DF-A299-435B-B292-1CB2C9109C63}"/>
              </a:ext>
            </a:extLst>
          </p:cNvPr>
          <p:cNvSpPr/>
          <p:nvPr/>
        </p:nvSpPr>
        <p:spPr>
          <a:xfrm>
            <a:off x="-540589" y="-429768"/>
            <a:ext cx="4876800" cy="2231136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4E7C65-F65C-0A9B-2362-D63B1FEF907E}"/>
              </a:ext>
            </a:extLst>
          </p:cNvPr>
          <p:cNvSpPr/>
          <p:nvPr/>
        </p:nvSpPr>
        <p:spPr>
          <a:xfrm>
            <a:off x="-381329" y="6857999"/>
            <a:ext cx="12573329" cy="1464649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EA3793-D573-E95F-E3AB-B2AB818B7F52}"/>
              </a:ext>
            </a:extLst>
          </p:cNvPr>
          <p:cNvSpPr/>
          <p:nvPr/>
        </p:nvSpPr>
        <p:spPr>
          <a:xfrm>
            <a:off x="-1923267" y="3746758"/>
            <a:ext cx="4275086" cy="4146833"/>
          </a:xfrm>
          <a:custGeom>
            <a:avLst/>
            <a:gdLst/>
            <a:ahLst/>
            <a:cxnLst/>
            <a:rect l="l" t="t" r="r" b="b"/>
            <a:pathLst>
              <a:path w="6412629" h="6220250">
                <a:moveTo>
                  <a:pt x="0" y="0"/>
                </a:moveTo>
                <a:lnTo>
                  <a:pt x="6412629" y="0"/>
                </a:lnTo>
                <a:lnTo>
                  <a:pt x="6412629" y="6220250"/>
                </a:lnTo>
                <a:lnTo>
                  <a:pt x="0" y="622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232E9B-0F93-6A11-C8A6-71DC0F3A6C68}"/>
              </a:ext>
            </a:extLst>
          </p:cNvPr>
          <p:cNvSpPr/>
          <p:nvPr/>
        </p:nvSpPr>
        <p:spPr>
          <a:xfrm>
            <a:off x="11079150" y="5657129"/>
            <a:ext cx="1325314" cy="224705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CE0010-CB78-729E-CFA8-17518414DD68}"/>
              </a:ext>
            </a:extLst>
          </p:cNvPr>
          <p:cNvSpPr/>
          <p:nvPr/>
        </p:nvSpPr>
        <p:spPr>
          <a:xfrm>
            <a:off x="8210751" y="-655320"/>
            <a:ext cx="4876800" cy="268224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80753-A75E-E595-AF3B-FC9FBD04F8BA}"/>
              </a:ext>
            </a:extLst>
          </p:cNvPr>
          <p:cNvSpPr txBox="1"/>
          <p:nvPr/>
        </p:nvSpPr>
        <p:spPr>
          <a:xfrm>
            <a:off x="0" y="0"/>
            <a:ext cx="259641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BCD6F-DA04-EC99-EB51-F92252095B35}"/>
              </a:ext>
            </a:extLst>
          </p:cNvPr>
          <p:cNvSpPr txBox="1"/>
          <p:nvPr/>
        </p:nvSpPr>
        <p:spPr>
          <a:xfrm>
            <a:off x="2336800" y="2123440"/>
            <a:ext cx="8229600" cy="438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b="1" dirty="0">
                <a:solidFill>
                  <a:srgbClr val="FF0000"/>
                </a:solidFill>
              </a:rPr>
              <a:t>WELCOMING AND INTRODUCTION</a:t>
            </a:r>
            <a:r>
              <a:rPr lang="vi-VN" b="1" dirty="0"/>
              <a:t>:</a:t>
            </a:r>
          </a:p>
          <a:p>
            <a:pPr>
              <a:lnSpc>
                <a:spcPct val="130000"/>
              </a:lnSpc>
            </a:pPr>
            <a:r>
              <a:rPr lang="vi-VN" dirty="0"/>
              <a:t>- Hello everyone./ Good morning/afternoon. </a:t>
            </a:r>
          </a:p>
          <a:p>
            <a:pPr>
              <a:lnSpc>
                <a:spcPct val="130000"/>
              </a:lnSpc>
            </a:pPr>
            <a:r>
              <a:rPr lang="vi-VN" dirty="0"/>
              <a:t>- I’m here today to talk to you about.../Today, Id like to share with you..</a:t>
            </a:r>
            <a:endParaRPr lang="vi-VN" b="1" dirty="0"/>
          </a:p>
          <a:p>
            <a:pPr>
              <a:lnSpc>
                <a:spcPct val="130000"/>
              </a:lnSpc>
            </a:pPr>
            <a:endParaRPr lang="vi-VN" b="1" dirty="0"/>
          </a:p>
          <a:p>
            <a:pPr>
              <a:lnSpc>
                <a:spcPct val="130000"/>
              </a:lnSpc>
            </a:pPr>
            <a:r>
              <a:rPr lang="vi-VN" b="1" dirty="0">
                <a:solidFill>
                  <a:srgbClr val="FF0000"/>
                </a:solidFill>
              </a:rPr>
              <a:t>BODY</a:t>
            </a:r>
          </a:p>
          <a:p>
            <a:pPr>
              <a:lnSpc>
                <a:spcPct val="130000"/>
              </a:lnSpc>
            </a:pPr>
            <a:r>
              <a:rPr lang="vi-VN" dirty="0"/>
              <a:t>- The first solution is to..</a:t>
            </a:r>
          </a:p>
          <a:p>
            <a:pPr>
              <a:lnSpc>
                <a:spcPct val="130000"/>
              </a:lnSpc>
            </a:pPr>
            <a:r>
              <a:rPr lang="vi-VN" dirty="0"/>
              <a:t>- Secondly, it’s important to....</a:t>
            </a:r>
          </a:p>
          <a:p>
            <a:pPr>
              <a:lnSpc>
                <a:spcPct val="130000"/>
              </a:lnSpc>
            </a:pPr>
            <a:r>
              <a:rPr lang="vi-VN" dirty="0"/>
              <a:t>- Another solution is...</a:t>
            </a:r>
          </a:p>
          <a:p>
            <a:pPr>
              <a:lnSpc>
                <a:spcPct val="130000"/>
              </a:lnSpc>
            </a:pPr>
            <a:endParaRPr lang="vi-VN" b="1" dirty="0"/>
          </a:p>
          <a:p>
            <a:pPr>
              <a:lnSpc>
                <a:spcPct val="130000"/>
              </a:lnSpc>
            </a:pPr>
            <a:r>
              <a:rPr lang="vi-VN" b="1" dirty="0">
                <a:solidFill>
                  <a:srgbClr val="FF0000"/>
                </a:solidFill>
              </a:rPr>
              <a:t>CONCLUSION AND THANKING</a:t>
            </a:r>
          </a:p>
          <a:p>
            <a:pPr>
              <a:lnSpc>
                <a:spcPct val="130000"/>
              </a:lnSpc>
            </a:pPr>
            <a:r>
              <a:rPr lang="vi-VN" dirty="0"/>
              <a:t>- That’s the end of our presentation today.</a:t>
            </a:r>
          </a:p>
          <a:p>
            <a:pPr>
              <a:lnSpc>
                <a:spcPct val="130000"/>
              </a:lnSpc>
            </a:pPr>
            <a:r>
              <a:rPr lang="vi-VN" dirty="0"/>
              <a:t>- Thank you for listening/ your attention.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6D57B-3B59-3907-ABA5-C21A09E42000}"/>
              </a:ext>
            </a:extLst>
          </p:cNvPr>
          <p:cNvSpPr txBox="1"/>
          <p:nvPr/>
        </p:nvSpPr>
        <p:spPr>
          <a:xfrm>
            <a:off x="4490720" y="772160"/>
            <a:ext cx="324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highlight>
                  <a:srgbClr val="FFFF00"/>
                </a:highlight>
                <a:latin typeface="+mj-lt"/>
              </a:rPr>
              <a:t>PRESENTATION</a:t>
            </a:r>
            <a:endParaRPr lang="en-US" sz="2800" b="1" dirty="0">
              <a:highlight>
                <a:srgbClr val="FFFF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2336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6"/>
            <a:ext cx="8978189" cy="6121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465553" y="641177"/>
            <a:ext cx="5155039" cy="750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WRAP-UP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EB3C6-E71B-5A6D-DC45-F7B4B0A9F499}"/>
              </a:ext>
            </a:extLst>
          </p:cNvPr>
          <p:cNvSpPr/>
          <p:nvPr/>
        </p:nvSpPr>
        <p:spPr>
          <a:xfrm>
            <a:off x="2498724" y="1914525"/>
            <a:ext cx="8950325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vi-VN" sz="36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  <a:r>
              <a:rPr lang="en-US" sz="36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The pronunciation of the /</a:t>
            </a:r>
            <a:r>
              <a:rPr lang="en-US" sz="3600" i="1" dirty="0" err="1">
                <a:solidFill>
                  <a:srgbClr val="0070C0"/>
                </a:solidFill>
                <a:cs typeface="Arial" panose="020B0604020202020204" pitchFamily="34" charset="0"/>
              </a:rPr>
              <a:t>lz</a:t>
            </a:r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/ sound.</a:t>
            </a:r>
            <a:endParaRPr lang="vi-VN" sz="3600" i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endParaRPr lang="en-US" sz="3600" i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en-US" sz="36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  <a:cs typeface="Arial" panose="020B0604020202020204" pitchFamily="34" charset="0"/>
              </a:rPr>
              <a:t>-   Talking about what we can do to stop global warming.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1DE45F1D-1851-D1DB-F648-DE3A7BBE75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1782" y="5290029"/>
              <a:ext cx="3048000" cy="1714500"/>
            </p:xfrm>
            <a:graphic>
              <a:graphicData uri="http://schemas.microsoft.com/office/powerpoint/2016/slidezoom">
                <pslz:sldZm>
                  <pslz:sldZmObj sldId="311" cId="2871881235">
                    <pslz:zmPr id="{C8AF864A-BFE5-4F75-9279-339BAC1C508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DE45F1D-1851-D1DB-F648-DE3A7BBE7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71782" y="529002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188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981" y="1719330"/>
            <a:ext cx="12015019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Practice the pronunciation of the /</a:t>
            </a:r>
            <a:r>
              <a:rPr lang="en-US" sz="4000" i="1" dirty="0" err="1">
                <a:solidFill>
                  <a:srgbClr val="0070C0"/>
                </a:solidFill>
                <a:cs typeface="Arial" panose="020B0604020202020204" pitchFamily="34" charset="0"/>
              </a:rPr>
              <a:t>lz</a:t>
            </a: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/ sound.</a:t>
            </a:r>
          </a:p>
          <a:p>
            <a:pPr marL="571500" indent="-571500">
              <a:buFontTx/>
              <a:buChar char="-"/>
            </a:pP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Prepare the next lesson 3.1. Reading &amp; Listening (page 44 SB)</a:t>
            </a:r>
          </a:p>
          <a:p>
            <a:pPr marL="571500" indent="-571500">
              <a:buFontTx/>
              <a:buChar char="-"/>
            </a:pP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Play the consolidation games on </a:t>
            </a: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  <a:hlinkClick r:id="rId2"/>
              </a:rPr>
              <a:t>www.eduhome.com.vn</a:t>
            </a:r>
            <a:r>
              <a:rPr lang="en-US" sz="4000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9ED26C-C7F0-BB77-8B6F-7CCC1AD788E6}"/>
              </a:ext>
            </a:extLst>
          </p:cNvPr>
          <p:cNvSpPr/>
          <p:nvPr/>
        </p:nvSpPr>
        <p:spPr>
          <a:xfrm>
            <a:off x="428738" y="783219"/>
            <a:ext cx="5155039" cy="750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/>
          <p:cNvPicPr>
            <a:picLocks noChangeAspect="1"/>
          </p:cNvPicPr>
          <p:nvPr/>
        </p:nvPicPr>
        <p:blipFill>
          <a:blip r:embed="rId2"/>
          <a:srcRect l="657" r="538"/>
          <a:stretch/>
        </p:blipFill>
        <p:spPr>
          <a:xfrm>
            <a:off x="0" y="1"/>
            <a:ext cx="121920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/>
      </p:transition>
    </mc:Choice>
    <mc:Fallback xmlns=""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OBAL WARMING">
            <a:hlinkClick r:id="" action="ppaction://media"/>
            <a:extLst>
              <a:ext uri="{FF2B5EF4-FFF2-40B4-BE49-F238E27FC236}">
                <a16:creationId xmlns:a16="http://schemas.microsoft.com/office/drawing/2014/main" id="{FBD841D2-F802-8C64-3E56-496DE842B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1845" y="1112521"/>
            <a:ext cx="12092329" cy="5068035"/>
            <a:chOff x="0" y="0"/>
            <a:chExt cx="24184659" cy="10136071"/>
          </a:xfrm>
        </p:grpSpPr>
        <p:sp>
          <p:nvSpPr>
            <p:cNvPr id="4" name="Freeform 4"/>
            <p:cNvSpPr/>
            <p:nvPr/>
          </p:nvSpPr>
          <p:spPr>
            <a:xfrm rot="92033">
              <a:off x="347439" y="543298"/>
              <a:ext cx="23717304" cy="9276999"/>
            </a:xfrm>
            <a:custGeom>
              <a:avLst/>
              <a:gdLst/>
              <a:ahLst/>
              <a:cxnLst/>
              <a:rect l="l" t="t" r="r" b="b"/>
              <a:pathLst>
                <a:path w="23717304" h="9276999">
                  <a:moveTo>
                    <a:pt x="0" y="0"/>
                  </a:moveTo>
                  <a:lnTo>
                    <a:pt x="23717304" y="0"/>
                  </a:lnTo>
                  <a:lnTo>
                    <a:pt x="23717304" y="9276999"/>
                  </a:lnTo>
                  <a:lnTo>
                    <a:pt x="0" y="9276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119915" y="315774"/>
              <a:ext cx="23717304" cy="9276999"/>
            </a:xfrm>
            <a:custGeom>
              <a:avLst/>
              <a:gdLst/>
              <a:ahLst/>
              <a:cxnLst/>
              <a:rect l="l" t="t" r="r" b="b"/>
              <a:pathLst>
                <a:path w="23717304" h="9276999">
                  <a:moveTo>
                    <a:pt x="0" y="0"/>
                  </a:moveTo>
                  <a:lnTo>
                    <a:pt x="23717304" y="0"/>
                  </a:lnTo>
                  <a:lnTo>
                    <a:pt x="23717304" y="9276999"/>
                  </a:lnTo>
                  <a:lnTo>
                    <a:pt x="0" y="9276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56" t="-10951" r="-105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051246">
            <a:off x="-1701611" y="-1923158"/>
            <a:ext cx="3403223" cy="3403223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7394434" y="631882"/>
            <a:ext cx="735573" cy="1054585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59" y="0"/>
                </a:lnTo>
                <a:lnTo>
                  <a:pt x="1103359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75443">
            <a:off x="1474639" y="1979418"/>
            <a:ext cx="891551" cy="812122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88621">
            <a:off x="9378862" y="3933367"/>
            <a:ext cx="1449661" cy="225867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04326">
            <a:off x="5267" y="3093517"/>
            <a:ext cx="2333592" cy="3809946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7" y="0"/>
                </a:lnTo>
                <a:lnTo>
                  <a:pt x="3500387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95236" y="475562"/>
            <a:ext cx="3417112" cy="2622633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057876" flipH="1">
            <a:off x="1017005" y="545958"/>
            <a:ext cx="929968" cy="1839865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51246">
            <a:off x="10537024" y="5498527"/>
            <a:ext cx="3403223" cy="3403223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509657" y="2157072"/>
            <a:ext cx="72962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4162" spc="-258" dirty="0">
                <a:solidFill>
                  <a:srgbClr val="000000"/>
                </a:solidFill>
                <a:latin typeface="Gaegu Bold"/>
              </a:rPr>
              <a:t>WHAT IS THE VIDEO ABOUT 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16918" y="4770939"/>
            <a:ext cx="729628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3"/>
              </a:lnSpc>
            </a:pPr>
            <a:endParaRPr lang="en-US" sz="2666" spc="-165" dirty="0">
              <a:solidFill>
                <a:srgbClr val="000000"/>
              </a:solidFill>
              <a:latin typeface="Cabin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6A2D26-C394-3961-1D74-2DAEFDB0AC2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7273"/>
          <a:stretch/>
        </p:blipFill>
        <p:spPr>
          <a:xfrm>
            <a:off x="2341850" y="1052946"/>
            <a:ext cx="6860555" cy="798946"/>
          </a:xfrm>
          <a:prstGeom prst="rect">
            <a:avLst/>
          </a:prstGeom>
        </p:spPr>
      </p:pic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A0041F45-D4F0-DFC3-9B97-8495E6837432}"/>
              </a:ext>
            </a:extLst>
          </p:cNvPr>
          <p:cNvSpPr/>
          <p:nvPr/>
        </p:nvSpPr>
        <p:spPr>
          <a:xfrm>
            <a:off x="2972508" y="4446320"/>
            <a:ext cx="7753403" cy="5828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Causes and Effects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global warming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-250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26C501A3-2F04-0DFE-A66C-6A938976F985}"/>
              </a:ext>
            </a:extLst>
          </p:cNvPr>
          <p:cNvSpPr/>
          <p:nvPr/>
        </p:nvSpPr>
        <p:spPr>
          <a:xfrm>
            <a:off x="2980944" y="2862072"/>
            <a:ext cx="7726680" cy="5799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Solutions for global warming</a:t>
            </a:r>
            <a:endParaRPr kumimoji="0" lang="en-US" sz="3200" b="1" i="0" u="none" strike="noStrike" kern="1200" cap="none" spc="0" normalizeH="0" baseline="-250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3E5084-084F-EC5D-6C69-7065024B2804}"/>
              </a:ext>
            </a:extLst>
          </p:cNvPr>
          <p:cNvSpPr/>
          <p:nvPr/>
        </p:nvSpPr>
        <p:spPr>
          <a:xfrm>
            <a:off x="3003848" y="2852928"/>
            <a:ext cx="618836" cy="573771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Ghé thăm Fb.com/nkpowerskills">
            <a:extLst>
              <a:ext uri="{FF2B5EF4-FFF2-40B4-BE49-F238E27FC236}">
                <a16:creationId xmlns:a16="http://schemas.microsoft.com/office/drawing/2014/main" id="{5080F9FC-217A-ECF1-E7A7-46C320696A51}"/>
              </a:ext>
            </a:extLst>
          </p:cNvPr>
          <p:cNvSpPr/>
          <p:nvPr/>
        </p:nvSpPr>
        <p:spPr>
          <a:xfrm>
            <a:off x="2968752" y="3654552"/>
            <a:ext cx="7693152" cy="579990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Definition of global warming</a:t>
            </a:r>
            <a:endParaRPr kumimoji="0" lang="en-US" sz="3200" b="1" i="0" u="none" strike="noStrike" kern="1200" cap="none" spc="0" normalizeH="0" baseline="-2500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68962D-D85A-22BD-ABCE-DC46B9268E38}"/>
              </a:ext>
            </a:extLst>
          </p:cNvPr>
          <p:cNvSpPr/>
          <p:nvPr/>
        </p:nvSpPr>
        <p:spPr>
          <a:xfrm>
            <a:off x="2984716" y="3656664"/>
            <a:ext cx="618836" cy="56786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180561-410F-CD2E-D9F3-B2359EE62561}"/>
              </a:ext>
            </a:extLst>
          </p:cNvPr>
          <p:cNvSpPr/>
          <p:nvPr/>
        </p:nvSpPr>
        <p:spPr>
          <a:xfrm>
            <a:off x="2999690" y="4453128"/>
            <a:ext cx="600184" cy="54819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2" grpId="0" animBg="1"/>
      <p:bldP spid="30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Káº¿t quáº£ hÃ¬nh áº£nh cho global warm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AutoShape 4" descr="Káº¿t quáº£ hÃ¬nh áº£nh cho global warm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2209800" y="228601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UNIT 4: GLOBAL  WARMING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2739188" y="886327"/>
            <a:ext cx="7359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Lesson 2.3. Pronunciation &amp; Speaking</a:t>
            </a:r>
          </a:p>
        </p:txBody>
      </p:sp>
      <p:pic>
        <p:nvPicPr>
          <p:cNvPr id="2" name="Picture 2" descr="Káº¿t quáº£ hÃ¬nh áº£nh cho global warming">
            <a:extLst>
              <a:ext uri="{FF2B5EF4-FFF2-40B4-BE49-F238E27FC236}">
                <a16:creationId xmlns:a16="http://schemas.microsoft.com/office/drawing/2014/main" id="{5C94B991-3347-D187-E352-8DC056A7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79" y="1576137"/>
            <a:ext cx="10672010" cy="5197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5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719387" y="159013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10463" y="2492663"/>
            <a:ext cx="3256378" cy="662474"/>
          </a:xfrm>
          <a:prstGeom prst="roundRect">
            <a:avLst/>
          </a:prstGeom>
          <a:solidFill>
            <a:srgbClr val="E9AAD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37636" y="424282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58362" y="510508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16271" y="339667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B43FF-D4F9-7D6B-0ED6-D4CCDCAFF862}"/>
              </a:ext>
            </a:extLst>
          </p:cNvPr>
          <p:cNvSpPr txBox="1"/>
          <p:nvPr/>
        </p:nvSpPr>
        <p:spPr>
          <a:xfrm>
            <a:off x="2589797" y="0"/>
            <a:ext cx="8527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UNIT 4: GLOBAL  WARMING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FE6A5-D709-4BA6-0F0C-4E6840D4E465}"/>
              </a:ext>
            </a:extLst>
          </p:cNvPr>
          <p:cNvSpPr txBox="1"/>
          <p:nvPr/>
        </p:nvSpPr>
        <p:spPr>
          <a:xfrm>
            <a:off x="2698079" y="646501"/>
            <a:ext cx="7480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Lesson 2.3. Pronunciation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D23B-DC01-9478-60B4-81658BA4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22D717-81AB-90CE-C50F-41E35509EE64}"/>
              </a:ext>
            </a:extLst>
          </p:cNvPr>
          <p:cNvSpPr/>
          <p:nvPr/>
        </p:nvSpPr>
        <p:spPr>
          <a:xfrm>
            <a:off x="1570281" y="1320930"/>
            <a:ext cx="9106303" cy="4297818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20D259-1850-E15D-77E5-B79409B488E1}"/>
              </a:ext>
            </a:extLst>
          </p:cNvPr>
          <p:cNvSpPr/>
          <p:nvPr/>
        </p:nvSpPr>
        <p:spPr>
          <a:xfrm>
            <a:off x="-540589" y="-429768"/>
            <a:ext cx="4876800" cy="2231136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D1E458-B851-38B2-A7FD-36B0D720F3B1}"/>
              </a:ext>
            </a:extLst>
          </p:cNvPr>
          <p:cNvSpPr/>
          <p:nvPr/>
        </p:nvSpPr>
        <p:spPr>
          <a:xfrm>
            <a:off x="-381329" y="6857999"/>
            <a:ext cx="12573329" cy="1464649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1E52B2B-7774-41AF-4E7B-460651955C79}"/>
              </a:ext>
            </a:extLst>
          </p:cNvPr>
          <p:cNvSpPr/>
          <p:nvPr/>
        </p:nvSpPr>
        <p:spPr>
          <a:xfrm>
            <a:off x="-1923267" y="3746758"/>
            <a:ext cx="4275086" cy="4146833"/>
          </a:xfrm>
          <a:custGeom>
            <a:avLst/>
            <a:gdLst/>
            <a:ahLst/>
            <a:cxnLst/>
            <a:rect l="l" t="t" r="r" b="b"/>
            <a:pathLst>
              <a:path w="6412629" h="6220250">
                <a:moveTo>
                  <a:pt x="0" y="0"/>
                </a:moveTo>
                <a:lnTo>
                  <a:pt x="6412629" y="0"/>
                </a:lnTo>
                <a:lnTo>
                  <a:pt x="6412629" y="6220250"/>
                </a:lnTo>
                <a:lnTo>
                  <a:pt x="0" y="622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760F585-9C0D-6B61-E710-DF478F77121D}"/>
              </a:ext>
            </a:extLst>
          </p:cNvPr>
          <p:cNvSpPr/>
          <p:nvPr/>
        </p:nvSpPr>
        <p:spPr>
          <a:xfrm>
            <a:off x="11079150" y="5657129"/>
            <a:ext cx="1325314" cy="224705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822BAF-059A-7DAB-5B4D-1111AD6602A2}"/>
              </a:ext>
            </a:extLst>
          </p:cNvPr>
          <p:cNvSpPr/>
          <p:nvPr/>
        </p:nvSpPr>
        <p:spPr>
          <a:xfrm>
            <a:off x="8210751" y="-655320"/>
            <a:ext cx="4876800" cy="268224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D8C8C74-B0B5-E84A-6B2F-08B97F5D1487}"/>
              </a:ext>
            </a:extLst>
          </p:cNvPr>
          <p:cNvSpPr txBox="1"/>
          <p:nvPr/>
        </p:nvSpPr>
        <p:spPr>
          <a:xfrm>
            <a:off x="3541776" y="3036864"/>
            <a:ext cx="8650224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6"/>
              </a:lnSpc>
            </a:pPr>
            <a:r>
              <a:rPr lang="vi-VN" sz="6000" b="1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  <a:endParaRPr lang="en-US" sz="6000" b="1" dirty="0">
              <a:solidFill>
                <a:srgbClr val="000000"/>
              </a:solidFill>
              <a:latin typeface="Sailor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6CF49-91E4-7F5E-7371-F8DB1D6851BB}"/>
              </a:ext>
            </a:extLst>
          </p:cNvPr>
          <p:cNvSpPr txBox="1"/>
          <p:nvPr/>
        </p:nvSpPr>
        <p:spPr>
          <a:xfrm>
            <a:off x="0" y="0"/>
            <a:ext cx="259641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7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23131" y="1349337"/>
            <a:ext cx="7215828" cy="1882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69189" y="3266121"/>
            <a:ext cx="6022113" cy="2019500"/>
          </a:xfrm>
          <a:prstGeom prst="rect">
            <a:avLst/>
          </a:prstGeom>
        </p:spPr>
      </p:pic>
      <p:pic>
        <p:nvPicPr>
          <p:cNvPr id="10" name="CD1 TRACK 5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92507" y="2324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136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73" y="1062989"/>
            <a:ext cx="6362564" cy="2115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173" y="3531190"/>
            <a:ext cx="5881337" cy="1419633"/>
          </a:xfrm>
          <a:prstGeom prst="rect">
            <a:avLst/>
          </a:prstGeom>
        </p:spPr>
      </p:pic>
      <p:pic>
        <p:nvPicPr>
          <p:cNvPr id="4" name="CD1 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8690" y="1145594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76949" y="1672046"/>
            <a:ext cx="1031965" cy="548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76949" y="2072568"/>
            <a:ext cx="1280160" cy="548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76949" y="2523232"/>
            <a:ext cx="1031965" cy="548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030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637</Words>
  <Application>Microsoft Office PowerPoint</Application>
  <PresentationFormat>Widescreen</PresentationFormat>
  <Paragraphs>133</Paragraphs>
  <Slides>27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Calibri</vt:lpstr>
      <vt:lpstr>Arial</vt:lpstr>
      <vt:lpstr>Sailors</vt:lpstr>
      <vt:lpstr>More Sugar Thin</vt:lpstr>
      <vt:lpstr>Lucida Sans Unicode</vt:lpstr>
      <vt:lpstr>Gaegu Bold</vt:lpstr>
      <vt:lpstr>More Sugar</vt:lpstr>
      <vt:lpstr>Source Sans Pro</vt:lpstr>
      <vt:lpstr>Times New Roman</vt:lpstr>
      <vt:lpstr>Calibri Light</vt:lpstr>
      <vt:lpstr>Cabin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Thu Vo</cp:lastModifiedBy>
  <cp:revision>55</cp:revision>
  <dcterms:created xsi:type="dcterms:W3CDTF">2018-05-10T00:06:18Z</dcterms:created>
  <dcterms:modified xsi:type="dcterms:W3CDTF">2024-11-26T18:01:52Z</dcterms:modified>
</cp:coreProperties>
</file>