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8"/>
  </p:notesMasterIdLst>
  <p:sldIdLst>
    <p:sldId id="356" r:id="rId2"/>
    <p:sldId id="256" r:id="rId3"/>
    <p:sldId id="344" r:id="rId4"/>
    <p:sldId id="267" r:id="rId5"/>
    <p:sldId id="269" r:id="rId6"/>
    <p:sldId id="301" r:id="rId7"/>
    <p:sldId id="337" r:id="rId8"/>
    <p:sldId id="354" r:id="rId9"/>
    <p:sldId id="353" r:id="rId10"/>
    <p:sldId id="346" r:id="rId11"/>
    <p:sldId id="347" r:id="rId12"/>
    <p:sldId id="338" r:id="rId13"/>
    <p:sldId id="348" r:id="rId14"/>
    <p:sldId id="349" r:id="rId15"/>
    <p:sldId id="350" r:id="rId16"/>
    <p:sldId id="315" r:id="rId17"/>
    <p:sldId id="339" r:id="rId18"/>
    <p:sldId id="351" r:id="rId19"/>
    <p:sldId id="352" r:id="rId20"/>
    <p:sldId id="294" r:id="rId21"/>
    <p:sldId id="318" r:id="rId22"/>
    <p:sldId id="296" r:id="rId23"/>
    <p:sldId id="340" r:id="rId24"/>
    <p:sldId id="326" r:id="rId25"/>
    <p:sldId id="299" r:id="rId26"/>
    <p:sldId id="3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B1421F"/>
    <a:srgbClr val="F15682"/>
    <a:srgbClr val="941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395" autoAdjust="0"/>
  </p:normalViewPr>
  <p:slideViewPr>
    <p:cSldViewPr snapToGrid="0">
      <p:cViewPr varScale="1">
        <p:scale>
          <a:sx n="56" d="100"/>
          <a:sy n="56" d="100"/>
        </p:scale>
        <p:origin x="-12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practice and learn vocab. related to 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country and its relationship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practice listening for specific information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practice functional English (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Holding your turn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60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4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847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solidFill>
          <a:schemeClr val="accen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8"/>
          <p:cNvGrpSpPr/>
          <p:nvPr/>
        </p:nvGrpSpPr>
        <p:grpSpPr>
          <a:xfrm>
            <a:off x="-3496499" y="-9961143"/>
            <a:ext cx="18784248" cy="20295441"/>
            <a:chOff x="-2622374" y="-7470858"/>
            <a:chExt cx="14088186" cy="15221581"/>
          </a:xfrm>
        </p:grpSpPr>
        <p:sp>
          <p:nvSpPr>
            <p:cNvPr id="196" name="Google Shape;196;p28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8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029200" y="1924884"/>
            <a:ext cx="6133600" cy="19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3357300" y="3780300"/>
            <a:ext cx="54772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79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55499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</a:t>
            </a:r>
            <a:r>
              <a:rPr lang="en-US" sz="1800" b="0" baseline="0" dirty="0">
                <a:solidFill>
                  <a:schemeClr val="bg1"/>
                </a:solidFill>
              </a:rPr>
              <a:t> Vietnam &amp; ASEAN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8449407" y="0"/>
            <a:ext cx="37425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1.3: Pronunciation &amp; Speaking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6" r:id="rId14"/>
    <p:sldLayoutId id="2147483689" r:id="rId15"/>
    <p:sldLayoutId id="2147483691" r:id="rId16"/>
    <p:sldLayoutId id="2147483692" r:id="rId17"/>
    <p:sldLayoutId id="21474836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"/>
          <p:cNvSpPr txBox="1">
            <a:spLocks noGrp="1"/>
          </p:cNvSpPr>
          <p:nvPr>
            <p:ph type="title"/>
          </p:nvPr>
        </p:nvSpPr>
        <p:spPr>
          <a:xfrm>
            <a:off x="2479228" y="578876"/>
            <a:ext cx="8405944" cy="417359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GB" sz="5000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50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5000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50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3600" dirty="0" err="1" smtClean="0">
                <a:latin typeface="Times New Roman" panose="02020603050405020304" charset="0"/>
                <a:cs typeface="Times New Roman" panose="02020603050405020304" charset="0"/>
              </a:rPr>
              <a:t>Sở</a:t>
            </a:r>
            <a:r>
              <a:rPr lang="en-US" altLang="en-GB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dirty="0" err="1" smtClean="0"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altLang="en-GB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dirty="0" err="1" smtClean="0">
                <a:latin typeface="Times New Roman" panose="02020603050405020304" charset="0"/>
                <a:cs typeface="Times New Roman" panose="02020603050405020304" charset="0"/>
              </a:rPr>
              <a:t>Dục</a:t>
            </a:r>
            <a:r>
              <a:rPr lang="en-US" altLang="en-GB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altLang="en-GB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dirty="0" err="1" smtClean="0">
                <a:latin typeface="Times New Roman" panose="02020603050405020304" charset="0"/>
                <a:cs typeface="Times New Roman" panose="02020603050405020304" charset="0"/>
              </a:rPr>
              <a:t>Đào</a:t>
            </a:r>
            <a:r>
              <a:rPr lang="en-US" altLang="en-GB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dirty="0" err="1" smtClean="0">
                <a:latin typeface="Times New Roman" panose="02020603050405020304" charset="0"/>
                <a:cs typeface="Times New Roman" panose="02020603050405020304" charset="0"/>
              </a:rPr>
              <a:t>Tạo</a:t>
            </a:r>
            <a:r>
              <a:rPr lang="en-US" altLang="en-GB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dirty="0" err="1" smtClean="0">
                <a:latin typeface="Times New Roman" panose="02020603050405020304" charset="0"/>
                <a:cs typeface="Times New Roman" panose="02020603050405020304" charset="0"/>
              </a:rPr>
              <a:t>Bình</a:t>
            </a:r>
            <a:r>
              <a:rPr lang="en-US" altLang="en-GB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dirty="0" err="1" smtClean="0">
                <a:latin typeface="Times New Roman" panose="02020603050405020304" charset="0"/>
                <a:cs typeface="Times New Roman" panose="02020603050405020304" charset="0"/>
              </a:rPr>
              <a:t>Định</a:t>
            </a:r>
            <a:r>
              <a:rPr lang="en-US" altLang="en-GB" sz="3600" dirty="0" smtClean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3600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 THPT </a:t>
            </a: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Xuân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Diệu</a:t>
            </a:r>
            <a:r>
              <a:rPr lang="en-US" altLang="en-GB" sz="3600" i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3600" i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3600" i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3600" i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Trần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Thái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Châu</a:t>
            </a:r>
            <a:r>
              <a:rPr lang="en-US" altLang="en-GB" sz="3600" i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3600" i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11A8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Môn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Tiếng</a:t>
            </a:r>
            <a:r>
              <a:rPr lang="en-US" altLang="en-GB" sz="3600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600" i="1" dirty="0" err="1" smtClean="0"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altLang="en-GB" sz="3600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36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5000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50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5000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en-GB" sz="5000" dirty="0"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en-GB" sz="5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48" name="Google Shape;348;p38"/>
          <p:cNvGrpSpPr/>
          <p:nvPr/>
        </p:nvGrpSpPr>
        <p:grpSpPr>
          <a:xfrm rot="-1799934" flipH="1">
            <a:off x="915967" y="3752711"/>
            <a:ext cx="2210472" cy="2391159"/>
            <a:chOff x="8551050" y="7183675"/>
            <a:chExt cx="1161900" cy="1256875"/>
          </a:xfrm>
        </p:grpSpPr>
        <p:sp>
          <p:nvSpPr>
            <p:cNvPr id="349" name="Google Shape;349;p38"/>
            <p:cNvSpPr/>
            <p:nvPr/>
          </p:nvSpPr>
          <p:spPr>
            <a:xfrm>
              <a:off x="8551050" y="7183675"/>
              <a:ext cx="1161900" cy="1256875"/>
            </a:xfrm>
            <a:custGeom>
              <a:avLst/>
              <a:gdLst/>
              <a:ahLst/>
              <a:cxnLst/>
              <a:rect l="l" t="t" r="r" b="b"/>
              <a:pathLst>
                <a:path w="46476" h="50275" extrusionOk="0">
                  <a:moveTo>
                    <a:pt x="17205" y="0"/>
                  </a:moveTo>
                  <a:cubicBezTo>
                    <a:pt x="15776" y="0"/>
                    <a:pt x="14469" y="700"/>
                    <a:pt x="13648" y="1885"/>
                  </a:cubicBezTo>
                  <a:lnTo>
                    <a:pt x="12949" y="2949"/>
                  </a:lnTo>
                  <a:cubicBezTo>
                    <a:pt x="12250" y="3952"/>
                    <a:pt x="11551" y="4955"/>
                    <a:pt x="10882" y="5988"/>
                  </a:cubicBezTo>
                  <a:cubicBezTo>
                    <a:pt x="10548" y="6475"/>
                    <a:pt x="10274" y="6931"/>
                    <a:pt x="10031" y="7387"/>
                  </a:cubicBezTo>
                  <a:cubicBezTo>
                    <a:pt x="8299" y="11034"/>
                    <a:pt x="8967" y="14408"/>
                    <a:pt x="9819" y="16627"/>
                  </a:cubicBezTo>
                  <a:cubicBezTo>
                    <a:pt x="8907" y="16840"/>
                    <a:pt x="8025" y="17174"/>
                    <a:pt x="7204" y="17630"/>
                  </a:cubicBezTo>
                  <a:cubicBezTo>
                    <a:pt x="5685" y="18481"/>
                    <a:pt x="4317" y="19514"/>
                    <a:pt x="3192" y="20305"/>
                  </a:cubicBezTo>
                  <a:cubicBezTo>
                    <a:pt x="2797" y="20609"/>
                    <a:pt x="2372" y="20913"/>
                    <a:pt x="1976" y="21186"/>
                  </a:cubicBezTo>
                  <a:cubicBezTo>
                    <a:pt x="1034" y="21855"/>
                    <a:pt x="396" y="22858"/>
                    <a:pt x="213" y="23983"/>
                  </a:cubicBezTo>
                  <a:cubicBezTo>
                    <a:pt x="1" y="25077"/>
                    <a:pt x="244" y="26232"/>
                    <a:pt x="913" y="27174"/>
                  </a:cubicBezTo>
                  <a:cubicBezTo>
                    <a:pt x="1186" y="27569"/>
                    <a:pt x="1490" y="27934"/>
                    <a:pt x="1764" y="28329"/>
                  </a:cubicBezTo>
                  <a:cubicBezTo>
                    <a:pt x="2311" y="28998"/>
                    <a:pt x="2706" y="29606"/>
                    <a:pt x="3101" y="30214"/>
                  </a:cubicBezTo>
                  <a:cubicBezTo>
                    <a:pt x="4834" y="33101"/>
                    <a:pt x="7083" y="34864"/>
                    <a:pt x="9727" y="35472"/>
                  </a:cubicBezTo>
                  <a:cubicBezTo>
                    <a:pt x="9727" y="36293"/>
                    <a:pt x="9788" y="37053"/>
                    <a:pt x="9819" y="37661"/>
                  </a:cubicBezTo>
                  <a:cubicBezTo>
                    <a:pt x="9849" y="38268"/>
                    <a:pt x="9879" y="38876"/>
                    <a:pt x="9849" y="39272"/>
                  </a:cubicBezTo>
                  <a:cubicBezTo>
                    <a:pt x="9727" y="40639"/>
                    <a:pt x="10274" y="41977"/>
                    <a:pt x="11308" y="42828"/>
                  </a:cubicBezTo>
                  <a:cubicBezTo>
                    <a:pt x="12098" y="43527"/>
                    <a:pt x="13071" y="43892"/>
                    <a:pt x="14104" y="43892"/>
                  </a:cubicBezTo>
                  <a:cubicBezTo>
                    <a:pt x="14408" y="43892"/>
                    <a:pt x="14712" y="43861"/>
                    <a:pt x="15016" y="43770"/>
                  </a:cubicBezTo>
                  <a:cubicBezTo>
                    <a:pt x="15472" y="43709"/>
                    <a:pt x="15989" y="43588"/>
                    <a:pt x="16445" y="43496"/>
                  </a:cubicBezTo>
                  <a:cubicBezTo>
                    <a:pt x="17144" y="43345"/>
                    <a:pt x="17904" y="43132"/>
                    <a:pt x="18664" y="42980"/>
                  </a:cubicBezTo>
                  <a:lnTo>
                    <a:pt x="18664" y="42980"/>
                  </a:lnTo>
                  <a:cubicBezTo>
                    <a:pt x="18633" y="43527"/>
                    <a:pt x="18633" y="44044"/>
                    <a:pt x="18603" y="44591"/>
                  </a:cubicBezTo>
                  <a:cubicBezTo>
                    <a:pt x="18512" y="45807"/>
                    <a:pt x="18937" y="46749"/>
                    <a:pt x="19120" y="47235"/>
                  </a:cubicBezTo>
                  <a:lnTo>
                    <a:pt x="19180" y="47326"/>
                  </a:lnTo>
                  <a:cubicBezTo>
                    <a:pt x="19636" y="48725"/>
                    <a:pt x="20761" y="49819"/>
                    <a:pt x="22220" y="50184"/>
                  </a:cubicBezTo>
                  <a:lnTo>
                    <a:pt x="22281" y="50184"/>
                  </a:lnTo>
                  <a:cubicBezTo>
                    <a:pt x="22585" y="50244"/>
                    <a:pt x="22919" y="50275"/>
                    <a:pt x="23223" y="50275"/>
                  </a:cubicBezTo>
                  <a:cubicBezTo>
                    <a:pt x="24287" y="50275"/>
                    <a:pt x="25412" y="49819"/>
                    <a:pt x="26323" y="49089"/>
                  </a:cubicBezTo>
                  <a:lnTo>
                    <a:pt x="26384" y="49028"/>
                  </a:lnTo>
                  <a:cubicBezTo>
                    <a:pt x="26870" y="48603"/>
                    <a:pt x="28026" y="47691"/>
                    <a:pt x="28390" y="45989"/>
                  </a:cubicBezTo>
                  <a:cubicBezTo>
                    <a:pt x="28633" y="44955"/>
                    <a:pt x="28633" y="44013"/>
                    <a:pt x="28603" y="43314"/>
                  </a:cubicBezTo>
                  <a:lnTo>
                    <a:pt x="28603" y="42919"/>
                  </a:lnTo>
                  <a:lnTo>
                    <a:pt x="28603" y="38876"/>
                  </a:lnTo>
                  <a:cubicBezTo>
                    <a:pt x="29758" y="39272"/>
                    <a:pt x="30944" y="39454"/>
                    <a:pt x="32129" y="39454"/>
                  </a:cubicBezTo>
                  <a:cubicBezTo>
                    <a:pt x="34105" y="39454"/>
                    <a:pt x="35928" y="38876"/>
                    <a:pt x="37448" y="37843"/>
                  </a:cubicBezTo>
                  <a:cubicBezTo>
                    <a:pt x="38968" y="36840"/>
                    <a:pt x="40336" y="35685"/>
                    <a:pt x="41643" y="34591"/>
                  </a:cubicBezTo>
                  <a:lnTo>
                    <a:pt x="41704" y="34560"/>
                  </a:lnTo>
                  <a:cubicBezTo>
                    <a:pt x="42251" y="34104"/>
                    <a:pt x="42798" y="33648"/>
                    <a:pt x="43345" y="33223"/>
                  </a:cubicBezTo>
                  <a:cubicBezTo>
                    <a:pt x="44378" y="32341"/>
                    <a:pt x="44986" y="31004"/>
                    <a:pt x="44926" y="29606"/>
                  </a:cubicBezTo>
                  <a:cubicBezTo>
                    <a:pt x="44804" y="28238"/>
                    <a:pt x="44044" y="26961"/>
                    <a:pt x="42859" y="26232"/>
                  </a:cubicBezTo>
                  <a:cubicBezTo>
                    <a:pt x="42707" y="26141"/>
                    <a:pt x="42615" y="26080"/>
                    <a:pt x="42463" y="25989"/>
                  </a:cubicBezTo>
                  <a:cubicBezTo>
                    <a:pt x="42372" y="25837"/>
                    <a:pt x="42251" y="25685"/>
                    <a:pt x="42160" y="25533"/>
                  </a:cubicBezTo>
                  <a:cubicBezTo>
                    <a:pt x="43467" y="23861"/>
                    <a:pt x="44439" y="21733"/>
                    <a:pt x="44926" y="19241"/>
                  </a:cubicBezTo>
                  <a:cubicBezTo>
                    <a:pt x="45199" y="17903"/>
                    <a:pt x="45108" y="16688"/>
                    <a:pt x="45047" y="15715"/>
                  </a:cubicBezTo>
                  <a:cubicBezTo>
                    <a:pt x="45047" y="15441"/>
                    <a:pt x="45017" y="15107"/>
                    <a:pt x="45017" y="14833"/>
                  </a:cubicBezTo>
                  <a:cubicBezTo>
                    <a:pt x="46020" y="13770"/>
                    <a:pt x="46476" y="12250"/>
                    <a:pt x="46141" y="10791"/>
                  </a:cubicBezTo>
                  <a:cubicBezTo>
                    <a:pt x="45777" y="9180"/>
                    <a:pt x="44500" y="7903"/>
                    <a:pt x="42889" y="7569"/>
                  </a:cubicBezTo>
                  <a:cubicBezTo>
                    <a:pt x="42342" y="7447"/>
                    <a:pt x="41764" y="7356"/>
                    <a:pt x="41248" y="7235"/>
                  </a:cubicBezTo>
                  <a:cubicBezTo>
                    <a:pt x="40184" y="6991"/>
                    <a:pt x="39272" y="6839"/>
                    <a:pt x="38421" y="6596"/>
                  </a:cubicBezTo>
                  <a:cubicBezTo>
                    <a:pt x="37357" y="6232"/>
                    <a:pt x="36293" y="6080"/>
                    <a:pt x="35229" y="6080"/>
                  </a:cubicBezTo>
                  <a:cubicBezTo>
                    <a:pt x="33679" y="6080"/>
                    <a:pt x="32099" y="6444"/>
                    <a:pt x="30427" y="7113"/>
                  </a:cubicBezTo>
                  <a:cubicBezTo>
                    <a:pt x="30001" y="7265"/>
                    <a:pt x="29606" y="7447"/>
                    <a:pt x="29272" y="7660"/>
                  </a:cubicBezTo>
                  <a:cubicBezTo>
                    <a:pt x="28299" y="5563"/>
                    <a:pt x="26567" y="3648"/>
                    <a:pt x="24712" y="2584"/>
                  </a:cubicBezTo>
                  <a:cubicBezTo>
                    <a:pt x="23071" y="1642"/>
                    <a:pt x="21338" y="1125"/>
                    <a:pt x="19940" y="669"/>
                  </a:cubicBezTo>
                  <a:cubicBezTo>
                    <a:pt x="19484" y="517"/>
                    <a:pt x="19028" y="396"/>
                    <a:pt x="18633" y="244"/>
                  </a:cubicBezTo>
                  <a:lnTo>
                    <a:pt x="18603" y="244"/>
                  </a:lnTo>
                  <a:cubicBezTo>
                    <a:pt x="18147" y="92"/>
                    <a:pt x="17691" y="0"/>
                    <a:pt x="17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8610705" y="7256374"/>
              <a:ext cx="1040273" cy="1151443"/>
            </a:xfrm>
            <a:custGeom>
              <a:avLst/>
              <a:gdLst/>
              <a:ahLst/>
              <a:cxnLst/>
              <a:rect l="l" t="t" r="r" b="b"/>
              <a:pathLst>
                <a:path w="37935" h="41989" extrusionOk="0">
                  <a:moveTo>
                    <a:pt x="12907" y="1"/>
                  </a:moveTo>
                  <a:cubicBezTo>
                    <a:pt x="12833" y="1"/>
                    <a:pt x="12759" y="35"/>
                    <a:pt x="12736" y="103"/>
                  </a:cubicBezTo>
                  <a:lnTo>
                    <a:pt x="12007" y="1167"/>
                  </a:lnTo>
                  <a:cubicBezTo>
                    <a:pt x="11338" y="2140"/>
                    <a:pt x="10639" y="3173"/>
                    <a:pt x="9970" y="4146"/>
                  </a:cubicBezTo>
                  <a:cubicBezTo>
                    <a:pt x="9727" y="4510"/>
                    <a:pt x="9575" y="4754"/>
                    <a:pt x="9423" y="5027"/>
                  </a:cubicBezTo>
                  <a:cubicBezTo>
                    <a:pt x="8025" y="7945"/>
                    <a:pt x="9119" y="10802"/>
                    <a:pt x="10062" y="12656"/>
                  </a:cubicBezTo>
                  <a:cubicBezTo>
                    <a:pt x="10822" y="14146"/>
                    <a:pt x="11794" y="15544"/>
                    <a:pt x="12706" y="16881"/>
                  </a:cubicBezTo>
                  <a:lnTo>
                    <a:pt x="14074" y="18948"/>
                  </a:lnTo>
                  <a:cubicBezTo>
                    <a:pt x="14347" y="19343"/>
                    <a:pt x="14591" y="19860"/>
                    <a:pt x="14834" y="20316"/>
                  </a:cubicBezTo>
                  <a:cubicBezTo>
                    <a:pt x="14895" y="20468"/>
                    <a:pt x="15016" y="20651"/>
                    <a:pt x="15107" y="20802"/>
                  </a:cubicBezTo>
                  <a:lnTo>
                    <a:pt x="14895" y="20954"/>
                  </a:lnTo>
                  <a:cubicBezTo>
                    <a:pt x="14803" y="20863"/>
                    <a:pt x="14712" y="20802"/>
                    <a:pt x="14591" y="20772"/>
                  </a:cubicBezTo>
                  <a:cubicBezTo>
                    <a:pt x="14287" y="20559"/>
                    <a:pt x="13983" y="20347"/>
                    <a:pt x="13740" y="20073"/>
                  </a:cubicBezTo>
                  <a:cubicBezTo>
                    <a:pt x="13375" y="19769"/>
                    <a:pt x="13071" y="19465"/>
                    <a:pt x="12767" y="19161"/>
                  </a:cubicBezTo>
                  <a:cubicBezTo>
                    <a:pt x="12433" y="18827"/>
                    <a:pt x="12098" y="18492"/>
                    <a:pt x="11703" y="18128"/>
                  </a:cubicBezTo>
                  <a:cubicBezTo>
                    <a:pt x="10359" y="16952"/>
                    <a:pt x="8947" y="16361"/>
                    <a:pt x="7550" y="16361"/>
                  </a:cubicBezTo>
                  <a:cubicBezTo>
                    <a:pt x="6672" y="16361"/>
                    <a:pt x="5800" y="16594"/>
                    <a:pt x="4955" y="17064"/>
                  </a:cubicBezTo>
                  <a:cubicBezTo>
                    <a:pt x="3648" y="17793"/>
                    <a:pt x="2432" y="18675"/>
                    <a:pt x="1369" y="19465"/>
                  </a:cubicBezTo>
                  <a:cubicBezTo>
                    <a:pt x="913" y="19799"/>
                    <a:pt x="517" y="20103"/>
                    <a:pt x="92" y="20407"/>
                  </a:cubicBezTo>
                  <a:cubicBezTo>
                    <a:pt x="61" y="20468"/>
                    <a:pt x="1" y="20499"/>
                    <a:pt x="1" y="20529"/>
                  </a:cubicBezTo>
                  <a:cubicBezTo>
                    <a:pt x="1" y="20559"/>
                    <a:pt x="1" y="20651"/>
                    <a:pt x="31" y="20681"/>
                  </a:cubicBezTo>
                  <a:cubicBezTo>
                    <a:pt x="305" y="21076"/>
                    <a:pt x="578" y="21410"/>
                    <a:pt x="852" y="21745"/>
                  </a:cubicBezTo>
                  <a:cubicBezTo>
                    <a:pt x="1399" y="22505"/>
                    <a:pt x="1946" y="23234"/>
                    <a:pt x="2402" y="23994"/>
                  </a:cubicBezTo>
                  <a:cubicBezTo>
                    <a:pt x="3857" y="26373"/>
                    <a:pt x="5570" y="27515"/>
                    <a:pt x="7778" y="27515"/>
                  </a:cubicBezTo>
                  <a:cubicBezTo>
                    <a:pt x="7968" y="27515"/>
                    <a:pt x="8162" y="27506"/>
                    <a:pt x="8360" y="27490"/>
                  </a:cubicBezTo>
                  <a:cubicBezTo>
                    <a:pt x="9454" y="27398"/>
                    <a:pt x="10609" y="27216"/>
                    <a:pt x="11703" y="27064"/>
                  </a:cubicBezTo>
                  <a:cubicBezTo>
                    <a:pt x="11794" y="27064"/>
                    <a:pt x="11855" y="27034"/>
                    <a:pt x="11946" y="27034"/>
                  </a:cubicBezTo>
                  <a:cubicBezTo>
                    <a:pt x="9393" y="28584"/>
                    <a:pt x="9575" y="31046"/>
                    <a:pt x="9697" y="33265"/>
                  </a:cubicBezTo>
                  <a:cubicBezTo>
                    <a:pt x="9727" y="34025"/>
                    <a:pt x="9819" y="34754"/>
                    <a:pt x="9727" y="35423"/>
                  </a:cubicBezTo>
                  <a:cubicBezTo>
                    <a:pt x="9727" y="35514"/>
                    <a:pt x="9758" y="35544"/>
                    <a:pt x="9819" y="35575"/>
                  </a:cubicBezTo>
                  <a:cubicBezTo>
                    <a:pt x="9839" y="35596"/>
                    <a:pt x="9875" y="35631"/>
                    <a:pt x="9925" y="35631"/>
                  </a:cubicBezTo>
                  <a:cubicBezTo>
                    <a:pt x="9947" y="35631"/>
                    <a:pt x="9973" y="35624"/>
                    <a:pt x="10001" y="35605"/>
                  </a:cubicBezTo>
                  <a:cubicBezTo>
                    <a:pt x="10457" y="35514"/>
                    <a:pt x="10913" y="35423"/>
                    <a:pt x="11369" y="35301"/>
                  </a:cubicBezTo>
                  <a:cubicBezTo>
                    <a:pt x="12402" y="35088"/>
                    <a:pt x="13466" y="34815"/>
                    <a:pt x="14530" y="34632"/>
                  </a:cubicBezTo>
                  <a:cubicBezTo>
                    <a:pt x="15806" y="34359"/>
                    <a:pt x="17205" y="33903"/>
                    <a:pt x="17873" y="32231"/>
                  </a:cubicBezTo>
                  <a:cubicBezTo>
                    <a:pt x="18025" y="31806"/>
                    <a:pt x="18329" y="31471"/>
                    <a:pt x="18633" y="31046"/>
                  </a:cubicBezTo>
                  <a:cubicBezTo>
                    <a:pt x="18724" y="30894"/>
                    <a:pt x="18846" y="30803"/>
                    <a:pt x="18937" y="30651"/>
                  </a:cubicBezTo>
                  <a:lnTo>
                    <a:pt x="19089" y="30711"/>
                  </a:lnTo>
                  <a:lnTo>
                    <a:pt x="18937" y="32870"/>
                  </a:lnTo>
                  <a:cubicBezTo>
                    <a:pt x="18785" y="35392"/>
                    <a:pt x="18633" y="38006"/>
                    <a:pt x="18481" y="40560"/>
                  </a:cubicBezTo>
                  <a:cubicBezTo>
                    <a:pt x="18481" y="40864"/>
                    <a:pt x="18572" y="41168"/>
                    <a:pt x="18694" y="41471"/>
                  </a:cubicBezTo>
                  <a:cubicBezTo>
                    <a:pt x="18724" y="41593"/>
                    <a:pt x="18816" y="41745"/>
                    <a:pt x="18846" y="41836"/>
                  </a:cubicBezTo>
                  <a:cubicBezTo>
                    <a:pt x="18876" y="41927"/>
                    <a:pt x="18937" y="41958"/>
                    <a:pt x="18998" y="41988"/>
                  </a:cubicBezTo>
                  <a:lnTo>
                    <a:pt x="19028" y="41988"/>
                  </a:lnTo>
                  <a:cubicBezTo>
                    <a:pt x="19089" y="41988"/>
                    <a:pt x="19150" y="41958"/>
                    <a:pt x="19180" y="41927"/>
                  </a:cubicBezTo>
                  <a:cubicBezTo>
                    <a:pt x="19272" y="41836"/>
                    <a:pt x="19393" y="41745"/>
                    <a:pt x="19484" y="41654"/>
                  </a:cubicBezTo>
                  <a:cubicBezTo>
                    <a:pt x="19758" y="41441"/>
                    <a:pt x="20062" y="41198"/>
                    <a:pt x="20153" y="40894"/>
                  </a:cubicBezTo>
                  <a:cubicBezTo>
                    <a:pt x="20244" y="40377"/>
                    <a:pt x="20244" y="39800"/>
                    <a:pt x="20214" y="39222"/>
                  </a:cubicBezTo>
                  <a:lnTo>
                    <a:pt x="20214" y="38705"/>
                  </a:lnTo>
                  <a:lnTo>
                    <a:pt x="20214" y="34632"/>
                  </a:lnTo>
                  <a:cubicBezTo>
                    <a:pt x="20214" y="32353"/>
                    <a:pt x="20183" y="30104"/>
                    <a:pt x="20183" y="27824"/>
                  </a:cubicBezTo>
                  <a:cubicBezTo>
                    <a:pt x="20183" y="27641"/>
                    <a:pt x="20214" y="27398"/>
                    <a:pt x="20305" y="27155"/>
                  </a:cubicBezTo>
                  <a:cubicBezTo>
                    <a:pt x="20305" y="27064"/>
                    <a:pt x="20335" y="27034"/>
                    <a:pt x="20335" y="26942"/>
                  </a:cubicBezTo>
                  <a:lnTo>
                    <a:pt x="20639" y="27246"/>
                  </a:lnTo>
                  <a:cubicBezTo>
                    <a:pt x="21004" y="27641"/>
                    <a:pt x="21308" y="27976"/>
                    <a:pt x="21612" y="28280"/>
                  </a:cubicBezTo>
                  <a:cubicBezTo>
                    <a:pt x="23386" y="30134"/>
                    <a:pt x="25736" y="31138"/>
                    <a:pt x="27837" y="31138"/>
                  </a:cubicBezTo>
                  <a:cubicBezTo>
                    <a:pt x="28940" y="31138"/>
                    <a:pt x="29975" y="30861"/>
                    <a:pt x="30822" y="30286"/>
                  </a:cubicBezTo>
                  <a:cubicBezTo>
                    <a:pt x="32190" y="29344"/>
                    <a:pt x="33527" y="28280"/>
                    <a:pt x="34773" y="27216"/>
                  </a:cubicBezTo>
                  <a:cubicBezTo>
                    <a:pt x="35351" y="26760"/>
                    <a:pt x="35898" y="26274"/>
                    <a:pt x="36476" y="25818"/>
                  </a:cubicBezTo>
                  <a:cubicBezTo>
                    <a:pt x="36506" y="25787"/>
                    <a:pt x="36567" y="25696"/>
                    <a:pt x="36567" y="25635"/>
                  </a:cubicBezTo>
                  <a:cubicBezTo>
                    <a:pt x="36567" y="25544"/>
                    <a:pt x="36506" y="25514"/>
                    <a:pt x="36445" y="25483"/>
                  </a:cubicBezTo>
                  <a:cubicBezTo>
                    <a:pt x="36324" y="25392"/>
                    <a:pt x="36202" y="25362"/>
                    <a:pt x="36050" y="25271"/>
                  </a:cubicBezTo>
                  <a:cubicBezTo>
                    <a:pt x="35716" y="25119"/>
                    <a:pt x="35290" y="24936"/>
                    <a:pt x="35138" y="24632"/>
                  </a:cubicBezTo>
                  <a:cubicBezTo>
                    <a:pt x="34226" y="23082"/>
                    <a:pt x="33071" y="21562"/>
                    <a:pt x="30974" y="21258"/>
                  </a:cubicBezTo>
                  <a:cubicBezTo>
                    <a:pt x="34074" y="20164"/>
                    <a:pt x="35868" y="17885"/>
                    <a:pt x="36628" y="14176"/>
                  </a:cubicBezTo>
                  <a:cubicBezTo>
                    <a:pt x="36779" y="13386"/>
                    <a:pt x="36749" y="12565"/>
                    <a:pt x="36719" y="11714"/>
                  </a:cubicBezTo>
                  <a:cubicBezTo>
                    <a:pt x="36597" y="10194"/>
                    <a:pt x="36506" y="8766"/>
                    <a:pt x="37843" y="7702"/>
                  </a:cubicBezTo>
                  <a:cubicBezTo>
                    <a:pt x="37935" y="7641"/>
                    <a:pt x="37935" y="7580"/>
                    <a:pt x="37935" y="7489"/>
                  </a:cubicBezTo>
                  <a:lnTo>
                    <a:pt x="37935" y="7489"/>
                  </a:lnTo>
                  <a:cubicBezTo>
                    <a:pt x="37904" y="7504"/>
                    <a:pt x="37879" y="7510"/>
                    <a:pt x="37858" y="7510"/>
                  </a:cubicBezTo>
                  <a:cubicBezTo>
                    <a:pt x="37794" y="7510"/>
                    <a:pt x="37760" y="7459"/>
                    <a:pt x="37691" y="7459"/>
                  </a:cubicBezTo>
                  <a:cubicBezTo>
                    <a:pt x="37175" y="7337"/>
                    <a:pt x="36628" y="7246"/>
                    <a:pt x="36141" y="7155"/>
                  </a:cubicBezTo>
                  <a:cubicBezTo>
                    <a:pt x="35017" y="6942"/>
                    <a:pt x="33953" y="6729"/>
                    <a:pt x="32919" y="6425"/>
                  </a:cubicBezTo>
                  <a:cubicBezTo>
                    <a:pt x="32263" y="6235"/>
                    <a:pt x="31608" y="6137"/>
                    <a:pt x="30937" y="6137"/>
                  </a:cubicBezTo>
                  <a:cubicBezTo>
                    <a:pt x="29898" y="6137"/>
                    <a:pt x="28824" y="6371"/>
                    <a:pt x="27661" y="6851"/>
                  </a:cubicBezTo>
                  <a:cubicBezTo>
                    <a:pt x="24621" y="8097"/>
                    <a:pt x="23618" y="10833"/>
                    <a:pt x="22737" y="13264"/>
                  </a:cubicBezTo>
                  <a:cubicBezTo>
                    <a:pt x="21946" y="15392"/>
                    <a:pt x="21187" y="17550"/>
                    <a:pt x="20366" y="19708"/>
                  </a:cubicBezTo>
                  <a:lnTo>
                    <a:pt x="19454" y="22201"/>
                  </a:lnTo>
                  <a:lnTo>
                    <a:pt x="19363" y="22170"/>
                  </a:lnTo>
                  <a:cubicBezTo>
                    <a:pt x="19515" y="21623"/>
                    <a:pt x="19667" y="21076"/>
                    <a:pt x="19819" y="20529"/>
                  </a:cubicBezTo>
                  <a:cubicBezTo>
                    <a:pt x="20153" y="19192"/>
                    <a:pt x="20518" y="17824"/>
                    <a:pt x="20974" y="16547"/>
                  </a:cubicBezTo>
                  <a:cubicBezTo>
                    <a:pt x="22129" y="13173"/>
                    <a:pt x="23193" y="9222"/>
                    <a:pt x="21369" y="5331"/>
                  </a:cubicBezTo>
                  <a:cubicBezTo>
                    <a:pt x="20731" y="3963"/>
                    <a:pt x="19606" y="2717"/>
                    <a:pt x="18451" y="2079"/>
                  </a:cubicBezTo>
                  <a:cubicBezTo>
                    <a:pt x="17174" y="1349"/>
                    <a:pt x="15746" y="893"/>
                    <a:pt x="14439" y="498"/>
                  </a:cubicBezTo>
                  <a:cubicBezTo>
                    <a:pt x="13922" y="346"/>
                    <a:pt x="13436" y="194"/>
                    <a:pt x="12980" y="12"/>
                  </a:cubicBezTo>
                  <a:cubicBezTo>
                    <a:pt x="12957" y="4"/>
                    <a:pt x="12932" y="1"/>
                    <a:pt x="12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1" name="Google Shape;351;p38"/>
          <p:cNvSpPr/>
          <p:nvPr/>
        </p:nvSpPr>
        <p:spPr>
          <a:xfrm rot="1799983">
            <a:off x="10686651" y="444683"/>
            <a:ext cx="993789" cy="964119"/>
          </a:xfrm>
          <a:custGeom>
            <a:avLst/>
            <a:gdLst/>
            <a:ahLst/>
            <a:cxnLst/>
            <a:rect l="l" t="t" r="r" b="b"/>
            <a:pathLst>
              <a:path w="7113" h="6901" extrusionOk="0">
                <a:moveTo>
                  <a:pt x="5228" y="1"/>
                </a:moveTo>
                <a:cubicBezTo>
                  <a:pt x="5107" y="1"/>
                  <a:pt x="5015" y="31"/>
                  <a:pt x="4924" y="31"/>
                </a:cubicBezTo>
                <a:cubicBezTo>
                  <a:pt x="4134" y="153"/>
                  <a:pt x="3769" y="517"/>
                  <a:pt x="3404" y="1095"/>
                </a:cubicBezTo>
                <a:cubicBezTo>
                  <a:pt x="2965" y="707"/>
                  <a:pt x="2614" y="430"/>
                  <a:pt x="2014" y="430"/>
                </a:cubicBezTo>
                <a:cubicBezTo>
                  <a:pt x="1909" y="430"/>
                  <a:pt x="1795" y="438"/>
                  <a:pt x="1672" y="457"/>
                </a:cubicBezTo>
                <a:cubicBezTo>
                  <a:pt x="1611" y="457"/>
                  <a:pt x="1489" y="457"/>
                  <a:pt x="1368" y="487"/>
                </a:cubicBezTo>
                <a:cubicBezTo>
                  <a:pt x="699" y="639"/>
                  <a:pt x="0" y="1368"/>
                  <a:pt x="61" y="2584"/>
                </a:cubicBezTo>
                <a:lnTo>
                  <a:pt x="91" y="3010"/>
                </a:lnTo>
                <a:cubicBezTo>
                  <a:pt x="334" y="4134"/>
                  <a:pt x="1337" y="5441"/>
                  <a:pt x="4134" y="6900"/>
                </a:cubicBezTo>
                <a:cubicBezTo>
                  <a:pt x="6444" y="4834"/>
                  <a:pt x="7113" y="3314"/>
                  <a:pt x="7082" y="2128"/>
                </a:cubicBezTo>
                <a:lnTo>
                  <a:pt x="7052" y="1703"/>
                </a:lnTo>
                <a:cubicBezTo>
                  <a:pt x="6778" y="487"/>
                  <a:pt x="5897" y="1"/>
                  <a:pt x="5228" y="1"/>
                </a:cubicBezTo>
                <a:close/>
              </a:path>
            </a:pathLst>
          </a:custGeom>
          <a:solidFill>
            <a:schemeClr val="accent6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8905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7EFC0A-1B88-64A3-2AA3-7842498E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361888"/>
            <a:ext cx="10913805" cy="30671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5BC071-CB69-1C94-E1D8-6CE7E29D1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58" y="3898900"/>
            <a:ext cx="10363200" cy="22649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CD1 TRACK 59">
            <a:hlinkClick r:id="" action="ppaction://media"/>
            <a:extLst>
              <a:ext uri="{FF2B5EF4-FFF2-40B4-BE49-F238E27FC236}">
                <a16:creationId xmlns:a16="http://schemas.microsoft.com/office/drawing/2014/main" xmlns="" id="{095721CB-E7FD-675D-FA8F-3FF283184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3535" y="45154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0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1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7EFC0A-1B88-64A3-2AA3-7842498E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42" y="806245"/>
            <a:ext cx="10009239" cy="20549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9E186-4C39-0F26-ECC3-8A86C6E26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12" y="3302779"/>
            <a:ext cx="10546595" cy="154948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4B93F4-08BD-3EBD-0A37-6EAB1321F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155" y="5193990"/>
            <a:ext cx="8350510" cy="1028753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0" name="CD1 TRACK 60">
            <a:hlinkClick r:id="" action="ppaction://media"/>
            <a:extLst>
              <a:ext uri="{FF2B5EF4-FFF2-40B4-BE49-F238E27FC236}">
                <a16:creationId xmlns:a16="http://schemas.microsoft.com/office/drawing/2014/main" xmlns="" id="{FFFE06EC-DE1C-B82E-30F8-C1342E882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0265" y="1692244"/>
            <a:ext cx="406400" cy="406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90E50E9-1A21-5822-3CD6-798154056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7" r="52846" b="21146"/>
          <a:stretch/>
        </p:blipFill>
        <p:spPr bwMode="auto">
          <a:xfrm>
            <a:off x="11059872" y="3597910"/>
            <a:ext cx="710061" cy="6237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6EDD4182-1B99-4350-2F6C-B09E91E0E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6" t="16938" b="22560"/>
          <a:stretch/>
        </p:blipFill>
        <p:spPr bwMode="auto">
          <a:xfrm>
            <a:off x="11198849" y="4173895"/>
            <a:ext cx="619739" cy="5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Speech bubble 1195466 PNG with Transparent Background">
            <a:extLst>
              <a:ext uri="{FF2B5EF4-FFF2-40B4-BE49-F238E27FC236}">
                <a16:creationId xmlns:a16="http://schemas.microsoft.com/office/drawing/2014/main" xmlns="" id="{6A600110-0494-6796-A3D6-8C6338B1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19" y="5141680"/>
            <a:ext cx="1694954" cy="10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6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0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184" y="3979489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Practice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64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5FFC4C-C930-05A5-A3D3-FA93749F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0" y="436860"/>
            <a:ext cx="2535000" cy="610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99718D-628B-4A34-E07C-5C583C3896E9}"/>
              </a:ext>
            </a:extLst>
          </p:cNvPr>
          <p:cNvSpPr txBox="1"/>
          <p:nvPr/>
        </p:nvSpPr>
        <p:spPr>
          <a:xfrm>
            <a:off x="2743200" y="436860"/>
            <a:ext cx="934973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2800" dirty="0"/>
              <a:t>Practice asking and answering questions using the information in the table. Hold your turn if you need time to think.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51EE1A-5ED9-1845-7B71-8A265B9C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10" y="1496207"/>
            <a:ext cx="9776106" cy="49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3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5FFC4C-C930-05A5-A3D3-FA93749FB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413" y="436860"/>
            <a:ext cx="2535000" cy="610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99718D-628B-4A34-E07C-5C583C3896E9}"/>
              </a:ext>
            </a:extLst>
          </p:cNvPr>
          <p:cNvSpPr txBox="1"/>
          <p:nvPr/>
        </p:nvSpPr>
        <p:spPr>
          <a:xfrm>
            <a:off x="217170" y="430540"/>
            <a:ext cx="2142449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Which phrases can be used to hold a turn?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51EE1A-5ED9-1845-7B71-8A265B9CE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39" y="1189703"/>
            <a:ext cx="9493291" cy="52314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324F5E-B7FB-94E4-A5CD-66B69D994B93}"/>
              </a:ext>
            </a:extLst>
          </p:cNvPr>
          <p:cNvSpPr/>
          <p:nvPr/>
        </p:nvSpPr>
        <p:spPr>
          <a:xfrm>
            <a:off x="2927217" y="582277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D89D0A-62D5-436D-F3C8-D0BB653C5841}"/>
              </a:ext>
            </a:extLst>
          </p:cNvPr>
          <p:cNvSpPr/>
          <p:nvPr/>
        </p:nvSpPr>
        <p:spPr>
          <a:xfrm>
            <a:off x="4711434" y="558884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193742-DCF8-3CEB-6998-8A110B60C85F}"/>
              </a:ext>
            </a:extLst>
          </p:cNvPr>
          <p:cNvSpPr/>
          <p:nvPr/>
        </p:nvSpPr>
        <p:spPr>
          <a:xfrm>
            <a:off x="6340977" y="743288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6AB8014-C564-6854-B6B9-2D85E0FE5879}"/>
              </a:ext>
            </a:extLst>
          </p:cNvPr>
          <p:cNvSpPr/>
          <p:nvPr/>
        </p:nvSpPr>
        <p:spPr>
          <a:xfrm>
            <a:off x="8257407" y="669535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41D5B8A-D015-ADC1-2815-16F9FAA1FB07}"/>
              </a:ext>
            </a:extLst>
          </p:cNvPr>
          <p:cNvSpPr/>
          <p:nvPr/>
        </p:nvSpPr>
        <p:spPr>
          <a:xfrm>
            <a:off x="10041624" y="577316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BD6E130-47B8-6E35-E822-79A6E54498AD}"/>
              </a:ext>
            </a:extLst>
          </p:cNvPr>
          <p:cNvSpPr/>
          <p:nvPr/>
        </p:nvSpPr>
        <p:spPr>
          <a:xfrm>
            <a:off x="11346705" y="712569"/>
            <a:ext cx="185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2A2EDC4-E3B1-7EA8-2A71-4B1EF85F79D6}"/>
              </a:ext>
            </a:extLst>
          </p:cNvPr>
          <p:cNvSpPr/>
          <p:nvPr/>
        </p:nvSpPr>
        <p:spPr>
          <a:xfrm>
            <a:off x="4338057" y="1306832"/>
            <a:ext cx="1169289" cy="46863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434C221-57F9-2C80-C733-47E70F990F4E}"/>
              </a:ext>
            </a:extLst>
          </p:cNvPr>
          <p:cNvSpPr/>
          <p:nvPr/>
        </p:nvSpPr>
        <p:spPr>
          <a:xfrm>
            <a:off x="8910183" y="1292858"/>
            <a:ext cx="1169289" cy="42602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76D348-96EA-E895-6D51-633230F28004}"/>
              </a:ext>
            </a:extLst>
          </p:cNvPr>
          <p:cNvSpPr/>
          <p:nvPr/>
        </p:nvSpPr>
        <p:spPr>
          <a:xfrm>
            <a:off x="217170" y="2532197"/>
            <a:ext cx="226436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Let me think.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47BF6F8-84F5-2E3E-490F-C29145D9333D}"/>
              </a:ext>
            </a:extLst>
          </p:cNvPr>
          <p:cNvSpPr/>
          <p:nvPr/>
        </p:nvSpPr>
        <p:spPr>
          <a:xfrm>
            <a:off x="163830" y="3311650"/>
            <a:ext cx="226436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Let me see.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3700BC-4A98-5E63-847E-1DD399068A17}"/>
              </a:ext>
            </a:extLst>
          </p:cNvPr>
          <p:cNvSpPr/>
          <p:nvPr/>
        </p:nvSpPr>
        <p:spPr>
          <a:xfrm>
            <a:off x="95250" y="4113099"/>
            <a:ext cx="226436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Let’s see.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E6A3E29-0F5B-2579-92CD-E8CECA19FF80}"/>
              </a:ext>
            </a:extLst>
          </p:cNvPr>
          <p:cNvSpPr/>
          <p:nvPr/>
        </p:nvSpPr>
        <p:spPr>
          <a:xfrm>
            <a:off x="60960" y="4976985"/>
            <a:ext cx="2264369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Interesting questions. 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461F850-9131-2B77-4808-C46D55DC7B4B}"/>
              </a:ext>
            </a:extLst>
          </p:cNvPr>
          <p:cNvSpPr/>
          <p:nvPr/>
        </p:nvSpPr>
        <p:spPr>
          <a:xfrm>
            <a:off x="2839150" y="2756105"/>
            <a:ext cx="2551563" cy="92333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85DC528-EED5-C47E-0A68-A1D4B65D02D9}"/>
              </a:ext>
            </a:extLst>
          </p:cNvPr>
          <p:cNvSpPr/>
          <p:nvPr/>
        </p:nvSpPr>
        <p:spPr>
          <a:xfrm>
            <a:off x="5882465" y="2671035"/>
            <a:ext cx="1665062" cy="109347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0589C2D2-7F88-3A22-41B0-A45329A25524}"/>
              </a:ext>
            </a:extLst>
          </p:cNvPr>
          <p:cNvCxnSpPr/>
          <p:nvPr/>
        </p:nvCxnSpPr>
        <p:spPr>
          <a:xfrm>
            <a:off x="1111045" y="2246422"/>
            <a:ext cx="0" cy="2857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5FFC4C-C930-05A5-A3D3-FA93749F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0" y="436860"/>
            <a:ext cx="2535000" cy="610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99718D-628B-4A34-E07C-5C583C3896E9}"/>
              </a:ext>
            </a:extLst>
          </p:cNvPr>
          <p:cNvSpPr txBox="1"/>
          <p:nvPr/>
        </p:nvSpPr>
        <p:spPr>
          <a:xfrm>
            <a:off x="2743200" y="436860"/>
            <a:ext cx="934973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2800" dirty="0"/>
              <a:t>Practice asking and answering questions using the information in the table. Hold your turn if you need time to think.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51EE1A-5ED9-1845-7B71-8A265B9C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1414975"/>
            <a:ext cx="9937356" cy="5006166"/>
          </a:xfrm>
          <a:prstGeom prst="rect">
            <a:avLst/>
          </a:prstGeom>
        </p:spPr>
      </p:pic>
      <p:pic>
        <p:nvPicPr>
          <p:cNvPr id="2" name="Picture 2" descr="Free Speech bubble 1195466 PNG with Transparent Background">
            <a:extLst>
              <a:ext uri="{FF2B5EF4-FFF2-40B4-BE49-F238E27FC236}">
                <a16:creationId xmlns:a16="http://schemas.microsoft.com/office/drawing/2014/main" xmlns="" id="{B34964FB-70F5-9219-0CBC-E856FC5D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145"/>
            <a:ext cx="1302461" cy="8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94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483" y="3951497"/>
            <a:ext cx="316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Production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1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>
            <a:extLst>
              <a:ext uri="{FF2B5EF4-FFF2-40B4-BE49-F238E27FC236}">
                <a16:creationId xmlns:a16="http://schemas.microsoft.com/office/drawing/2014/main" xmlns="" id="{CB8577A8-CD09-75BC-E591-AE7ADC55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31262"/>
            <a:ext cx="1586509" cy="10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D81ED5-4DEC-8E16-18BB-E2A0E97472B2}"/>
              </a:ext>
            </a:extLst>
          </p:cNvPr>
          <p:cNvSpPr/>
          <p:nvPr/>
        </p:nvSpPr>
        <p:spPr>
          <a:xfrm>
            <a:off x="582930" y="1011669"/>
            <a:ext cx="933831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1F20"/>
                </a:solidFill>
                <a:effectLst/>
              </a:rPr>
              <a:t>Task a. You're reviewing for an ASEAN Quiz. </a:t>
            </a:r>
          </a:p>
          <a:p>
            <a:r>
              <a:rPr lang="en-US" sz="2800" b="1" i="0" dirty="0">
                <a:solidFill>
                  <a:srgbClr val="FF0000"/>
                </a:solidFill>
                <a:effectLst/>
              </a:rPr>
              <a:t>In pairs:</a:t>
            </a:r>
            <a:r>
              <a:rPr lang="en-US" sz="2800" b="1" i="0" dirty="0">
                <a:solidFill>
                  <a:srgbClr val="231F20"/>
                </a:solidFill>
                <a:effectLst/>
              </a:rPr>
              <a:t> Use ideas from the lesson or your own knowledge to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write five questions about Vietnam and ASEAN</a:t>
            </a:r>
            <a:r>
              <a:rPr lang="en-US" sz="2800" b="1" i="0" dirty="0">
                <a:solidFill>
                  <a:srgbClr val="231F20"/>
                </a:solidFill>
                <a:effectLst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D186C9-864A-4CE4-B287-A7F640D0412F}"/>
              </a:ext>
            </a:extLst>
          </p:cNvPr>
          <p:cNvSpPr/>
          <p:nvPr/>
        </p:nvSpPr>
        <p:spPr>
          <a:xfrm>
            <a:off x="582930" y="2654766"/>
            <a:ext cx="933831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1F20"/>
                </a:solidFill>
                <a:effectLst/>
              </a:rPr>
              <a:t>Then, join another pair. Close your books and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take turns asking the questions you wrote</a:t>
            </a:r>
            <a:r>
              <a:rPr lang="en-US" sz="2800" b="1" i="0" dirty="0">
                <a:solidFill>
                  <a:srgbClr val="231F20"/>
                </a:solidFill>
                <a:effectLst/>
              </a:rPr>
              <a:t>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976961-4BF4-4D5F-E004-A7537669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4375646"/>
            <a:ext cx="5154930" cy="2093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F64631-439B-C887-C9A8-E0C9F2EAF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" y="3719066"/>
            <a:ext cx="8248238" cy="1379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2D5020-2CB0-F86D-65BD-985B7EEBC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86" y="378565"/>
            <a:ext cx="4140413" cy="5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1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D486D0-E578-CF9D-8B74-FDC95679A9CA}"/>
              </a:ext>
            </a:extLst>
          </p:cNvPr>
          <p:cNvSpPr txBox="1"/>
          <p:nvPr/>
        </p:nvSpPr>
        <p:spPr>
          <a:xfrm>
            <a:off x="658761" y="739976"/>
            <a:ext cx="1101212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31F20"/>
                </a:solidFill>
                <a:effectLst/>
              </a:rPr>
              <a:t>Task b. In pairs: What's one thing you learned about ASEAN that surprises you?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F9037C-8F3D-F003-3FDC-E2C47418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2" y="2588466"/>
            <a:ext cx="11356258" cy="348924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7A7110BD-3F73-F3BD-3B66-AA4A3069FAB3}"/>
              </a:ext>
            </a:extLst>
          </p:cNvPr>
          <p:cNvSpPr/>
          <p:nvPr/>
        </p:nvSpPr>
        <p:spPr>
          <a:xfrm>
            <a:off x="521110" y="2271181"/>
            <a:ext cx="6351638" cy="1484812"/>
          </a:xfrm>
          <a:prstGeom prst="wedgeRoundRectCallout">
            <a:avLst>
              <a:gd name="adj1" fmla="val 41276"/>
              <a:gd name="adj2" fmla="val 89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Tell me one thing about ASEAN that surprises you 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469BE644-C740-9F08-EBE9-FDE3ACA472FA}"/>
              </a:ext>
            </a:extLst>
          </p:cNvPr>
          <p:cNvSpPr/>
          <p:nvPr/>
        </p:nvSpPr>
        <p:spPr>
          <a:xfrm>
            <a:off x="1129553" y="4404153"/>
            <a:ext cx="10565931" cy="1614569"/>
          </a:xfrm>
          <a:prstGeom prst="wedgeRoundRectCallout">
            <a:avLst>
              <a:gd name="adj1" fmla="val 20223"/>
              <a:gd name="adj2" fmla="val 490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Let me see/Let me think/Let’s see/Interesting questions. </a:t>
            </a:r>
            <a:r>
              <a:rPr lang="en-US" sz="4000" b="1">
                <a:solidFill>
                  <a:srgbClr val="00B050"/>
                </a:solidFill>
              </a:rPr>
              <a:t>……………………………………….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60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D486D0-E578-CF9D-8B74-FDC95679A9CA}"/>
              </a:ext>
            </a:extLst>
          </p:cNvPr>
          <p:cNvSpPr txBox="1"/>
          <p:nvPr/>
        </p:nvSpPr>
        <p:spPr>
          <a:xfrm>
            <a:off x="616974" y="458956"/>
            <a:ext cx="10958051" cy="594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7030A0"/>
                </a:solidFill>
                <a:effectLst/>
              </a:rPr>
              <a:t>Task b. In pairs: What's one thing you learned about ASEAN that surprises you?</a:t>
            </a:r>
          </a:p>
          <a:p>
            <a:r>
              <a:rPr lang="en-US" sz="3200" b="1" i="1" dirty="0">
                <a:solidFill>
                  <a:srgbClr val="FF0000"/>
                </a:solidFill>
              </a:rPr>
              <a:t>Suggested answers: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B050"/>
                </a:solidFill>
                <a:effectLst/>
              </a:rPr>
              <a:t>ASEAN stands for the Association of Southeast Asian Nations.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B050"/>
                </a:solidFill>
                <a:effectLst/>
              </a:rPr>
              <a:t>Vietnam became a member of ASEAN on July 28, 1995. </a:t>
            </a:r>
            <a:endParaRPr lang="en-US" sz="3200" b="1" dirty="0">
              <a:solidFill>
                <a:srgbClr val="00B05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B050"/>
                </a:solidFill>
                <a:effectLst/>
              </a:rPr>
              <a:t>Malaysia, the Philippines, Thailand, Indonesia, and Singapore</a:t>
            </a:r>
            <a:r>
              <a:rPr lang="en-US" sz="3200" b="1" dirty="0">
                <a:solidFill>
                  <a:srgbClr val="00B050"/>
                </a:solidFill>
              </a:rPr>
              <a:t> were the first members of ASEAN.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B050"/>
                </a:solidFill>
                <a:effectLst/>
              </a:rPr>
              <a:t>ASEAN has had a Vietnamese Secretary General</a:t>
            </a:r>
            <a:r>
              <a:rPr lang="en-US" sz="3200" b="1" dirty="0">
                <a:solidFill>
                  <a:srgbClr val="00B050"/>
                </a:solidFill>
              </a:rPr>
              <a:t>,</a:t>
            </a:r>
            <a:r>
              <a:rPr lang="vi-VN" sz="3200" b="1" dirty="0">
                <a:solidFill>
                  <a:srgbClr val="00B050"/>
                </a:solidFill>
              </a:rPr>
              <a:t> </a:t>
            </a:r>
            <a:r>
              <a:rPr lang="vi-VN" sz="2800" b="1" dirty="0">
                <a:solidFill>
                  <a:srgbClr val="00B050"/>
                </a:solidFill>
              </a:rPr>
              <a:t>Lê Lương Minh.</a:t>
            </a:r>
            <a:endParaRPr lang="en-US" sz="2800" b="1" dirty="0">
              <a:solidFill>
                <a:srgbClr val="00B05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B050"/>
                </a:solidFill>
                <a:effectLst/>
              </a:rPr>
              <a:t>The ASEAN university network was started in 1995.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2854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9343" y="3130561"/>
            <a:ext cx="6197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Unit 5: Vietnam &amp; ASEAN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Lesson 1.3: </a:t>
            </a:r>
            <a:r>
              <a:rPr lang="en-US" sz="2800" dirty="0" err="1">
                <a:solidFill>
                  <a:srgbClr val="0070C0"/>
                </a:solidFill>
              </a:rPr>
              <a:t>Pronun</a:t>
            </a:r>
            <a:r>
              <a:rPr lang="en-US" sz="2800" dirty="0">
                <a:solidFill>
                  <a:srgbClr val="0070C0"/>
                </a:solidFill>
              </a:rPr>
              <a:t>. &amp; Speaking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Pages: 48 &amp; 49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904"/>
            <a:ext cx="9198864" cy="6156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324147-6D9F-6C0D-5527-008967AC1232}"/>
              </a:ext>
            </a:extLst>
          </p:cNvPr>
          <p:cNvSpPr txBox="1"/>
          <p:nvPr/>
        </p:nvSpPr>
        <p:spPr>
          <a:xfrm>
            <a:off x="95895" y="496276"/>
            <a:ext cx="11791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3200" b="1" dirty="0">
                <a:solidFill>
                  <a:srgbClr val="FF0000"/>
                </a:solidFill>
              </a:rPr>
              <a:t>AME: </a:t>
            </a:r>
            <a:r>
              <a:rPr lang="en-US" sz="3200" b="1" dirty="0">
                <a:solidFill>
                  <a:srgbClr val="FF0000"/>
                </a:solidFill>
              </a:rPr>
              <a:t>				</a:t>
            </a:r>
            <a:r>
              <a:rPr lang="vi-VN" sz="3200" b="1" dirty="0">
                <a:solidFill>
                  <a:srgbClr val="FF0000"/>
                </a:solidFill>
              </a:rPr>
              <a:t>LUCKY NUMBER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9ADA7ED-0468-0A96-3507-75C2DE3944CF}"/>
              </a:ext>
            </a:extLst>
          </p:cNvPr>
          <p:cNvSpPr/>
          <p:nvPr/>
        </p:nvSpPr>
        <p:spPr>
          <a:xfrm>
            <a:off x="1533828" y="1403969"/>
            <a:ext cx="9812597" cy="6374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Which country joined ASEAN in 1984?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0D555E-F915-71BB-AAD7-EC8B067B0E93}"/>
              </a:ext>
            </a:extLst>
          </p:cNvPr>
          <p:cNvSpPr/>
          <p:nvPr/>
        </p:nvSpPr>
        <p:spPr>
          <a:xfrm>
            <a:off x="1425677" y="2321107"/>
            <a:ext cx="9812597" cy="5326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0070C0"/>
                </a:solidFill>
              </a:rPr>
              <a:t>Who gave the 13</a:t>
            </a:r>
            <a:r>
              <a:rPr lang="en-US" sz="3600" b="1" baseline="30000" dirty="0">
                <a:solidFill>
                  <a:srgbClr val="0070C0"/>
                </a:solidFill>
              </a:rPr>
              <a:t>th</a:t>
            </a:r>
            <a:r>
              <a:rPr lang="en-US" sz="3600" b="1" dirty="0">
                <a:solidFill>
                  <a:srgbClr val="0070C0"/>
                </a:solidFill>
              </a:rPr>
              <a:t> ASEAN summit dinner?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8EC9273-0322-ACBB-901B-19B9E5659165}"/>
              </a:ext>
            </a:extLst>
          </p:cNvPr>
          <p:cNvSpPr/>
          <p:nvPr/>
        </p:nvSpPr>
        <p:spPr>
          <a:xfrm>
            <a:off x="1599820" y="4756925"/>
            <a:ext cx="8909147" cy="5682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4E0561-863A-241F-4976-37DB24C3E038}"/>
              </a:ext>
            </a:extLst>
          </p:cNvPr>
          <p:cNvSpPr/>
          <p:nvPr/>
        </p:nvSpPr>
        <p:spPr>
          <a:xfrm>
            <a:off x="1448372" y="3943266"/>
            <a:ext cx="10187483" cy="576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When did Vietnam become the member of ASEAN?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7DAC91-36B1-9BC6-3699-D817C4D77FFC}"/>
              </a:ext>
            </a:extLst>
          </p:cNvPr>
          <p:cNvSpPr/>
          <p:nvPr/>
        </p:nvSpPr>
        <p:spPr>
          <a:xfrm>
            <a:off x="1425676" y="3086753"/>
            <a:ext cx="9075175" cy="5485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Where was ASEAN Charter started? </a:t>
            </a:r>
          </a:p>
          <a:p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256ACF0-8629-6EF6-8065-DFF0A4D14D78}"/>
              </a:ext>
            </a:extLst>
          </p:cNvPr>
          <p:cNvSpPr/>
          <p:nvPr/>
        </p:nvSpPr>
        <p:spPr>
          <a:xfrm flipH="1">
            <a:off x="487321" y="3894032"/>
            <a:ext cx="1024992" cy="59656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4</a:t>
            </a:r>
            <a:endParaRPr lang="en-US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86D21C97-0FC0-AF50-DA5A-4E180ED9E295}"/>
              </a:ext>
            </a:extLst>
          </p:cNvPr>
          <p:cNvSpPr/>
          <p:nvPr/>
        </p:nvSpPr>
        <p:spPr>
          <a:xfrm>
            <a:off x="474209" y="2302011"/>
            <a:ext cx="1038104" cy="5767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2</a:t>
            </a:r>
            <a:endParaRPr lang="en-US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42BB617-0B12-3268-BC69-EC6AF84AF1FF}"/>
              </a:ext>
            </a:extLst>
          </p:cNvPr>
          <p:cNvSpPr/>
          <p:nvPr/>
        </p:nvSpPr>
        <p:spPr>
          <a:xfrm>
            <a:off x="556145" y="4778505"/>
            <a:ext cx="969280" cy="59656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  <a:endParaRPr lang="en-US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F07AAF8-770A-875A-95B3-986D29EFF48A}"/>
              </a:ext>
            </a:extLst>
          </p:cNvPr>
          <p:cNvSpPr/>
          <p:nvPr/>
        </p:nvSpPr>
        <p:spPr>
          <a:xfrm flipH="1">
            <a:off x="487321" y="3098942"/>
            <a:ext cx="1038104" cy="55676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3</a:t>
            </a:r>
            <a:endParaRPr lang="en-US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D572C85-229C-D434-227A-3F7C175CA3E2}"/>
              </a:ext>
            </a:extLst>
          </p:cNvPr>
          <p:cNvSpPr/>
          <p:nvPr/>
        </p:nvSpPr>
        <p:spPr>
          <a:xfrm>
            <a:off x="487321" y="1495502"/>
            <a:ext cx="1148620" cy="5115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1</a:t>
            </a: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54E3FD5-9D8A-E261-D2C2-0A030A98A344}"/>
              </a:ext>
            </a:extLst>
          </p:cNvPr>
          <p:cNvSpPr/>
          <p:nvPr/>
        </p:nvSpPr>
        <p:spPr>
          <a:xfrm flipH="1">
            <a:off x="9409464" y="1517808"/>
            <a:ext cx="1897640" cy="468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FF0000"/>
              </a:solidFill>
            </a:endParaRPr>
          </a:p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Brunei.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04633E-D75F-C29D-90E4-36D1BE1245BC}"/>
              </a:ext>
            </a:extLst>
          </p:cNvPr>
          <p:cNvSpPr/>
          <p:nvPr/>
        </p:nvSpPr>
        <p:spPr>
          <a:xfrm>
            <a:off x="6754758" y="2316223"/>
            <a:ext cx="4434310" cy="5038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President S.R. Nathan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4E226C-A406-2E14-7D7F-EB2BC957BCA9}"/>
              </a:ext>
            </a:extLst>
          </p:cNvPr>
          <p:cNvSpPr/>
          <p:nvPr/>
        </p:nvSpPr>
        <p:spPr>
          <a:xfrm>
            <a:off x="7659330" y="3085023"/>
            <a:ext cx="2821858" cy="5229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solidFill>
                <a:srgbClr val="FF0000"/>
              </a:solidFill>
            </a:endParaRPr>
          </a:p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In Indonesia</a:t>
            </a:r>
            <a:r>
              <a:rPr lang="en-US" b="1" i="1" dirty="0">
                <a:solidFill>
                  <a:srgbClr val="FF0000"/>
                </a:solidFill>
              </a:rPr>
              <a:t>. </a:t>
            </a:r>
          </a:p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4C4B31-E65F-48DA-C2CD-47B47A82BA0A}"/>
              </a:ext>
            </a:extLst>
          </p:cNvPr>
          <p:cNvSpPr/>
          <p:nvPr/>
        </p:nvSpPr>
        <p:spPr>
          <a:xfrm>
            <a:off x="9271810" y="3965198"/>
            <a:ext cx="2330248" cy="5119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In 1995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604B446-80F3-EDEF-FE4C-30657C1A2A6D}"/>
              </a:ext>
            </a:extLst>
          </p:cNvPr>
          <p:cNvSpPr/>
          <p:nvPr/>
        </p:nvSpPr>
        <p:spPr>
          <a:xfrm>
            <a:off x="2674369" y="4787034"/>
            <a:ext cx="3982064" cy="53810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57688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  <p:bldP spid="10" grpId="1" animBg="1"/>
      <p:bldP spid="15" grpId="0" animBg="1"/>
      <p:bldP spid="15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" grpId="0" animBg="1"/>
      <p:bldP spid="7" grpId="0" animBg="1"/>
      <p:bldP spid="12" grpId="0" animBg="1"/>
      <p:bldP spid="13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60"/>
            <a:ext cx="8978189" cy="6144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AAFE1A-3A4E-5908-94C9-2C1AB2552787}"/>
              </a:ext>
            </a:extLst>
          </p:cNvPr>
          <p:cNvSpPr/>
          <p:nvPr/>
        </p:nvSpPr>
        <p:spPr>
          <a:xfrm>
            <a:off x="4178710" y="511097"/>
            <a:ext cx="350462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xmlns="" id="{69E09921-49A3-28E8-5B64-E31AE9BE9EFF}"/>
              </a:ext>
            </a:extLst>
          </p:cNvPr>
          <p:cNvSpPr/>
          <p:nvPr/>
        </p:nvSpPr>
        <p:spPr>
          <a:xfrm>
            <a:off x="1025853" y="1221357"/>
            <a:ext cx="2960344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xmlns="" id="{EB56B185-AC22-1D5A-D391-76A736616447}"/>
              </a:ext>
            </a:extLst>
          </p:cNvPr>
          <p:cNvSpPr/>
          <p:nvPr/>
        </p:nvSpPr>
        <p:spPr>
          <a:xfrm>
            <a:off x="7209832" y="129731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7C1E25-AE96-9FFB-AA94-F9BB85534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70" y="2428563"/>
            <a:ext cx="5439187" cy="3755927"/>
          </a:xfrm>
          <a:prstGeom prst="rect">
            <a:avLst/>
          </a:prstGeom>
          <a:solidFill>
            <a:srgbClr val="92D050"/>
          </a:solidFill>
          <a:ln w="228600" cap="sq" cmpd="thickThin">
            <a:solidFill>
              <a:srgbClr val="F1568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6DA527-33DA-28EA-C876-F713443E8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213" y="2428564"/>
            <a:ext cx="5524115" cy="196125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12B8322-3A09-6FAF-DD9F-8CF5D73C84CC}"/>
              </a:ext>
            </a:extLst>
          </p:cNvPr>
          <p:cNvCxnSpPr>
            <a:cxnSpLocks/>
          </p:cNvCxnSpPr>
          <p:nvPr/>
        </p:nvCxnSpPr>
        <p:spPr>
          <a:xfrm>
            <a:off x="9250971" y="2998839"/>
            <a:ext cx="0" cy="175997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9DBEABA8-CDD2-905D-2A0C-84DF8C8CF4DF}"/>
              </a:ext>
            </a:extLst>
          </p:cNvPr>
          <p:cNvSpPr/>
          <p:nvPr/>
        </p:nvSpPr>
        <p:spPr>
          <a:xfrm>
            <a:off x="7110956" y="4758811"/>
            <a:ext cx="3780948" cy="1691149"/>
          </a:xfrm>
          <a:prstGeom prst="roundRect">
            <a:avLst>
              <a:gd name="adj" fmla="val 1830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Let me see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Let me think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Let’s see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Interesting question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42D9A7D-1DEA-25D3-8DCA-F42400202479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506025" y="1883831"/>
            <a:ext cx="0" cy="35792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3DEACD4-82C9-822B-028E-8A4311572F63}"/>
              </a:ext>
            </a:extLst>
          </p:cNvPr>
          <p:cNvCxnSpPr>
            <a:cxnSpLocks/>
          </p:cNvCxnSpPr>
          <p:nvPr/>
        </p:nvCxnSpPr>
        <p:spPr>
          <a:xfrm>
            <a:off x="8951094" y="1977239"/>
            <a:ext cx="0" cy="35792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9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72" y="-347019"/>
            <a:ext cx="14119795" cy="7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4932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writing exercise on page 27 WB.</a:t>
            </a:r>
          </a:p>
          <a:p>
            <a:pPr marL="571500" indent="-571500">
              <a:buFontTx/>
              <a:buChar char="-"/>
            </a:pP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next lesson (Vocabulary &amp; Reading pages 50 &amp; 51 SB). </a:t>
            </a:r>
          </a:p>
          <a:p>
            <a:pPr marL="571500" indent="-571500">
              <a:buFontTx/>
              <a:buChar char="-"/>
            </a:pP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the consolidation games on 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8018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341126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44235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356678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334902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59788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9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74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intonation for WH- questions.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ask and answer questions about ASEAN. </a:t>
            </a:r>
            <a:endParaRPr lang="en-US" sz="32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229"/>
            <a:ext cx="9137260" cy="60908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>
            <a:extLst>
              <a:ext uri="{FF2B5EF4-FFF2-40B4-BE49-F238E27FC236}">
                <a16:creationId xmlns:a16="http://schemas.microsoft.com/office/drawing/2014/main" xmlns="" id="{066B7220-615A-00E1-61D2-CCAB27FEC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86" y="4486508"/>
            <a:ext cx="2885223" cy="18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CE498A-E1CA-1295-709F-557308732686}"/>
              </a:ext>
            </a:extLst>
          </p:cNvPr>
          <p:cNvSpPr/>
          <p:nvPr/>
        </p:nvSpPr>
        <p:spPr>
          <a:xfrm>
            <a:off x="560439" y="693174"/>
            <a:ext cx="11377561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Work in pairs.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en-US" sz="40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Reorder the words to make meaningful questions</a:t>
            </a:r>
            <a:r>
              <a:rPr lang="en-US" sz="4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: </a:t>
            </a:r>
            <a:endParaRPr lang="en-US" sz="4400" i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D799272-7C1D-665E-32C1-C55D84361230}"/>
              </a:ext>
            </a:extLst>
          </p:cNvPr>
          <p:cNvSpPr/>
          <p:nvPr/>
        </p:nvSpPr>
        <p:spPr>
          <a:xfrm>
            <a:off x="560440" y="2377182"/>
            <a:ext cx="11208774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1. did /you/ to school /How/ go/this morning?</a:t>
            </a:r>
            <a:r>
              <a:rPr lang="en-US" sz="4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4400" i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3F788D-D085-2F29-0E82-7F2BE31C1B93}"/>
              </a:ext>
            </a:extLst>
          </p:cNvPr>
          <p:cNvSpPr/>
          <p:nvPr/>
        </p:nvSpPr>
        <p:spPr>
          <a:xfrm>
            <a:off x="528929" y="4346333"/>
            <a:ext cx="9398745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2. you/were/Why/absent/yesterday?</a:t>
            </a:r>
            <a:r>
              <a:rPr lang="en-US" sz="4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4400" i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16F2DF-18A0-D97C-328E-3EA01F9289AC}"/>
              </a:ext>
            </a:extLst>
          </p:cNvPr>
          <p:cNvSpPr/>
          <p:nvPr/>
        </p:nvSpPr>
        <p:spPr>
          <a:xfrm>
            <a:off x="639097" y="3305915"/>
            <a:ext cx="10394335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4400" b="1" i="1" dirty="0">
                <a:solidFill>
                  <a:srgbClr val="FF0000"/>
                </a:solidFill>
              </a:rPr>
              <a:t> How did you go to school this morning?</a:t>
            </a:r>
            <a:r>
              <a:rPr lang="en-US" sz="4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4400" i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A3F788D-D085-2F29-0E82-7F2BE31C1B93}"/>
              </a:ext>
            </a:extLst>
          </p:cNvPr>
          <p:cNvSpPr/>
          <p:nvPr/>
        </p:nvSpPr>
        <p:spPr>
          <a:xfrm>
            <a:off x="589935" y="5292920"/>
            <a:ext cx="9045267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4400" b="1" i="1" dirty="0">
                <a:solidFill>
                  <a:srgbClr val="FF0000"/>
                </a:solidFill>
              </a:rPr>
              <a:t> Why were you absent yesterday?</a:t>
            </a:r>
            <a:r>
              <a:rPr lang="en-US" sz="4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184" y="3979489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8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B2FD9A-F4A4-3EF5-37AC-A4AB57B3B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>
            <a:extLst>
              <a:ext uri="{FF2B5EF4-FFF2-40B4-BE49-F238E27FC236}">
                <a16:creationId xmlns:a16="http://schemas.microsoft.com/office/drawing/2014/main" xmlns="" id="{A4EE1B70-F766-EE75-FB0D-564955D4E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86" y="4486508"/>
            <a:ext cx="2885223" cy="18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9D5D07-40D3-9EDB-370B-F5F50616DAA5}"/>
              </a:ext>
            </a:extLst>
          </p:cNvPr>
          <p:cNvSpPr/>
          <p:nvPr/>
        </p:nvSpPr>
        <p:spPr>
          <a:xfrm>
            <a:off x="560439" y="693174"/>
            <a:ext cx="11377561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INTONATION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574E0D1-5B55-AFE8-B1C9-F912F178ADCD}"/>
              </a:ext>
            </a:extLst>
          </p:cNvPr>
          <p:cNvSpPr/>
          <p:nvPr/>
        </p:nvSpPr>
        <p:spPr>
          <a:xfrm>
            <a:off x="560440" y="2377182"/>
            <a:ext cx="11208774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1. When was ASEAN established?</a:t>
            </a:r>
            <a:r>
              <a:rPr lang="en-US" sz="44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4400" i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085305-E294-043F-84E5-3D174CDF2225}"/>
              </a:ext>
            </a:extLst>
          </p:cNvPr>
          <p:cNvSpPr/>
          <p:nvPr/>
        </p:nvSpPr>
        <p:spPr>
          <a:xfrm>
            <a:off x="560439" y="3901300"/>
            <a:ext cx="9398745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2. When was ASEAN established?</a:t>
            </a:r>
            <a:r>
              <a:rPr lang="en-US" sz="44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4400" i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52491B-9B0F-2F55-8277-2C8ECC79EDAB}"/>
              </a:ext>
            </a:extLst>
          </p:cNvPr>
          <p:cNvSpPr/>
          <p:nvPr/>
        </p:nvSpPr>
        <p:spPr>
          <a:xfrm>
            <a:off x="421148" y="5056094"/>
            <a:ext cx="11516852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4400" b="1" i="1" dirty="0">
                <a:solidFill>
                  <a:srgbClr val="FF0000"/>
                </a:solidFill>
              </a:rPr>
              <a:t> </a:t>
            </a:r>
            <a:r>
              <a:rPr lang="en-US" sz="4400" b="1" i="1" dirty="0">
                <a:solidFill>
                  <a:srgbClr val="7030A0"/>
                </a:solidFill>
              </a:rPr>
              <a:t>Intonation falls at the end of WH-QUESTIONS</a:t>
            </a:r>
            <a:endParaRPr lang="en-US" sz="4400" b="1" dirty="0">
              <a:solidFill>
                <a:srgbClr val="7030A0"/>
              </a:solidFill>
              <a:ea typeface="Times New Roman" panose="02020603050405020304" pitchFamily="18" charset="0"/>
            </a:endParaRPr>
          </a:p>
          <a:p>
            <a:endParaRPr lang="en-US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D6698A-971E-7A7E-EDFA-745F23E68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>
            <a:extLst>
              <a:ext uri="{FF2B5EF4-FFF2-40B4-BE49-F238E27FC236}">
                <a16:creationId xmlns:a16="http://schemas.microsoft.com/office/drawing/2014/main" xmlns="" id="{9364F051-45E7-362F-0A2F-850CC7E5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86" y="4486508"/>
            <a:ext cx="2885223" cy="18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996957E-98EE-7C85-B341-A01FE53BA32B}"/>
              </a:ext>
            </a:extLst>
          </p:cNvPr>
          <p:cNvSpPr/>
          <p:nvPr/>
        </p:nvSpPr>
        <p:spPr>
          <a:xfrm>
            <a:off x="560439" y="693174"/>
            <a:ext cx="11377561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2060"/>
                </a:solidFill>
              </a:rPr>
              <a:t>PRONUNCIATION</a:t>
            </a:r>
          </a:p>
          <a:p>
            <a:r>
              <a:rPr lang="en-US" sz="4400" b="1" i="1" dirty="0">
                <a:solidFill>
                  <a:srgbClr val="7030A0"/>
                </a:solidFill>
              </a:rPr>
              <a:t>Intonation falls at the end of WH-QUESTIONS</a:t>
            </a:r>
            <a:endParaRPr lang="en-US" sz="4400" b="1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079F52-96CE-4BCD-CAFA-C4D92B887A37}"/>
              </a:ext>
            </a:extLst>
          </p:cNvPr>
          <p:cNvSpPr/>
          <p:nvPr/>
        </p:nvSpPr>
        <p:spPr>
          <a:xfrm>
            <a:off x="560440" y="2377182"/>
            <a:ext cx="11208774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1. When was ASEAN established?</a:t>
            </a:r>
            <a:r>
              <a:rPr lang="en-US" sz="4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4400" i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F083C14-238E-11D2-EDC5-568969CD0D40}"/>
              </a:ext>
            </a:extLst>
          </p:cNvPr>
          <p:cNvSpPr/>
          <p:nvPr/>
        </p:nvSpPr>
        <p:spPr>
          <a:xfrm>
            <a:off x="532754" y="3835051"/>
            <a:ext cx="9398745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2. When was Le Luong Minh secretary </a:t>
            </a:r>
            <a:r>
              <a:rPr lang="en-US" sz="4400" b="1" i="1" dirty="0" err="1">
                <a:solidFill>
                  <a:srgbClr val="FF0000"/>
                </a:solidFill>
              </a:rPr>
              <a:t>Greneral</a:t>
            </a:r>
            <a:r>
              <a:rPr lang="en-US" sz="4400" b="1" i="1" dirty="0">
                <a:solidFill>
                  <a:srgbClr val="FF0000"/>
                </a:solidFill>
              </a:rPr>
              <a:t>?</a:t>
            </a:r>
            <a:r>
              <a:rPr lang="en-US" sz="4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Custom</PresentationFormat>
  <Paragraphs>100</Paragraphs>
  <Slides>26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  Sở Giáo Dục và Đào Tạo Bình Định Trường THPT Xuân Diệu    Giáo viên: Trần Thị Thái Châu Lớp: 11A8 Môn: Tiếng Anh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2024-12-14T03:54:55Z</dcterms:modified>
</cp:coreProperties>
</file>