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35" r:id="rId2"/>
    <p:sldId id="334" r:id="rId3"/>
    <p:sldId id="301" r:id="rId4"/>
    <p:sldId id="257" r:id="rId5"/>
    <p:sldId id="270" r:id="rId6"/>
    <p:sldId id="286" r:id="rId7"/>
    <p:sldId id="310" r:id="rId8"/>
    <p:sldId id="271" r:id="rId9"/>
    <p:sldId id="303" r:id="rId10"/>
    <p:sldId id="272" r:id="rId11"/>
    <p:sldId id="305" r:id="rId12"/>
    <p:sldId id="275" r:id="rId13"/>
    <p:sldId id="289" r:id="rId14"/>
    <p:sldId id="277" r:id="rId15"/>
    <p:sldId id="290" r:id="rId16"/>
    <p:sldId id="333" r:id="rId17"/>
    <p:sldId id="278" r:id="rId18"/>
    <p:sldId id="299" r:id="rId19"/>
    <p:sldId id="300" r:id="rId20"/>
    <p:sldId id="298" r:id="rId21"/>
    <p:sldId id="280" r:id="rId22"/>
    <p:sldId id="282" r:id="rId23"/>
    <p:sldId id="294" r:id="rId24"/>
    <p:sldId id="332" r:id="rId25"/>
    <p:sldId id="269" r:id="rId26"/>
    <p:sldId id="295" r:id="rId27"/>
    <p:sldId id="309" r:id="rId2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6296"/>
  </p:normalViewPr>
  <p:slideViewPr>
    <p:cSldViewPr snapToGrid="0" snapToObjects="1">
      <p:cViewPr varScale="1">
        <p:scale>
          <a:sx n="69" d="100"/>
          <a:sy n="69" d="100"/>
        </p:scale>
        <p:origin x="-7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4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CD933F-DB83-42DE-AA03-D5EF6BC86FF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4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rPr/>
              <a:pPr/>
              <a:t>7/27/2022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rPr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1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506"/>
            <a:ext cx="11277600" cy="471637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Sở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Giáo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Dục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Đào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Tạo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Bình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err="1" smtClean="0">
                <a:solidFill>
                  <a:srgbClr val="FF0000"/>
                </a:solidFill>
              </a:rPr>
              <a:t>Trường</a:t>
            </a:r>
            <a:r>
              <a:rPr lang="en-US" sz="4000" dirty="0" smtClean="0">
                <a:solidFill>
                  <a:srgbClr val="FF0000"/>
                </a:solidFill>
              </a:rPr>
              <a:t> THPT </a:t>
            </a:r>
            <a:r>
              <a:rPr lang="en-US" sz="4000" dirty="0" err="1" smtClean="0">
                <a:solidFill>
                  <a:srgbClr val="FF0000"/>
                </a:solidFill>
              </a:rPr>
              <a:t>Xuân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Diệu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err="1" smtClean="0">
                <a:solidFill>
                  <a:srgbClr val="FF0000"/>
                </a:solidFill>
              </a:rPr>
              <a:t>Giáo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viên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</a:rPr>
              <a:t>Trần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Thị</a:t>
            </a:r>
            <a:r>
              <a:rPr lang="en-US" sz="4000" dirty="0" smtClean="0">
                <a:solidFill>
                  <a:srgbClr val="FF0000"/>
                </a:solidFill>
              </a:rPr>
              <a:t> Minh </a:t>
            </a:r>
            <a:r>
              <a:rPr lang="en-US" sz="4000" dirty="0" err="1" smtClean="0">
                <a:solidFill>
                  <a:srgbClr val="FF0000"/>
                </a:solidFill>
              </a:rPr>
              <a:t>Thủy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err="1" smtClean="0">
                <a:solidFill>
                  <a:srgbClr val="FF0000"/>
                </a:solidFill>
              </a:rPr>
              <a:t>Lớp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  <a:r>
              <a:rPr lang="en-US" sz="4000" dirty="0" smtClean="0">
                <a:solidFill>
                  <a:srgbClr val="FF0000"/>
                </a:solidFill>
              </a:rPr>
              <a:t>10A6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err="1" smtClean="0">
                <a:solidFill>
                  <a:srgbClr val="FF0000"/>
                </a:solidFill>
              </a:rPr>
              <a:t>Môn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</a:rPr>
              <a:t>Tiếng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Anh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9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844" y="2442041"/>
            <a:ext cx="115678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Save your document. If the computer ___________________, you will be able to open it again.</a:t>
            </a:r>
          </a:p>
          <a:p>
            <a:r>
              <a:rPr lang="en-US" sz="3200" dirty="0"/>
              <a:t>2.   My new laptop came with a three-year ____________________. If there's a problem, the store will fix it for free.</a:t>
            </a:r>
          </a:p>
          <a:p>
            <a:r>
              <a:rPr lang="en-US" sz="3200" dirty="0"/>
              <a:t>3. The fan switches on, so the computer doesn't ________________.</a:t>
            </a:r>
          </a:p>
          <a:p>
            <a:r>
              <a:rPr lang="en-US" sz="3200" dirty="0"/>
              <a:t>4. My phone stopped working. I'll have to ask the store to ______________________ it.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1177" y="407437"/>
            <a:ext cx="9238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HelveticaNeueLTStd-BdCn"/>
              </a:rPr>
              <a:t>Now, Fill in the blanks with the correct forms of the words in Task a.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94832" y="2308283"/>
            <a:ext cx="1740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crashes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722" y="1459583"/>
            <a:ext cx="1128709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disconnect</a:t>
            </a:r>
            <a:r>
              <a:rPr lang="en-US" sz="2800" dirty="0">
                <a:solidFill>
                  <a:srgbClr val="002060"/>
                </a:solidFill>
              </a:rPr>
              <a:t> 	</a:t>
            </a:r>
            <a:r>
              <a:rPr lang="en-US" sz="2800" b="1" dirty="0">
                <a:solidFill>
                  <a:srgbClr val="002060"/>
                </a:solidFill>
              </a:rPr>
              <a:t>overheat</a:t>
            </a:r>
            <a:r>
              <a:rPr lang="en-US" sz="2800" dirty="0"/>
              <a:t> 	</a:t>
            </a:r>
            <a:r>
              <a:rPr lang="en-US" sz="2800" b="1" dirty="0">
                <a:solidFill>
                  <a:srgbClr val="002060"/>
                </a:solidFill>
              </a:rPr>
              <a:t>receipt</a:t>
            </a:r>
            <a:r>
              <a:rPr lang="en-US" sz="2800" dirty="0"/>
              <a:t>    </a:t>
            </a:r>
            <a:r>
              <a:rPr lang="en-US" sz="2800" b="1" dirty="0">
                <a:solidFill>
                  <a:srgbClr val="002060"/>
                </a:solidFill>
              </a:rPr>
              <a:t>warranty</a:t>
            </a:r>
            <a:r>
              <a:rPr lang="en-US" sz="2800" dirty="0"/>
              <a:t>    </a:t>
            </a:r>
            <a:r>
              <a:rPr lang="en-US" sz="2800" b="1" dirty="0">
                <a:solidFill>
                  <a:srgbClr val="002060"/>
                </a:solidFill>
              </a:rPr>
              <a:t>restart</a:t>
            </a:r>
            <a:r>
              <a:rPr lang="en-US" sz="2800" dirty="0"/>
              <a:t> 	</a:t>
            </a:r>
            <a:r>
              <a:rPr lang="en-US" sz="2800" b="1" dirty="0">
                <a:solidFill>
                  <a:srgbClr val="002060"/>
                </a:solidFill>
              </a:rPr>
              <a:t>repair</a:t>
            </a:r>
            <a:r>
              <a:rPr lang="en-US" sz="2800" dirty="0"/>
              <a:t>      </a:t>
            </a:r>
            <a:r>
              <a:rPr lang="en-US" sz="2800" b="1" dirty="0">
                <a:solidFill>
                  <a:srgbClr val="002060"/>
                </a:solidFill>
              </a:rPr>
              <a:t>crash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710090" y="3213255"/>
            <a:ext cx="205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warranty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39858" y="4211756"/>
            <a:ext cx="2051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overheat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97619" y="5230043"/>
            <a:ext cx="1423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repair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EB3ED5D2-E588-4DD1-A2F3-69E9AF0AE236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296D02-52FB-449C-A24B-C844C47EB8D9}"/>
              </a:ext>
            </a:extLst>
          </p:cNvPr>
          <p:cNvSpPr txBox="1"/>
          <p:nvPr/>
        </p:nvSpPr>
        <p:spPr>
          <a:xfrm>
            <a:off x="0" y="381675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16</a:t>
            </a:r>
          </a:p>
        </p:txBody>
      </p:sp>
    </p:spTree>
    <p:extLst>
      <p:ext uri="{BB962C8B-B14F-4D97-AF65-F5344CB8AC3E}">
        <p14:creationId xmlns:p14="http://schemas.microsoft.com/office/powerpoint/2010/main" val="146584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844" y="2442041"/>
            <a:ext cx="115678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5. Your phone battery is full. I'll ______________________ the charger for you. </a:t>
            </a:r>
          </a:p>
          <a:p>
            <a:r>
              <a:rPr lang="en-US" sz="3600" dirty="0"/>
              <a:t>6. So, the phone is 199 dollars, and you gave me two hundred dollars. Here's a dollar change and your _______________.</a:t>
            </a:r>
          </a:p>
          <a:p>
            <a:r>
              <a:rPr lang="en-US" sz="3600" dirty="0"/>
              <a:t>7. If the computer crashes, turn it off and then on again to ______________________ it.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0973" y="407437"/>
            <a:ext cx="9238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HelveticaNeueLTStd-BdCn"/>
              </a:rPr>
              <a:t>Now, Fill in the blanks with the correct forms of the words in Task a.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94832" y="2363868"/>
            <a:ext cx="2435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disconnect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722" y="1459583"/>
            <a:ext cx="1128709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disconnect</a:t>
            </a:r>
            <a:r>
              <a:rPr lang="en-US" sz="2800" dirty="0">
                <a:solidFill>
                  <a:srgbClr val="002060"/>
                </a:solidFill>
              </a:rPr>
              <a:t> 	</a:t>
            </a:r>
            <a:r>
              <a:rPr lang="en-US" sz="2800" b="1" dirty="0">
                <a:solidFill>
                  <a:srgbClr val="002060"/>
                </a:solidFill>
              </a:rPr>
              <a:t>overheat</a:t>
            </a:r>
            <a:r>
              <a:rPr lang="en-US" sz="2800" dirty="0"/>
              <a:t> 	</a:t>
            </a:r>
            <a:r>
              <a:rPr lang="en-US" sz="2800" b="1" dirty="0">
                <a:solidFill>
                  <a:srgbClr val="002060"/>
                </a:solidFill>
              </a:rPr>
              <a:t>receipt</a:t>
            </a:r>
            <a:r>
              <a:rPr lang="en-US" sz="2800" dirty="0"/>
              <a:t>    </a:t>
            </a:r>
            <a:r>
              <a:rPr lang="en-US" sz="2800" b="1" dirty="0">
                <a:solidFill>
                  <a:srgbClr val="002060"/>
                </a:solidFill>
              </a:rPr>
              <a:t>warranty</a:t>
            </a:r>
            <a:r>
              <a:rPr lang="en-US" sz="2800" dirty="0"/>
              <a:t>    </a:t>
            </a:r>
            <a:r>
              <a:rPr lang="en-US" sz="2800" b="1" dirty="0">
                <a:solidFill>
                  <a:srgbClr val="002060"/>
                </a:solidFill>
              </a:rPr>
              <a:t>restart</a:t>
            </a:r>
            <a:r>
              <a:rPr lang="en-US" sz="2800" dirty="0"/>
              <a:t> 	</a:t>
            </a:r>
            <a:r>
              <a:rPr lang="en-US" sz="2800" b="1" dirty="0">
                <a:solidFill>
                  <a:srgbClr val="002060"/>
                </a:solidFill>
              </a:rPr>
              <a:t>repair</a:t>
            </a:r>
            <a:r>
              <a:rPr lang="en-US" sz="2800" dirty="0"/>
              <a:t>      </a:t>
            </a:r>
            <a:r>
              <a:rPr lang="en-US" sz="2800" b="1" dirty="0">
                <a:solidFill>
                  <a:srgbClr val="002060"/>
                </a:solidFill>
              </a:rPr>
              <a:t>crash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003004" y="4538954"/>
            <a:ext cx="1639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receipt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24658" y="5660230"/>
            <a:ext cx="1568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restart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22831262-80AB-420C-A21B-0C8330581653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A750D93-3D09-425D-B300-5BEEBF1066A2}"/>
              </a:ext>
            </a:extLst>
          </p:cNvPr>
          <p:cNvSpPr txBox="1"/>
          <p:nvPr/>
        </p:nvSpPr>
        <p:spPr>
          <a:xfrm>
            <a:off x="26894" y="381675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E738C65-EA1F-4D5B-B9A9-DF646629800B}"/>
              </a:ext>
            </a:extLst>
          </p:cNvPr>
          <p:cNvSpPr txBox="1"/>
          <p:nvPr/>
        </p:nvSpPr>
        <p:spPr>
          <a:xfrm>
            <a:off x="26893" y="381675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16</a:t>
            </a:r>
          </a:p>
        </p:txBody>
      </p:sp>
    </p:spTree>
    <p:extLst>
      <p:ext uri="{BB962C8B-B14F-4D97-AF65-F5344CB8AC3E}">
        <p14:creationId xmlns:p14="http://schemas.microsoft.com/office/powerpoint/2010/main" val="15304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3288" y="1186269"/>
            <a:ext cx="110835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Talk about what problems you've had with your devices by using the new words you have just learnt. 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8383"/>
            <a:ext cx="3056794" cy="5225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56794" y="38569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HelveticaNeueLTStd-BdCn"/>
              </a:rPr>
              <a:t>b. In pairs: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7172" y="2940595"/>
            <a:ext cx="8399776" cy="163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92C7D193-F38D-4A68-99CF-D54028B1D080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</p:spTree>
    <p:extLst>
      <p:ext uri="{BB962C8B-B14F-4D97-AF65-F5344CB8AC3E}">
        <p14:creationId xmlns:p14="http://schemas.microsoft.com/office/powerpoint/2010/main" val="21853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3954" y="-1074151"/>
            <a:ext cx="13879584" cy="8739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0056" y="430383"/>
            <a:ext cx="6551084" cy="11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1857" y="3236620"/>
            <a:ext cx="9330908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HelveticaNeueLTStd-Cn"/>
              </a:rPr>
              <a:t>She wants to get her money back.              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HelveticaNeueLTStd-Cn"/>
              </a:rPr>
              <a:t>Her laptop needs repairing.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9149346" y="4368340"/>
            <a:ext cx="746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HelveticaNeueLTStd-Cn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HelveticaNeueLTStd-Cn"/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754" y="1276018"/>
            <a:ext cx="114568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a.   Listen to Jess talking to the manager of an electronics store. Why is she at the store?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1916" y="2127316"/>
            <a:ext cx="5905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D1-TRACK 2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97940" y="694076"/>
            <a:ext cx="609600" cy="609600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914BD379-18E5-48C7-88E4-3CF7CC3CA9F8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911" y="485193"/>
            <a:ext cx="1871409" cy="40011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While-Listening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006" y="1371468"/>
            <a:ext cx="11795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b. Now, listen and complete the form.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4077" y="1984644"/>
            <a:ext cx="5893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 are you going to do?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47" y="2661534"/>
            <a:ext cx="5584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</a:rPr>
              <a:t>Listen and complete the form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70547" y="3819661"/>
            <a:ext cx="8192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 are some key words in the question?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546" y="4429416"/>
            <a:ext cx="11599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</a:rPr>
              <a:t>Customer name, Phone number, Item, Problem, Warranty, Note</a:t>
            </a:r>
            <a:endParaRPr lang="en-US" sz="3200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67F32E95-2A48-4AFB-8D4F-965FDFDD6AD1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911" y="485193"/>
            <a:ext cx="1623527" cy="40011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Pre-Listening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4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1249" y="440297"/>
            <a:ext cx="9312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What kind of word is needed?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955" y="988216"/>
            <a:ext cx="8968648" cy="551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73725" y="2542586"/>
            <a:ext cx="1501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numbers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03384" y="3835594"/>
            <a:ext cx="2922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 noun / gerund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04403" y="5554138"/>
            <a:ext cx="2507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 day / a date</a:t>
            </a:r>
          </a:p>
        </p:txBody>
      </p:sp>
      <p:pic>
        <p:nvPicPr>
          <p:cNvPr id="23" name="CD1-TRACK 2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1295" y="1528546"/>
            <a:ext cx="609600" cy="60960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1CA7B122-F134-4D02-849E-532C24326007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911" y="485193"/>
            <a:ext cx="1871409" cy="40011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While-Listening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56803" y="4922768"/>
            <a:ext cx="1780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Yes or No</a:t>
            </a:r>
          </a:p>
        </p:txBody>
      </p:sp>
    </p:spTree>
    <p:extLst>
      <p:ext uri="{BB962C8B-B14F-4D97-AF65-F5344CB8AC3E}">
        <p14:creationId xmlns:p14="http://schemas.microsoft.com/office/powerpoint/2010/main" val="17390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503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" grpId="0"/>
      <p:bldP spid="17" grpId="0"/>
      <p:bldP spid="19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1249" y="440297"/>
            <a:ext cx="9312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Now, </a:t>
            </a:r>
            <a:r>
              <a:rPr lang="en-US" sz="3600" b="1" dirty="0">
                <a:solidFill>
                  <a:srgbClr val="FF0000"/>
                </a:solidFill>
              </a:rPr>
              <a:t>listen</a:t>
            </a:r>
            <a:r>
              <a:rPr lang="en-US" sz="3600" b="1" dirty="0">
                <a:solidFill>
                  <a:srgbClr val="0070C0"/>
                </a:solidFill>
              </a:rPr>
              <a:t> and </a:t>
            </a:r>
            <a:r>
              <a:rPr lang="en-US" sz="3600" b="1" dirty="0">
                <a:solidFill>
                  <a:srgbClr val="FF0000"/>
                </a:solidFill>
              </a:rPr>
              <a:t>complete</a:t>
            </a:r>
            <a:r>
              <a:rPr lang="en-US" sz="3600" b="1" dirty="0">
                <a:solidFill>
                  <a:srgbClr val="0070C0"/>
                </a:solidFill>
              </a:rPr>
              <a:t> the </a:t>
            </a:r>
            <a:r>
              <a:rPr lang="en-US" sz="3600" b="1" dirty="0">
                <a:solidFill>
                  <a:srgbClr val="FF0000"/>
                </a:solidFill>
              </a:rPr>
              <a:t>form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955" y="988216"/>
            <a:ext cx="8968648" cy="551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73725" y="2542586"/>
            <a:ext cx="2233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077-274-7641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34013" y="3835594"/>
            <a:ext cx="1878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overheats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04403" y="5554138"/>
            <a:ext cx="1739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Thursday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22169" y="5423006"/>
            <a:ext cx="34033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CD1-TRACK 2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1295" y="1528546"/>
            <a:ext cx="609600" cy="609600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6835" y="469218"/>
            <a:ext cx="5905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1CA7B122-F134-4D02-849E-532C24326007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911" y="485193"/>
            <a:ext cx="1871409" cy="40011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While-Listening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503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4" y="1083585"/>
            <a:ext cx="124227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Matt: Hi, welcome to PC Planet. How can I help?</a:t>
            </a:r>
          </a:p>
          <a:p>
            <a:r>
              <a:rPr lang="en-US" sz="2600" dirty="0">
                <a:solidFill>
                  <a:srgbClr val="000000"/>
                </a:solidFill>
              </a:rPr>
              <a:t>Jess: Good morning, </a:t>
            </a:r>
            <a:r>
              <a:rPr lang="en-US" sz="2600" u="sng" dirty="0">
                <a:solidFill>
                  <a:srgbClr val="FF0000"/>
                </a:solidFill>
              </a:rPr>
              <a:t>I'd like to speak to the manager, please.</a:t>
            </a:r>
          </a:p>
          <a:p>
            <a:r>
              <a:rPr lang="en-US" sz="2600" dirty="0">
                <a:solidFill>
                  <a:srgbClr val="000000"/>
                </a:solidFill>
              </a:rPr>
              <a:t>Matt: Of course, one moment please.</a:t>
            </a:r>
          </a:p>
          <a:p>
            <a:r>
              <a:rPr lang="en-US" sz="2600" dirty="0">
                <a:solidFill>
                  <a:srgbClr val="000000"/>
                </a:solidFill>
              </a:rPr>
              <a:t>Ben: Hi, I'm Ben. I'm the manager. How can I help today?</a:t>
            </a:r>
          </a:p>
          <a:p>
            <a:r>
              <a:rPr lang="en-US" sz="2600" dirty="0">
                <a:solidFill>
                  <a:srgbClr val="000000"/>
                </a:solidFill>
              </a:rPr>
              <a:t>Jess:   Hello, Ben. </a:t>
            </a:r>
            <a:r>
              <a:rPr lang="en-US" sz="2600" u="sng" dirty="0">
                <a:solidFill>
                  <a:srgbClr val="FF0000"/>
                </a:solidFill>
              </a:rPr>
              <a:t>I have a problem with my laptop.  </a:t>
            </a:r>
          </a:p>
          <a:p>
            <a:r>
              <a:rPr lang="en-US" sz="2600" dirty="0">
                <a:solidFill>
                  <a:srgbClr val="000000"/>
                </a:solidFill>
              </a:rPr>
              <a:t>I bought it from here a few months ago. </a:t>
            </a:r>
          </a:p>
          <a:p>
            <a:r>
              <a:rPr lang="en-US" sz="2600" dirty="0"/>
              <a:t>Ben: OK, what's the problem?</a:t>
            </a:r>
          </a:p>
          <a:p>
            <a:r>
              <a:rPr lang="en-US" sz="2600" dirty="0"/>
              <a:t>Jess:  </a:t>
            </a:r>
            <a:r>
              <a:rPr lang="en-US" sz="2600" u="sng" dirty="0">
                <a:solidFill>
                  <a:srgbClr val="FF0000"/>
                </a:solidFill>
              </a:rPr>
              <a:t> It overheats </a:t>
            </a:r>
            <a:r>
              <a:rPr lang="en-US" sz="2600" dirty="0"/>
              <a:t>when I do my homework. Like yesterday, </a:t>
            </a:r>
          </a:p>
          <a:p>
            <a:r>
              <a:rPr lang="en-US" sz="2600" dirty="0"/>
              <a:t>when I tried to save my essay, it became really hot </a:t>
            </a:r>
          </a:p>
          <a:p>
            <a:r>
              <a:rPr lang="en-US" sz="2600" dirty="0"/>
              <a:t>and crashed.</a:t>
            </a:r>
          </a:p>
          <a:p>
            <a:r>
              <a:rPr lang="en-US" sz="2600" dirty="0"/>
              <a:t>Ben:   Sorry about that. </a:t>
            </a:r>
            <a:r>
              <a:rPr lang="en-US" sz="2600" u="sng" dirty="0">
                <a:solidFill>
                  <a:srgbClr val="FF0000"/>
                </a:solidFill>
              </a:rPr>
              <a:t>We probably need to repair it</a:t>
            </a:r>
            <a:r>
              <a:rPr lang="en-US" sz="2600" dirty="0"/>
              <a:t>. Can I </a:t>
            </a:r>
          </a:p>
          <a:p>
            <a:r>
              <a:rPr lang="en-US" sz="2600" dirty="0"/>
              <a:t>take your name, please?</a:t>
            </a:r>
          </a:p>
          <a:p>
            <a:r>
              <a:rPr lang="en-US" sz="2600" dirty="0"/>
              <a:t>Jess: Yes, it's </a:t>
            </a:r>
            <a:r>
              <a:rPr lang="en-US" sz="2600" u="sng" dirty="0">
                <a:solidFill>
                  <a:srgbClr val="FF0000"/>
                </a:solidFill>
              </a:rPr>
              <a:t>Jess Jones. That's J-E-S-S J-O-N-E-S.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A6B690DD-6F63-46BF-9DDE-10B0DD4533D5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911" y="485193"/>
            <a:ext cx="1871409" cy="40011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Audio Scripts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6" y="466260"/>
            <a:ext cx="1164045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Ben: OK. And </a:t>
            </a:r>
            <a:r>
              <a:rPr lang="en-US" sz="2600" u="sng" dirty="0">
                <a:solidFill>
                  <a:srgbClr val="FF0000"/>
                </a:solidFill>
              </a:rPr>
              <a:t>can I take your phone number?</a:t>
            </a:r>
          </a:p>
          <a:p>
            <a:r>
              <a:rPr lang="en-US" sz="2600" dirty="0"/>
              <a:t>Jess: 077-274-7641.</a:t>
            </a:r>
          </a:p>
          <a:p>
            <a:r>
              <a:rPr lang="en-US" sz="2600" dirty="0"/>
              <a:t>Ben:   And </a:t>
            </a:r>
            <a:r>
              <a:rPr lang="en-US" sz="2600" u="sng" dirty="0">
                <a:solidFill>
                  <a:srgbClr val="FF0000"/>
                </a:solidFill>
              </a:rPr>
              <a:t>the problem is it overheats</a:t>
            </a:r>
            <a:r>
              <a:rPr lang="en-US" sz="2600" dirty="0"/>
              <a:t> when you do your </a:t>
            </a:r>
          </a:p>
          <a:p>
            <a:r>
              <a:rPr lang="en-US" sz="2600" dirty="0"/>
              <a:t>homework, right? Anything else?</a:t>
            </a:r>
          </a:p>
          <a:p>
            <a:r>
              <a:rPr lang="en-US" sz="2600" dirty="0"/>
              <a:t>Jess: No, just that.</a:t>
            </a:r>
          </a:p>
          <a:p>
            <a:r>
              <a:rPr lang="en-US" sz="2600" dirty="0"/>
              <a:t>Ben: OK. </a:t>
            </a:r>
            <a:r>
              <a:rPr lang="en-US" sz="2600" u="sng" dirty="0">
                <a:solidFill>
                  <a:srgbClr val="FF0000"/>
                </a:solidFill>
              </a:rPr>
              <a:t>Do you have your receipt?</a:t>
            </a:r>
          </a:p>
          <a:p>
            <a:r>
              <a:rPr lang="en-US" sz="2600" dirty="0"/>
              <a:t>Jess: </a:t>
            </a:r>
            <a:r>
              <a:rPr lang="en-US" sz="2600" dirty="0" err="1"/>
              <a:t>Erm</a:t>
            </a:r>
            <a:r>
              <a:rPr lang="en-US" sz="2600" dirty="0"/>
              <a:t>...yes. Here it is.</a:t>
            </a:r>
          </a:p>
          <a:p>
            <a:r>
              <a:rPr lang="en-US" sz="2600" dirty="0"/>
              <a:t>Ben: OK, </a:t>
            </a:r>
            <a:r>
              <a:rPr lang="en-US" sz="2600" u="sng" dirty="0">
                <a:solidFill>
                  <a:srgbClr val="FF0000"/>
                </a:solidFill>
              </a:rPr>
              <a:t>it's still under warranty</a:t>
            </a:r>
            <a:r>
              <a:rPr lang="en-US" sz="2600" dirty="0"/>
              <a:t>. We can repair it for free.</a:t>
            </a:r>
          </a:p>
          <a:p>
            <a:r>
              <a:rPr lang="en-US" sz="2600" dirty="0"/>
              <a:t>Jess: Great.</a:t>
            </a:r>
          </a:p>
          <a:p>
            <a:r>
              <a:rPr lang="en-US" sz="2600" dirty="0"/>
              <a:t>Ben:   Thank you, Jess. We'll call you when your laptop is </a:t>
            </a:r>
          </a:p>
          <a:p>
            <a:r>
              <a:rPr lang="en-US" sz="2600" dirty="0"/>
              <a:t>ready. Probably on Thursday or Friday, OK?</a:t>
            </a:r>
          </a:p>
          <a:p>
            <a:r>
              <a:rPr lang="en-US" sz="2600" dirty="0"/>
              <a:t>Jess:   Could you finish </a:t>
            </a:r>
            <a:r>
              <a:rPr lang="en-US" sz="2600" u="sng" dirty="0">
                <a:solidFill>
                  <a:srgbClr val="FF0000"/>
                </a:solidFill>
              </a:rPr>
              <a:t>it by Thursday</a:t>
            </a:r>
            <a:r>
              <a:rPr lang="en-US" sz="2600" dirty="0"/>
              <a:t>? I need to finish my  </a:t>
            </a:r>
          </a:p>
          <a:p>
            <a:r>
              <a:rPr lang="en-US" sz="2600" dirty="0"/>
              <a:t>essay for Friday.</a:t>
            </a:r>
          </a:p>
          <a:p>
            <a:r>
              <a:rPr lang="en-US" sz="2600" dirty="0"/>
              <a:t>Ben: OK, I think we can finish it by then.</a:t>
            </a:r>
          </a:p>
          <a:p>
            <a:r>
              <a:rPr lang="en-US" sz="2600" dirty="0"/>
              <a:t>Jess: Great, thanks.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7ABF4F40-023F-4929-B593-3F5F041444A9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2397" y="685248"/>
            <a:ext cx="1871409" cy="40011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Audio Scripts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070324033529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04661" y="1245704"/>
            <a:ext cx="6281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kern="10" smtClean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Impact"/>
              </a:rPr>
              <a:t>Welcome to our class !</a:t>
            </a:r>
            <a:endParaRPr lang="en-US" sz="4800" kern="10" dirty="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00FF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69" y="2202891"/>
            <a:ext cx="11893796" cy="408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4517" y="1097280"/>
            <a:ext cx="11814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eriod" startAt="3"/>
            </a:pPr>
            <a:r>
              <a:rPr lang="en-US" sz="2800" b="1" dirty="0">
                <a:solidFill>
                  <a:srgbClr val="000000"/>
                </a:solidFill>
                <a:latin typeface="HelveticaNeueLTStd-BdCn"/>
              </a:rPr>
              <a:t>Read the Conversation Skill box and listen to </a:t>
            </a:r>
            <a:r>
              <a:rPr lang="en-US" sz="2800" b="1" dirty="0">
                <a:solidFill>
                  <a:srgbClr val="FF0000"/>
                </a:solidFill>
                <a:latin typeface="HelveticaNeueLTStd-BdCn"/>
              </a:rPr>
              <a:t>Task b. audio again. </a:t>
            </a:r>
            <a:r>
              <a:rPr lang="en-US" sz="2800" b="1" dirty="0">
                <a:solidFill>
                  <a:srgbClr val="000000"/>
                </a:solidFill>
                <a:latin typeface="HelveticaNeueLTStd-BdCn"/>
              </a:rPr>
              <a:t>Circle the phrase in the Conversation Skill box that you hear. </a:t>
            </a:r>
            <a:endParaRPr lang="en-US" sz="2000" dirty="0"/>
          </a:p>
        </p:txBody>
      </p:sp>
      <p:pic>
        <p:nvPicPr>
          <p:cNvPr id="11" name="CD1-TRACK 2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74381" y="376657"/>
            <a:ext cx="609600" cy="6096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D588A1D4-BEF5-4AF7-B5AB-1471DFCC5926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E2F036-E603-4DEA-8E99-9E7A7B3F6824}"/>
              </a:ext>
            </a:extLst>
          </p:cNvPr>
          <p:cNvSpPr txBox="1"/>
          <p:nvPr/>
        </p:nvSpPr>
        <p:spPr>
          <a:xfrm>
            <a:off x="174170" y="490532"/>
            <a:ext cx="1763485" cy="369332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Post - Listening</a:t>
            </a:r>
          </a:p>
        </p:txBody>
      </p:sp>
    </p:spTree>
    <p:extLst>
      <p:ext uri="{BB962C8B-B14F-4D97-AF65-F5344CB8AC3E}">
        <p14:creationId xmlns:p14="http://schemas.microsoft.com/office/powerpoint/2010/main" val="4480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2453" y="1170994"/>
            <a:ext cx="635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</a:rPr>
              <a:t>d. Listen and repeat.</a:t>
            </a:r>
            <a:r>
              <a:rPr lang="en-US" sz="4800" dirty="0"/>
              <a:t> </a:t>
            </a:r>
          </a:p>
        </p:txBody>
      </p:sp>
      <p:pic>
        <p:nvPicPr>
          <p:cNvPr id="6" name="CD1-TRACK 3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8320" y="510207"/>
            <a:ext cx="609600" cy="6096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770" y="1891813"/>
            <a:ext cx="11984439" cy="411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E2F036-E603-4DEA-8E99-9E7A7B3F6824}"/>
              </a:ext>
            </a:extLst>
          </p:cNvPr>
          <p:cNvSpPr txBox="1"/>
          <p:nvPr/>
        </p:nvSpPr>
        <p:spPr>
          <a:xfrm>
            <a:off x="174170" y="490532"/>
            <a:ext cx="1763485" cy="369332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Post - Listening</a:t>
            </a:r>
          </a:p>
        </p:txBody>
      </p:sp>
    </p:spTree>
    <p:extLst>
      <p:ext uri="{BB962C8B-B14F-4D97-AF65-F5344CB8AC3E}">
        <p14:creationId xmlns:p14="http://schemas.microsoft.com/office/powerpoint/2010/main" val="35159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765" y="1000097"/>
            <a:ext cx="113167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e. In pairs: </a:t>
            </a:r>
          </a:p>
          <a:p>
            <a:endParaRPr lang="en-US" sz="4000" b="1" dirty="0">
              <a:solidFill>
                <a:srgbClr val="000000"/>
              </a:solidFill>
            </a:endParaRPr>
          </a:p>
          <a:p>
            <a:endParaRPr lang="en-US" sz="4000" b="1" dirty="0">
              <a:solidFill>
                <a:srgbClr val="000000"/>
              </a:solidFill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What would you do if you bought an expensive phone or laptop and it broke the next day? 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How would you feel? </a:t>
            </a:r>
          </a:p>
          <a:p>
            <a:r>
              <a:rPr lang="en-US" sz="4000" i="1" dirty="0">
                <a:solidFill>
                  <a:srgbClr val="0070C0"/>
                </a:solidFill>
              </a:rPr>
              <a:t>I would feel disappointed because ……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694" y="372544"/>
            <a:ext cx="3751822" cy="2364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8E74DC-921F-470A-9FF0-63417E988AE0}"/>
              </a:ext>
            </a:extLst>
          </p:cNvPr>
          <p:cNvSpPr txBox="1"/>
          <p:nvPr/>
        </p:nvSpPr>
        <p:spPr>
          <a:xfrm>
            <a:off x="0" y="-5522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E2F036-E603-4DEA-8E99-9E7A7B3F6824}"/>
              </a:ext>
            </a:extLst>
          </p:cNvPr>
          <p:cNvSpPr txBox="1"/>
          <p:nvPr/>
        </p:nvSpPr>
        <p:spPr>
          <a:xfrm>
            <a:off x="174170" y="490532"/>
            <a:ext cx="1763485" cy="369332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Post - Listening</a:t>
            </a:r>
          </a:p>
        </p:txBody>
      </p:sp>
    </p:spTree>
    <p:extLst>
      <p:ext uri="{BB962C8B-B14F-4D97-AF65-F5344CB8AC3E}">
        <p14:creationId xmlns:p14="http://schemas.microsoft.com/office/powerpoint/2010/main" val="32486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730" y="790327"/>
            <a:ext cx="4433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Consolidation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4F5990-FDDE-44CC-AA81-8AC90275AF9F}"/>
              </a:ext>
            </a:extLst>
          </p:cNvPr>
          <p:cNvSpPr txBox="1"/>
          <p:nvPr/>
        </p:nvSpPr>
        <p:spPr>
          <a:xfrm>
            <a:off x="13447" y="-28330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2E5F60-E6E8-44B0-AAC0-B38EA5450D98}"/>
              </a:ext>
            </a:extLst>
          </p:cNvPr>
          <p:cNvSpPr txBox="1"/>
          <p:nvPr/>
        </p:nvSpPr>
        <p:spPr>
          <a:xfrm>
            <a:off x="941294" y="1321353"/>
            <a:ext cx="9749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</a:rPr>
              <a:t>Write a paragraph about your experience of shopping online. (100-120 words)</a:t>
            </a:r>
          </a:p>
        </p:txBody>
      </p:sp>
    </p:spTree>
    <p:extLst>
      <p:ext uri="{BB962C8B-B14F-4D97-AF65-F5344CB8AC3E}">
        <p14:creationId xmlns:p14="http://schemas.microsoft.com/office/powerpoint/2010/main" val="39520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272132" y="621445"/>
            <a:ext cx="2497184" cy="528638"/>
          </a:xfrm>
          <a:prstGeom prst="snip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1619" y="59396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0724" y="1669381"/>
            <a:ext cx="1030283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complaints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Listening</a:t>
            </a:r>
            <a:r>
              <a:rPr lang="en-US" sz="3600" dirty="0">
                <a:solidFill>
                  <a:srgbClr val="0070C0"/>
                </a:solidFill>
              </a:rPr>
              <a:t>: for specific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  <a:r>
              <a:rPr lang="en-US" sz="3600" dirty="0">
                <a:solidFill>
                  <a:srgbClr val="0098A2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starting a friendly conversation asking and answering about the problems of the items</a:t>
            </a:r>
            <a:endParaRPr lang="en-US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98A2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D117272E-C388-4EA1-B411-D57D31BADC1E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43470"/>
            <a:ext cx="11719571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00CC"/>
                </a:solidFill>
                <a:ea typeface="Times New Roman" panose="02020603050405020304" pitchFamily="18" charset="0"/>
              </a:rPr>
              <a:t>Make sentences about complaints.</a:t>
            </a:r>
          </a:p>
          <a:p>
            <a:pPr marL="1028700" marR="0" indent="-571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00CC"/>
                </a:solidFill>
                <a:ea typeface="Times New Roman" panose="02020603050405020304" pitchFamily="18" charset="0"/>
              </a:rPr>
              <a:t>Do</a:t>
            </a:r>
            <a:r>
              <a:rPr lang="en-US" sz="3600" dirty="0">
                <a:solidFill>
                  <a:srgbClr val="0000CC"/>
                </a:solidFill>
                <a:ea typeface="Calibri" panose="020F0502020204030204" pitchFamily="34" charset="0"/>
              </a:rPr>
              <a:t> the exercises in </a:t>
            </a:r>
            <a:r>
              <a:rPr lang="en-US" sz="3600" b="1" dirty="0">
                <a:solidFill>
                  <a:srgbClr val="0000CC"/>
                </a:solidFill>
                <a:ea typeface="Calibri" panose="020F0502020204030204" pitchFamily="34" charset="0"/>
              </a:rPr>
              <a:t>WB</a:t>
            </a:r>
            <a:r>
              <a:rPr lang="en-US" sz="3600" dirty="0">
                <a:solidFill>
                  <a:srgbClr val="0000CC"/>
                </a:solidFill>
                <a:ea typeface="Calibri" panose="020F0502020204030204" pitchFamily="34" charset="0"/>
              </a:rPr>
              <a:t> on page 16.</a:t>
            </a:r>
          </a:p>
          <a:p>
            <a:pPr marL="1028700" marR="0" indent="-571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00CC"/>
                </a:solidFill>
                <a:ea typeface="Times New Roman" panose="02020603050405020304" pitchFamily="18" charset="0"/>
              </a:rPr>
              <a:t>Do the exercises in </a:t>
            </a:r>
            <a:r>
              <a:rPr lang="en-US" sz="3600" b="1" dirty="0" err="1">
                <a:solidFill>
                  <a:srgbClr val="0000CC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ea typeface="Times New Roman" panose="02020603050405020304" pitchFamily="18" charset="0"/>
              </a:rPr>
              <a:t> Anh 10 i-Learn Smart World</a:t>
            </a:r>
            <a:r>
              <a:rPr lang="en-US" sz="3600" dirty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00CC"/>
                </a:solidFill>
                <a:ea typeface="Times New Roman" panose="02020603050405020304" pitchFamily="18" charset="0"/>
              </a:rPr>
              <a:t> on page 16. </a:t>
            </a:r>
          </a:p>
          <a:p>
            <a:pPr marL="1028700" marR="0" indent="-571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00CC"/>
                </a:solidFill>
                <a:ea typeface="Times New Roman" panose="02020603050405020304" pitchFamily="18" charset="0"/>
              </a:rPr>
              <a:t>Prepare the next lesson - Grammar on page 24 in </a:t>
            </a:r>
            <a:r>
              <a:rPr lang="en-US" sz="3600" b="1" dirty="0">
                <a:solidFill>
                  <a:srgbClr val="0000CC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00CC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00CC"/>
                </a:solidFill>
                <a:effectLst/>
                <a:ea typeface="Times New Roman" panose="02020603050405020304" pitchFamily="18" charset="0"/>
              </a:rPr>
              <a:t>Play consolidation games in </a:t>
            </a:r>
            <a:r>
              <a:rPr lang="en-US" sz="3600" b="1" dirty="0" err="1">
                <a:solidFill>
                  <a:srgbClr val="0000CC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00CC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00CC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a typeface="Times New Roman" panose="02020603050405020304" pitchFamily="18" charset="0"/>
              </a:rPr>
              <a:t>DHA App </a:t>
            </a:r>
            <a:r>
              <a:rPr lang="en-US" sz="3600" dirty="0">
                <a:solidFill>
                  <a:srgbClr val="0000CC"/>
                </a:solidFill>
                <a:ea typeface="Times New Roman" panose="02020603050405020304" pitchFamily="18" charset="0"/>
              </a:rPr>
              <a:t>on</a:t>
            </a:r>
            <a:r>
              <a:rPr lang="en-US" sz="3600" b="1" dirty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b="1" dirty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00CC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838" y="412745"/>
            <a:ext cx="11262343" cy="1306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7F0C3B-B1B7-4644-8074-05D45394E0EB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632C47-23A3-4C6C-90F8-33CD1C94F8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7398" y="6117520"/>
            <a:ext cx="433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Have a nice day!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3: SHOPPING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2.1 – Vocabulary &amp; Listening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23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552" y="1572957"/>
            <a:ext cx="1920785" cy="570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627" y="2504165"/>
            <a:ext cx="3491928" cy="661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53" y="3481031"/>
            <a:ext cx="3729131" cy="669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303" y="4609888"/>
            <a:ext cx="2891083" cy="463665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964766" y="5697670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19CCCB66-4BCD-429B-AE12-51E9BD9460A2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060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155" y="2432841"/>
            <a:ext cx="108364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>
                <a:solidFill>
                  <a:srgbClr val="000000"/>
                </a:solidFill>
              </a:rPr>
              <a:t>What do you do when </a:t>
            </a:r>
            <a:r>
              <a:rPr lang="en-US" sz="4000" b="1">
                <a:solidFill>
                  <a:srgbClr val="000000"/>
                </a:solidFill>
              </a:rPr>
              <a:t>the </a:t>
            </a:r>
            <a:r>
              <a:rPr lang="en-US" sz="4000" b="1" smtClean="0">
                <a:solidFill>
                  <a:srgbClr val="000000"/>
                </a:solidFill>
              </a:rPr>
              <a:t>phones </a:t>
            </a:r>
          </a:p>
          <a:p>
            <a:pPr>
              <a:lnSpc>
                <a:spcPct val="130000"/>
              </a:lnSpc>
            </a:pPr>
            <a:r>
              <a:rPr lang="en-US" sz="4000" b="1" smtClean="0">
                <a:solidFill>
                  <a:srgbClr val="000000"/>
                </a:solidFill>
              </a:rPr>
              <a:t>you have just </a:t>
            </a:r>
            <a:r>
              <a:rPr lang="en-US" sz="4000" b="1" dirty="0">
                <a:solidFill>
                  <a:srgbClr val="000000"/>
                </a:solidFill>
              </a:rPr>
              <a:t>bought don’t work?</a:t>
            </a:r>
          </a:p>
          <a:p>
            <a:pPr>
              <a:lnSpc>
                <a:spcPct val="130000"/>
              </a:lnSpc>
            </a:pPr>
            <a:r>
              <a:rPr lang="en-US" sz="4000" b="1" dirty="0">
                <a:solidFill>
                  <a:srgbClr val="000000"/>
                </a:solidFill>
              </a:rPr>
              <a:t>     </a:t>
            </a:r>
            <a:r>
              <a:rPr lang="en-US" sz="4000" b="1" i="1" dirty="0">
                <a:solidFill>
                  <a:srgbClr val="00B0F0"/>
                </a:solidFill>
              </a:rPr>
              <a:t>I will take it to the store that I bought it</a:t>
            </a: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6146" y="367897"/>
            <a:ext cx="2956560" cy="18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2CD7B7-C608-4495-AEA1-081993E2C151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330" y="367898"/>
            <a:ext cx="4043221" cy="383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60" y="367162"/>
            <a:ext cx="9616440" cy="5999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9648" y="904332"/>
            <a:ext cx="5706488" cy="108122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5820B857-5561-4B49-A804-421589155637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</p:spTree>
    <p:extLst>
      <p:ext uri="{BB962C8B-B14F-4D97-AF65-F5344CB8AC3E}">
        <p14:creationId xmlns:p14="http://schemas.microsoft.com/office/powerpoint/2010/main" val="11710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AC276D-D3DA-4A3B-A836-34B07A2E18C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90" y="370485"/>
            <a:ext cx="3056794" cy="5225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31B30FA-6C66-49B5-A776-CBF120B681CB}"/>
              </a:ext>
            </a:extLst>
          </p:cNvPr>
          <p:cNvSpPr/>
          <p:nvPr/>
        </p:nvSpPr>
        <p:spPr>
          <a:xfrm>
            <a:off x="807075" y="1102076"/>
            <a:ext cx="858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crash 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kræʃ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(v) (</a:t>
            </a:r>
            <a:r>
              <a:rPr lang="en-US" sz="3200" dirty="0" err="1">
                <a:solidFill>
                  <a:srgbClr val="0070C0"/>
                </a:solidFill>
              </a:rPr>
              <a:t>máy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tính</a:t>
            </a:r>
            <a:r>
              <a:rPr lang="en-US" sz="3200" dirty="0">
                <a:solidFill>
                  <a:srgbClr val="0070C0"/>
                </a:solidFill>
              </a:rPr>
              <a:t>) </a:t>
            </a:r>
            <a:r>
              <a:rPr lang="en-US" sz="3200" dirty="0" err="1">
                <a:solidFill>
                  <a:srgbClr val="0070C0"/>
                </a:solidFill>
              </a:rPr>
              <a:t>gặp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sự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cố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2C986C-58CF-4BB7-BE04-5B56196987DC}"/>
              </a:ext>
            </a:extLst>
          </p:cNvPr>
          <p:cNvSpPr/>
          <p:nvPr/>
        </p:nvSpPr>
        <p:spPr>
          <a:xfrm>
            <a:off x="807075" y="1753552"/>
            <a:ext cx="858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disconnect 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ˌ</a:t>
            </a:r>
            <a:r>
              <a:rPr lang="en-US" sz="3200" dirty="0" err="1">
                <a:solidFill>
                  <a:srgbClr val="FF0000"/>
                </a:solidFill>
              </a:rPr>
              <a:t>dɪskəˈnekt</a:t>
            </a:r>
            <a:r>
              <a:rPr lang="en-US" sz="3200" dirty="0">
                <a:solidFill>
                  <a:srgbClr val="0070C0"/>
                </a:solidFill>
              </a:rPr>
              <a:t>/ (v) </a:t>
            </a:r>
            <a:r>
              <a:rPr lang="en-US" sz="3200" dirty="0" err="1">
                <a:solidFill>
                  <a:srgbClr val="0070C0"/>
                </a:solidFill>
              </a:rPr>
              <a:t>ngừng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kết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nối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B91058-0E65-419A-A7E8-AE1ACEDE1A22}"/>
              </a:ext>
            </a:extLst>
          </p:cNvPr>
          <p:cNvSpPr/>
          <p:nvPr/>
        </p:nvSpPr>
        <p:spPr>
          <a:xfrm>
            <a:off x="807075" y="2405028"/>
            <a:ext cx="858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overheat 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ˌ</a:t>
            </a:r>
            <a:r>
              <a:rPr lang="en-US" sz="3200" dirty="0" err="1">
                <a:solidFill>
                  <a:srgbClr val="FF0000"/>
                </a:solidFill>
              </a:rPr>
              <a:t>oʊvərˈhiːt</a:t>
            </a:r>
            <a:r>
              <a:rPr lang="en-US" sz="3200" dirty="0">
                <a:solidFill>
                  <a:srgbClr val="0070C0"/>
                </a:solidFill>
              </a:rPr>
              <a:t>/ (v) </a:t>
            </a:r>
            <a:r>
              <a:rPr lang="en-US" sz="3200" dirty="0" err="1">
                <a:solidFill>
                  <a:srgbClr val="0070C0"/>
                </a:solidFill>
              </a:rPr>
              <a:t>trở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nên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quá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nóng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B247D9-5657-44A2-BBFE-3E3DA43FAC43}"/>
              </a:ext>
            </a:extLst>
          </p:cNvPr>
          <p:cNvSpPr/>
          <p:nvPr/>
        </p:nvSpPr>
        <p:spPr>
          <a:xfrm>
            <a:off x="807075" y="3053731"/>
            <a:ext cx="858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</a:t>
            </a:r>
            <a:r>
              <a:rPr lang="vi-V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receipt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rɪˈsiːt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dirty="0">
                <a:solidFill>
                  <a:srgbClr val="0070C0"/>
                </a:solidFill>
              </a:rPr>
              <a:t>(n) hoá đơn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4D94CF-BB93-4853-A2B4-EE980D64DC79}"/>
              </a:ext>
            </a:extLst>
          </p:cNvPr>
          <p:cNvSpPr/>
          <p:nvPr/>
        </p:nvSpPr>
        <p:spPr>
          <a:xfrm>
            <a:off x="807075" y="3679816"/>
            <a:ext cx="858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repair 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rɪˈper</a:t>
            </a:r>
            <a:r>
              <a:rPr lang="en-US" sz="3200" dirty="0">
                <a:solidFill>
                  <a:srgbClr val="0070C0"/>
                </a:solidFill>
              </a:rPr>
              <a:t>/ (v) </a:t>
            </a:r>
            <a:r>
              <a:rPr lang="en-US" sz="3200" dirty="0" err="1">
                <a:solidFill>
                  <a:srgbClr val="0070C0"/>
                </a:solidFill>
              </a:rPr>
              <a:t>sửa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chữa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1EE83C6-CBD0-4F73-879D-A62D8D0CA4D8}"/>
              </a:ext>
            </a:extLst>
          </p:cNvPr>
          <p:cNvSpPr/>
          <p:nvPr/>
        </p:nvSpPr>
        <p:spPr>
          <a:xfrm>
            <a:off x="807075" y="4279776"/>
            <a:ext cx="858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restart 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ri</a:t>
            </a:r>
            <a:r>
              <a:rPr lang="en-US" sz="3200" dirty="0">
                <a:solidFill>
                  <a:srgbClr val="FF0000"/>
                </a:solidFill>
              </a:rPr>
              <a:t>ːˈ</a:t>
            </a:r>
            <a:r>
              <a:rPr lang="en-US" sz="3200" dirty="0" err="1">
                <a:solidFill>
                  <a:srgbClr val="FF0000"/>
                </a:solidFill>
              </a:rPr>
              <a:t>stɑːrt</a:t>
            </a:r>
            <a:r>
              <a:rPr lang="en-US" sz="3200" dirty="0">
                <a:solidFill>
                  <a:srgbClr val="0070C0"/>
                </a:solidFill>
              </a:rPr>
              <a:t>/ (v) </a:t>
            </a:r>
            <a:r>
              <a:rPr lang="en-US" sz="3200" dirty="0" err="1">
                <a:solidFill>
                  <a:srgbClr val="0070C0"/>
                </a:solidFill>
              </a:rPr>
              <a:t>khởi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động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lại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9007C5A-600B-4A15-BCF1-C717555BBD84}"/>
              </a:ext>
            </a:extLst>
          </p:cNvPr>
          <p:cNvSpPr/>
          <p:nvPr/>
        </p:nvSpPr>
        <p:spPr>
          <a:xfrm>
            <a:off x="807075" y="4842893"/>
            <a:ext cx="8576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warranty 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wɔːrənti</a:t>
            </a:r>
            <a:r>
              <a:rPr lang="en-US" sz="3200" dirty="0">
                <a:solidFill>
                  <a:srgbClr val="0070C0"/>
                </a:solidFill>
              </a:rPr>
              <a:t>/ (n) </a:t>
            </a:r>
            <a:r>
              <a:rPr lang="en-US" sz="3200" dirty="0" err="1">
                <a:solidFill>
                  <a:srgbClr val="0070C0"/>
                </a:solidFill>
              </a:rPr>
              <a:t>bảo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hành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0" name="crash">
            <a:hlinkClick r:id="" action="ppaction://media"/>
            <a:extLst>
              <a:ext uri="{FF2B5EF4-FFF2-40B4-BE49-F238E27FC236}">
                <a16:creationId xmlns:a16="http://schemas.microsoft.com/office/drawing/2014/main" xmlns="" id="{9DE2D78F-71ED-4BCA-B221-F6990F5340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33979" y="2057038"/>
            <a:ext cx="609600" cy="609600"/>
          </a:xfrm>
          <a:prstGeom prst="rect">
            <a:avLst/>
          </a:prstGeom>
        </p:spPr>
      </p:pic>
      <p:pic>
        <p:nvPicPr>
          <p:cNvPr id="11" name="disconnect">
            <a:hlinkClick r:id="" action="ppaction://media"/>
            <a:extLst>
              <a:ext uri="{FF2B5EF4-FFF2-40B4-BE49-F238E27FC236}">
                <a16:creationId xmlns:a16="http://schemas.microsoft.com/office/drawing/2014/main" xmlns="" id="{F9B84A36-3EB5-4F5F-8BE7-74328D9A70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5589" y="2020624"/>
            <a:ext cx="609600" cy="609600"/>
          </a:xfrm>
          <a:prstGeom prst="rect">
            <a:avLst/>
          </a:prstGeom>
        </p:spPr>
      </p:pic>
      <p:pic>
        <p:nvPicPr>
          <p:cNvPr id="12" name="overheat">
            <a:hlinkClick r:id="" action="ppaction://media"/>
            <a:extLst>
              <a:ext uri="{FF2B5EF4-FFF2-40B4-BE49-F238E27FC236}">
                <a16:creationId xmlns:a16="http://schemas.microsoft.com/office/drawing/2014/main" xmlns="" id="{0AF043A5-4D3D-4F5F-84D2-135CC7C9B11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89784" y="2093452"/>
            <a:ext cx="609600" cy="609600"/>
          </a:xfrm>
          <a:prstGeom prst="rect">
            <a:avLst/>
          </a:prstGeom>
        </p:spPr>
      </p:pic>
      <p:pic>
        <p:nvPicPr>
          <p:cNvPr id="13" name="receipt">
            <a:hlinkClick r:id="" action="ppaction://media"/>
            <a:extLst>
              <a:ext uri="{FF2B5EF4-FFF2-40B4-BE49-F238E27FC236}">
                <a16:creationId xmlns:a16="http://schemas.microsoft.com/office/drawing/2014/main" xmlns="" id="{F00792A2-55B5-457A-B4AC-E6512E402F2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5589" y="2057038"/>
            <a:ext cx="609600" cy="609600"/>
          </a:xfrm>
          <a:prstGeom prst="rect">
            <a:avLst/>
          </a:prstGeom>
        </p:spPr>
      </p:pic>
      <p:pic>
        <p:nvPicPr>
          <p:cNvPr id="14" name="repair">
            <a:hlinkClick r:id="" action="ppaction://media"/>
            <a:extLst>
              <a:ext uri="{FF2B5EF4-FFF2-40B4-BE49-F238E27FC236}">
                <a16:creationId xmlns:a16="http://schemas.microsoft.com/office/drawing/2014/main" xmlns="" id="{B348ACDA-ACEE-49D0-82A4-8CB604F0E32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89784" y="2057038"/>
            <a:ext cx="609600" cy="609600"/>
          </a:xfrm>
          <a:prstGeom prst="rect">
            <a:avLst/>
          </a:prstGeom>
        </p:spPr>
      </p:pic>
      <p:pic>
        <p:nvPicPr>
          <p:cNvPr id="15" name="restart">
            <a:hlinkClick r:id="" action="ppaction://media"/>
            <a:extLst>
              <a:ext uri="{FF2B5EF4-FFF2-40B4-BE49-F238E27FC236}">
                <a16:creationId xmlns:a16="http://schemas.microsoft.com/office/drawing/2014/main" xmlns="" id="{1A014D01-A517-4068-B6FE-9A57BC27A40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89784" y="2057038"/>
            <a:ext cx="609600" cy="609600"/>
          </a:xfrm>
          <a:prstGeom prst="rect">
            <a:avLst/>
          </a:prstGeom>
        </p:spPr>
      </p:pic>
      <p:pic>
        <p:nvPicPr>
          <p:cNvPr id="16" name="warranty">
            <a:hlinkClick r:id="" action="ppaction://media"/>
            <a:extLst>
              <a:ext uri="{FF2B5EF4-FFF2-40B4-BE49-F238E27FC236}">
                <a16:creationId xmlns:a16="http://schemas.microsoft.com/office/drawing/2014/main" xmlns="" id="{C30E9D2F-7864-4360-AE07-7AC5961BF45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89784" y="2100228"/>
            <a:ext cx="609600" cy="609600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xmlns="" id="{B5E2254B-09CE-4996-8F51-5F47BCDE771C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74220" y="1625296"/>
            <a:ext cx="1352939" cy="1556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9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4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9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1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98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43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66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066179" y="1017419"/>
            <a:ext cx="7833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0000CC"/>
                </a:solidFill>
              </a:rPr>
              <a:t>1. r e __  __  __  r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0000CC"/>
                </a:solidFill>
              </a:rPr>
              <a:t>2. __ v __  __  __ e </a:t>
            </a:r>
            <a:r>
              <a:rPr lang="pt-BR" sz="3200">
                <a:solidFill>
                  <a:srgbClr val="0000CC"/>
                </a:solidFill>
              </a:rPr>
              <a:t>__  </a:t>
            </a:r>
            <a:r>
              <a:rPr lang="pt-BR" sz="3200" smtClean="0">
                <a:solidFill>
                  <a:srgbClr val="0000CC"/>
                </a:solidFill>
              </a:rPr>
              <a:t>_</a:t>
            </a:r>
            <a:endParaRPr lang="pt-BR" sz="3200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0000CC"/>
                </a:solidFill>
              </a:rPr>
              <a:t>3. __  __ s t __  __  __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0000CC"/>
                </a:solidFill>
              </a:rPr>
              <a:t>4. __ e c __ __  __  __</a:t>
            </a:r>
            <a:endParaRPr lang="en-US" sz="3200" u="sng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0000CC"/>
                </a:solidFill>
              </a:rPr>
              <a:t>5. __ a __  __ a __  __  __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0000CC"/>
                </a:solidFill>
              </a:rPr>
              <a:t>6. __ r __  __  __  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0000CC"/>
                </a:solidFill>
              </a:rPr>
              <a:t>7. __  __ s __ o __  __  __  __  __</a:t>
            </a:r>
            <a:endParaRPr lang="en-US" sz="3200" u="sng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5313" y="495762"/>
            <a:ext cx="4911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a. Fill in the missing letters.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3A89FA75-4919-4F60-B168-7A5BD24A7691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7E8DB3-E3E8-42AE-A8F2-B411834B7E02}"/>
              </a:ext>
            </a:extLst>
          </p:cNvPr>
          <p:cNvSpPr txBox="1"/>
          <p:nvPr/>
        </p:nvSpPr>
        <p:spPr>
          <a:xfrm>
            <a:off x="0" y="367897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F94C2E-90F2-4F1F-BB15-7AA055A1E017}"/>
              </a:ext>
            </a:extLst>
          </p:cNvPr>
          <p:cNvSpPr txBox="1"/>
          <p:nvPr/>
        </p:nvSpPr>
        <p:spPr>
          <a:xfrm>
            <a:off x="2913529" y="1152330"/>
            <a:ext cx="318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p     a   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5E6902-F48A-41DE-88EF-443DC98EABEB}"/>
              </a:ext>
            </a:extLst>
          </p:cNvPr>
          <p:cNvSpPr txBox="1"/>
          <p:nvPr/>
        </p:nvSpPr>
        <p:spPr>
          <a:xfrm>
            <a:off x="2453875" y="1920529"/>
            <a:ext cx="421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o      e     r    h      </a:t>
            </a:r>
            <a:r>
              <a:rPr lang="en-US" sz="3200">
                <a:solidFill>
                  <a:srgbClr val="FF0000"/>
                </a:solidFill>
              </a:rPr>
              <a:t>a     </a:t>
            </a:r>
            <a:r>
              <a:rPr lang="en-US" sz="3200" smtClean="0">
                <a:solidFill>
                  <a:srgbClr val="FF0000"/>
                </a:solidFill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AD2459-8F94-49CA-A1F5-62C75CB615D2}"/>
              </a:ext>
            </a:extLst>
          </p:cNvPr>
          <p:cNvSpPr txBox="1"/>
          <p:nvPr/>
        </p:nvSpPr>
        <p:spPr>
          <a:xfrm>
            <a:off x="2279062" y="2657352"/>
            <a:ext cx="554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r     e        a    r     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17906F-F534-4D49-B625-E56CE85B0EDE}"/>
              </a:ext>
            </a:extLst>
          </p:cNvPr>
          <p:cNvSpPr txBox="1"/>
          <p:nvPr/>
        </p:nvSpPr>
        <p:spPr>
          <a:xfrm>
            <a:off x="2279062" y="3387023"/>
            <a:ext cx="554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r          e   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   p     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54AF5C7-CB3F-41E9-9539-70ED29991325}"/>
              </a:ext>
            </a:extLst>
          </p:cNvPr>
          <p:cNvSpPr txBox="1"/>
          <p:nvPr/>
        </p:nvSpPr>
        <p:spPr>
          <a:xfrm>
            <a:off x="2326341" y="4111541"/>
            <a:ext cx="554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w     r     </a:t>
            </a:r>
            <a:r>
              <a:rPr lang="en-US" sz="3200" dirty="0" err="1">
                <a:solidFill>
                  <a:srgbClr val="FF0000"/>
                </a:solidFill>
              </a:rPr>
              <a:t>r</a:t>
            </a:r>
            <a:r>
              <a:rPr lang="en-US" sz="3200" dirty="0">
                <a:solidFill>
                  <a:srgbClr val="FF0000"/>
                </a:solidFill>
              </a:rPr>
              <a:t>       n    t     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35B51E-5800-450B-8109-3B81905737B9}"/>
              </a:ext>
            </a:extLst>
          </p:cNvPr>
          <p:cNvSpPr txBox="1"/>
          <p:nvPr/>
        </p:nvSpPr>
        <p:spPr>
          <a:xfrm>
            <a:off x="2279062" y="4818942"/>
            <a:ext cx="554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c      a    s    h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88BC1F0-6A38-44B4-9AE4-86CC4D09CBD2}"/>
              </a:ext>
            </a:extLst>
          </p:cNvPr>
          <p:cNvSpPr txBox="1"/>
          <p:nvPr/>
        </p:nvSpPr>
        <p:spPr>
          <a:xfrm>
            <a:off x="2279062" y="5579973"/>
            <a:ext cx="554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d    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      c      n    </a:t>
            </a:r>
            <a:r>
              <a:rPr lang="en-US" sz="3200" dirty="0" err="1">
                <a:solidFill>
                  <a:srgbClr val="FF0000"/>
                </a:solidFill>
              </a:rPr>
              <a:t>n</a:t>
            </a:r>
            <a:r>
              <a:rPr lang="en-US" sz="3200" dirty="0">
                <a:solidFill>
                  <a:srgbClr val="FF0000"/>
                </a:solidFill>
              </a:rPr>
              <a:t>     e    c    t</a:t>
            </a:r>
          </a:p>
        </p:txBody>
      </p:sp>
    </p:spTree>
    <p:extLst>
      <p:ext uri="{BB962C8B-B14F-4D97-AF65-F5344CB8AC3E}">
        <p14:creationId xmlns:p14="http://schemas.microsoft.com/office/powerpoint/2010/main" val="32973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2204"/>
            <a:ext cx="3056794" cy="5225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2111" y="427491"/>
            <a:ext cx="86008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HelveticaNeueLTStd-BdCn"/>
              </a:rPr>
              <a:t>a. Match the underlined words to the definitions. Listen and repeat.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4722" y="1459583"/>
            <a:ext cx="1128709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disconnect</a:t>
            </a:r>
            <a:r>
              <a:rPr lang="en-US" sz="2800" dirty="0">
                <a:solidFill>
                  <a:srgbClr val="002060"/>
                </a:solidFill>
              </a:rPr>
              <a:t> 	</a:t>
            </a:r>
            <a:r>
              <a:rPr lang="en-US" sz="2800" b="1" dirty="0">
                <a:solidFill>
                  <a:srgbClr val="002060"/>
                </a:solidFill>
              </a:rPr>
              <a:t>overheat</a:t>
            </a:r>
            <a:r>
              <a:rPr lang="en-US" sz="2800" dirty="0"/>
              <a:t> 	</a:t>
            </a:r>
            <a:r>
              <a:rPr lang="en-US" sz="2800" b="1" dirty="0">
                <a:solidFill>
                  <a:srgbClr val="002060"/>
                </a:solidFill>
              </a:rPr>
              <a:t>receipt</a:t>
            </a:r>
            <a:r>
              <a:rPr lang="en-US" sz="2800" dirty="0"/>
              <a:t>    </a:t>
            </a:r>
            <a:r>
              <a:rPr lang="en-US" sz="2800" b="1" dirty="0">
                <a:solidFill>
                  <a:srgbClr val="002060"/>
                </a:solidFill>
              </a:rPr>
              <a:t>warranty</a:t>
            </a:r>
            <a:r>
              <a:rPr lang="en-US" sz="2800" dirty="0"/>
              <a:t>    </a:t>
            </a:r>
            <a:r>
              <a:rPr lang="en-US" sz="2800" b="1" dirty="0">
                <a:solidFill>
                  <a:srgbClr val="002060"/>
                </a:solidFill>
              </a:rPr>
              <a:t>restart</a:t>
            </a:r>
            <a:r>
              <a:rPr lang="en-US" sz="2800" dirty="0"/>
              <a:t> 	</a:t>
            </a:r>
            <a:r>
              <a:rPr lang="en-US" sz="2800" b="1" dirty="0">
                <a:solidFill>
                  <a:srgbClr val="002060"/>
                </a:solidFill>
              </a:rPr>
              <a:t>repair</a:t>
            </a:r>
            <a:r>
              <a:rPr lang="en-US" sz="2800" dirty="0"/>
              <a:t>      </a:t>
            </a:r>
            <a:r>
              <a:rPr lang="en-US" sz="2800" b="1" dirty="0">
                <a:solidFill>
                  <a:srgbClr val="002060"/>
                </a:solidFill>
              </a:rPr>
              <a:t>crash</a:t>
            </a:r>
            <a:endParaRPr lang="en-US" sz="2800" dirty="0"/>
          </a:p>
        </p:txBody>
      </p:sp>
      <p:pic>
        <p:nvPicPr>
          <p:cNvPr id="9" name="CD1-TRACK 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3326" y="613547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722" y="2136339"/>
            <a:ext cx="108682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_________ – break a connection between two things</a:t>
            </a:r>
          </a:p>
          <a:p>
            <a:r>
              <a:rPr lang="en-US" sz="2800" dirty="0"/>
              <a:t>2. _________ – suddenly stop working</a:t>
            </a:r>
          </a:p>
          <a:p>
            <a:r>
              <a:rPr lang="en-US" sz="2800" dirty="0"/>
              <a:t>3. _________ – become too hot</a:t>
            </a:r>
          </a:p>
          <a:p>
            <a:r>
              <a:rPr lang="en-US" sz="2800" dirty="0"/>
              <a:t>4. _________ – turn off and on</a:t>
            </a:r>
          </a:p>
          <a:p>
            <a:r>
              <a:rPr lang="en-US" sz="2800" dirty="0"/>
              <a:t>5. _________ – a paper showing what you bought, when you bought it, and how much it cost</a:t>
            </a:r>
          </a:p>
          <a:p>
            <a:r>
              <a:rPr lang="en-US" sz="2800" dirty="0"/>
              <a:t>6. _________ – fix something</a:t>
            </a:r>
          </a:p>
          <a:p>
            <a:r>
              <a:rPr lang="en-US" sz="2800" dirty="0"/>
              <a:t>7. _________ – a written promise from a company to fix or replace a broken product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399" y="2116965"/>
            <a:ext cx="255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disconnect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7941" y="2521599"/>
            <a:ext cx="255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crash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0687" y="2972955"/>
            <a:ext cx="255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overheat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3427" y="3372453"/>
            <a:ext cx="255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restart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3427" y="3816346"/>
            <a:ext cx="255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receipt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3427" y="4635196"/>
            <a:ext cx="255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repair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2455" y="5084431"/>
            <a:ext cx="255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warranty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2E9CE3B4-9E5F-41F4-8916-467F6F70B0BE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</p:spTree>
    <p:extLst>
      <p:ext uri="{BB962C8B-B14F-4D97-AF65-F5344CB8AC3E}">
        <p14:creationId xmlns:p14="http://schemas.microsoft.com/office/powerpoint/2010/main" val="296700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52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4392</TotalTime>
  <Words>1306</Words>
  <Application>Microsoft Office PowerPoint</Application>
  <PresentationFormat>Custom</PresentationFormat>
  <Paragraphs>184</Paragraphs>
  <Slides>27</Slides>
  <Notes>4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Sở Giáo Dục và Đào Tạo Bình Định Trường THPT Xuân Diệu   Giáo viên: Trần Thị Minh Thủy Lớp: 10A6 Môn: Tiếng 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Admin</cp:lastModifiedBy>
  <cp:revision>201</cp:revision>
  <dcterms:created xsi:type="dcterms:W3CDTF">2022-02-12T14:14:43Z</dcterms:created>
  <dcterms:modified xsi:type="dcterms:W3CDTF">2024-12-11T12:50:14Z</dcterms:modified>
</cp:coreProperties>
</file>