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727" r:id="rId2"/>
    <p:sldId id="606" r:id="rId3"/>
    <p:sldId id="728" r:id="rId4"/>
    <p:sldId id="770" r:id="rId5"/>
    <p:sldId id="610" r:id="rId6"/>
    <p:sldId id="707" r:id="rId7"/>
    <p:sldId id="759" r:id="rId8"/>
    <p:sldId id="709" r:id="rId9"/>
    <p:sldId id="760" r:id="rId10"/>
    <p:sldId id="706" r:id="rId11"/>
    <p:sldId id="730" r:id="rId12"/>
    <p:sldId id="731" r:id="rId13"/>
    <p:sldId id="761" r:id="rId14"/>
    <p:sldId id="762" r:id="rId15"/>
    <p:sldId id="733" r:id="rId16"/>
    <p:sldId id="771" r:id="rId17"/>
    <p:sldId id="734" r:id="rId18"/>
    <p:sldId id="735" r:id="rId19"/>
    <p:sldId id="763" r:id="rId20"/>
    <p:sldId id="764" r:id="rId21"/>
    <p:sldId id="765" r:id="rId22"/>
    <p:sldId id="737" r:id="rId23"/>
    <p:sldId id="772" r:id="rId24"/>
    <p:sldId id="632" r:id="rId25"/>
    <p:sldId id="776" r:id="rId26"/>
    <p:sldId id="634" r:id="rId27"/>
    <p:sldId id="766" r:id="rId28"/>
    <p:sldId id="767" r:id="rId29"/>
    <p:sldId id="773" r:id="rId30"/>
    <p:sldId id="774" r:id="rId31"/>
    <p:sldId id="768" r:id="rId32"/>
    <p:sldId id="769" r:id="rId33"/>
    <p:sldId id="775" r:id="rId34"/>
    <p:sldId id="640" r:id="rId3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8867AD-EF16-4402-9E9E-3FA5D933B004}">
          <p14:sldIdLst>
            <p14:sldId id="727"/>
            <p14:sldId id="606"/>
            <p14:sldId id="728"/>
            <p14:sldId id="770"/>
            <p14:sldId id="610"/>
            <p14:sldId id="707"/>
            <p14:sldId id="759"/>
            <p14:sldId id="709"/>
            <p14:sldId id="760"/>
            <p14:sldId id="706"/>
            <p14:sldId id="730"/>
            <p14:sldId id="731"/>
            <p14:sldId id="761"/>
            <p14:sldId id="762"/>
            <p14:sldId id="733"/>
            <p14:sldId id="771"/>
            <p14:sldId id="734"/>
            <p14:sldId id="735"/>
            <p14:sldId id="763"/>
            <p14:sldId id="764"/>
            <p14:sldId id="765"/>
            <p14:sldId id="737"/>
            <p14:sldId id="772"/>
            <p14:sldId id="632"/>
            <p14:sldId id="776"/>
            <p14:sldId id="634"/>
            <p14:sldId id="766"/>
            <p14:sldId id="767"/>
            <p14:sldId id="773"/>
            <p14:sldId id="774"/>
            <p14:sldId id="768"/>
            <p14:sldId id="769"/>
            <p14:sldId id="775"/>
            <p14:sldId id="6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E1C"/>
    <a:srgbClr val="FDF4DB"/>
    <a:srgbClr val="E5F6DE"/>
    <a:srgbClr val="DEF3D5"/>
    <a:srgbClr val="C4E9B5"/>
    <a:srgbClr val="0E3E16"/>
    <a:srgbClr val="0B2F11"/>
    <a:srgbClr val="0F4117"/>
    <a:srgbClr val="0C3613"/>
    <a:srgbClr val="1B4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0" autoAdjust="0"/>
    <p:restoredTop sz="94719" autoAdjust="0"/>
  </p:normalViewPr>
  <p:slideViewPr>
    <p:cSldViewPr>
      <p:cViewPr varScale="1">
        <p:scale>
          <a:sx n="81" d="100"/>
          <a:sy n="81" d="100"/>
        </p:scale>
        <p:origin x="456" y="58"/>
      </p:cViewPr>
      <p:guideLst>
        <p:guide orient="horz" pos="2160"/>
        <p:guide pos="3839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4" Type="http://schemas.openxmlformats.org/officeDocument/2006/relationships/image" Target="../media/image11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4" Type="http://schemas.openxmlformats.org/officeDocument/2006/relationships/image" Target="../media/image121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4" Type="http://schemas.openxmlformats.org/officeDocument/2006/relationships/image" Target="../media/image126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4" Type="http://schemas.openxmlformats.org/officeDocument/2006/relationships/image" Target="../media/image131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image" Target="../media/image139.wmf"/><Relationship Id="rId6" Type="http://schemas.openxmlformats.org/officeDocument/2006/relationships/image" Target="../media/image144.wmf"/><Relationship Id="rId5" Type="http://schemas.openxmlformats.org/officeDocument/2006/relationships/image" Target="../media/image143.wmf"/><Relationship Id="rId4" Type="http://schemas.openxmlformats.org/officeDocument/2006/relationships/image" Target="../media/image1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553F7-B9DF-40E4-9460-D9E3E4AC60B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F3B7D-E3BB-4AF2-97E7-41990B22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13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18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27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CF515E-F525-4432-8380-CE49041C65EE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8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2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71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511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32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20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6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74"/>
            <a:ext cx="2742486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74"/>
            <a:ext cx="802431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4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1894-28B8-4005-BA35-73238799DD5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oleObject" Target="../embeddings/oleObject22.bin"/><Relationship Id="rId3" Type="http://schemas.openxmlformats.org/officeDocument/2006/relationships/notesSlide" Target="../notesSlides/notesSlide10.xml"/><Relationship Id="rId1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.bin"/><Relationship Id="rId20" Type="http://schemas.openxmlformats.org/officeDocument/2006/relationships/image" Target="../media/image49.png"/><Relationship Id="rId1" Type="http://schemas.openxmlformats.org/officeDocument/2006/relationships/vmlDrawing" Target="../drawings/vmlDrawing9.vml"/><Relationship Id="rId15" Type="http://schemas.openxmlformats.org/officeDocument/2006/relationships/image" Target="../media/image48.png"/><Relationship Id="rId19" Type="http://schemas.openxmlformats.org/officeDocument/2006/relationships/image" Target="../media/image47.wmf"/><Relationship Id="rId4" Type="http://schemas.openxmlformats.org/officeDocument/2006/relationships/image" Target="../media/image16.png"/><Relationship Id="rId14" Type="http://schemas.openxmlformats.org/officeDocument/2006/relationships/image" Target="../media/image5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0.bin"/><Relationship Id="rId13" Type="http://schemas.openxmlformats.org/officeDocument/2006/relationships/image" Target="../media/image56.wmf"/><Relationship Id="rId18" Type="http://schemas.openxmlformats.org/officeDocument/2006/relationships/oleObject" Target="../embeddings/oleObject26.bin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580.wmf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11.bin"/><Relationship Id="rId17" Type="http://schemas.openxmlformats.org/officeDocument/2006/relationships/image" Target="../media/image57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20.bin"/><Relationship Id="rId20" Type="http://schemas.openxmlformats.org/officeDocument/2006/relationships/oleObject" Target="../embeddings/oleObject230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1.wmf"/><Relationship Id="rId5" Type="http://schemas.openxmlformats.org/officeDocument/2006/relationships/image" Target="../media/image23.png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53.wmf"/><Relationship Id="rId4" Type="http://schemas.openxmlformats.org/officeDocument/2006/relationships/image" Target="../media/image600.png"/><Relationship Id="rId9" Type="http://schemas.openxmlformats.org/officeDocument/2006/relationships/image" Target="../media/image550.wmf"/><Relationship Id="rId14" Type="http://schemas.openxmlformats.org/officeDocument/2006/relationships/oleObject" Target="../embeddings/oleObject25.bin"/><Relationship Id="rId22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72.png"/><Relationship Id="rId10" Type="http://schemas.openxmlformats.org/officeDocument/2006/relationships/image" Target="../media/image58.png"/><Relationship Id="rId4" Type="http://schemas.openxmlformats.org/officeDocument/2006/relationships/image" Target="../media/image16.png"/><Relationship Id="rId9" Type="http://schemas.openxmlformats.org/officeDocument/2006/relationships/image" Target="../media/image5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image" Target="../media/image76.png"/><Relationship Id="rId18" Type="http://schemas.openxmlformats.org/officeDocument/2006/relationships/image" Target="../media/image77.png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30.bin"/><Relationship Id="rId1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2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9.bin"/><Relationship Id="rId15" Type="http://schemas.openxmlformats.org/officeDocument/2006/relationships/image" Target="../media/image61.wmf"/><Relationship Id="rId19" Type="http://schemas.openxmlformats.org/officeDocument/2006/relationships/image" Target="../media/image63.png"/><Relationship Id="rId4" Type="http://schemas.openxmlformats.org/officeDocument/2006/relationships/image" Target="../media/image16.png"/><Relationship Id="rId14" Type="http://schemas.openxmlformats.org/officeDocument/2006/relationships/oleObject" Target="../embeddings/oleObject3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4.wmf"/><Relationship Id="rId11" Type="http://schemas.openxmlformats.org/officeDocument/2006/relationships/image" Target="../media/image65.png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79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oleObject" Target="../embeddings/oleObject300.bin"/><Relationship Id="rId18" Type="http://schemas.openxmlformats.org/officeDocument/2006/relationships/image" Target="../media/image68.wmf"/><Relationship Id="rId3" Type="http://schemas.openxmlformats.org/officeDocument/2006/relationships/notesSlide" Target="../notesSlides/notesSlide15.xml"/><Relationship Id="rId21" Type="http://schemas.openxmlformats.org/officeDocument/2006/relationships/oleObject" Target="../embeddings/oleObject38.bin"/><Relationship Id="rId7" Type="http://schemas.openxmlformats.org/officeDocument/2006/relationships/image" Target="../media/image73.emf"/><Relationship Id="rId12" Type="http://schemas.openxmlformats.org/officeDocument/2006/relationships/image" Target="../media/image67.wmf"/><Relationship Id="rId17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0.png"/><Relationship Id="rId20" Type="http://schemas.openxmlformats.org/officeDocument/2006/relationships/image" Target="../media/image69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2.emf"/><Relationship Id="rId11" Type="http://schemas.openxmlformats.org/officeDocument/2006/relationships/oleObject" Target="../embeddings/oleObject35.bin"/><Relationship Id="rId5" Type="http://schemas.openxmlformats.org/officeDocument/2006/relationships/image" Target="../media/image71.png"/><Relationship Id="rId15" Type="http://schemas.openxmlformats.org/officeDocument/2006/relationships/image" Target="../media/image74.png"/><Relationship Id="rId10" Type="http://schemas.openxmlformats.org/officeDocument/2006/relationships/image" Target="../media/image73.png"/><Relationship Id="rId19" Type="http://schemas.openxmlformats.org/officeDocument/2006/relationships/oleObject" Target="../embeddings/oleObject37.bin"/><Relationship Id="rId4" Type="http://schemas.openxmlformats.org/officeDocument/2006/relationships/image" Target="../media/image16.png"/><Relationship Id="rId9" Type="http://schemas.openxmlformats.org/officeDocument/2006/relationships/image" Target="../media/image66.wmf"/><Relationship Id="rId14" Type="http://schemas.openxmlformats.org/officeDocument/2006/relationships/image" Target="../media/image67.wmf"/><Relationship Id="rId22" Type="http://schemas.openxmlformats.org/officeDocument/2006/relationships/image" Target="../media/image7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oleObject" Target="../embeddings/oleObject300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3.emf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1.pn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2.emf"/><Relationship Id="rId11" Type="http://schemas.openxmlformats.org/officeDocument/2006/relationships/oleObject" Target="../embeddings/oleObject40.bin"/><Relationship Id="rId5" Type="http://schemas.openxmlformats.org/officeDocument/2006/relationships/image" Target="../media/image71.png"/><Relationship Id="rId15" Type="http://schemas.openxmlformats.org/officeDocument/2006/relationships/image" Target="../media/image74.png"/><Relationship Id="rId10" Type="http://schemas.openxmlformats.org/officeDocument/2006/relationships/image" Target="../media/image73.png"/><Relationship Id="rId4" Type="http://schemas.openxmlformats.org/officeDocument/2006/relationships/image" Target="../media/image16.png"/><Relationship Id="rId9" Type="http://schemas.openxmlformats.org/officeDocument/2006/relationships/image" Target="../media/image66.wmf"/><Relationship Id="rId14" Type="http://schemas.openxmlformats.org/officeDocument/2006/relationships/image" Target="../media/image6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480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png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800.png"/><Relationship Id="rId15" Type="http://schemas.openxmlformats.org/officeDocument/2006/relationships/image" Target="../media/image78.png"/><Relationship Id="rId10" Type="http://schemas.openxmlformats.org/officeDocument/2006/relationships/image" Target="../media/image780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311.bin"/><Relationship Id="rId14" Type="http://schemas.openxmlformats.org/officeDocument/2006/relationships/image" Target="../media/image7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image" Target="../media/image83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44.bin"/><Relationship Id="rId12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1.wmf"/><Relationship Id="rId11" Type="http://schemas.openxmlformats.org/officeDocument/2006/relationships/image" Target="../media/image84.png"/><Relationship Id="rId5" Type="http://schemas.openxmlformats.org/officeDocument/2006/relationships/oleObject" Target="../embeddings/oleObject43.bin"/><Relationship Id="rId4" Type="http://schemas.openxmlformats.org/officeDocument/2006/relationships/image" Target="../media/image16.png"/><Relationship Id="rId1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0.bin"/><Relationship Id="rId13" Type="http://schemas.openxmlformats.org/officeDocument/2006/relationships/image" Target="../media/image910.wmf"/><Relationship Id="rId18" Type="http://schemas.openxmlformats.org/officeDocument/2006/relationships/oleObject" Target="../embeddings/oleObject49.bin"/><Relationship Id="rId26" Type="http://schemas.openxmlformats.org/officeDocument/2006/relationships/oleObject" Target="../embeddings/oleObject52.bin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920.wmf"/><Relationship Id="rId7" Type="http://schemas.openxmlformats.org/officeDocument/2006/relationships/image" Target="../media/image86.wmf"/><Relationship Id="rId12" Type="http://schemas.openxmlformats.org/officeDocument/2006/relationships/oleObject" Target="../embeddings/oleObject370.bin"/><Relationship Id="rId17" Type="http://schemas.openxmlformats.org/officeDocument/2006/relationships/image" Target="../media/image860.wmf"/><Relationship Id="rId25" Type="http://schemas.openxmlformats.org/officeDocument/2006/relationships/image" Target="../media/image8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80.bin"/><Relationship Id="rId20" Type="http://schemas.openxmlformats.org/officeDocument/2006/relationships/oleObject" Target="../embeddings/oleObject390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6.bin"/><Relationship Id="rId24" Type="http://schemas.openxmlformats.org/officeDocument/2006/relationships/oleObject" Target="../embeddings/oleObject51.bin"/><Relationship Id="rId5" Type="http://schemas.openxmlformats.org/officeDocument/2006/relationships/image" Target="../media/image92.png"/><Relationship Id="rId23" Type="http://schemas.openxmlformats.org/officeDocument/2006/relationships/image" Target="../media/image87.wmf"/><Relationship Id="rId28" Type="http://schemas.openxmlformats.org/officeDocument/2006/relationships/oleObject" Target="../embeddings/oleObject53.bin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108.png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48.bin"/><Relationship Id="rId22" Type="http://schemas.openxmlformats.org/officeDocument/2006/relationships/oleObject" Target="../embeddings/oleObject50.bin"/><Relationship Id="rId27" Type="http://schemas.openxmlformats.org/officeDocument/2006/relationships/image" Target="../media/image89.wmf"/><Relationship Id="rId30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2.png"/><Relationship Id="rId11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80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110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96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0.png"/><Relationship Id="rId12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8.pn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3.wmf"/><Relationship Id="rId11" Type="http://schemas.openxmlformats.org/officeDocument/2006/relationships/image" Target="../media/image95.wmf"/><Relationship Id="rId5" Type="http://schemas.openxmlformats.org/officeDocument/2006/relationships/oleObject" Target="../embeddings/oleObject54.bin"/><Relationship Id="rId15" Type="http://schemas.openxmlformats.org/officeDocument/2006/relationships/image" Target="../media/image97.wmf"/><Relationship Id="rId10" Type="http://schemas.openxmlformats.org/officeDocument/2006/relationships/oleObject" Target="../embeddings/oleObject56.bin"/><Relationship Id="rId4" Type="http://schemas.openxmlformats.org/officeDocument/2006/relationships/image" Target="../media/image16.png"/><Relationship Id="rId9" Type="http://schemas.openxmlformats.org/officeDocument/2006/relationships/image" Target="../media/image94.wmf"/><Relationship Id="rId14" Type="http://schemas.openxmlformats.org/officeDocument/2006/relationships/oleObject" Target="../embeddings/oleObject5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9.wmf"/><Relationship Id="rId11" Type="http://schemas.openxmlformats.org/officeDocument/2006/relationships/image" Target="../media/image104.png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101.wmf"/><Relationship Id="rId4" Type="http://schemas.openxmlformats.org/officeDocument/2006/relationships/image" Target="../media/image92.png"/><Relationship Id="rId9" Type="http://schemas.openxmlformats.org/officeDocument/2006/relationships/oleObject" Target="../embeddings/oleObject6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image" Target="../media/image119.png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16.png"/><Relationship Id="rId1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13" Type="http://schemas.openxmlformats.org/officeDocument/2006/relationships/image" Target="../media/image123.png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5.png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64.bin"/><Relationship Id="rId15" Type="http://schemas.openxmlformats.org/officeDocument/2006/relationships/image" Target="../media/image108.wmf"/><Relationship Id="rId4" Type="http://schemas.openxmlformats.org/officeDocument/2006/relationships/image" Target="../media/image16.png"/><Relationship Id="rId14" Type="http://schemas.openxmlformats.org/officeDocument/2006/relationships/oleObject" Target="../embeddings/oleObject6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wmf"/><Relationship Id="rId3" Type="http://schemas.openxmlformats.org/officeDocument/2006/relationships/notesSlide" Target="../notesSlides/notesSlide26.xml"/><Relationship Id="rId12" Type="http://schemas.openxmlformats.org/officeDocument/2006/relationships/oleObject" Target="../embeddings/oleObject68.bin"/><Relationship Id="rId1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0.bin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2.wmf"/><Relationship Id="rId11" Type="http://schemas.openxmlformats.org/officeDocument/2006/relationships/image" Target="../media/image134.png"/><Relationship Id="rId24" Type="http://schemas.openxmlformats.org/officeDocument/2006/relationships/image" Target="../media/image117.png"/><Relationship Id="rId5" Type="http://schemas.openxmlformats.org/officeDocument/2006/relationships/oleObject" Target="../embeddings/oleObject67.bin"/><Relationship Id="rId15" Type="http://schemas.openxmlformats.org/officeDocument/2006/relationships/image" Target="../media/image114.wmf"/><Relationship Id="rId23" Type="http://schemas.openxmlformats.org/officeDocument/2006/relationships/image" Target="../media/image116.png"/><Relationship Id="rId4" Type="http://schemas.openxmlformats.org/officeDocument/2006/relationships/image" Target="../media/image16.png"/><Relationship Id="rId14" Type="http://schemas.openxmlformats.org/officeDocument/2006/relationships/oleObject" Target="../embeddings/oleObject69.bin"/><Relationship Id="rId22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18" Type="http://schemas.openxmlformats.org/officeDocument/2006/relationships/image" Target="../media/image122.png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121.wmf"/><Relationship Id="rId17" Type="http://schemas.openxmlformats.org/officeDocument/2006/relationships/image" Target="../media/image1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8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120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73.bin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wmf"/><Relationship Id="rId3" Type="http://schemas.openxmlformats.org/officeDocument/2006/relationships/notesSlide" Target="../notesSlides/notesSlide28.xml"/><Relationship Id="rId21" Type="http://schemas.openxmlformats.org/officeDocument/2006/relationships/image" Target="../media/image127.png"/><Relationship Id="rId12" Type="http://schemas.openxmlformats.org/officeDocument/2006/relationships/oleObject" Target="../embeddings/oleObject76.bin"/><Relationship Id="rId17" Type="http://schemas.openxmlformats.org/officeDocument/2006/relationships/image" Target="../media/image12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8.bin"/><Relationship Id="rId20" Type="http://schemas.openxmlformats.org/officeDocument/2006/relationships/image" Target="../media/image150.png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23.wmf"/><Relationship Id="rId11" Type="http://schemas.openxmlformats.org/officeDocument/2006/relationships/image" Target="../media/image149.png"/><Relationship Id="rId5" Type="http://schemas.openxmlformats.org/officeDocument/2006/relationships/oleObject" Target="../embeddings/oleObject75.bin"/><Relationship Id="rId15" Type="http://schemas.openxmlformats.org/officeDocument/2006/relationships/image" Target="../media/image125.wmf"/><Relationship Id="rId4" Type="http://schemas.openxmlformats.org/officeDocument/2006/relationships/image" Target="../media/image16.png"/><Relationship Id="rId14" Type="http://schemas.openxmlformats.org/officeDocument/2006/relationships/oleObject" Target="../embeddings/oleObject77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18" Type="http://schemas.openxmlformats.org/officeDocument/2006/relationships/oleObject" Target="../embeddings/oleObject82.bin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80.bin"/><Relationship Id="rId17" Type="http://schemas.openxmlformats.org/officeDocument/2006/relationships/image" Target="../media/image13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1.bin"/><Relationship Id="rId20" Type="http://schemas.openxmlformats.org/officeDocument/2006/relationships/image" Target="../media/image127.png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8.wmf"/><Relationship Id="rId5" Type="http://schemas.openxmlformats.org/officeDocument/2006/relationships/oleObject" Target="../embeddings/oleObject79.bin"/><Relationship Id="rId15" Type="http://schemas.openxmlformats.org/officeDocument/2006/relationships/image" Target="../media/image155.png"/><Relationship Id="rId19" Type="http://schemas.openxmlformats.org/officeDocument/2006/relationships/image" Target="../media/image131.wm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0.png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7.emf"/><Relationship Id="rId10" Type="http://schemas.openxmlformats.org/officeDocument/2006/relationships/image" Target="../media/image13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5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18" Type="http://schemas.openxmlformats.org/officeDocument/2006/relationships/image" Target="../media/image127.png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84.bin"/><Relationship Id="rId17" Type="http://schemas.openxmlformats.org/officeDocument/2006/relationships/image" Target="../media/image1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83.bin"/><Relationship Id="rId10" Type="http://schemas.openxmlformats.org/officeDocument/2006/relationships/image" Target="../media/image134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85.bin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88.bin"/><Relationship Id="rId3" Type="http://schemas.openxmlformats.org/officeDocument/2006/relationships/notesSlide" Target="../notesSlides/notesSlide31.xml"/><Relationship Id="rId12" Type="http://schemas.openxmlformats.org/officeDocument/2006/relationships/image" Target="../media/image1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35.wmf"/><Relationship Id="rId11" Type="http://schemas.openxmlformats.org/officeDocument/2006/relationships/oleObject" Target="../embeddings/oleObject87.bin"/><Relationship Id="rId5" Type="http://schemas.openxmlformats.org/officeDocument/2006/relationships/oleObject" Target="../embeddings/oleObject86.bin"/><Relationship Id="rId15" Type="http://schemas.openxmlformats.org/officeDocument/2006/relationships/image" Target="../media/image138.png"/><Relationship Id="rId10" Type="http://schemas.openxmlformats.org/officeDocument/2006/relationships/image" Target="../media/image154.png"/><Relationship Id="rId4" Type="http://schemas.openxmlformats.org/officeDocument/2006/relationships/image" Target="../media/image16.png"/><Relationship Id="rId14" Type="http://schemas.openxmlformats.org/officeDocument/2006/relationships/image" Target="../media/image137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13" Type="http://schemas.openxmlformats.org/officeDocument/2006/relationships/oleObject" Target="../embeddings/oleObject93.bin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14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4.wmf"/><Relationship Id="rId20" Type="http://schemas.openxmlformats.org/officeDocument/2006/relationships/image" Target="../media/image145.png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9.w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89.bin"/><Relationship Id="rId15" Type="http://schemas.openxmlformats.org/officeDocument/2006/relationships/oleObject" Target="../embeddings/oleObject94.bin"/><Relationship Id="rId10" Type="http://schemas.openxmlformats.org/officeDocument/2006/relationships/image" Target="../media/image141.wmf"/><Relationship Id="rId19" Type="http://schemas.openxmlformats.org/officeDocument/2006/relationships/image" Target="../media/image161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143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46.wmf"/><Relationship Id="rId4" Type="http://schemas.openxmlformats.org/officeDocument/2006/relationships/oleObject" Target="../embeddings/oleObject95.bin"/><Relationship Id="rId9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1.png"/><Relationship Id="rId5" Type="http://schemas.openxmlformats.org/officeDocument/2006/relationships/image" Target="../media/image148.jp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emf"/><Relationship Id="rId10" Type="http://schemas.openxmlformats.org/officeDocument/2006/relationships/image" Target="../media/image20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20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3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20.png"/><Relationship Id="rId10" Type="http://schemas.openxmlformats.org/officeDocument/2006/relationships/image" Target="../media/image21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210.bin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8.bin"/><Relationship Id="rId15" Type="http://schemas.openxmlformats.org/officeDocument/2006/relationships/image" Target="../media/image28.png"/><Relationship Id="rId10" Type="http://schemas.openxmlformats.org/officeDocument/2006/relationships/image" Target="../media/image27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8" Type="http://schemas.openxmlformats.org/officeDocument/2006/relationships/image" Target="../media/image34.wmf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7.png"/><Relationship Id="rId7" Type="http://schemas.openxmlformats.org/officeDocument/2006/relationships/oleObject" Target="../embeddings/oleObject12.bin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wmf"/><Relationship Id="rId20" Type="http://schemas.openxmlformats.org/officeDocument/2006/relationships/image" Target="../media/image35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16.png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43.png"/><Relationship Id="rId22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0.bin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56.png"/><Relationship Id="rId4" Type="http://schemas.openxmlformats.org/officeDocument/2006/relationships/image" Target="../media/image16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96" y="2141910"/>
            <a:ext cx="1248443" cy="11346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99941" y="2456136"/>
            <a:ext cx="4882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pc="67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3</a:t>
            </a:r>
            <a:endParaRPr lang="en-US" sz="6600" b="1" spc="67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3" b="33898"/>
          <a:stretch/>
        </p:blipFill>
        <p:spPr bwMode="auto">
          <a:xfrm>
            <a:off x="4577505" y="2328050"/>
            <a:ext cx="780685" cy="33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764565" y="2204658"/>
            <a:ext cx="5446147" cy="990600"/>
          </a:xfrm>
          <a:prstGeom prst="roundRect">
            <a:avLst>
              <a:gd name="adj" fmla="val 8013"/>
            </a:avLst>
          </a:prstGeom>
          <a:solidFill>
            <a:srgbClr val="12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381000"/>
            <a:ext cx="3211080" cy="65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655512" y="853029"/>
            <a:ext cx="289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8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4993" b="1429"/>
          <a:stretch/>
        </p:blipFill>
        <p:spPr bwMode="auto">
          <a:xfrm>
            <a:off x="9463562" y="235882"/>
            <a:ext cx="2495551" cy="47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85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94" y="1371600"/>
            <a:ext cx="6285057" cy="86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745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r="3692" b="19346"/>
          <a:stretch/>
        </p:blipFill>
        <p:spPr bwMode="auto">
          <a:xfrm>
            <a:off x="6170612" y="2276980"/>
            <a:ext cx="4800600" cy="81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75412" y="5029200"/>
            <a:ext cx="51816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LỚP 12A1</a:t>
            </a:r>
          </a:p>
          <a:p>
            <a:pPr algn="ctr"/>
            <a:r>
              <a:rPr lang="vi-VN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HUỲNH VĂN MẠNH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0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07" y="3360791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AutoShape 4"/>
          <p:cNvSpPr>
            <a:spLocks noChangeArrowheads="1"/>
          </p:cNvSpPr>
          <p:nvPr/>
        </p:nvSpPr>
        <p:spPr bwMode="gray">
          <a:xfrm>
            <a:off x="447214" y="95249"/>
            <a:ext cx="4131929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 . ĐƯỜNG TIỆM CẬN ĐỨNG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9412" y="685800"/>
            <a:ext cx="11506200" cy="2590800"/>
            <a:chOff x="379412" y="685800"/>
            <a:chExt cx="11506200" cy="2590800"/>
          </a:xfrm>
        </p:grpSpPr>
        <p:sp>
          <p:nvSpPr>
            <p:cNvPr id="17" name="Rounded Rectangle 16"/>
            <p:cNvSpPr/>
            <p:nvPr/>
          </p:nvSpPr>
          <p:spPr>
            <a:xfrm>
              <a:off x="379412" y="685800"/>
              <a:ext cx="11506200" cy="2590800"/>
            </a:xfrm>
            <a:prstGeom prst="roundRect">
              <a:avLst>
                <a:gd name="adj" fmla="val 3662"/>
              </a:avLst>
            </a:prstGeom>
            <a:solidFill>
              <a:srgbClr val="E5F3F7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6612" y="742948"/>
              <a:ext cx="11049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latin typeface="Arial" pitchFamily="34" charset="0"/>
                  <a:cs typeface="Arial" pitchFamily="34" charset="0"/>
                </a:rPr>
                <a:t>	</a:t>
              </a:r>
              <a:r>
                <a:rPr lang="en-US" b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Nhận biết đường tiệm cận đứng</a:t>
              </a:r>
              <a:endParaRPr lang="vi-VN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01674" y="1143000"/>
                  <a:ext cx="11049000" cy="20622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num>
                        <m:den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den>
                      </m:f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có đồ thị (C) . Với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&gt;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, xét điểm M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;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thuộc (C). Gọi H là hình chiếu vuông góc của M trên </a:t>
                  </a:r>
                  <a:r>
                    <a:rPr lang="vi-VN" b="1" smtClean="0"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</a:t>
                  </a:r>
                </a:p>
                <a:p>
                  <a:pPr marL="457200" indent="-457200">
                    <a:buAutoNum type="alphaLcParenR"/>
                  </a:pP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Tính khoảng cách MH</a:t>
                  </a:r>
                </a:p>
                <a:p>
                  <a:pPr marL="457200" indent="-457200">
                    <a:buAutoNum type="alphaLcParenR"/>
                  </a:pP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Khi M thay đổi trên (C) sao cho khoảng cách MH dần đến 0, có nhận xét gì về tung độ của điểm M?</a:t>
                  </a:r>
                  <a:endParaRPr lang="vi-VN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674" y="1143000"/>
                  <a:ext cx="11049000" cy="2062231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l="-827" t="-296" r="-1103" b="-59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5" b="33569"/>
            <a:stretch/>
          </p:blipFill>
          <p:spPr bwMode="auto">
            <a:xfrm>
              <a:off x="672017" y="762458"/>
              <a:ext cx="1280102" cy="39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806767" y="3790290"/>
            <a:ext cx="167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latin typeface="Arial" pitchFamily="34" charset="0"/>
                <a:cs typeface="Arial" pitchFamily="34" charset="0"/>
              </a:rPr>
              <a:t>a) Ta có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32645"/>
              </p:ext>
            </p:extLst>
          </p:nvPr>
        </p:nvGraphicFramePr>
        <p:xfrm>
          <a:off x="2623810" y="3581400"/>
          <a:ext cx="3036887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703" name="Equation" r:id="rId16" imgW="1422360" imgH="419040" progId="Equation.DSMT4">
                  <p:embed/>
                </p:oleObj>
              </mc:Choice>
              <mc:Fallback>
                <p:oleObj name="Equation" r:id="rId16" imgW="1422360" imgH="419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3810" y="3581400"/>
                        <a:ext cx="3036887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816625"/>
              </p:ext>
            </p:extLst>
          </p:nvPr>
        </p:nvGraphicFramePr>
        <p:xfrm>
          <a:off x="1031874" y="4419600"/>
          <a:ext cx="612933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704" name="Equation" r:id="rId18" imgW="2869920" imgH="469800" progId="Equation.DSMT4">
                  <p:embed/>
                </p:oleObj>
              </mc:Choice>
              <mc:Fallback>
                <p:oleObj name="Equation" r:id="rId18" imgW="2869920" imgH="4698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4" y="4419600"/>
                        <a:ext cx="6129338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07357" y="5486400"/>
            <a:ext cx="706979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b) Khi khoảng cách MH dần đến 0 thì tung độ của điểm M dần ra xa vô tận về phía trên (tung độ điểm M tiến ra +</a:t>
            </a:r>
            <a:r>
              <a:rPr lang="en-US" sz="2500" b="1" smtClean="0">
                <a:latin typeface="Arial" pitchFamily="34" charset="0"/>
                <a:cs typeface="Arial" pitchFamily="34" charset="0"/>
              </a:rPr>
              <a:t>∞</a:t>
            </a:r>
            <a:r>
              <a:rPr lang="en-US" sz="2500" b="1">
                <a:latin typeface="Arial" pitchFamily="34" charset="0"/>
                <a:cs typeface="Arial" pitchFamily="34" charset="0"/>
              </a:rPr>
              <a:t>)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794698" name="Picture 7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7" y="3386739"/>
            <a:ext cx="388302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8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4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447214" y="95249"/>
            <a:ext cx="4131929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 . ĐƯỜNG TIỆM CẬN ĐỨNG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5612" y="762000"/>
            <a:ext cx="11443788" cy="2286000"/>
            <a:chOff x="594224" y="1143000"/>
            <a:chExt cx="11443788" cy="2286000"/>
          </a:xfrm>
        </p:grpSpPr>
        <p:sp>
          <p:nvSpPr>
            <p:cNvPr id="19" name="Rounded Rectangle 18"/>
            <p:cNvSpPr/>
            <p:nvPr/>
          </p:nvSpPr>
          <p:spPr>
            <a:xfrm>
              <a:off x="594224" y="1143000"/>
              <a:ext cx="10972800" cy="2133600"/>
            </a:xfrm>
            <a:prstGeom prst="roundRect">
              <a:avLst>
                <a:gd name="adj" fmla="val 3662"/>
              </a:avLst>
            </a:prstGeom>
            <a:solidFill>
              <a:srgbClr val="FDEDD3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836612" y="1219200"/>
                  <a:ext cx="10439399" cy="12926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2600" b="1" smtClean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sz="2600" b="1" smtClean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6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𝟎</m:t>
                          </m:r>
                        </m:sub>
                      </m:sSub>
                    </m:oMath>
                  </a14:m>
                  <a:r>
                    <a:rPr lang="en-US" sz="2600" b="1" smtClean="0">
                      <a:latin typeface="Arial" pitchFamily="34" charset="0"/>
                      <a:cs typeface="Arial" pitchFamily="34" charset="0"/>
                    </a:rPr>
                    <a:t> gọi là đường </a:t>
                  </a:r>
                  <a:r>
                    <a:rPr lang="en-US" sz="2600" b="1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tiệm cận đứng </a:t>
                  </a:r>
                  <a:r>
                    <a:rPr lang="en-US" sz="2600" b="1" smtClean="0">
                      <a:latin typeface="Arial" pitchFamily="34" charset="0"/>
                      <a:cs typeface="Arial" pitchFamily="34" charset="0"/>
                    </a:rPr>
                    <a:t>(gọi tắt là t</a:t>
                  </a:r>
                  <a:r>
                    <a:rPr lang="vi-VN" sz="2600" b="1" smtClean="0">
                      <a:latin typeface="Arial" pitchFamily="34" charset="0"/>
                      <a:cs typeface="Arial" pitchFamily="34" charset="0"/>
                    </a:rPr>
                    <a:t>iệm cận đứng</a:t>
                  </a:r>
                  <a:r>
                    <a:rPr lang="en-US" sz="2600" b="1" smtClean="0">
                      <a:latin typeface="Arial" pitchFamily="34" charset="0"/>
                      <a:cs typeface="Arial" pitchFamily="34" charset="0"/>
                    </a:rPr>
                    <a:t> ) của đồ thị </a:t>
                  </a:r>
                  <a14:m>
                    <m:oMath xmlns:m="http://schemas.openxmlformats.org/officeDocument/2006/math"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a14:m>
                  <a:r>
                    <a:rPr lang="en-US" sz="2600" b="1" smtClean="0">
                      <a:latin typeface="Arial" pitchFamily="34" charset="0"/>
                      <a:cs typeface="Arial" pitchFamily="34" charset="0"/>
                    </a:rPr>
                    <a:t> nếu ít nhất một trong các điều kiện sau được thoả mãn:</a:t>
                  </a:r>
                  <a:endParaRPr lang="en-US" sz="2600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12" y="1219200"/>
                  <a:ext cx="10439399" cy="129266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051" t="-4245" r="-1051" b="-103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24330" y="2233099"/>
              <a:ext cx="1113682" cy="11959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82198331"/>
                    </p:ext>
                  </p:extLst>
                </p:nvPr>
              </p:nvGraphicFramePr>
              <p:xfrm>
                <a:off x="3413624" y="2458961"/>
                <a:ext cx="2357438" cy="7778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5847" name="Equation" r:id="rId6" imgW="1002960" imgH="330120" progId="Equation.DSMT4">
                        <p:embed/>
                      </p:oleObj>
                    </mc:Choice>
                    <mc:Fallback>
                      <p:oleObj name="Equation" r:id="rId6" imgW="1002960" imgH="330120" progId="Equation.DSMT4">
                        <p:embed/>
                        <p:pic>
                          <p:nvPicPr>
                            <p:cNvPr id="0" name="Object 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13624" y="2458961"/>
                              <a:ext cx="2357438" cy="7778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40296630"/>
                    </p:ext>
                  </p:extLst>
                </p:nvPr>
              </p:nvGraphicFramePr>
              <p:xfrm>
                <a:off x="3413624" y="2458961"/>
                <a:ext cx="2357438" cy="7778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5734" name="Equation" r:id="rId8" imgW="1002960" imgH="330120" progId="Equation.DSMT4">
                        <p:embed/>
                      </p:oleObj>
                    </mc:Choice>
                    <mc:Fallback>
                      <p:oleObj name="Equation" r:id="rId8" imgW="1002960" imgH="330120" progId="Equation.DSMT4">
                        <p:embed/>
                        <p:pic>
                          <p:nvPicPr>
                            <p:cNvPr id="0" name="Object 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13624" y="2458961"/>
                              <a:ext cx="2357438" cy="7778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6" name="Object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13327602"/>
                    </p:ext>
                  </p:extLst>
                </p:nvPr>
              </p:nvGraphicFramePr>
              <p:xfrm>
                <a:off x="5852024" y="2442111"/>
                <a:ext cx="2417762" cy="7778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5848" name="Equation" r:id="rId10" imgW="1028520" imgH="330120" progId="Equation.DSMT4">
                        <p:embed/>
                      </p:oleObj>
                    </mc:Choice>
                    <mc:Fallback>
                      <p:oleObj name="Equation" r:id="rId10" imgW="1028520" imgH="33012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52024" y="2442111"/>
                              <a:ext cx="2417762" cy="7778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6" name="Object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17904195"/>
                    </p:ext>
                  </p:extLst>
                </p:nvPr>
              </p:nvGraphicFramePr>
              <p:xfrm>
                <a:off x="5852024" y="2442111"/>
                <a:ext cx="2417762" cy="7778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5735" name="Equation" r:id="rId12" imgW="1028520" imgH="330120" progId="Equation.DSMT4">
                        <p:embed/>
                      </p:oleObj>
                    </mc:Choice>
                    <mc:Fallback>
                      <p:oleObj name="Equation" r:id="rId12" imgW="1028520" imgH="33012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52024" y="2442111"/>
                              <a:ext cx="2417762" cy="7778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7" name="Object 2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51899187"/>
                    </p:ext>
                  </p:extLst>
                </p:nvPr>
              </p:nvGraphicFramePr>
              <p:xfrm>
                <a:off x="8441579" y="2442111"/>
                <a:ext cx="2357438" cy="7778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5849" name="Equation" r:id="rId14" imgW="1002960" imgH="330120" progId="Equation.DSMT4">
                        <p:embed/>
                      </p:oleObj>
                    </mc:Choice>
                    <mc:Fallback>
                      <p:oleObj name="Equation" r:id="rId14" imgW="1002960" imgH="33012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441579" y="2442111"/>
                              <a:ext cx="2357438" cy="7778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7" name="Object 2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30100142"/>
                    </p:ext>
                  </p:extLst>
                </p:nvPr>
              </p:nvGraphicFramePr>
              <p:xfrm>
                <a:off x="8441579" y="2442111"/>
                <a:ext cx="2357438" cy="7778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5736" name="Equation" r:id="rId16" imgW="1002960" imgH="330120" progId="Equation.DSMT4">
                        <p:embed/>
                      </p:oleObj>
                    </mc:Choice>
                    <mc:Fallback>
                      <p:oleObj name="Equation" r:id="rId16" imgW="1002960" imgH="33012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441579" y="2442111"/>
                              <a:ext cx="2357438" cy="7778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8" name="Object 2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93254823"/>
                    </p:ext>
                  </p:extLst>
                </p:nvPr>
              </p:nvGraphicFramePr>
              <p:xfrm>
                <a:off x="882356" y="2498725"/>
                <a:ext cx="2417762" cy="7778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5850" name="Equation" r:id="rId18" imgW="1028520" imgH="330120" progId="Equation.DSMT4">
                        <p:embed/>
                      </p:oleObj>
                    </mc:Choice>
                    <mc:Fallback>
                      <p:oleObj name="Equation" r:id="rId18" imgW="1028520" imgH="33012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82356" y="2498725"/>
                              <a:ext cx="2417762" cy="7778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8" name="Object 2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55916841"/>
                    </p:ext>
                  </p:extLst>
                </p:nvPr>
              </p:nvGraphicFramePr>
              <p:xfrm>
                <a:off x="882356" y="2498725"/>
                <a:ext cx="2417762" cy="7778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5737" name="Equation" r:id="rId20" imgW="1028520" imgH="330120" progId="Equation.DSMT4">
                        <p:embed/>
                      </p:oleObj>
                    </mc:Choice>
                    <mc:Fallback>
                      <p:oleObj name="Equation" r:id="rId20" imgW="1028520" imgH="33012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82356" y="2498725"/>
                              <a:ext cx="2417762" cy="7778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pic>
        <p:nvPicPr>
          <p:cNvPr id="795838" name="Picture 19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048000"/>
            <a:ext cx="1197292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1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5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74" y="20574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4412" y="2689976"/>
            <a:ext cx="167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589212" y="4856946"/>
                <a:ext cx="86106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Vậy đồ thị hàm số đã cho có t</a:t>
                </a:r>
                <a:r>
                  <a:rPr lang="vi-VN" sz="2500" b="1" smtClean="0">
                    <a:latin typeface="Arial" pitchFamily="34" charset="0"/>
                    <a:cs typeface="Arial" pitchFamily="34" charset="0"/>
                  </a:rPr>
                  <a:t>iệm cận đứng</a:t>
                </a: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=−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𝟐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</m:oMath>
                </a14:m>
                <a:endParaRPr lang="vi-VN" sz="2500" b="1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212" y="4856946"/>
                <a:ext cx="8610600" cy="477054"/>
              </a:xfrm>
              <a:prstGeom prst="rect">
                <a:avLst/>
              </a:prstGeom>
              <a:blipFill rotWithShape="1">
                <a:blip r:embed="rId5"/>
                <a:stretch>
                  <a:fillRect l="-1204" t="-8974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447214" y="95249"/>
            <a:ext cx="4131929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 . ĐƯỜNG TIỆM CẬN ĐỨNG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714530"/>
              </p:ext>
            </p:extLst>
          </p:nvPr>
        </p:nvGraphicFramePr>
        <p:xfrm>
          <a:off x="4017746" y="2440420"/>
          <a:ext cx="4027920" cy="988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805" name="Equation" r:id="rId6" imgW="1714320" imgH="419040" progId="Equation.DSMT4">
                  <p:embed/>
                </p:oleObj>
              </mc:Choice>
              <mc:Fallback>
                <p:oleObj name="Equation" r:id="rId6" imgW="171432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746" y="2440420"/>
                        <a:ext cx="4027920" cy="988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875894"/>
              </p:ext>
            </p:extLst>
          </p:nvPr>
        </p:nvGraphicFramePr>
        <p:xfrm>
          <a:off x="4005942" y="3583420"/>
          <a:ext cx="4027920" cy="988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806" name="Equation" r:id="rId8" imgW="1714320" imgH="419040" progId="Equation.DSMT4">
                  <p:embed/>
                </p:oleObj>
              </mc:Choice>
              <mc:Fallback>
                <p:oleObj name="Equation" r:id="rId8" imgW="17143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5942" y="3583420"/>
                        <a:ext cx="4027920" cy="988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6800" name="Picture 1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" y="719137"/>
            <a:ext cx="11650663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8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1" y="2126431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388" y="2849484"/>
            <a:ext cx="16808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: 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420294"/>
              </p:ext>
            </p:extLst>
          </p:nvPr>
        </p:nvGraphicFramePr>
        <p:xfrm>
          <a:off x="2063750" y="2464140"/>
          <a:ext cx="456406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829" name="Equation" r:id="rId5" imgW="1765080" imgH="482400" progId="Equation.DSMT4">
                  <p:embed/>
                </p:oleObj>
              </mc:Choice>
              <mc:Fallback>
                <p:oleObj name="Equation" r:id="rId5" imgW="17650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2464140"/>
                        <a:ext cx="4564062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447214" y="95249"/>
            <a:ext cx="4131929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 . ĐƯỜNG TIỆM CẬN ĐỨNG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748918"/>
              </p:ext>
            </p:extLst>
          </p:nvPr>
        </p:nvGraphicFramePr>
        <p:xfrm>
          <a:off x="6975553" y="2503741"/>
          <a:ext cx="46958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830" name="Equation" r:id="rId7" imgW="1815840" imgH="482400" progId="Equation.DSMT4">
                  <p:embed/>
                </p:oleObj>
              </mc:Choice>
              <mc:Fallback>
                <p:oleObj name="Equation" r:id="rId7" imgW="1815840" imgH="4824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5553" y="2503741"/>
                        <a:ext cx="46958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179524" y="3814388"/>
                <a:ext cx="848688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Nên hàm số có tiệm cận ngang là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𝟐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524" y="3814388"/>
                <a:ext cx="8486888" cy="477054"/>
              </a:xfrm>
              <a:prstGeom prst="rect">
                <a:avLst/>
              </a:prstGeom>
              <a:blipFill>
                <a:blip r:embed="rId13"/>
                <a:stretch>
                  <a:fillRect l="-1221"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83778" y="4714328"/>
            <a:ext cx="17957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Lại có : 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209712"/>
              </p:ext>
            </p:extLst>
          </p:nvPr>
        </p:nvGraphicFramePr>
        <p:xfrm>
          <a:off x="2111375" y="4408828"/>
          <a:ext cx="4630738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831" name="Equation" r:id="rId14" imgW="1790640" imgH="419040" progId="Equation.DSMT4">
                  <p:embed/>
                </p:oleObj>
              </mc:Choice>
              <mc:Fallback>
                <p:oleObj name="Equation" r:id="rId14" imgW="1790640" imgH="419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5" y="4408828"/>
                        <a:ext cx="4630738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250807"/>
              </p:ext>
            </p:extLst>
          </p:nvPr>
        </p:nvGraphicFramePr>
        <p:xfrm>
          <a:off x="6975553" y="4397139"/>
          <a:ext cx="4729163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832" name="Equation" r:id="rId16" imgW="1828800" imgH="419040" progId="Equation.DSMT4">
                  <p:embed/>
                </p:oleObj>
              </mc:Choice>
              <mc:Fallback>
                <p:oleObj name="Equation" r:id="rId16" imgW="1828800" imgH="41904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5553" y="4397139"/>
                        <a:ext cx="4729163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111375" y="5695146"/>
                <a:ext cx="848688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Nên hàm số có tiệm cận đứng là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𝟒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375" y="5695146"/>
                <a:ext cx="8486888" cy="477054"/>
              </a:xfrm>
              <a:prstGeom prst="rect">
                <a:avLst/>
              </a:prstGeom>
              <a:blipFill>
                <a:blip r:embed="rId18"/>
                <a:stretch>
                  <a:fillRect l="-1149" t="-8861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7820" name="Picture 12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733595"/>
            <a:ext cx="117475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1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8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522106" y="3436384"/>
            <a:ext cx="19848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</a:t>
            </a:r>
            <a:r>
              <a:rPr lang="en-US" sz="2200" b="1" smtClean="0">
                <a:latin typeface="Arial" pitchFamily="34" charset="0"/>
                <a:cs typeface="Arial" pitchFamily="34" charset="0"/>
              </a:rPr>
              <a:t>: </a:t>
            </a:r>
            <a:endParaRPr lang="en-US" sz="22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0" y="2746271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447214" y="95249"/>
            <a:ext cx="4131929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2  . ĐƯỜNG TIỆM CẬN ĐỨNG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424299"/>
              </p:ext>
            </p:extLst>
          </p:nvPr>
        </p:nvGraphicFramePr>
        <p:xfrm>
          <a:off x="3197225" y="3024188"/>
          <a:ext cx="5386388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073" name="Equation" r:id="rId5" imgW="2082600" imgH="444240" progId="Equation.DSMT4">
                  <p:embed/>
                </p:oleObj>
              </mc:Choice>
              <mc:Fallback>
                <p:oleObj name="Equation" r:id="rId5" imgW="2082600" imgH="4442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25" y="3024188"/>
                        <a:ext cx="5386388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62494" y="4384912"/>
                <a:ext cx="8956317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Nên 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hàm </a:t>
                </a: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số C(p) 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có tiệm cận đứng là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𝒑</m:t>
                    </m:r>
                    <m:r>
                      <a:rPr lang="en-US" sz="25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𝟏𝟎𝟎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494" y="4384912"/>
                <a:ext cx="8956317" cy="477054"/>
              </a:xfrm>
              <a:prstGeom prst="rect">
                <a:avLst/>
              </a:prstGeom>
              <a:blipFill>
                <a:blip r:embed="rId10"/>
                <a:stretch>
                  <a:fillRect l="-1157" t="-8861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862493" y="4987622"/>
            <a:ext cx="10023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i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Ý nghĩa của đường tiệm cận là</a:t>
            </a:r>
            <a:r>
              <a:rPr lang="vi-VN" sz="2500" b="1">
                <a:cs typeface="Arial" pitchFamily="34" charset="0"/>
              </a:rPr>
              <a:t>: Không thể loại bỏ hết loài tảo độc ra khỏi hồ nước dù chi phí là bao </a:t>
            </a:r>
            <a:r>
              <a:rPr lang="vi-VN" sz="2500" b="1" smtClean="0">
                <a:cs typeface="Arial" pitchFamily="34" charset="0"/>
              </a:rPr>
              <a:t>nhiêu</a:t>
            </a:r>
            <a:r>
              <a:rPr lang="en-US" sz="2500" b="1" smtClean="0">
                <a:cs typeface="Arial" pitchFamily="34" charset="0"/>
              </a:rPr>
              <a:t> </a:t>
            </a:r>
            <a:r>
              <a:rPr lang="vi-VN" sz="2500" b="1" smtClean="0">
                <a:cs typeface="Arial" pitchFamily="34" charset="0"/>
              </a:rPr>
              <a:t>.</a:t>
            </a:r>
            <a:endParaRPr lang="vi-VN" sz="2500" b="1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81307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685800"/>
            <a:ext cx="1187608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79" y="37338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AutoShape 4"/>
          <p:cNvSpPr>
            <a:spLocks noChangeArrowheads="1"/>
          </p:cNvSpPr>
          <p:nvPr/>
        </p:nvSpPr>
        <p:spPr bwMode="gray">
          <a:xfrm>
            <a:off x="447215" y="95249"/>
            <a:ext cx="40469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 . ĐƯỜNG TIỆM CẬN XIÊN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456611" y="3733800"/>
            <a:ext cx="3352801" cy="2905125"/>
            <a:chOff x="8456611" y="3733800"/>
            <a:chExt cx="3352801" cy="2905125"/>
          </a:xfrm>
        </p:grpSpPr>
        <p:grpSp>
          <p:nvGrpSpPr>
            <p:cNvPr id="3" name="Group 2"/>
            <p:cNvGrpSpPr/>
            <p:nvPr/>
          </p:nvGrpSpPr>
          <p:grpSpPr>
            <a:xfrm>
              <a:off x="8456611" y="3733800"/>
              <a:ext cx="3352801" cy="2905125"/>
              <a:chOff x="8456611" y="3810000"/>
              <a:chExt cx="3352801" cy="2905125"/>
            </a:xfrm>
          </p:grpSpPr>
          <p:pic>
            <p:nvPicPr>
              <p:cNvPr id="79974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7612" y="3961307"/>
                <a:ext cx="2552700" cy="2647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9750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4749" y="6248400"/>
                <a:ext cx="1143000" cy="466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9751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678459">
                <a:off x="8670360" y="5514974"/>
                <a:ext cx="1000125" cy="466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8456611" y="3810000"/>
                <a:ext cx="3352801" cy="2905125"/>
              </a:xfrm>
              <a:prstGeom prst="roundRect">
                <a:avLst>
                  <a:gd name="adj" fmla="val 1792"/>
                </a:avLst>
              </a:prstGeom>
              <a:noFill/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4433095"/>
                </p:ext>
              </p:extLst>
            </p:nvPr>
          </p:nvGraphicFramePr>
          <p:xfrm>
            <a:off x="9389511" y="3886200"/>
            <a:ext cx="369979" cy="296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9884" name="Equation" r:id="rId8" imgW="253800" imgH="203040" progId="Equation.DSMT4">
                    <p:embed/>
                  </p:oleObj>
                </mc:Choice>
                <mc:Fallback>
                  <p:oleObj name="Equation" r:id="rId8" imgW="25380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89511" y="3886200"/>
                          <a:ext cx="369979" cy="296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303212" y="735182"/>
            <a:ext cx="11658600" cy="2899082"/>
            <a:chOff x="303212" y="735182"/>
            <a:chExt cx="11658600" cy="2899082"/>
          </a:xfrm>
        </p:grpSpPr>
        <p:sp>
          <p:nvSpPr>
            <p:cNvPr id="17" name="Rounded Rectangle 16"/>
            <p:cNvSpPr/>
            <p:nvPr/>
          </p:nvSpPr>
          <p:spPr>
            <a:xfrm>
              <a:off x="303212" y="735182"/>
              <a:ext cx="11582400" cy="2899082"/>
            </a:xfrm>
            <a:prstGeom prst="roundRect">
              <a:avLst>
                <a:gd name="adj" fmla="val 3662"/>
              </a:avLst>
            </a:prstGeom>
            <a:solidFill>
              <a:srgbClr val="E5F3F7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608012" y="792332"/>
                  <a:ext cx="11353800" cy="2841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	</a:t>
                  </a:r>
                  <a:r>
                    <a:rPr lang="en-US" b="1" smtClean="0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Nhận biết đường tiệm cận xiên</a:t>
                  </a:r>
                </a:p>
                <a:p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−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+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+</m:t>
                          </m:r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den>
                      </m:f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có đồ thị (C) và </a:t>
                  </a:r>
                  <a:r>
                    <a:rPr lang="vi-VN" b="1" smtClean="0"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−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</m:oMath>
                  </a14:m>
                  <a:endParaRPr lang="en-US" b="1" smtClean="0">
                    <a:latin typeface="Arial" pitchFamily="34" charset="0"/>
                    <a:cs typeface="Arial" pitchFamily="34" charset="0"/>
                  </a:endParaRPr>
                </a:p>
                <a:p>
                  <a:pPr marL="457200" indent="-457200">
                    <a:buAutoNum type="alphaLcParenR"/>
                  </a:pP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&gt;−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, xét điểm M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;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thuộc (C). Gọi H là hình chiếu vuông góc của M trên </a:t>
                  </a:r>
                  <a:r>
                    <a:rPr lang="vi-VN" b="1" smtClean="0"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−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. </a:t>
                  </a:r>
                </a:p>
                <a:p>
                  <a:r>
                    <a:rPr lang="en-US" b="1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   Có nhận xét gì về khoảng cách MH khi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→+∞</m:t>
                      </m:r>
                    </m:oMath>
                  </a14:m>
                  <a:endParaRPr lang="en-US" b="1" smtClean="0">
                    <a:latin typeface="Arial" pitchFamily="34" charset="0"/>
                    <a:cs typeface="Arial" pitchFamily="34" charset="0"/>
                  </a:endParaRPr>
                </a:p>
                <a:p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b) Chứng tỏ rằng 		       . </a:t>
                  </a:r>
                  <a:br>
                    <a:rPr lang="en-US" b="1" smtClean="0">
                      <a:latin typeface="Arial" pitchFamily="34" charset="0"/>
                      <a:cs typeface="Arial" pitchFamily="34" charset="0"/>
                    </a:rPr>
                  </a:b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Tính chất này thể hiện trên Hình 1.24 như thế nào ?</a:t>
                  </a:r>
                  <a:endParaRPr lang="en-US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012" y="792332"/>
                  <a:ext cx="11353800" cy="28419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859" t="-1502" b="-4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37018111"/>
                    </p:ext>
                  </p:extLst>
                </p:nvPr>
              </p:nvGraphicFramePr>
              <p:xfrm>
                <a:off x="3275012" y="2770215"/>
                <a:ext cx="2711035" cy="54029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9885" name="Equation" r:id="rId11" imgW="1536480" imgH="304560" progId="Equation.DSMT4">
                        <p:embed/>
                      </p:oleObj>
                    </mc:Choice>
                    <mc:Fallback>
                      <p:oleObj name="Equation" r:id="rId11" imgW="1536480" imgH="304560" progId="Equation.DSMT4">
                        <p:embed/>
                        <p:pic>
                          <p:nvPicPr>
                            <p:cNvPr id="0" name="Object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75012" y="2770215"/>
                              <a:ext cx="2711035" cy="54029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37018111"/>
                    </p:ext>
                  </p:extLst>
                </p:nvPr>
              </p:nvGraphicFramePr>
              <p:xfrm>
                <a:off x="3275012" y="2770215"/>
                <a:ext cx="2711035" cy="54029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9787" name="Equation" r:id="rId13" imgW="1536480" imgH="304560" progId="Equation.DSMT4">
                        <p:embed/>
                      </p:oleObj>
                    </mc:Choice>
                    <mc:Fallback>
                      <p:oleObj name="Equation" r:id="rId13" imgW="1536480" imgH="304560" progId="Equation.DSMT4">
                        <p:embed/>
                        <p:pic>
                          <p:nvPicPr>
                            <p:cNvPr id="0" name="Object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75012" y="2770215"/>
                              <a:ext cx="2711035" cy="54029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09"/>
            <a:stretch/>
          </p:blipFill>
          <p:spPr bwMode="auto">
            <a:xfrm>
              <a:off x="495699" y="762433"/>
              <a:ext cx="1394918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07960" y="4114800"/>
                <a:ext cx="802005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a) Nhìn vào đồ thị ta thấy : khi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→+∞</m:t>
                    </m:r>
                  </m:oMath>
                </a14:m>
                <a:r>
                  <a:rPr lang="en-US" sz="2500" b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thì khoảng cách MH tiến tới 0.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60" y="4114800"/>
                <a:ext cx="8020052" cy="861774"/>
              </a:xfrm>
              <a:prstGeom prst="rect">
                <a:avLst/>
              </a:prstGeom>
              <a:blipFill>
                <a:blip r:embed="rId16"/>
                <a:stretch>
                  <a:fillRect l="-1216" t="-5674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947404"/>
              </p:ext>
            </p:extLst>
          </p:nvPr>
        </p:nvGraphicFramePr>
        <p:xfrm>
          <a:off x="638037" y="4850952"/>
          <a:ext cx="7194261" cy="1034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886" name="Equation" r:id="rId17" imgW="3365280" imgH="482400" progId="Equation.DSMT4">
                  <p:embed/>
                </p:oleObj>
              </mc:Choice>
              <mc:Fallback>
                <p:oleObj name="Equation" r:id="rId17" imgW="3365280" imgH="4824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37" y="4850952"/>
                        <a:ext cx="7194261" cy="10347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0731"/>
              </p:ext>
            </p:extLst>
          </p:nvPr>
        </p:nvGraphicFramePr>
        <p:xfrm>
          <a:off x="1758949" y="5756909"/>
          <a:ext cx="1682750" cy="89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887" name="Equation" r:id="rId19" imgW="787320" imgH="419040" progId="Equation.DSMT4">
                  <p:embed/>
                </p:oleObj>
              </mc:Choice>
              <mc:Fallback>
                <p:oleObj name="Equation" r:id="rId19" imgW="787320" imgH="41904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49" y="5756909"/>
                        <a:ext cx="1682750" cy="8976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112228"/>
              </p:ext>
            </p:extLst>
          </p:nvPr>
        </p:nvGraphicFramePr>
        <p:xfrm>
          <a:off x="3579812" y="5685863"/>
          <a:ext cx="2225386" cy="1033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888" name="Equation" r:id="rId21" imgW="1041120" imgH="482400" progId="Equation.DSMT4">
                  <p:embed/>
                </p:oleObj>
              </mc:Choice>
              <mc:Fallback>
                <p:oleObj name="Equation" r:id="rId21" imgW="1041120" imgH="4824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2" y="5685863"/>
                        <a:ext cx="2225386" cy="1033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97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79" y="37338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AutoShape 4"/>
          <p:cNvSpPr>
            <a:spLocks noChangeArrowheads="1"/>
          </p:cNvSpPr>
          <p:nvPr/>
        </p:nvSpPr>
        <p:spPr bwMode="gray">
          <a:xfrm>
            <a:off x="447215" y="95249"/>
            <a:ext cx="40469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 . ĐƯỜNG TIỆM CẬN XIÊN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456611" y="3733800"/>
            <a:ext cx="3352801" cy="2905125"/>
            <a:chOff x="8456611" y="3733800"/>
            <a:chExt cx="3352801" cy="2905125"/>
          </a:xfrm>
        </p:grpSpPr>
        <p:grpSp>
          <p:nvGrpSpPr>
            <p:cNvPr id="3" name="Group 2"/>
            <p:cNvGrpSpPr/>
            <p:nvPr/>
          </p:nvGrpSpPr>
          <p:grpSpPr>
            <a:xfrm>
              <a:off x="8456611" y="3733800"/>
              <a:ext cx="3352801" cy="2905125"/>
              <a:chOff x="8456611" y="3810000"/>
              <a:chExt cx="3352801" cy="2905125"/>
            </a:xfrm>
          </p:grpSpPr>
          <p:pic>
            <p:nvPicPr>
              <p:cNvPr id="79974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7612" y="3961307"/>
                <a:ext cx="2552700" cy="2647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9750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4749" y="6248400"/>
                <a:ext cx="1143000" cy="466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9751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678459">
                <a:off x="8670360" y="5514974"/>
                <a:ext cx="1000125" cy="466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8456611" y="3810000"/>
                <a:ext cx="3352801" cy="2905125"/>
              </a:xfrm>
              <a:prstGeom prst="roundRect">
                <a:avLst>
                  <a:gd name="adj" fmla="val 1792"/>
                </a:avLst>
              </a:prstGeom>
              <a:noFill/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4433095"/>
                </p:ext>
              </p:extLst>
            </p:nvPr>
          </p:nvGraphicFramePr>
          <p:xfrm>
            <a:off x="9389511" y="3886200"/>
            <a:ext cx="369979" cy="296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4110" name="Equation" r:id="rId8" imgW="253800" imgH="203040" progId="Equation.DSMT4">
                    <p:embed/>
                  </p:oleObj>
                </mc:Choice>
                <mc:Fallback>
                  <p:oleObj name="Equation" r:id="rId8" imgW="253800" imgH="203040" progId="Equation.DSMT4">
                    <p:embed/>
                    <p:pic>
                      <p:nvPicPr>
                        <p:cNvPr id="1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89511" y="3886200"/>
                          <a:ext cx="369979" cy="2965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303212" y="735182"/>
            <a:ext cx="11658600" cy="2899082"/>
            <a:chOff x="303212" y="735182"/>
            <a:chExt cx="11658600" cy="2899082"/>
          </a:xfrm>
        </p:grpSpPr>
        <p:sp>
          <p:nvSpPr>
            <p:cNvPr id="17" name="Rounded Rectangle 16"/>
            <p:cNvSpPr/>
            <p:nvPr/>
          </p:nvSpPr>
          <p:spPr>
            <a:xfrm>
              <a:off x="303212" y="735182"/>
              <a:ext cx="11582400" cy="2899082"/>
            </a:xfrm>
            <a:prstGeom prst="roundRect">
              <a:avLst>
                <a:gd name="adj" fmla="val 3662"/>
              </a:avLst>
            </a:prstGeom>
            <a:solidFill>
              <a:srgbClr val="E5F3F7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608012" y="792332"/>
                  <a:ext cx="11353800" cy="2841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	</a:t>
                  </a:r>
                  <a:r>
                    <a:rPr lang="en-US" b="1" smtClean="0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Nhận biết đường tiệm cận xiên</a:t>
                  </a:r>
                </a:p>
                <a:p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−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+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+</m:t>
                          </m:r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den>
                      </m:f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có đồ thị (C) và </a:t>
                  </a:r>
                  <a:r>
                    <a:rPr lang="vi-VN" b="1" smtClean="0"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−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</m:oMath>
                  </a14:m>
                  <a:endParaRPr lang="en-US" b="1" smtClean="0">
                    <a:latin typeface="Arial" pitchFamily="34" charset="0"/>
                    <a:cs typeface="Arial" pitchFamily="34" charset="0"/>
                  </a:endParaRPr>
                </a:p>
                <a:p>
                  <a:pPr marL="457200" indent="-457200">
                    <a:buAutoNum type="alphaLcParenR"/>
                  </a:pP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&gt;−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, xét điểm M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;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thuộc (C). Gọi H là hình chiếu vuông góc của M trên </a:t>
                  </a:r>
                  <a:r>
                    <a:rPr lang="vi-VN" b="1" smtClean="0"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−</m:t>
                      </m:r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𝟏</m:t>
                      </m:r>
                    </m:oMath>
                  </a14:m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. </a:t>
                  </a:r>
                </a:p>
                <a:p>
                  <a:r>
                    <a:rPr lang="en-US" b="1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    Có nhận xét gì về khoảng cách MH khi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→+∞</m:t>
                      </m:r>
                    </m:oMath>
                  </a14:m>
                  <a:endParaRPr lang="en-US" b="1" smtClean="0">
                    <a:latin typeface="Arial" pitchFamily="34" charset="0"/>
                    <a:cs typeface="Arial" pitchFamily="34" charset="0"/>
                  </a:endParaRPr>
                </a:p>
                <a:p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b) Chứng tỏ rằng 		       . </a:t>
                  </a:r>
                  <a:br>
                    <a:rPr lang="en-US" b="1" smtClean="0">
                      <a:latin typeface="Arial" pitchFamily="34" charset="0"/>
                      <a:cs typeface="Arial" pitchFamily="34" charset="0"/>
                    </a:rPr>
                  </a:br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Tính chất này thể hiện trên Hình 1.24 như thế nào ?</a:t>
                  </a:r>
                  <a:endParaRPr lang="en-US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012" y="792332"/>
                  <a:ext cx="11353800" cy="28419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859" t="-1502" b="-4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37018111"/>
                    </p:ext>
                  </p:extLst>
                </p:nvPr>
              </p:nvGraphicFramePr>
              <p:xfrm>
                <a:off x="3275012" y="2770215"/>
                <a:ext cx="2711035" cy="54029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14111" name="Equation" r:id="rId11" imgW="1536480" imgH="304560" progId="Equation.DSMT4">
                        <p:embed/>
                      </p:oleObj>
                    </mc:Choice>
                    <mc:Fallback>
                      <p:oleObj name="Equation" r:id="rId11" imgW="1536480" imgH="304560" progId="Equation.DSMT4">
                        <p:embed/>
                        <p:pic>
                          <p:nvPicPr>
                            <p:cNvPr id="2" name="Object 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75012" y="2770215"/>
                              <a:ext cx="2711035" cy="54029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37018111"/>
                    </p:ext>
                  </p:extLst>
                </p:nvPr>
              </p:nvGraphicFramePr>
              <p:xfrm>
                <a:off x="3275012" y="2770215"/>
                <a:ext cx="2711035" cy="54029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99787" name="Equation" r:id="rId13" imgW="1536480" imgH="304560" progId="Equation.DSMT4">
                        <p:embed/>
                      </p:oleObj>
                    </mc:Choice>
                    <mc:Fallback>
                      <p:oleObj name="Equation" r:id="rId13" imgW="1536480" imgH="304560" progId="Equation.DSMT4">
                        <p:embed/>
                        <p:pic>
                          <p:nvPicPr>
                            <p:cNvPr id="0" name="Object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75012" y="2770215"/>
                              <a:ext cx="2711035" cy="54029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09"/>
            <a:stretch/>
          </p:blipFill>
          <p:spPr bwMode="auto">
            <a:xfrm>
              <a:off x="495699" y="762433"/>
              <a:ext cx="1394918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47214" y="4114800"/>
                <a:ext cx="7780797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 smtClean="0">
                    <a:cs typeface="Arial" pitchFamily="34" charset="0"/>
                  </a:rPr>
                  <a:t>T</a:t>
                </a:r>
                <a:r>
                  <a:rPr lang="vi-VN" sz="2500" b="1" smtClean="0">
                    <a:cs typeface="Arial" pitchFamily="34" charset="0"/>
                  </a:rPr>
                  <a:t>ính chất này được thể hiện trong Hình 1.24 là: Khoảng cách từ điểm M của đồ thị hàm số (C) đến </a:t>
                </a:r>
                <a:r>
                  <a:rPr lang="vi-VN" sz="2500" b="1">
                    <a:cs typeface="Arial" pitchFamily="34" charset="0"/>
                  </a:rPr>
                  <a:t>đường </a:t>
                </a:r>
                <a:r>
                  <a:rPr lang="vi-VN" sz="2500" b="1" smtClean="0">
                    <a:cs typeface="Arial" pitchFamily="34" charset="0"/>
                  </a:rPr>
                  <a:t>thẳng</a:t>
                </a:r>
                <a:r>
                  <a:rPr lang="en-US" sz="2500" b="1" smtClean="0"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−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𝟏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tiến đến 0 khi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→+∞</m:t>
                    </m:r>
                  </m:oMath>
                </a14:m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14" y="4114800"/>
                <a:ext cx="7780797" cy="1246495"/>
              </a:xfrm>
              <a:prstGeom prst="rect">
                <a:avLst/>
              </a:prstGeom>
              <a:blipFill>
                <a:blip r:embed="rId16"/>
                <a:stretch>
                  <a:fillRect l="-1253" t="-4412" r="-1253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66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1553" y="5715000"/>
            <a:ext cx="1748859" cy="1356818"/>
          </a:xfrm>
          <a:prstGeom prst="rect">
            <a:avLst/>
          </a:prstGeom>
        </p:spPr>
      </p:pic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447215" y="95249"/>
            <a:ext cx="40469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 . ĐƯỜNG TIỆM CẬN XIÊN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1812" y="685800"/>
            <a:ext cx="11350469" cy="2148401"/>
            <a:chOff x="531812" y="685800"/>
            <a:chExt cx="11350469" cy="2148401"/>
          </a:xfrm>
        </p:grpSpPr>
        <p:sp>
          <p:nvSpPr>
            <p:cNvPr id="19" name="Rounded Rectangle 18"/>
            <p:cNvSpPr/>
            <p:nvPr/>
          </p:nvSpPr>
          <p:spPr>
            <a:xfrm>
              <a:off x="531812" y="685800"/>
              <a:ext cx="10972800" cy="1905000"/>
            </a:xfrm>
            <a:prstGeom prst="roundRect">
              <a:avLst>
                <a:gd name="adj" fmla="val 3662"/>
              </a:avLst>
            </a:prstGeom>
            <a:solidFill>
              <a:srgbClr val="FDEDD3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74200" y="762000"/>
                  <a:ext cx="10439399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 algn="just">
                    <a:buFont typeface="Wingdings" pitchFamily="2" charset="2"/>
                    <a:buChar char="§"/>
                  </a:pPr>
                  <a:r>
                    <a:rPr lang="vi-VN" sz="2600" b="1" smtClean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sz="2600" b="1" smtClean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6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6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𝒂𝒙</m:t>
                      </m:r>
                      <m:r>
                        <a:rPr lang="en-US" sz="26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r>
                        <a:rPr lang="en-US" sz="26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𝒃</m:t>
                      </m:r>
                      <m:r>
                        <a:rPr lang="en-US" sz="26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𝒂</m:t>
                          </m:r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≠</m:t>
                          </m:r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𝟎</m:t>
                          </m:r>
                        </m:e>
                      </m:d>
                    </m:oMath>
                  </a14:m>
                  <a:r>
                    <a:rPr lang="en-US" sz="2600" b="1" smtClean="0">
                      <a:latin typeface="Arial" pitchFamily="34" charset="0"/>
                      <a:cs typeface="Arial" pitchFamily="34" charset="0"/>
                    </a:rPr>
                    <a:t> gọi là đường </a:t>
                  </a:r>
                  <a:r>
                    <a:rPr lang="en-US" sz="2600" b="1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tiệm cận xiên </a:t>
                  </a:r>
                  <a:r>
                    <a:rPr lang="en-US" sz="2600" b="1" smtClean="0">
                      <a:latin typeface="Arial" pitchFamily="34" charset="0"/>
                      <a:cs typeface="Arial" pitchFamily="34" charset="0"/>
                    </a:rPr>
                    <a:t>của đồ thị hàm số </a:t>
                  </a:r>
                  <a14:m>
                    <m:oMath xmlns:m="http://schemas.openxmlformats.org/officeDocument/2006/math"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600" b="1" i="1" smtClean="0"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a14:m>
                  <a:r>
                    <a:rPr lang="en-US" sz="2600" b="1" smtClean="0">
                      <a:latin typeface="Arial" pitchFamily="34" charset="0"/>
                      <a:cs typeface="Arial" pitchFamily="34" charset="0"/>
                    </a:rPr>
                    <a:t> nếu :</a:t>
                  </a:r>
                  <a:endParaRPr lang="en-US" sz="2600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200" y="762000"/>
                  <a:ext cx="10439399" cy="89255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876" t="-6164" r="-1051" b="-164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68599" y="1638300"/>
              <a:ext cx="1113682" cy="11959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33587089"/>
                    </p:ext>
                  </p:extLst>
                </p:nvPr>
              </p:nvGraphicFramePr>
              <p:xfrm>
                <a:off x="1370012" y="1739471"/>
                <a:ext cx="3788542" cy="71840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0864" name="Equation" r:id="rId7" imgW="1612800" imgH="304560" progId="Equation.DSMT4">
                        <p:embed/>
                      </p:oleObj>
                    </mc:Choice>
                    <mc:Fallback>
                      <p:oleObj name="Equation" r:id="rId7" imgW="1612800" imgH="3045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70012" y="1739471"/>
                              <a:ext cx="3788542" cy="7184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90273786"/>
                    </p:ext>
                  </p:extLst>
                </p:nvPr>
              </p:nvGraphicFramePr>
              <p:xfrm>
                <a:off x="1370012" y="1739471"/>
                <a:ext cx="3788542" cy="71840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0804" name="Equation" r:id="rId9" imgW="1612800" imgH="304560" progId="Equation.DSMT4">
                        <p:embed/>
                      </p:oleObj>
                    </mc:Choice>
                    <mc:Fallback>
                      <p:oleObj name="Equation" r:id="rId9" imgW="1612800" imgH="3045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70012" y="1739471"/>
                              <a:ext cx="3788542" cy="7184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8" name="Object 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58215306"/>
                    </p:ext>
                  </p:extLst>
                </p:nvPr>
              </p:nvGraphicFramePr>
              <p:xfrm>
                <a:off x="6627812" y="1719992"/>
                <a:ext cx="3788542" cy="71840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0865" name="Equation" r:id="rId11" imgW="1612800" imgH="304560" progId="Equation.DSMT4">
                        <p:embed/>
                      </p:oleObj>
                    </mc:Choice>
                    <mc:Fallback>
                      <p:oleObj name="Equation" r:id="rId11" imgW="1612800" imgH="3045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27812" y="1719992"/>
                              <a:ext cx="3788542" cy="7184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8" name="Object 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58215306"/>
                    </p:ext>
                  </p:extLst>
                </p:nvPr>
              </p:nvGraphicFramePr>
              <p:xfrm>
                <a:off x="6627812" y="1719992"/>
                <a:ext cx="3788542" cy="71840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0843" name="Equation" r:id="rId13" imgW="1612800" imgH="304560" progId="Equation.DSMT4">
                        <p:embed/>
                      </p:oleObj>
                    </mc:Choice>
                    <mc:Fallback>
                      <p:oleObj name="Equation" r:id="rId13" imgW="1612800" imgH="3045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27812" y="1719992"/>
                              <a:ext cx="3788542" cy="7184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5451121" y="1828800"/>
              <a:ext cx="10855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600" b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oặc</a:t>
              </a:r>
              <a:endParaRPr lang="en-US" sz="26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00858" name="Picture 9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2590800"/>
            <a:ext cx="3962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0859" name="Picture 9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03" y="2735809"/>
            <a:ext cx="37861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11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0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136" y="2085201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44737" y="2731050"/>
            <a:ext cx="1295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latin typeface="Arial" pitchFamily="34" charset="0"/>
                <a:cs typeface="Arial" pitchFamily="34" charset="0"/>
              </a:rPr>
              <a:t>Ta có : </a:t>
            </a:r>
            <a:endParaRPr lang="vi-VN" sz="25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079841"/>
              </p:ext>
            </p:extLst>
          </p:nvPr>
        </p:nvGraphicFramePr>
        <p:xfrm>
          <a:off x="3640137" y="2438400"/>
          <a:ext cx="4740275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919" name="Equation" r:id="rId5" imgW="2019240" imgH="419040" progId="Equation.DSMT4">
                  <p:embed/>
                </p:oleObj>
              </mc:Choice>
              <mc:Fallback>
                <p:oleObj name="Equation" r:id="rId5" imgW="201924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137" y="2438400"/>
                        <a:ext cx="4740275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AutoShape 4"/>
          <p:cNvSpPr>
            <a:spLocks noChangeArrowheads="1"/>
          </p:cNvSpPr>
          <p:nvPr/>
        </p:nvSpPr>
        <p:spPr bwMode="gray">
          <a:xfrm>
            <a:off x="447215" y="95249"/>
            <a:ext cx="40469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 . ĐƯỜNG TIỆM CẬN XIÊN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990879"/>
              </p:ext>
            </p:extLst>
          </p:nvPr>
        </p:nvGraphicFramePr>
        <p:xfrm>
          <a:off x="3640137" y="3392329"/>
          <a:ext cx="4740275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920" name="Equation" r:id="rId7" imgW="2019240" imgH="419040" progId="Equation.DSMT4">
                  <p:embed/>
                </p:oleObj>
              </mc:Choice>
              <mc:Fallback>
                <p:oleObj name="Equation" r:id="rId7" imgW="20192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137" y="3392329"/>
                        <a:ext cx="4740275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03410" y="4724400"/>
                <a:ext cx="990600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Vậy đồ thị hàm số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𝒇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(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có tiệm cận xiên là </a:t>
                </a:r>
                <a:r>
                  <a:rPr lang="vi-VN" sz="2500" b="1" smtClean="0">
                    <a:latin typeface="Arial" pitchFamily="34" charset="0"/>
                    <a:cs typeface="Arial" pitchFamily="34" charset="0"/>
                  </a:rPr>
                  <a:t>đường thẳng</a:t>
                </a: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𝒙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410" y="4724400"/>
                <a:ext cx="9906002" cy="477054"/>
              </a:xfrm>
              <a:prstGeom prst="rect">
                <a:avLst/>
              </a:prstGeom>
              <a:blipFill rotWithShape="1">
                <a:blip r:embed="rId11"/>
                <a:stretch>
                  <a:fillRect l="-985" t="-10256" b="-29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2741612" y="5334000"/>
            <a:ext cx="5715000" cy="1220485"/>
            <a:chOff x="2741612" y="5495684"/>
            <a:chExt cx="5715000" cy="1220485"/>
          </a:xfrm>
        </p:grpSpPr>
        <p:sp>
          <p:nvSpPr>
            <p:cNvPr id="66" name="Rounded Rectangle 65"/>
            <p:cNvSpPr/>
            <p:nvPr/>
          </p:nvSpPr>
          <p:spPr>
            <a:xfrm>
              <a:off x="2741612" y="5495684"/>
              <a:ext cx="5715000" cy="1220485"/>
            </a:xfrm>
            <a:prstGeom prst="roundRect">
              <a:avLst>
                <a:gd name="adj" fmla="val 559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992437" y="5867400"/>
              <a:ext cx="192564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en-US" sz="2500" b="1" i="1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Lưu ý </a:t>
              </a:r>
              <a:r>
                <a:rPr lang="en-US" sz="2500" b="1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:  </a:t>
              </a:r>
              <a:endParaRPr lang="vi-VN" sz="25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4786774"/>
                </p:ext>
              </p:extLst>
            </p:nvPr>
          </p:nvGraphicFramePr>
          <p:xfrm>
            <a:off x="4875212" y="5562600"/>
            <a:ext cx="2951163" cy="989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9921" name="Equation" r:id="rId12" imgW="1257120" imgH="419040" progId="Equation.DSMT4">
                    <p:embed/>
                  </p:oleObj>
                </mc:Choice>
                <mc:Fallback>
                  <p:oleObj name="Equation" r:id="rId12" imgW="1257120" imgH="419040" progId="Equation.DSMT4">
                    <p:embed/>
                    <p:pic>
                      <p:nvPicPr>
                        <p:cNvPr id="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5212" y="5562600"/>
                          <a:ext cx="2951163" cy="9890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89912" name="Picture 143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" y="683438"/>
            <a:ext cx="11650663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17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utoShape 4"/>
          <p:cNvSpPr>
            <a:spLocks noChangeArrowheads="1"/>
          </p:cNvSpPr>
          <p:nvPr/>
        </p:nvSpPr>
        <p:spPr bwMode="gray">
          <a:xfrm>
            <a:off x="447215" y="95249"/>
            <a:ext cx="40469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 . ĐƯỜNG TIỆM CẬN XIÊN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9620" y="709350"/>
            <a:ext cx="11506200" cy="5234250"/>
            <a:chOff x="150812" y="709350"/>
            <a:chExt cx="11506200" cy="5234250"/>
          </a:xfrm>
        </p:grpSpPr>
        <p:sp>
          <p:nvSpPr>
            <p:cNvPr id="19" name="Rounded Rectangle 18"/>
            <p:cNvSpPr/>
            <p:nvPr/>
          </p:nvSpPr>
          <p:spPr>
            <a:xfrm>
              <a:off x="684212" y="914400"/>
              <a:ext cx="10972800" cy="5029200"/>
            </a:xfrm>
            <a:prstGeom prst="roundRect">
              <a:avLst>
                <a:gd name="adj" fmla="val 3662"/>
              </a:avLst>
            </a:prstGeom>
            <a:solidFill>
              <a:schemeClr val="bg2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484140" y="1053405"/>
                  <a:ext cx="973612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Nếu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𝒂𝒙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+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𝒃</m:t>
                      </m:r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là tiệm cận xiên của đồ thị hàm số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thì </a:t>
                  </a:r>
                  <a:endParaRPr lang="vi-VN" sz="2500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4140" y="1053405"/>
                  <a:ext cx="9736125" cy="47705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064" t="-8974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12" y="709350"/>
              <a:ext cx="1248761" cy="1128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6" name="Object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33080361"/>
                    </p:ext>
                  </p:extLst>
                </p:nvPr>
              </p:nvGraphicFramePr>
              <p:xfrm>
                <a:off x="2470714" y="1511441"/>
                <a:ext cx="3441700" cy="6524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2092" name="Equation" r:id="rId6" imgW="1612800" imgH="304560" progId="Equation.DSMT4">
                        <p:embed/>
                      </p:oleObj>
                    </mc:Choice>
                    <mc:Fallback>
                      <p:oleObj name="Equation" r:id="rId6" imgW="1612800" imgH="3045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70714" y="1511441"/>
                              <a:ext cx="3441700" cy="6524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6" name="Object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33080361"/>
                    </p:ext>
                  </p:extLst>
                </p:nvPr>
              </p:nvGraphicFramePr>
              <p:xfrm>
                <a:off x="2470714" y="1511441"/>
                <a:ext cx="3441700" cy="6524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1860" name="Equation" r:id="rId8" imgW="1612800" imgH="304560" progId="Equation.DSMT4">
                        <p:embed/>
                      </p:oleObj>
                    </mc:Choice>
                    <mc:Fallback>
                      <p:oleObj name="Equation" r:id="rId8" imgW="1612800" imgH="3045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70714" y="1511441"/>
                              <a:ext cx="3441700" cy="6524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7" name="Object 2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38882622"/>
                    </p:ext>
                  </p:extLst>
                </p:nvPr>
              </p:nvGraphicFramePr>
              <p:xfrm>
                <a:off x="7085012" y="1511441"/>
                <a:ext cx="3441700" cy="6524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2093" name="Equation" r:id="rId10" imgW="1612800" imgH="304560" progId="Equation.DSMT4">
                        <p:embed/>
                      </p:oleObj>
                    </mc:Choice>
                    <mc:Fallback>
                      <p:oleObj name="Equation" r:id="rId10" imgW="1612800" imgH="3045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085012" y="1511441"/>
                              <a:ext cx="3441700" cy="6524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7" name="Object 2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38882622"/>
                    </p:ext>
                  </p:extLst>
                </p:nvPr>
              </p:nvGraphicFramePr>
              <p:xfrm>
                <a:off x="7085012" y="1511441"/>
                <a:ext cx="3441700" cy="65246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1861" name="Equation" r:id="rId12" imgW="1612800" imgH="304560" progId="Equation.DSMT4">
                        <p:embed/>
                      </p:oleObj>
                    </mc:Choice>
                    <mc:Fallback>
                      <p:oleObj name="Equation" r:id="rId12" imgW="1612800" imgH="3045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085012" y="1511441"/>
                              <a:ext cx="3441700" cy="6524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5942012" y="1540788"/>
              <a:ext cx="11828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500" b="1" smtClean="0">
                  <a:latin typeface="Arial" pitchFamily="34" charset="0"/>
                  <a:cs typeface="Arial" pitchFamily="34" charset="0"/>
                </a:rPr>
                <a:t>oặc</a:t>
              </a:r>
              <a:endParaRPr lang="vi-VN" sz="25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93812" y="2276741"/>
              <a:ext cx="11828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 smtClean="0">
                  <a:latin typeface="Arial" pitchFamily="34" charset="0"/>
                  <a:cs typeface="Arial" pitchFamily="34" charset="0"/>
                </a:rPr>
                <a:t>Do đó</a:t>
              </a:r>
              <a:endParaRPr lang="vi-VN" sz="2500" b="1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22677556"/>
                    </p:ext>
                  </p:extLst>
                </p:nvPr>
              </p:nvGraphicFramePr>
              <p:xfrm>
                <a:off x="2360612" y="2112962"/>
                <a:ext cx="3821112" cy="8969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2094" name="Equation" r:id="rId14" imgW="1790640" imgH="419040" progId="Equation.DSMT4">
                        <p:embed/>
                      </p:oleObj>
                    </mc:Choice>
                    <mc:Fallback>
                      <p:oleObj name="Equation" r:id="rId14" imgW="1790640" imgH="419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60612" y="2112962"/>
                              <a:ext cx="3821112" cy="8969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0" name="Object 2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22677556"/>
                    </p:ext>
                  </p:extLst>
                </p:nvPr>
              </p:nvGraphicFramePr>
              <p:xfrm>
                <a:off x="2360612" y="2112962"/>
                <a:ext cx="3821112" cy="8969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1862" name="Equation" r:id="rId16" imgW="1790640" imgH="419040" progId="Equation.DSMT4">
                        <p:embed/>
                      </p:oleObj>
                    </mc:Choice>
                    <mc:Fallback>
                      <p:oleObj name="Equation" r:id="rId16" imgW="1790640" imgH="419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60612" y="2112962"/>
                              <a:ext cx="3821112" cy="8969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1" name="Object 3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57708223"/>
                    </p:ext>
                  </p:extLst>
                </p:nvPr>
              </p:nvGraphicFramePr>
              <p:xfrm>
                <a:off x="7378515" y="2125791"/>
                <a:ext cx="3821112" cy="8969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2095" name="Equation" r:id="rId18" imgW="1790640" imgH="419040" progId="Equation.DSMT4">
                        <p:embed/>
                      </p:oleObj>
                    </mc:Choice>
                    <mc:Fallback>
                      <p:oleObj name="Equation" r:id="rId18" imgW="1790640" imgH="419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378515" y="2125791"/>
                              <a:ext cx="3821112" cy="8969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1" name="Object 3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57708223"/>
                    </p:ext>
                  </p:extLst>
                </p:nvPr>
              </p:nvGraphicFramePr>
              <p:xfrm>
                <a:off x="7378515" y="2125791"/>
                <a:ext cx="3821112" cy="8969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01863" name="Equation" r:id="rId20" imgW="1790640" imgH="419040" progId="Equation.DSMT4">
                        <p:embed/>
                      </p:oleObj>
                    </mc:Choice>
                    <mc:Fallback>
                      <p:oleObj name="Equation" r:id="rId20" imgW="1790640" imgH="419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378515" y="2125791"/>
                              <a:ext cx="3821112" cy="8969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32" name="TextBox 31"/>
            <p:cNvSpPr txBox="1"/>
            <p:nvPr/>
          </p:nvSpPr>
          <p:spPr>
            <a:xfrm>
              <a:off x="6245052" y="2276741"/>
              <a:ext cx="11828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500" b="1" smtClean="0">
                  <a:latin typeface="Arial" pitchFamily="34" charset="0"/>
                  <a:cs typeface="Arial" pitchFamily="34" charset="0"/>
                </a:rPr>
                <a:t>oặc</a:t>
              </a:r>
              <a:endParaRPr lang="vi-VN" sz="25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37420" y="2914258"/>
            <a:ext cx="7885992" cy="1624404"/>
            <a:chOff x="1598612" y="2914258"/>
            <a:chExt cx="7885992" cy="1624404"/>
          </a:xfrm>
        </p:grpSpPr>
        <p:sp>
          <p:nvSpPr>
            <p:cNvPr id="33" name="TextBox 32"/>
            <p:cNvSpPr txBox="1"/>
            <p:nvPr/>
          </p:nvSpPr>
          <p:spPr>
            <a:xfrm>
              <a:off x="1598612" y="3124200"/>
              <a:ext cx="16002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 smtClean="0">
                  <a:latin typeface="Arial" pitchFamily="34" charset="0"/>
                  <a:cs typeface="Arial" pitchFamily="34" charset="0"/>
                </a:rPr>
                <a:t>Suy ra :</a:t>
              </a:r>
              <a:endParaRPr lang="vi-VN" sz="2500" b="1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1135486"/>
                </p:ext>
              </p:extLst>
            </p:nvPr>
          </p:nvGraphicFramePr>
          <p:xfrm>
            <a:off x="3046412" y="2914258"/>
            <a:ext cx="1843088" cy="896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2096" name="Equation" r:id="rId22" imgW="863280" imgH="419040" progId="Equation.DSMT4">
                    <p:embed/>
                  </p:oleObj>
                </mc:Choice>
                <mc:Fallback>
                  <p:oleObj name="Equation" r:id="rId22" imgW="86328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6412" y="2914258"/>
                          <a:ext cx="1843088" cy="896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5995561"/>
                </p:ext>
              </p:extLst>
            </p:nvPr>
          </p:nvGraphicFramePr>
          <p:xfrm>
            <a:off x="6203328" y="2914258"/>
            <a:ext cx="1843088" cy="896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2097" name="Equation" r:id="rId24" imgW="863280" imgH="419040" progId="Equation.DSMT4">
                    <p:embed/>
                  </p:oleObj>
                </mc:Choice>
                <mc:Fallback>
                  <p:oleObj name="Equation" r:id="rId24" imgW="86328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03328" y="2914258"/>
                          <a:ext cx="1843088" cy="896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/>
            <p:cNvSpPr txBox="1"/>
            <p:nvPr/>
          </p:nvSpPr>
          <p:spPr>
            <a:xfrm>
              <a:off x="4958409" y="3145358"/>
              <a:ext cx="11828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500" b="1" smtClean="0">
                  <a:latin typeface="Arial" pitchFamily="34" charset="0"/>
                  <a:cs typeface="Arial" pitchFamily="34" charset="0"/>
                </a:rPr>
                <a:t>oặc</a:t>
              </a:r>
              <a:endParaRPr lang="vi-VN" sz="2500" b="1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829253"/>
                </p:ext>
              </p:extLst>
            </p:nvPr>
          </p:nvGraphicFramePr>
          <p:xfrm>
            <a:off x="2970212" y="3886200"/>
            <a:ext cx="2738437" cy="652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2098" name="Equation" r:id="rId26" imgW="1282680" imgH="304560" progId="Equation.DSMT4">
                    <p:embed/>
                  </p:oleObj>
                </mc:Choice>
                <mc:Fallback>
                  <p:oleObj name="Equation" r:id="rId26" imgW="128268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0212" y="3886200"/>
                          <a:ext cx="2738437" cy="652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5680609" y="3886200"/>
              <a:ext cx="11828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500" b="1" smtClean="0">
                  <a:latin typeface="Arial" pitchFamily="34" charset="0"/>
                  <a:cs typeface="Arial" pitchFamily="34" charset="0"/>
                </a:rPr>
                <a:t>oặc</a:t>
              </a:r>
              <a:endParaRPr lang="vi-VN" sz="2500" b="1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5153030"/>
                </p:ext>
              </p:extLst>
            </p:nvPr>
          </p:nvGraphicFramePr>
          <p:xfrm>
            <a:off x="6746167" y="3886200"/>
            <a:ext cx="2738437" cy="652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2099" name="Equation" r:id="rId28" imgW="1282680" imgH="304560" progId="Equation.DSMT4">
                    <p:embed/>
                  </p:oleObj>
                </mc:Choice>
                <mc:Fallback>
                  <p:oleObj name="Equation" r:id="rId28" imgW="1282680" imgH="304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46167" y="3886200"/>
                          <a:ext cx="2738437" cy="652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399573" y="4620905"/>
                <a:ext cx="9859500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Ngược lại, với a và b được xác định như trên thì </a:t>
                </a:r>
                <a:r>
                  <a:rPr lang="vi-VN" sz="2500" b="1" smtClean="0">
                    <a:latin typeface="Arial" pitchFamily="34" charset="0"/>
                    <a:cs typeface="Arial" pitchFamily="34" charset="0"/>
                  </a:rPr>
                  <a:t>đường thẳng</a:t>
                </a: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𝒂𝒙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+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𝒃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là một tiệm cận xiên của đồ thị hàm số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𝒇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(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.</a:t>
                </a:r>
                <a:br>
                  <a:rPr lang="en-US" sz="2500" b="1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Đặc biệt nếu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𝒂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𝟎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thì đồ thị có tiệm cận ngang.  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73" y="4620905"/>
                <a:ext cx="9859500" cy="1246495"/>
              </a:xfrm>
              <a:prstGeom prst="rect">
                <a:avLst/>
              </a:prstGeom>
              <a:blipFill rotWithShape="1">
                <a:blip r:embed="rId30"/>
                <a:stretch>
                  <a:fillRect l="-1051" t="-3415" r="-989" b="-1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0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ơ cấu dân số theo giới là gì? Công thức tính và Ý nghĩ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9" y="66317"/>
            <a:ext cx="2720181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97705" y="810914"/>
            <a:ext cx="10954617" cy="2770486"/>
            <a:chOff x="697705" y="810914"/>
            <a:chExt cx="10954617" cy="2770486"/>
          </a:xfrm>
        </p:grpSpPr>
        <p:sp>
          <p:nvSpPr>
            <p:cNvPr id="34" name="Rounded Rectangle 33"/>
            <p:cNvSpPr/>
            <p:nvPr/>
          </p:nvSpPr>
          <p:spPr>
            <a:xfrm>
              <a:off x="697705" y="810914"/>
              <a:ext cx="10578307" cy="2465686"/>
            </a:xfrm>
            <a:prstGeom prst="roundRect">
              <a:avLst>
                <a:gd name="adj" fmla="val 406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21424" y="887113"/>
              <a:ext cx="1014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smtClean="0">
                  <a:latin typeface="Arial" pitchFamily="34" charset="0"/>
                  <a:cs typeface="Arial" pitchFamily="34" charset="0"/>
                </a:rPr>
                <a:t>      </a:t>
              </a:r>
              <a:r>
                <a:rPr lang="en-US" sz="2500" b="1" smtClean="0">
                  <a:latin typeface="Arial" pitchFamily="34" charset="0"/>
                  <a:cs typeface="Arial" pitchFamily="34" charset="0"/>
                </a:rPr>
                <a:t>Giả sử khối lượng còn lại của một chất phóng xạ (gam) sau t ngày phân rã được cho bởi hàm số </a:t>
              </a:r>
              <a:endParaRPr lang="vi-VN" sz="2500" b="1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85412" y="1965405"/>
              <a:ext cx="1366910" cy="161599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21423" y="2320490"/>
                  <a:ext cx="9540187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000" b="1" smtClean="0">
                      <a:latin typeface="Arial" pitchFamily="34" charset="0"/>
                      <a:cs typeface="Arial" pitchFamily="34" charset="0"/>
                    </a:rPr>
                    <a:t>      </a:t>
                  </a:r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Khối lượng m(t) thay đổi ra sao khi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𝒕</m:t>
                      </m:r>
                      <m:r>
                        <a:rPr lang="en-US" sz="2500" b="1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→+∞</m:t>
                      </m:r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? Điều này thể hiện trên Hình 1.18 như thế nào ?</a:t>
                  </a:r>
                  <a:endParaRPr lang="vi-VN" sz="2500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423" y="2320490"/>
                  <a:ext cx="9540187" cy="86177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086" t="-4965" r="-1022" b="-163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56956947"/>
                    </p:ext>
                  </p:extLst>
                </p:nvPr>
              </p:nvGraphicFramePr>
              <p:xfrm>
                <a:off x="4265612" y="1676400"/>
                <a:ext cx="2590800" cy="6254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49688" name="Equation" r:id="rId7" imgW="1002960" imgH="241200" progId="Equation.DSMT4">
                        <p:embed/>
                      </p:oleObj>
                    </mc:Choice>
                    <mc:Fallback>
                      <p:oleObj name="Equation" r:id="rId7" imgW="1002960" imgH="241200" progId="Equation.DSMT4">
                        <p:embed/>
                        <p:pic>
                          <p:nvPicPr>
                            <p:cNvPr id="0" name="Object 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265612" y="1676400"/>
                              <a:ext cx="2590800" cy="6254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21115005"/>
                    </p:ext>
                  </p:extLst>
                </p:nvPr>
              </p:nvGraphicFramePr>
              <p:xfrm>
                <a:off x="4265612" y="1676400"/>
                <a:ext cx="2590800" cy="6254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49643" name="Equation" r:id="rId9" imgW="1002960" imgH="241200" progId="Equation.DSMT4">
                        <p:embed/>
                      </p:oleObj>
                    </mc:Choice>
                    <mc:Fallback>
                      <p:oleObj name="Equation" r:id="rId9" imgW="1002960" imgH="241200" progId="Equation.DSMT4">
                        <p:embed/>
                        <p:pic>
                          <p:nvPicPr>
                            <p:cNvPr id="0" name="Object 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265612" y="1676400"/>
                              <a:ext cx="2590800" cy="6254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3617912" y="3468052"/>
            <a:ext cx="5181600" cy="2807970"/>
            <a:chOff x="3579812" y="3453765"/>
            <a:chExt cx="5181600" cy="2807970"/>
          </a:xfrm>
        </p:grpSpPr>
        <p:sp>
          <p:nvSpPr>
            <p:cNvPr id="13" name="Rounded Rectangle 12"/>
            <p:cNvSpPr/>
            <p:nvPr/>
          </p:nvSpPr>
          <p:spPr>
            <a:xfrm>
              <a:off x="3579812" y="3482340"/>
              <a:ext cx="5181600" cy="2779395"/>
            </a:xfrm>
            <a:prstGeom prst="roundRect">
              <a:avLst>
                <a:gd name="adj" fmla="val 1792"/>
              </a:avLst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9633" name="Picture 6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567" y="3453765"/>
              <a:ext cx="4568190" cy="2807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1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11" y="19050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55812" y="2550849"/>
            <a:ext cx="1295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latin typeface="Arial" pitchFamily="34" charset="0"/>
                <a:cs typeface="Arial" pitchFamily="34" charset="0"/>
              </a:rPr>
              <a:t>Ta có : </a:t>
            </a:r>
            <a:endParaRPr lang="vi-VN" sz="25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694866"/>
              </p:ext>
            </p:extLst>
          </p:nvPr>
        </p:nvGraphicFramePr>
        <p:xfrm>
          <a:off x="3401910" y="2236189"/>
          <a:ext cx="4621213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031" name="Equation" r:id="rId5" imgW="1968480" imgH="469800" progId="Equation.DSMT4">
                  <p:embed/>
                </p:oleObj>
              </mc:Choice>
              <mc:Fallback>
                <p:oleObj name="Equation" r:id="rId5" imgW="19684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910" y="2236189"/>
                        <a:ext cx="4621213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AutoShape 4"/>
          <p:cNvSpPr>
            <a:spLocks noChangeArrowheads="1"/>
          </p:cNvSpPr>
          <p:nvPr/>
        </p:nvSpPr>
        <p:spPr bwMode="gray">
          <a:xfrm>
            <a:off x="447215" y="95249"/>
            <a:ext cx="40469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 . ĐƯỜNG TIỆM CẬN XIÊN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601896" y="5715000"/>
                <a:ext cx="10436116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Vậy đồ thị hàm số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𝒇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(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có tiệm cận xiên là </a:t>
                </a:r>
                <a:r>
                  <a:rPr lang="vi-VN" sz="2500" b="1" smtClean="0">
                    <a:latin typeface="Arial" pitchFamily="34" charset="0"/>
                    <a:cs typeface="Arial" pitchFamily="34" charset="0"/>
                  </a:rPr>
                  <a:t>đường thẳng</a:t>
                </a: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−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𝟐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896" y="5715000"/>
                <a:ext cx="10436116" cy="477054"/>
              </a:xfrm>
              <a:prstGeom prst="rect">
                <a:avLst/>
              </a:prstGeom>
              <a:blipFill rotWithShape="1">
                <a:blip r:embed="rId7"/>
                <a:stretch>
                  <a:fillRect l="-993" t="-10256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005582"/>
              </p:ext>
            </p:extLst>
          </p:nvPr>
        </p:nvGraphicFramePr>
        <p:xfrm>
          <a:off x="8015287" y="2198089"/>
          <a:ext cx="3159125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032" name="Equation" r:id="rId8" imgW="1346040" imgH="444240" progId="Equation.DSMT4">
                  <p:embed/>
                </p:oleObj>
              </mc:Choice>
              <mc:Fallback>
                <p:oleObj name="Equation" r:id="rId8" imgW="13460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5287" y="2198089"/>
                        <a:ext cx="3159125" cy="1049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455078"/>
              </p:ext>
            </p:extLst>
          </p:nvPr>
        </p:nvGraphicFramePr>
        <p:xfrm>
          <a:off x="2360612" y="3352800"/>
          <a:ext cx="6321425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033" name="Equation" r:id="rId10" imgW="2692080" imgH="507960" progId="Equation.DSMT4">
                  <p:embed/>
                </p:oleObj>
              </mc:Choice>
              <mc:Fallback>
                <p:oleObj name="Equation" r:id="rId10" imgW="26920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612" y="3352800"/>
                        <a:ext cx="6321425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464353"/>
              </p:ext>
            </p:extLst>
          </p:nvPr>
        </p:nvGraphicFramePr>
        <p:xfrm>
          <a:off x="8609012" y="3429000"/>
          <a:ext cx="3071813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034" name="Equation" r:id="rId12" imgW="1307880" imgH="419040" progId="Equation.DSMT4">
                  <p:embed/>
                </p:oleObj>
              </mc:Choice>
              <mc:Fallback>
                <p:oleObj name="Equation" r:id="rId12" imgW="13078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9012" y="3429000"/>
                        <a:ext cx="3071813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055812" y="4856946"/>
            <a:ext cx="198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latin typeface="Arial" pitchFamily="34" charset="0"/>
                <a:cs typeface="Arial" pitchFamily="34" charset="0"/>
              </a:rPr>
              <a:t>Tương tự :</a:t>
            </a:r>
            <a:endParaRPr lang="vi-VN" sz="25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385437"/>
              </p:ext>
            </p:extLst>
          </p:nvPr>
        </p:nvGraphicFramePr>
        <p:xfrm>
          <a:off x="3960812" y="4553754"/>
          <a:ext cx="52768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035" name="Equation" r:id="rId14" imgW="2247840" imgH="419040" progId="Equation.DSMT4">
                  <p:embed/>
                </p:oleObj>
              </mc:Choice>
              <mc:Fallback>
                <p:oleObj name="Equation" r:id="rId14" imgW="22478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812" y="4553754"/>
                        <a:ext cx="52768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3020" name="Picture 20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4" y="609600"/>
            <a:ext cx="11650663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0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4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utoShape 4"/>
          <p:cNvSpPr>
            <a:spLocks noChangeArrowheads="1"/>
          </p:cNvSpPr>
          <p:nvPr/>
        </p:nvSpPr>
        <p:spPr bwMode="gray">
          <a:xfrm>
            <a:off x="447215" y="95249"/>
            <a:ext cx="40469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 . ĐƯỜNG TIỆM CẬN XIÊN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7978" y="807262"/>
            <a:ext cx="11401584" cy="4755338"/>
            <a:chOff x="337978" y="807262"/>
            <a:chExt cx="11401584" cy="4755338"/>
          </a:xfrm>
        </p:grpSpPr>
        <p:sp>
          <p:nvSpPr>
            <p:cNvPr id="19" name="Rounded Rectangle 18"/>
            <p:cNvSpPr/>
            <p:nvPr/>
          </p:nvSpPr>
          <p:spPr>
            <a:xfrm>
              <a:off x="766762" y="914400"/>
              <a:ext cx="10972800" cy="4648200"/>
            </a:xfrm>
            <a:prstGeom prst="roundRect">
              <a:avLst>
                <a:gd name="adj" fmla="val 3662"/>
              </a:avLst>
            </a:prstGeom>
            <a:solidFill>
              <a:schemeClr val="bg2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22948" y="1053405"/>
              <a:ext cx="97361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 smtClean="0">
                  <a:latin typeface="Arial" pitchFamily="34" charset="0"/>
                  <a:cs typeface="Arial" pitchFamily="34" charset="0"/>
                </a:rPr>
                <a:t>Trong thực hành, để tìm tiệm cận xiên của hàm phân thức trong Ví dụ 6, ta viết :</a:t>
              </a:r>
              <a:endParaRPr lang="vi-VN" sz="2500" b="1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78" y="807262"/>
              <a:ext cx="1032034" cy="932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4652650"/>
                </p:ext>
              </p:extLst>
            </p:nvPr>
          </p:nvGraphicFramePr>
          <p:xfrm>
            <a:off x="3111182" y="1752600"/>
            <a:ext cx="5574030" cy="1016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3945" name="Equation" r:id="rId5" imgW="2374560" imgH="431640" progId="Equation.DSMT4">
                    <p:embed/>
                  </p:oleObj>
                </mc:Choice>
                <mc:Fallback>
                  <p:oleObj name="Equation" r:id="rId5" imgW="237456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1182" y="1752600"/>
                          <a:ext cx="5574030" cy="10163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1578510" y="2743200"/>
            <a:ext cx="7028914" cy="1978025"/>
            <a:chOff x="1578510" y="2743200"/>
            <a:chExt cx="7028914" cy="1978025"/>
          </a:xfrm>
        </p:grpSpPr>
        <p:sp>
          <p:nvSpPr>
            <p:cNvPr id="24" name="TextBox 23"/>
            <p:cNvSpPr txBox="1"/>
            <p:nvPr/>
          </p:nvSpPr>
          <p:spPr>
            <a:xfrm>
              <a:off x="1578510" y="3028146"/>
              <a:ext cx="139170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 smtClean="0">
                  <a:latin typeface="Arial" pitchFamily="34" charset="0"/>
                  <a:cs typeface="Arial" pitchFamily="34" charset="0"/>
                </a:rPr>
                <a:t>Ta có : </a:t>
              </a:r>
              <a:endParaRPr lang="vi-VN" sz="2500" b="1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5368756"/>
                </p:ext>
              </p:extLst>
            </p:nvPr>
          </p:nvGraphicFramePr>
          <p:xfrm>
            <a:off x="3122612" y="2743200"/>
            <a:ext cx="5484812" cy="987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3946" name="Equation" r:id="rId7" imgW="2336760" imgH="419040" progId="Equation.DSMT4">
                    <p:embed/>
                  </p:oleObj>
                </mc:Choice>
                <mc:Fallback>
                  <p:oleObj name="Equation" r:id="rId7" imgW="233676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12" y="2743200"/>
                          <a:ext cx="5484812" cy="987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9986913"/>
                </p:ext>
              </p:extLst>
            </p:nvPr>
          </p:nvGraphicFramePr>
          <p:xfrm>
            <a:off x="3122612" y="3733800"/>
            <a:ext cx="5484812" cy="987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3947" name="Equation" r:id="rId9" imgW="2336760" imgH="419040" progId="Equation.DSMT4">
                    <p:embed/>
                  </p:oleObj>
                </mc:Choice>
                <mc:Fallback>
                  <p:oleObj name="Equation" r:id="rId9" imgW="2336760" imgH="419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12" y="3733800"/>
                          <a:ext cx="5484812" cy="987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12813" y="4953000"/>
                <a:ext cx="1078300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Do đó đồ thị hàm số </a:t>
                </a:r>
                <a14:m>
                  <m:oMath xmlns:m="http://schemas.openxmlformats.org/officeDocument/2006/math">
                    <m:r>
                      <a:rPr lang="en-US" sz="2500" b="1" i="1">
                        <a:latin typeface="Cambria Math"/>
                        <a:cs typeface="Arial" pitchFamily="34" charset="0"/>
                      </a:rPr>
                      <m:t>𝒇</m:t>
                    </m:r>
                    <m:r>
                      <a:rPr lang="en-US" sz="2500" b="1" i="1">
                        <a:latin typeface="Cambria Math"/>
                        <a:cs typeface="Arial" pitchFamily="34" charset="0"/>
                      </a:rPr>
                      <m:t>(</m:t>
                    </m:r>
                    <m:r>
                      <a:rPr lang="en-US" sz="2500" b="1" i="1"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>
                        <a:latin typeface="Cambria Math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có tiệm cận xiên là </a:t>
                </a:r>
                <a:r>
                  <a:rPr lang="vi-VN" sz="2500" b="1">
                    <a:latin typeface="Arial" pitchFamily="34" charset="0"/>
                    <a:cs typeface="Arial" pitchFamily="34" charset="0"/>
                  </a:rPr>
                  <a:t>đường thẳng</a:t>
                </a: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−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𝟐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13" y="4953000"/>
                <a:ext cx="10783008" cy="477054"/>
              </a:xfrm>
              <a:prstGeom prst="rect">
                <a:avLst/>
              </a:prstGeom>
              <a:blipFill rotWithShape="1">
                <a:blip r:embed="rId11"/>
                <a:stretch>
                  <a:fillRect l="-961" t="-10256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32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48" y="2314575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15476" y="2992765"/>
            <a:ext cx="17412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24445"/>
              </p:ext>
            </p:extLst>
          </p:nvPr>
        </p:nvGraphicFramePr>
        <p:xfrm>
          <a:off x="3918148" y="2589707"/>
          <a:ext cx="5381625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138" name="Equation" r:id="rId5" imgW="2082600" imgH="431640" progId="Equation.DSMT4">
                  <p:embed/>
                </p:oleObj>
              </mc:Choice>
              <mc:Fallback>
                <p:oleObj name="Equation" r:id="rId5" imgW="20826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148" y="2589707"/>
                        <a:ext cx="5381625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utoShape 4"/>
          <p:cNvSpPr>
            <a:spLocks noChangeArrowheads="1"/>
          </p:cNvSpPr>
          <p:nvPr/>
        </p:nvSpPr>
        <p:spPr bwMode="gray">
          <a:xfrm>
            <a:off x="447215" y="95249"/>
            <a:ext cx="40469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 . ĐƯỜNG TIỆM CẬN XIÊN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940164"/>
              </p:ext>
            </p:extLst>
          </p:nvPr>
        </p:nvGraphicFramePr>
        <p:xfrm>
          <a:off x="3956766" y="3733800"/>
          <a:ext cx="5381625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139" name="Equation" r:id="rId7" imgW="2082600" imgH="431640" progId="Equation.DSMT4">
                  <p:embed/>
                </p:oleObj>
              </mc:Choice>
              <mc:Fallback>
                <p:oleObj name="Equation" r:id="rId7" imgW="2082600" imgH="4316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766" y="3733800"/>
                        <a:ext cx="5381625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22612" y="5106018"/>
                <a:ext cx="7238999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Do đó hàm số có tiệm cận đứng là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𝟏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612" y="5106018"/>
                <a:ext cx="7238999" cy="477054"/>
              </a:xfrm>
              <a:prstGeom prst="rect">
                <a:avLst/>
              </a:prstGeom>
              <a:blipFill>
                <a:blip r:embed="rId13"/>
                <a:stretch>
                  <a:fillRect l="-1347"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63133" name="Picture 25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" y="770432"/>
            <a:ext cx="117475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0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99" y="2259757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15476" y="2992765"/>
            <a:ext cx="17412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879221"/>
              </p:ext>
            </p:extLst>
          </p:nvPr>
        </p:nvGraphicFramePr>
        <p:xfrm>
          <a:off x="3956766" y="2601145"/>
          <a:ext cx="6562725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161" name="Equation" r:id="rId5" imgW="2539800" imgH="431640" progId="Equation.DSMT4">
                  <p:embed/>
                </p:oleObj>
              </mc:Choice>
              <mc:Fallback>
                <p:oleObj name="Equation" r:id="rId5" imgW="2539800" imgH="4316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766" y="2601145"/>
                        <a:ext cx="6562725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utoShape 4"/>
          <p:cNvSpPr>
            <a:spLocks noChangeArrowheads="1"/>
          </p:cNvSpPr>
          <p:nvPr/>
        </p:nvSpPr>
        <p:spPr bwMode="gray">
          <a:xfrm>
            <a:off x="447215" y="95249"/>
            <a:ext cx="40469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3  . ĐƯỜNG TIỆM CẬN XIÊN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327644"/>
              </p:ext>
            </p:extLst>
          </p:nvPr>
        </p:nvGraphicFramePr>
        <p:xfrm>
          <a:off x="3171281" y="3657600"/>
          <a:ext cx="6792913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162" name="Equation" r:id="rId7" imgW="2628720" imgH="419040" progId="Equation.DSMT4">
                  <p:embed/>
                </p:oleObj>
              </mc:Choice>
              <mc:Fallback>
                <p:oleObj name="Equation" r:id="rId7" imgW="2628720" imgH="41904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1281" y="3657600"/>
                        <a:ext cx="6792913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294810" y="6096000"/>
                <a:ext cx="936220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Do đó hàm số có tiệm cận xiên là đường thẳng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𝐲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=−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+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𝟑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810" y="6096000"/>
                <a:ext cx="9362202" cy="477054"/>
              </a:xfrm>
              <a:prstGeom prst="rect">
                <a:avLst/>
              </a:prstGeom>
              <a:blipFill>
                <a:blip r:embed="rId13"/>
                <a:stretch>
                  <a:fillRect l="-1042" t="-8974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741443"/>
              </p:ext>
            </p:extLst>
          </p:nvPr>
        </p:nvGraphicFramePr>
        <p:xfrm>
          <a:off x="3696744" y="4840288"/>
          <a:ext cx="626745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163" name="Equation" r:id="rId14" imgW="2425680" imgH="419040" progId="Equation.DSMT4">
                  <p:embed/>
                </p:oleObj>
              </mc:Choice>
              <mc:Fallback>
                <p:oleObj name="Equation" r:id="rId14" imgW="2425680" imgH="41904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6744" y="4840288"/>
                        <a:ext cx="6267450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5154" name="Picture 5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775081"/>
            <a:ext cx="117475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8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0983" y="5638800"/>
            <a:ext cx="1746254" cy="1354444"/>
          </a:xfrm>
          <a:prstGeom prst="rect">
            <a:avLst/>
          </a:prstGeom>
        </p:spPr>
      </p:pic>
      <p:pic>
        <p:nvPicPr>
          <p:cNvPr id="6348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1219200"/>
            <a:ext cx="8950325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3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8012" y="381000"/>
            <a:ext cx="10744200" cy="4876800"/>
          </a:xfrm>
          <a:prstGeom prst="roundRect">
            <a:avLst>
              <a:gd name="adj" fmla="val 397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007172" y="596686"/>
            <a:ext cx="10268840" cy="43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</a:rPr>
              <a:t>Thầy (cô) vào đường link bên dưới để xem toàn bộ bài giảng Powerpoint môn Toán </a:t>
            </a:r>
            <a:r>
              <a:rPr lang="en-US" sz="2000" b="1" smtClean="0">
                <a:solidFill>
                  <a:srgbClr val="000000"/>
                </a:solidFill>
              </a:rPr>
              <a:t>12 </a:t>
            </a:r>
            <a:r>
              <a:rPr lang="en-US" sz="2000" b="1">
                <a:solidFill>
                  <a:srgbClr val="000000"/>
                </a:solidFill>
              </a:rPr>
              <a:t>- KNTT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007172" y="2711376"/>
            <a:ext cx="9694552" cy="216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1900" b="1">
                <a:solidFill>
                  <a:srgbClr val="000000"/>
                </a:solidFill>
              </a:rPr>
              <a:t>Bài giảng được thực hiện công phu và đầy đủ các bài tập và luyện tập . </a:t>
            </a:r>
          </a:p>
          <a:p>
            <a:pPr>
              <a:spcBef>
                <a:spcPct val="50000"/>
              </a:spcBef>
            </a:pPr>
            <a:r>
              <a:rPr lang="vi-VN" sz="1900" b="1">
                <a:solidFill>
                  <a:srgbClr val="000000"/>
                </a:solidFill>
              </a:rPr>
              <a:t>Đặt biệt là phân môn Hình học : các hình vẽ được vẽ chuẩn xác và rõ nét hơn cả SGK ( Đây là điểm khác biệt lớn của bộ Giáo án này ). </a:t>
            </a:r>
            <a:endParaRPr lang="en-US" sz="1900" b="1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vi-VN" sz="1900" b="1">
                <a:solidFill>
                  <a:srgbClr val="C00000"/>
                </a:solidFill>
              </a:rPr>
              <a:t>Hình ảnh không copy từ SGK , để dính bản quyền của bộ sách KNTT</a:t>
            </a:r>
            <a:r>
              <a:rPr lang="vi-VN" sz="1900" b="1">
                <a:solidFill>
                  <a:srgbClr val="000000"/>
                </a:solidFill>
              </a:rPr>
              <a:t>.</a:t>
            </a:r>
            <a:br>
              <a:rPr lang="vi-VN" sz="1900" b="1">
                <a:solidFill>
                  <a:srgbClr val="000000"/>
                </a:solidFill>
              </a:rPr>
            </a:br>
            <a:r>
              <a:rPr lang="vi-VN" sz="1900" b="1">
                <a:solidFill>
                  <a:srgbClr val="000000"/>
                </a:solidFill>
              </a:rPr>
              <a:t>Tất cả bài tập :  Đại số + Hình học đều có hình minh hoạ đầy đủ , giúp việc dạy học dễ dàng .</a:t>
            </a:r>
            <a:endParaRPr lang="en-US" sz="1900" b="1">
              <a:solidFill>
                <a:srgbClr val="000000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2132012" y="1143000"/>
            <a:ext cx="7294910" cy="7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>
                <a:solidFill>
                  <a:srgbClr val="C00000"/>
                </a:solidFill>
              </a:rPr>
              <a:t>https://sites.google.com/view/giaoandientu-toan12-kntt/trang-ch%E1%BB%A7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971886" y="1981200"/>
            <a:ext cx="5615161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i="1">
                <a:solidFill>
                  <a:schemeClr val="accent5">
                    <a:lumMod val="25000"/>
                  </a:schemeClr>
                </a:solidFill>
              </a:rPr>
              <a:t>(copy đường link và dán vào trình duyệt)</a:t>
            </a:r>
          </a:p>
        </p:txBody>
      </p:sp>
    </p:spTree>
    <p:extLst>
      <p:ext uri="{BB962C8B-B14F-4D97-AF65-F5344CB8AC3E}">
        <p14:creationId xmlns:p14="http://schemas.microsoft.com/office/powerpoint/2010/main" val="3565627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10" y="21336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318750"/>
              </p:ext>
            </p:extLst>
          </p:nvPr>
        </p:nvGraphicFramePr>
        <p:xfrm>
          <a:off x="684212" y="2637534"/>
          <a:ext cx="272256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487" name="Equation" r:id="rId5" imgW="1054080" imgH="291960" progId="Equation.DSMT4">
                  <p:embed/>
                </p:oleObj>
              </mc:Choice>
              <mc:Fallback>
                <p:oleObj name="Equation" r:id="rId5" imgW="1054080" imgH="29196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2" y="2637534"/>
                        <a:ext cx="2722563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4238" y="4532293"/>
                <a:ext cx="722896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latin typeface="Arial" pitchFamily="34" charset="0"/>
                    <a:cs typeface="Arial" pitchFamily="34" charset="0"/>
                  </a:rPr>
                  <a:t>b) Do đó, tiệm cận đứng của đồ thị là </a:t>
                </a:r>
                <a:br>
                  <a:rPr lang="en-US" sz="2800" b="1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2800" b="1" smtClean="0">
                    <a:latin typeface="Arial" pitchFamily="34" charset="0"/>
                    <a:cs typeface="Arial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𝟏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, 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=−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𝟏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38" y="4532293"/>
                <a:ext cx="7228965" cy="954107"/>
              </a:xfrm>
              <a:prstGeom prst="rect">
                <a:avLst/>
              </a:prstGeom>
              <a:blipFill>
                <a:blip r:embed="rId11"/>
                <a:stretch>
                  <a:fillRect l="-1771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891331"/>
              </p:ext>
            </p:extLst>
          </p:nvPr>
        </p:nvGraphicFramePr>
        <p:xfrm>
          <a:off x="3568701" y="2668606"/>
          <a:ext cx="2395538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488" name="Equation" r:id="rId12" imgW="927000" imgH="291960" progId="Equation.DSMT4">
                  <p:embed/>
                </p:oleObj>
              </mc:Choice>
              <mc:Fallback>
                <p:oleObj name="Equation" r:id="rId12" imgW="927000" imgH="2919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701" y="2668606"/>
                        <a:ext cx="2395538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37764"/>
              </p:ext>
            </p:extLst>
          </p:nvPr>
        </p:nvGraphicFramePr>
        <p:xfrm>
          <a:off x="1077741" y="3487815"/>
          <a:ext cx="24939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489" name="Equation" r:id="rId14" imgW="965160" imgH="304560" progId="Equation.DSMT4">
                  <p:embed/>
                </p:oleObj>
              </mc:Choice>
              <mc:Fallback>
                <p:oleObj name="Equation" r:id="rId14" imgW="965160" imgH="30456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741" y="3487815"/>
                        <a:ext cx="2493963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638462"/>
              </p:ext>
            </p:extLst>
          </p:nvPr>
        </p:nvGraphicFramePr>
        <p:xfrm>
          <a:off x="3692107" y="3473450"/>
          <a:ext cx="272415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490" name="Equation" r:id="rId16" imgW="1054080" imgH="304560" progId="Equation.DSMT4">
                  <p:embed/>
                </p:oleObj>
              </mc:Choice>
              <mc:Fallback>
                <p:oleObj name="Equation" r:id="rId16" imgW="1054080" imgH="30456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2107" y="3473450"/>
                        <a:ext cx="272415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67902" y="5493532"/>
                <a:ext cx="68791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smtClean="0">
                    <a:latin typeface="Arial" pitchFamily="34" charset="0"/>
                    <a:cs typeface="Arial" pitchFamily="34" charset="0"/>
                  </a:rPr>
                  <a:t>Tiệm cận ngang là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𝟐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902" y="5493532"/>
                <a:ext cx="6879110" cy="523220"/>
              </a:xfrm>
              <a:prstGeom prst="rect">
                <a:avLst/>
              </a:prstGeom>
              <a:blipFill>
                <a:blip r:embed="rId22"/>
                <a:stretch>
                  <a:fillRect l="-186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4477" name="Picture 177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96837"/>
            <a:ext cx="1193641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4478" name="Picture 177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203" y="2133600"/>
            <a:ext cx="4133850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4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38" y="1803094"/>
            <a:ext cx="1395474" cy="3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70473" y="2500710"/>
            <a:ext cx="19236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§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831562"/>
              </p:ext>
            </p:extLst>
          </p:nvPr>
        </p:nvGraphicFramePr>
        <p:xfrm>
          <a:off x="3149600" y="2192712"/>
          <a:ext cx="7745412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996" name="Equation" r:id="rId5" imgW="2997000" imgH="431640" progId="Equation.DSMT4">
                  <p:embed/>
                </p:oleObj>
              </mc:Choice>
              <mc:Fallback>
                <p:oleObj name="Equation" r:id="rId5" imgW="29970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600" y="2192712"/>
                        <a:ext cx="7745412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811287"/>
              </p:ext>
            </p:extLst>
          </p:nvPr>
        </p:nvGraphicFramePr>
        <p:xfrm>
          <a:off x="4647073" y="3276600"/>
          <a:ext cx="2789238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997" name="Equation" r:id="rId7" imgW="1079280" imgH="304560" progId="Equation.DSMT4">
                  <p:embed/>
                </p:oleObj>
              </mc:Choice>
              <mc:Fallback>
                <p:oleObj name="Equation" r:id="rId7" imgW="1079280" imgH="3045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073" y="3276600"/>
                        <a:ext cx="2789238" cy="78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626510"/>
              </p:ext>
            </p:extLst>
          </p:nvPr>
        </p:nvGraphicFramePr>
        <p:xfrm>
          <a:off x="3182937" y="3886200"/>
          <a:ext cx="7712075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998" name="Equation" r:id="rId9" imgW="2984400" imgH="431640" progId="Equation.DSMT4">
                  <p:embed/>
                </p:oleObj>
              </mc:Choice>
              <mc:Fallback>
                <p:oleObj name="Equation" r:id="rId9" imgW="2984400" imgH="4316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37" y="3886200"/>
                        <a:ext cx="7712075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958953"/>
              </p:ext>
            </p:extLst>
          </p:nvPr>
        </p:nvGraphicFramePr>
        <p:xfrm>
          <a:off x="4671961" y="5029200"/>
          <a:ext cx="2789238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999" name="Equation" r:id="rId11" imgW="1079280" imgH="304560" progId="Equation.DSMT4">
                  <p:embed/>
                </p:oleObj>
              </mc:Choice>
              <mc:Fallback>
                <p:oleObj name="Equation" r:id="rId11" imgW="1079280" imgH="30456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1961" y="5029200"/>
                        <a:ext cx="2789238" cy="78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59297" y="5818187"/>
                <a:ext cx="994531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Do đó đường thẳng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𝟏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không phải là tiệm cận đứng của đồ thị hàm số đã cho.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297" y="5818187"/>
                <a:ext cx="9945315" cy="861774"/>
              </a:xfrm>
              <a:prstGeom prst="rect">
                <a:avLst/>
              </a:prstGeom>
              <a:blipFill>
                <a:blip r:embed="rId17"/>
                <a:stretch>
                  <a:fillRect l="-1042" t="-4930" r="-981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5987" name="Picture 9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" y="175907"/>
            <a:ext cx="119364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5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1756273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712100"/>
              </p:ext>
            </p:extLst>
          </p:nvPr>
        </p:nvGraphicFramePr>
        <p:xfrm>
          <a:off x="1376162" y="1991522"/>
          <a:ext cx="6858000" cy="12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044" name="Equation" r:id="rId5" imgW="2654280" imgH="482400" progId="Equation.DSMT4">
                  <p:embed/>
                </p:oleObj>
              </mc:Choice>
              <mc:Fallback>
                <p:oleObj name="Equation" r:id="rId5" imgW="26542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162" y="1991522"/>
                        <a:ext cx="6858000" cy="125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03412" y="4360960"/>
                <a:ext cx="9753599" cy="646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Do đó đồ thị hàm số có tiệm cận ngang là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=−</m:t>
                    </m:r>
                    <m:f>
                      <m:fPr>
                        <m:ctrlPr>
                          <a:rPr lang="en-US" sz="25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5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5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412" y="4360960"/>
                <a:ext cx="9753599" cy="646203"/>
              </a:xfrm>
              <a:prstGeom prst="rect">
                <a:avLst/>
              </a:prstGeom>
              <a:blipFill>
                <a:blip r:embed="rId11"/>
                <a:stretch>
                  <a:fillRect l="-1000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212535"/>
              </p:ext>
            </p:extLst>
          </p:nvPr>
        </p:nvGraphicFramePr>
        <p:xfrm>
          <a:off x="1814513" y="3124200"/>
          <a:ext cx="6300787" cy="12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045" name="Equation" r:id="rId12" imgW="2438280" imgH="482400" progId="Equation.DSMT4">
                  <p:embed/>
                </p:oleObj>
              </mc:Choice>
              <mc:Fallback>
                <p:oleObj name="Equation" r:id="rId12" imgW="2438280" imgH="4824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513" y="3124200"/>
                        <a:ext cx="6300787" cy="125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92583" y="5088815"/>
            <a:ext cx="12255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smtClean="0">
                <a:latin typeface="Arial" pitchFamily="34" charset="0"/>
                <a:cs typeface="Arial" pitchFamily="34" charset="0"/>
              </a:rPr>
              <a:t>Ta có :</a:t>
            </a:r>
            <a:endParaRPr lang="vi-VN" sz="25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296607"/>
              </p:ext>
            </p:extLst>
          </p:nvPr>
        </p:nvGraphicFramePr>
        <p:xfrm>
          <a:off x="2054223" y="4803181"/>
          <a:ext cx="4725988" cy="131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046" name="Equation" r:id="rId14" imgW="1828800" imgH="507960" progId="Equation.DSMT4">
                  <p:embed/>
                </p:oleObj>
              </mc:Choice>
              <mc:Fallback>
                <p:oleObj name="Equation" r:id="rId14" imgW="1828800" imgH="5079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223" y="4803181"/>
                        <a:ext cx="4725988" cy="131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918742"/>
              </p:ext>
            </p:extLst>
          </p:nvPr>
        </p:nvGraphicFramePr>
        <p:xfrm>
          <a:off x="7029449" y="4824611"/>
          <a:ext cx="4856163" cy="131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047" name="Equation" r:id="rId16" imgW="1879560" imgH="507960" progId="Equation.DSMT4">
                  <p:embed/>
                </p:oleObj>
              </mc:Choice>
              <mc:Fallback>
                <p:oleObj name="Equation" r:id="rId16" imgW="1879560" imgH="50796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49" y="4824611"/>
                        <a:ext cx="4856163" cy="131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814513" y="6117826"/>
                <a:ext cx="9753599" cy="646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Do đó đồ thị hàm số có tiệm cận đứng là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=−</m:t>
                    </m:r>
                    <m:f>
                      <m:fPr>
                        <m:ctrlPr>
                          <a:rPr lang="en-US" sz="25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5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5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513" y="6117826"/>
                <a:ext cx="9753599" cy="646203"/>
              </a:xfrm>
              <a:prstGeom prst="rect">
                <a:avLst/>
              </a:prstGeom>
              <a:blipFill>
                <a:blip r:embed="rId20"/>
                <a:stretch>
                  <a:fillRect l="-1063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7035" name="Picture 12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" y="129086"/>
            <a:ext cx="119364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2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1756273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132195"/>
              </p:ext>
            </p:extLst>
          </p:nvPr>
        </p:nvGraphicFramePr>
        <p:xfrm>
          <a:off x="852175" y="2048951"/>
          <a:ext cx="8564563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199" name="Equation" r:id="rId5" imgW="3314520" imgH="507960" progId="Equation.DSMT4">
                  <p:embed/>
                </p:oleObj>
              </mc:Choice>
              <mc:Fallback>
                <p:oleObj name="Equation" r:id="rId5" imgW="3314520" imgH="5079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175" y="2048951"/>
                        <a:ext cx="8564563" cy="1319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903412" y="4360960"/>
            <a:ext cx="97535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smtClean="0">
                <a:latin typeface="Arial" pitchFamily="34" charset="0"/>
                <a:cs typeface="Arial" pitchFamily="34" charset="0"/>
              </a:rPr>
              <a:t>Do đó đồ thị hàm số có không có tiệm cận ngang</a:t>
            </a:r>
            <a:endParaRPr lang="vi-VN" sz="25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2583" y="5325738"/>
            <a:ext cx="12255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smtClean="0">
                <a:latin typeface="Arial" pitchFamily="34" charset="0"/>
                <a:cs typeface="Arial" pitchFamily="34" charset="0"/>
              </a:rPr>
              <a:t>Ta có :</a:t>
            </a:r>
            <a:endParaRPr lang="vi-VN" sz="25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803664"/>
              </p:ext>
            </p:extLst>
          </p:nvPr>
        </p:nvGraphicFramePr>
        <p:xfrm>
          <a:off x="1903412" y="5000914"/>
          <a:ext cx="4654262" cy="1018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200" name="Equation" r:id="rId7" imgW="1981080" imgH="431640" progId="Equation.DSMT4">
                  <p:embed/>
                </p:oleObj>
              </mc:Choice>
              <mc:Fallback>
                <p:oleObj name="Equation" r:id="rId7" imgW="1981080" imgH="43164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3412" y="5000914"/>
                        <a:ext cx="4654262" cy="1018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814513" y="6117826"/>
                <a:ext cx="9753599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Do đó đồ thị hàm số có tiệm cận đứng là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=−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𝟐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513" y="6117826"/>
                <a:ext cx="9753599" cy="477054"/>
              </a:xfrm>
              <a:prstGeom prst="rect">
                <a:avLst/>
              </a:prstGeom>
              <a:blipFill>
                <a:blip r:embed="rId15"/>
                <a:stretch>
                  <a:fillRect l="-1063"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717620"/>
              </p:ext>
            </p:extLst>
          </p:nvPr>
        </p:nvGraphicFramePr>
        <p:xfrm>
          <a:off x="1233487" y="3170238"/>
          <a:ext cx="8137525" cy="131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201" name="Equation" r:id="rId16" imgW="3149280" imgH="507960" progId="Equation.DSMT4">
                  <p:embed/>
                </p:oleObj>
              </mc:Choice>
              <mc:Fallback>
                <p:oleObj name="Equation" r:id="rId16" imgW="3149280" imgH="5079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487" y="3170238"/>
                        <a:ext cx="8137525" cy="131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31002"/>
              </p:ext>
            </p:extLst>
          </p:nvPr>
        </p:nvGraphicFramePr>
        <p:xfrm>
          <a:off x="6780212" y="4961323"/>
          <a:ext cx="4774045" cy="1018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202" name="Equation" r:id="rId18" imgW="2031840" imgH="431640" progId="Equation.DSMT4">
                  <p:embed/>
                </p:oleObj>
              </mc:Choice>
              <mc:Fallback>
                <p:oleObj name="Equation" r:id="rId18" imgW="2031840" imgH="43164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212" y="4961323"/>
                        <a:ext cx="4774045" cy="1018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6190" name="Picture 6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" y="129086"/>
            <a:ext cx="119364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9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54" y="3058974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AutoShape 4"/>
          <p:cNvSpPr>
            <a:spLocks noChangeArrowheads="1"/>
          </p:cNvSpPr>
          <p:nvPr/>
        </p:nvSpPr>
        <p:spPr bwMode="gray">
          <a:xfrm>
            <a:off x="447215" y="95249"/>
            <a:ext cx="43517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ĐƯỜNG TIỆM CẬN NGANG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23212" y="3181706"/>
            <a:ext cx="3667125" cy="3270409"/>
            <a:chOff x="7964487" y="3181706"/>
            <a:chExt cx="3667125" cy="3270409"/>
          </a:xfrm>
        </p:grpSpPr>
        <p:pic>
          <p:nvPicPr>
            <p:cNvPr id="78848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8120" y="5959672"/>
              <a:ext cx="119443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8848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4487" y="3181706"/>
              <a:ext cx="3667125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79412" y="685800"/>
            <a:ext cx="11658600" cy="2228706"/>
            <a:chOff x="379412" y="685800"/>
            <a:chExt cx="11658600" cy="2228706"/>
          </a:xfrm>
        </p:grpSpPr>
        <p:sp>
          <p:nvSpPr>
            <p:cNvPr id="17" name="Rounded Rectangle 16"/>
            <p:cNvSpPr/>
            <p:nvPr/>
          </p:nvSpPr>
          <p:spPr>
            <a:xfrm>
              <a:off x="379412" y="685800"/>
              <a:ext cx="11506200" cy="2228706"/>
            </a:xfrm>
            <a:prstGeom prst="roundRect">
              <a:avLst>
                <a:gd name="adj" fmla="val 3662"/>
              </a:avLst>
            </a:prstGeom>
            <a:solidFill>
              <a:srgbClr val="E5F3F7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684212" y="742949"/>
                  <a:ext cx="11353800" cy="2171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	</a:t>
                  </a:r>
                  <a:r>
                    <a:rPr lang="en-US" sz="2500" b="1" smtClean="0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Nhận biết đường tiệm cận ngang</a:t>
                  </a:r>
                </a:p>
                <a:p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sz="2500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𝟐</m:t>
                          </m:r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+</m:t>
                          </m:r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den>
                      </m:f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có đồ thị (C). Với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&gt;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𝟎</m:t>
                      </m:r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, xét điểm M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;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sz="2500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thuộc (C). Gọi H là hình chiếu vuông góc của M trên </a:t>
                  </a:r>
                  <a:r>
                    <a:rPr lang="vi-VN" sz="2500" b="1" smtClean="0"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𝟐</m:t>
                      </m:r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</a:t>
                  </a:r>
                </a:p>
                <a:p>
                  <a:pPr marL="457200" indent="-457200">
                    <a:buAutoNum type="alphaLcParenR"/>
                  </a:pPr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Tính khoảng cách MH</a:t>
                  </a:r>
                </a:p>
                <a:p>
                  <a:pPr marL="457200" indent="-457200">
                    <a:buAutoNum type="alphaLcParenR"/>
                  </a:pPr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Có nhận xét gì về khoảng cách MH khi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500" b="1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→+∞</m:t>
                      </m:r>
                    </m:oMath>
                  </a14:m>
                  <a:endParaRPr lang="en-US" sz="2500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212" y="742949"/>
                  <a:ext cx="11353800" cy="217155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859" t="-1966" b="-64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1" t="13647" r="17338" b="31808"/>
            <a:stretch/>
          </p:blipFill>
          <p:spPr bwMode="auto">
            <a:xfrm>
              <a:off x="608011" y="819149"/>
              <a:ext cx="1065213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928415" y="3556015"/>
            <a:ext cx="1705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latin typeface="Arial" pitchFamily="34" charset="0"/>
                <a:cs typeface="Arial" pitchFamily="34" charset="0"/>
              </a:rPr>
              <a:t>a) Ta có : 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811952"/>
              </p:ext>
            </p:extLst>
          </p:nvPr>
        </p:nvGraphicFramePr>
        <p:xfrm>
          <a:off x="2665412" y="3317344"/>
          <a:ext cx="3173412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43" name="Equation" r:id="rId9" imgW="1485720" imgH="482400" progId="Equation.DSMT4">
                  <p:embed/>
                </p:oleObj>
              </mc:Choice>
              <mc:Fallback>
                <p:oleObj name="Equation" r:id="rId9" imgW="1485720" imgH="4824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5412" y="3317344"/>
                        <a:ext cx="3173412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775476"/>
              </p:ext>
            </p:extLst>
          </p:nvPr>
        </p:nvGraphicFramePr>
        <p:xfrm>
          <a:off x="1358899" y="4418144"/>
          <a:ext cx="4773613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44" name="Equation" r:id="rId11" imgW="2234880" imgH="469800" progId="Equation.DSMT4">
                  <p:embed/>
                </p:oleObj>
              </mc:Choice>
              <mc:Fallback>
                <p:oleObj name="Equation" r:id="rId11" imgW="2234880" imgH="469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899" y="4418144"/>
                        <a:ext cx="4773613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450529"/>
              </p:ext>
            </p:extLst>
          </p:nvPr>
        </p:nvGraphicFramePr>
        <p:xfrm>
          <a:off x="2428081" y="5547773"/>
          <a:ext cx="30924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45" name="Equation" r:id="rId13" imgW="1447560" imgH="469800" progId="Equation.DSMT4">
                  <p:embed/>
                </p:oleObj>
              </mc:Choice>
              <mc:Fallback>
                <p:oleObj name="Equation" r:id="rId13" imgW="1447560" imgH="4698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081" y="5547773"/>
                        <a:ext cx="3092450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49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1756273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60337"/>
              </p:ext>
            </p:extLst>
          </p:nvPr>
        </p:nvGraphicFramePr>
        <p:xfrm>
          <a:off x="3123505" y="2058887"/>
          <a:ext cx="538162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10" name="Equation" r:id="rId5" imgW="2082600" imgH="431640" progId="Equation.DSMT4">
                  <p:embed/>
                </p:oleObj>
              </mc:Choice>
              <mc:Fallback>
                <p:oleObj name="Equation" r:id="rId5" imgW="2082600" imgH="4316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505" y="2058887"/>
                        <a:ext cx="5381625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579832" y="2380747"/>
            <a:ext cx="17031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smtClean="0">
                <a:latin typeface="Arial" pitchFamily="34" charset="0"/>
                <a:cs typeface="Arial" pitchFamily="34" charset="0"/>
              </a:rPr>
              <a:t>Ta có : </a:t>
            </a:r>
            <a:endParaRPr lang="vi-VN" sz="25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526415"/>
              </p:ext>
            </p:extLst>
          </p:nvPr>
        </p:nvGraphicFramePr>
        <p:xfrm>
          <a:off x="2454418" y="3179661"/>
          <a:ext cx="6759575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11" name="Equation" r:id="rId7" imgW="2616120" imgH="419040" progId="Equation.DSMT4">
                  <p:embed/>
                </p:oleObj>
              </mc:Choice>
              <mc:Fallback>
                <p:oleObj name="Equation" r:id="rId7" imgW="2616120" imgH="419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4418" y="3179661"/>
                        <a:ext cx="6759575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716910"/>
              </p:ext>
            </p:extLst>
          </p:nvPr>
        </p:nvGraphicFramePr>
        <p:xfrm>
          <a:off x="2946543" y="4267200"/>
          <a:ext cx="6267450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12" name="Equation" r:id="rId9" imgW="2425680" imgH="419040" progId="Equation.DSMT4">
                  <p:embed/>
                </p:oleObj>
              </mc:Choice>
              <mc:Fallback>
                <p:oleObj name="Equation" r:id="rId9" imgW="2425680" imgH="41904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6543" y="4267200"/>
                        <a:ext cx="6267450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559297" y="5595240"/>
                <a:ext cx="10326315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Do đó đồ thị hàm số có tiệm cận xiên là đường thẳng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𝟐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−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𝟑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297" y="5595240"/>
                <a:ext cx="10326315" cy="477054"/>
              </a:xfrm>
              <a:prstGeom prst="rect">
                <a:avLst/>
              </a:prstGeom>
              <a:blipFill>
                <a:blip r:embed="rId17"/>
                <a:stretch>
                  <a:fillRect l="-1004"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7203" name="Picture 5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129086"/>
            <a:ext cx="119364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0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2" y="2499221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08212" y="3187759"/>
            <a:ext cx="17397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§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404106"/>
              </p:ext>
            </p:extLst>
          </p:nvPr>
        </p:nvGraphicFramePr>
        <p:xfrm>
          <a:off x="3982387" y="2882567"/>
          <a:ext cx="3806825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014" name="Equation" r:id="rId5" imgW="1473120" imgH="419040" progId="Equation.DSMT4">
                  <p:embed/>
                </p:oleObj>
              </mc:Choice>
              <mc:Fallback>
                <p:oleObj name="Equation" r:id="rId5" imgW="14731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387" y="2882567"/>
                        <a:ext cx="3806825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665412" y="3918231"/>
                <a:ext cx="9372600" cy="653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𝒇</m:t>
                        </m:r>
                      </m:e>
                      <m:sup>
                        <m: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𝒙</m:t>
                        </m:r>
                      </m:e>
                    </m:d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−</m:t>
                        </m:r>
                        <m: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𝟓𝟎</m:t>
                        </m:r>
                      </m:num>
                      <m:den>
                        <m:sSup>
                          <m:sSupPr>
                            <m:ctrlPr>
                              <a:rPr lang="en-US" sz="25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25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5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&lt;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𝟎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với mọi x nên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𝒇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(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) 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là hàm số giảm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412" y="3918231"/>
                <a:ext cx="9372600" cy="653769"/>
              </a:xfrm>
              <a:prstGeom prst="rect">
                <a:avLst/>
              </a:prstGeom>
              <a:blipFill>
                <a:blip r:embed="rId10"/>
                <a:stretch>
                  <a:fillRect l="-1040" b="-8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29076"/>
              </p:ext>
            </p:extLst>
          </p:nvPr>
        </p:nvGraphicFramePr>
        <p:xfrm>
          <a:off x="2817812" y="4525399"/>
          <a:ext cx="3971925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015" name="Equation" r:id="rId11" imgW="1536480" imgH="419040" progId="Equation.DSMT4">
                  <p:embed/>
                </p:oleObj>
              </mc:Choice>
              <mc:Fallback>
                <p:oleObj name="Equation" r:id="rId11" imgW="1536480" imgH="419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812" y="4525399"/>
                        <a:ext cx="3971925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923359"/>
              </p:ext>
            </p:extLst>
          </p:nvPr>
        </p:nvGraphicFramePr>
        <p:xfrm>
          <a:off x="6827478" y="4518025"/>
          <a:ext cx="4103687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016" name="Equation" r:id="rId13" imgW="1587240" imgH="431640" progId="Equation.DSMT4">
                  <p:embed/>
                </p:oleObj>
              </mc:Choice>
              <mc:Fallback>
                <p:oleObj name="Equation" r:id="rId13" imgW="1587240" imgH="4316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7478" y="4518025"/>
                        <a:ext cx="4103687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729972" y="5712711"/>
            <a:ext cx="10119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b="1">
                <a:cs typeface="Arial" pitchFamily="34" charset="0"/>
              </a:rPr>
              <a:t>Tính chất này nói lên: Khi sản xuất càng nhiều sản phẩm thì chi phí sản xuất trung bình cho mỗi sản phẩm càng giảm, nhưng không </a:t>
            </a:r>
            <a:r>
              <a:rPr lang="vi-VN" sz="2300" b="1" smtClean="0">
                <a:cs typeface="Arial" pitchFamily="34" charset="0"/>
              </a:rPr>
              <a:t>dưới</a:t>
            </a:r>
            <a:r>
              <a:rPr lang="en-US" sz="2300" b="1" smtClean="0">
                <a:cs typeface="Arial" pitchFamily="34" charset="0"/>
              </a:rPr>
              <a:t> </a:t>
            </a:r>
            <a:r>
              <a:rPr lang="en-US" sz="2300" b="1" smtClean="0">
                <a:solidFill>
                  <a:srgbClr val="C00000"/>
                </a:solidFill>
                <a:cs typeface="Arial" pitchFamily="34" charset="0"/>
              </a:rPr>
              <a:t>2</a:t>
            </a:r>
            <a:r>
              <a:rPr lang="en-US" sz="2300" b="1" smtClean="0">
                <a:cs typeface="Arial" pitchFamily="34" charset="0"/>
              </a:rPr>
              <a:t>.</a:t>
            </a:r>
            <a:endParaRPr lang="vi-VN" sz="23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007" name="Picture 7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84634"/>
            <a:ext cx="1193641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567" y="21336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74812" y="2483721"/>
            <a:ext cx="9982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§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Độ dài cạnh còn lại của mảnh vườn là : 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201780"/>
              </p:ext>
            </p:extLst>
          </p:nvPr>
        </p:nvGraphicFramePr>
        <p:xfrm>
          <a:off x="8380412" y="2242021"/>
          <a:ext cx="1252682" cy="988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38" name="Equation" r:id="rId5" imgW="533160" imgH="419040" progId="Equation.DSMT4">
                  <p:embed/>
                </p:oleObj>
              </mc:Choice>
              <mc:Fallback>
                <p:oleObj name="Equation" r:id="rId5" imgW="5331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0412" y="2242021"/>
                        <a:ext cx="1252682" cy="988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132012" y="3256693"/>
            <a:ext cx="34185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smtClean="0">
                <a:latin typeface="Arial" pitchFamily="34" charset="0"/>
                <a:cs typeface="Arial" pitchFamily="34" charset="0"/>
              </a:rPr>
              <a:t>Chu vi mảnh vườn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078797"/>
              </p:ext>
            </p:extLst>
          </p:nvPr>
        </p:nvGraphicFramePr>
        <p:xfrm>
          <a:off x="5505450" y="2984993"/>
          <a:ext cx="5160962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39" name="Equation" r:id="rId7" imgW="2197080" imgH="419040" progId="Equation.DSMT4">
                  <p:embed/>
                </p:oleObj>
              </mc:Choice>
              <mc:Fallback>
                <p:oleObj name="Equation" r:id="rId7" imgW="2197080" imgH="419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2984993"/>
                        <a:ext cx="5160962" cy="98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8921" y="4064078"/>
            <a:ext cx="13579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smtClean="0">
                <a:latin typeface="Arial" pitchFamily="34" charset="0"/>
                <a:cs typeface="Arial" pitchFamily="34" charset="0"/>
              </a:rPr>
              <a:t>Ta có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0963186"/>
              </p:ext>
            </p:extLst>
          </p:nvPr>
        </p:nvGraphicFramePr>
        <p:xfrm>
          <a:off x="1981436" y="3775418"/>
          <a:ext cx="4921250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40" name="Equation" r:id="rId9" imgW="2095200" imgH="419040" progId="Equation.DSMT4">
                  <p:embed/>
                </p:oleObj>
              </mc:Choice>
              <mc:Fallback>
                <p:oleObj name="Equation" r:id="rId9" imgW="2095200" imgH="4190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436" y="3775418"/>
                        <a:ext cx="4921250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429024"/>
              </p:ext>
            </p:extLst>
          </p:nvPr>
        </p:nvGraphicFramePr>
        <p:xfrm>
          <a:off x="6997699" y="3746993"/>
          <a:ext cx="5040313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41" name="Equation" r:id="rId11" imgW="2145960" imgH="419040" progId="Equation.DSMT4">
                  <p:embed/>
                </p:oleObj>
              </mc:Choice>
              <mc:Fallback>
                <p:oleObj name="Equation" r:id="rId11" imgW="2145960" imgH="4190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699" y="3746993"/>
                        <a:ext cx="5040313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80009" y="4806101"/>
            <a:ext cx="80768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Do đó, đồ thị hàm số P(x) không có tiệm cận </a:t>
            </a:r>
            <a:r>
              <a:rPr lang="en-US" sz="2500" b="1" smtClean="0">
                <a:latin typeface="Arial" pitchFamily="34" charset="0"/>
                <a:cs typeface="Arial" pitchFamily="34" charset="0"/>
              </a:rPr>
              <a:t>ngang.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6830" y="5423393"/>
            <a:ext cx="13579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smtClean="0">
                <a:latin typeface="Arial" pitchFamily="34" charset="0"/>
                <a:cs typeface="Arial" pitchFamily="34" charset="0"/>
              </a:rPr>
              <a:t>Ta có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503061"/>
              </p:ext>
            </p:extLst>
          </p:nvPr>
        </p:nvGraphicFramePr>
        <p:xfrm>
          <a:off x="2132012" y="5167380"/>
          <a:ext cx="4324350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42" name="Equation" r:id="rId13" imgW="1841400" imgH="419040" progId="Equation.DSMT4">
                  <p:embed/>
                </p:oleObj>
              </mc:Choice>
              <mc:Fallback>
                <p:oleObj name="Equation" r:id="rId13" imgW="1841400" imgH="4190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2" y="5167380"/>
                        <a:ext cx="4324350" cy="98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262057"/>
              </p:ext>
            </p:extLst>
          </p:nvPr>
        </p:nvGraphicFramePr>
        <p:xfrm>
          <a:off x="6835775" y="5126531"/>
          <a:ext cx="4443413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43" name="Equation" r:id="rId15" imgW="1892160" imgH="419040" progId="Equation.DSMT4">
                  <p:embed/>
                </p:oleObj>
              </mc:Choice>
              <mc:Fallback>
                <p:oleObj name="Equation" r:id="rId15" imgW="1892160" imgH="41904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5126531"/>
                        <a:ext cx="4443413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6131" y="6197446"/>
                <a:ext cx="807680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Do đó, đồ thị hàm số P(x) </a:t>
                </a: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có tiệm cận đứng là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𝟎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131" y="6197446"/>
                <a:ext cx="8076803" cy="477054"/>
              </a:xfrm>
              <a:prstGeom prst="rect">
                <a:avLst/>
              </a:prstGeom>
              <a:blipFill>
                <a:blip r:embed="rId19"/>
                <a:stretch>
                  <a:fillRect l="-1284"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9025" name="Picture 6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" y="152400"/>
            <a:ext cx="1191895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3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20" grpId="0"/>
      <p:bldP spid="21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284809" y="2462261"/>
            <a:ext cx="13579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smtClean="0">
                <a:latin typeface="Arial" pitchFamily="34" charset="0"/>
                <a:cs typeface="Arial" pitchFamily="34" charset="0"/>
              </a:rPr>
              <a:t>Ta có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345923"/>
              </p:ext>
            </p:extLst>
          </p:nvPr>
        </p:nvGraphicFramePr>
        <p:xfrm>
          <a:off x="3642772" y="2133600"/>
          <a:ext cx="6442075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193" name="Equation" r:id="rId4" imgW="2743200" imgH="419040" progId="Equation.DSMT4">
                  <p:embed/>
                </p:oleObj>
              </mc:Choice>
              <mc:Fallback>
                <p:oleObj name="Equation" r:id="rId4" imgW="2743200" imgH="4190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2772" y="2133600"/>
                        <a:ext cx="6442075" cy="98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84809" y="3417273"/>
                <a:ext cx="8076803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Do đó, đồ thị hàm số P(x) </a:t>
                </a: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có tiệm cận xiên là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𝟐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809" y="3417273"/>
                <a:ext cx="8076803" cy="477054"/>
              </a:xfrm>
              <a:prstGeom prst="rect">
                <a:avLst/>
              </a:prstGeom>
              <a:blipFill>
                <a:blip r:embed="rId8"/>
                <a:stretch>
                  <a:fillRect l="-1283"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819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191895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19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/>
          <p:cNvSpPr/>
          <p:nvPr/>
        </p:nvSpPr>
        <p:spPr>
          <a:xfrm>
            <a:off x="-812588" y="464057"/>
            <a:ext cx="5463146" cy="5892800"/>
          </a:xfrm>
          <a:custGeom>
            <a:avLst/>
            <a:gdLst/>
            <a:ahLst/>
            <a:cxnLst/>
            <a:rect l="l" t="t" r="r" b="b"/>
            <a:pathLst>
              <a:path w="4098427" h="4419600">
                <a:moveTo>
                  <a:pt x="0" y="0"/>
                </a:moveTo>
                <a:lnTo>
                  <a:pt x="4098427" y="0"/>
                </a:lnTo>
                <a:lnTo>
                  <a:pt x="2588032" y="4419600"/>
                </a:lnTo>
                <a:lnTo>
                  <a:pt x="0" y="441960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45" name="Rectangle 15"/>
          <p:cNvSpPr/>
          <p:nvPr/>
        </p:nvSpPr>
        <p:spPr>
          <a:xfrm rot="1132070">
            <a:off x="3697390" y="-30659"/>
            <a:ext cx="1915577" cy="6882235"/>
          </a:xfrm>
          <a:custGeom>
            <a:avLst/>
            <a:gdLst/>
            <a:ahLst/>
            <a:cxnLst/>
            <a:rect l="l" t="t" r="r" b="b"/>
            <a:pathLst>
              <a:path w="1437057" h="5161676">
                <a:moveTo>
                  <a:pt x="1437057" y="0"/>
                </a:moveTo>
                <a:lnTo>
                  <a:pt x="1437057" y="4670563"/>
                </a:lnTo>
                <a:lnTo>
                  <a:pt x="0" y="5161676"/>
                </a:lnTo>
                <a:lnTo>
                  <a:pt x="0" y="491114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bg1">
                  <a:alpha val="3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46" name="Rectangle 15"/>
          <p:cNvSpPr/>
          <p:nvPr/>
        </p:nvSpPr>
        <p:spPr>
          <a:xfrm rot="1132070">
            <a:off x="5733438" y="-30659"/>
            <a:ext cx="1915577" cy="6882235"/>
          </a:xfrm>
          <a:custGeom>
            <a:avLst/>
            <a:gdLst/>
            <a:ahLst/>
            <a:cxnLst/>
            <a:rect l="l" t="t" r="r" b="b"/>
            <a:pathLst>
              <a:path w="1437057" h="5161676">
                <a:moveTo>
                  <a:pt x="1437057" y="0"/>
                </a:moveTo>
                <a:lnTo>
                  <a:pt x="1437057" y="4670563"/>
                </a:lnTo>
                <a:lnTo>
                  <a:pt x="0" y="5161676"/>
                </a:lnTo>
                <a:lnTo>
                  <a:pt x="0" y="491114"/>
                </a:ln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100000">
                <a:schemeClr val="bg1">
                  <a:alpha val="3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17982" r="12601" b="22046"/>
          <a:stretch/>
        </p:blipFill>
        <p:spPr bwMode="auto">
          <a:xfrm>
            <a:off x="1167199" y="869115"/>
            <a:ext cx="1660188" cy="29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11198" r="6916" b="28723"/>
          <a:stretch/>
        </p:blipFill>
        <p:spPr bwMode="auto">
          <a:xfrm>
            <a:off x="1115994" y="1219200"/>
            <a:ext cx="2507896" cy="33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t="19121" r="17589" b="20906"/>
          <a:stretch/>
        </p:blipFill>
        <p:spPr bwMode="auto">
          <a:xfrm>
            <a:off x="990697" y="1018100"/>
            <a:ext cx="542890" cy="34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hac nen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52812" y="-236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54" y="3058974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AutoShape 4"/>
          <p:cNvSpPr>
            <a:spLocks noChangeArrowheads="1"/>
          </p:cNvSpPr>
          <p:nvPr/>
        </p:nvSpPr>
        <p:spPr bwMode="gray">
          <a:xfrm>
            <a:off x="447215" y="95249"/>
            <a:ext cx="43517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ĐƯỜNG TIỆM CẬN NGANG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23212" y="3181706"/>
            <a:ext cx="3667125" cy="3270409"/>
            <a:chOff x="7964487" y="3181706"/>
            <a:chExt cx="3667125" cy="3270409"/>
          </a:xfrm>
        </p:grpSpPr>
        <p:pic>
          <p:nvPicPr>
            <p:cNvPr id="78848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8120" y="5959672"/>
              <a:ext cx="119443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8848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4487" y="3181706"/>
              <a:ext cx="3667125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79412" y="685800"/>
            <a:ext cx="11658600" cy="2228706"/>
            <a:chOff x="379412" y="685800"/>
            <a:chExt cx="11658600" cy="2228706"/>
          </a:xfrm>
        </p:grpSpPr>
        <p:sp>
          <p:nvSpPr>
            <p:cNvPr id="17" name="Rounded Rectangle 16"/>
            <p:cNvSpPr/>
            <p:nvPr/>
          </p:nvSpPr>
          <p:spPr>
            <a:xfrm>
              <a:off x="379412" y="685800"/>
              <a:ext cx="11506200" cy="2228706"/>
            </a:xfrm>
            <a:prstGeom prst="roundRect">
              <a:avLst>
                <a:gd name="adj" fmla="val 3662"/>
              </a:avLst>
            </a:prstGeom>
            <a:solidFill>
              <a:srgbClr val="E5F3F7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684212" y="742949"/>
                  <a:ext cx="11353800" cy="2171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smtClean="0">
                      <a:latin typeface="Arial" pitchFamily="34" charset="0"/>
                      <a:cs typeface="Arial" pitchFamily="34" charset="0"/>
                    </a:rPr>
                    <a:t>	</a:t>
                  </a:r>
                  <a:r>
                    <a:rPr lang="en-US" sz="2500" b="1" smtClean="0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Nhận biết đường tiệm cận ngang</a:t>
                  </a:r>
                </a:p>
                <a:p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sz="2500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500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𝟐</m:t>
                          </m:r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+</m:t>
                          </m:r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den>
                      </m:f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có đồ thị (C). Với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&gt;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𝟎</m:t>
                      </m:r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, xét điểm M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;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sz="2500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en-US" sz="2500" b="1" i="1" smtClean="0">
                              <a:latin typeface="Cambria Math"/>
                              <a:cs typeface="Arial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thuộc (C). Gọi H là hình chiếu vuông góc của M trên </a:t>
                  </a:r>
                  <a:r>
                    <a:rPr lang="vi-VN" sz="2500" b="1" smtClean="0">
                      <a:latin typeface="Arial" pitchFamily="34" charset="0"/>
                      <a:cs typeface="Arial" pitchFamily="34" charset="0"/>
                    </a:rPr>
                    <a:t>đường thẳng</a:t>
                  </a:r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𝒚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𝟐</m:t>
                      </m:r>
                    </m:oMath>
                  </a14:m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 </a:t>
                  </a:r>
                </a:p>
                <a:p>
                  <a:pPr marL="457200" indent="-457200">
                    <a:buAutoNum type="alphaLcParenR"/>
                  </a:pPr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Tính khoảng cách MH</a:t>
                  </a:r>
                </a:p>
                <a:p>
                  <a:pPr marL="457200" indent="-457200">
                    <a:buAutoNum type="alphaLcParenR"/>
                  </a:pPr>
                  <a:r>
                    <a:rPr lang="en-US" sz="2500" b="1" smtClean="0">
                      <a:latin typeface="Arial" pitchFamily="34" charset="0"/>
                      <a:cs typeface="Arial" pitchFamily="34" charset="0"/>
                    </a:rPr>
                    <a:t>Có nhận xét gì về khoảng cách MH khi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𝒙</m:t>
                      </m:r>
                      <m:r>
                        <a:rPr lang="en-US" sz="2500" b="1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→+∞</m:t>
                      </m:r>
                    </m:oMath>
                  </a14:m>
                  <a:endParaRPr lang="en-US" sz="2500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212" y="742949"/>
                  <a:ext cx="11353800" cy="217155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859" t="-1966" b="-64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1" t="13647" r="17338" b="31808"/>
            <a:stretch/>
          </p:blipFill>
          <p:spPr bwMode="auto">
            <a:xfrm>
              <a:off x="608011" y="819149"/>
              <a:ext cx="1065213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1293812" y="3764199"/>
            <a:ext cx="1705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latin typeface="Arial" pitchFamily="34" charset="0"/>
                <a:cs typeface="Arial" pitchFamily="34" charset="0"/>
              </a:rPr>
              <a:t>b) Ta có : 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286818"/>
              </p:ext>
            </p:extLst>
          </p:nvPr>
        </p:nvGraphicFramePr>
        <p:xfrm>
          <a:off x="3030809" y="3408584"/>
          <a:ext cx="1771047" cy="1087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029" name="Equation" r:id="rId9" imgW="685800" imgH="419040" progId="Equation.DSMT4">
                  <p:embed/>
                </p:oleObj>
              </mc:Choice>
              <mc:Fallback>
                <p:oleObj name="Equation" r:id="rId9" imgW="685800" imgH="41904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0809" y="3408584"/>
                        <a:ext cx="1771047" cy="1087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673224" y="4557164"/>
                <a:ext cx="525938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Do đó , khi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𝒙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→+∞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𝑴𝑯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</m:t>
                    </m:r>
                    <m:r>
                      <a:rPr lang="en-US" sz="2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𝟎</m:t>
                    </m:r>
                  </m:oMath>
                </a14:m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224" y="4557164"/>
                <a:ext cx="5259388" cy="477054"/>
              </a:xfrm>
              <a:prstGeom prst="rect">
                <a:avLst/>
              </a:prstGeom>
              <a:blipFill>
                <a:blip r:embed="rId11"/>
                <a:stretch>
                  <a:fillRect l="-1854"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61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966" y="5735743"/>
            <a:ext cx="1748859" cy="13568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8012" y="762000"/>
            <a:ext cx="10972615" cy="2229891"/>
            <a:chOff x="644524" y="1143000"/>
            <a:chExt cx="10972615" cy="2229891"/>
          </a:xfrm>
        </p:grpSpPr>
        <p:grpSp>
          <p:nvGrpSpPr>
            <p:cNvPr id="2" name="Group 1"/>
            <p:cNvGrpSpPr/>
            <p:nvPr/>
          </p:nvGrpSpPr>
          <p:grpSpPr>
            <a:xfrm>
              <a:off x="644524" y="1143000"/>
              <a:ext cx="10972615" cy="2229891"/>
              <a:chOff x="637336" y="1311972"/>
              <a:chExt cx="10972615" cy="2229891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637336" y="1311972"/>
                <a:ext cx="10668000" cy="1981200"/>
              </a:xfrm>
              <a:prstGeom prst="roundRect">
                <a:avLst>
                  <a:gd name="adj" fmla="val 3662"/>
                </a:avLst>
              </a:prstGeom>
              <a:solidFill>
                <a:srgbClr val="FDEDD3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065212" y="1471099"/>
                    <a:ext cx="9862048" cy="8925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2600" b="1" smtClean="0">
                        <a:latin typeface="Arial" pitchFamily="34" charset="0"/>
                        <a:cs typeface="Arial" pitchFamily="34" charset="0"/>
                      </a:rPr>
                      <a:t>Đường thẳng </a:t>
                    </a:r>
                    <a14:m>
                      <m:oMath xmlns:m="http://schemas.openxmlformats.org/officeDocument/2006/math">
                        <m:r>
                          <a:rPr lang="en-US" sz="2600" b="1" i="1" smtClean="0">
                            <a:latin typeface="Cambria Math"/>
                            <a:cs typeface="Arial" pitchFamily="34" charset="0"/>
                          </a:rPr>
                          <m:t>𝒚</m:t>
                        </m:r>
                        <m:r>
                          <a:rPr lang="en-US" sz="2600" b="1" i="1" smtClean="0">
                            <a:latin typeface="Cambria Math"/>
                            <a:cs typeface="Arial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6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600" b="1" i="1" smtClean="0">
                                <a:latin typeface="Cambria Math"/>
                                <a:cs typeface="Arial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600" b="1" i="1" smtClean="0">
                                <a:latin typeface="Cambria Math"/>
                                <a:cs typeface="Arial" pitchFamily="34" charset="0"/>
                              </a:rPr>
                              <m:t>𝟎</m:t>
                            </m:r>
                          </m:sub>
                        </m:sSub>
                      </m:oMath>
                    </a14:m>
                    <a:r>
                      <a:rPr lang="en-US" sz="2600" b="1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 gọi là </a:t>
                    </a:r>
                    <a:r>
                      <a:rPr lang="en-US" sz="2600" b="1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đường tiệm cận ngang </a:t>
                    </a:r>
                    <a:r>
                      <a:rPr lang="en-US" sz="2600" b="1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của đồ thị hàm số </a:t>
                    </a:r>
                    <a14:m>
                      <m:oMath xmlns:m="http://schemas.openxmlformats.org/officeDocument/2006/math"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𝒚</m:t>
                        </m:r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𝒇</m:t>
                        </m:r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(</m:t>
                        </m:r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𝒙</m:t>
                        </m:r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)</m:t>
                        </m:r>
                      </m:oMath>
                    </a14:m>
                    <a:r>
                      <a:rPr lang="en-US" sz="2600" b="1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 nếu </a:t>
                    </a:r>
                    <a:endParaRPr lang="en-US" sz="2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5212" y="1471099"/>
                    <a:ext cx="9862048" cy="89255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1112" t="-6122" r="-1112" b="-156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384901" y="2226372"/>
                <a:ext cx="1225050" cy="131549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285536" y="2531172"/>
                <a:ext cx="12192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b="1">
                    <a:latin typeface="Arial" pitchFamily="34" charset="0"/>
                    <a:cs typeface="Arial" pitchFamily="34" charset="0"/>
                  </a:rPr>
                  <a:t>h</a:t>
                </a:r>
                <a:r>
                  <a:rPr lang="en-US" sz="2600" b="1" smtClean="0">
                    <a:latin typeface="Arial" pitchFamily="34" charset="0"/>
                    <a:cs typeface="Arial" pitchFamily="34" charset="0"/>
                  </a:rPr>
                  <a:t>oặc</a:t>
                </a:r>
                <a:endParaRPr lang="en-US" sz="26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4" name="Object 1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02459729"/>
                    </p:ext>
                  </p:extLst>
                </p:nvPr>
              </p:nvGraphicFramePr>
              <p:xfrm>
                <a:off x="2846602" y="2286000"/>
                <a:ext cx="2295525" cy="7572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51954" name="Equation" r:id="rId7" imgW="888840" imgH="291960" progId="Equation.DSMT4">
                        <p:embed/>
                      </p:oleObj>
                    </mc:Choice>
                    <mc:Fallback>
                      <p:oleObj name="Equation" r:id="rId7" imgW="888840" imgH="2919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6602" y="2286000"/>
                              <a:ext cx="2295525" cy="7572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4" name="Object 1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02459729"/>
                    </p:ext>
                  </p:extLst>
                </p:nvPr>
              </p:nvGraphicFramePr>
              <p:xfrm>
                <a:off x="2846602" y="2286000"/>
                <a:ext cx="2295525" cy="7572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51777" name="Equation" r:id="rId9" imgW="888840" imgH="291960" progId="Equation.DSMT4">
                        <p:embed/>
                      </p:oleObj>
                    </mc:Choice>
                    <mc:Fallback>
                      <p:oleObj name="Equation" r:id="rId9" imgW="888840" imgH="2919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6602" y="2286000"/>
                              <a:ext cx="2295525" cy="7572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90228296"/>
                    </p:ext>
                  </p:extLst>
                </p:nvPr>
              </p:nvGraphicFramePr>
              <p:xfrm>
                <a:off x="6323012" y="2286000"/>
                <a:ext cx="2295525" cy="7572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51955" name="Equation" r:id="rId11" imgW="888840" imgH="291960" progId="Equation.DSMT4">
                        <p:embed/>
                      </p:oleObj>
                    </mc:Choice>
                    <mc:Fallback>
                      <p:oleObj name="Equation" r:id="rId11" imgW="888840" imgH="2919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323012" y="2286000"/>
                              <a:ext cx="2295525" cy="7572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90228296"/>
                    </p:ext>
                  </p:extLst>
                </p:nvPr>
              </p:nvGraphicFramePr>
              <p:xfrm>
                <a:off x="6323012" y="2286000"/>
                <a:ext cx="2295525" cy="7572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751778" name="Equation" r:id="rId12" imgW="888840" imgH="291960" progId="Equation.DSMT4">
                        <p:embed/>
                      </p:oleObj>
                    </mc:Choice>
                    <mc:Fallback>
                      <p:oleObj name="Equation" r:id="rId12" imgW="888840" imgH="29196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323012" y="2286000"/>
                              <a:ext cx="2295525" cy="7572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33" name="AutoShape 4"/>
          <p:cNvSpPr>
            <a:spLocks noChangeArrowheads="1"/>
          </p:cNvSpPr>
          <p:nvPr/>
        </p:nvSpPr>
        <p:spPr bwMode="gray">
          <a:xfrm>
            <a:off x="447215" y="95249"/>
            <a:ext cx="43517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ĐƯỜNG TIỆM CẬN NGANG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51949" name="Picture 33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2895600"/>
            <a:ext cx="10028237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76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173" y="205740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522412" y="2643426"/>
            <a:ext cx="1705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: 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8324" y="3481626"/>
            <a:ext cx="27852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latin typeface="Arial" pitchFamily="34" charset="0"/>
                <a:cs typeface="Arial" pitchFamily="34" charset="0"/>
              </a:rPr>
              <a:t>Tương tự ta có :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447215" y="95249"/>
            <a:ext cx="43517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ĐƯỜNG TIỆM CẬN NGANG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213237"/>
              </p:ext>
            </p:extLst>
          </p:nvPr>
        </p:nvGraphicFramePr>
        <p:xfrm>
          <a:off x="3064300" y="2412640"/>
          <a:ext cx="3118585" cy="898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743" name="Equation" r:id="rId5" imgW="1460160" imgH="419040" progId="Equation.DSMT4">
                  <p:embed/>
                </p:oleObj>
              </mc:Choice>
              <mc:Fallback>
                <p:oleObj name="Equation" r:id="rId5" imgW="146016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4300" y="2412640"/>
                        <a:ext cx="3118585" cy="898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201572"/>
              </p:ext>
            </p:extLst>
          </p:nvPr>
        </p:nvGraphicFramePr>
        <p:xfrm>
          <a:off x="6257925" y="2010415"/>
          <a:ext cx="2305050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744" name="Equation" r:id="rId7" imgW="1079280" imgH="812520" progId="Equation.DSMT4">
                  <p:embed/>
                </p:oleObj>
              </mc:Choice>
              <mc:Fallback>
                <p:oleObj name="Equation" r:id="rId7" imgW="107928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7925" y="2010415"/>
                        <a:ext cx="2305050" cy="174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35215"/>
              </p:ext>
            </p:extLst>
          </p:nvPr>
        </p:nvGraphicFramePr>
        <p:xfrm>
          <a:off x="4576750" y="3491553"/>
          <a:ext cx="179070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745" name="Equation" r:id="rId9" imgW="838080" imgH="291960" progId="Equation.DSMT4">
                  <p:embed/>
                </p:oleObj>
              </mc:Choice>
              <mc:Fallback>
                <p:oleObj name="Equation" r:id="rId9" imgW="8380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750" y="3491553"/>
                        <a:ext cx="1790700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789893" y="4319826"/>
                <a:ext cx="660163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Vậy đồ thị hàm số f(x) có tiệm cận ngang là </a:t>
                </a:r>
                <a:r>
                  <a:rPr lang="vi-VN" sz="2500" b="1" smtClean="0">
                    <a:latin typeface="Arial" pitchFamily="34" charset="0"/>
                    <a:cs typeface="Arial" pitchFamily="34" charset="0"/>
                  </a:rPr>
                  <a:t>đường thẳng</a:t>
                </a: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𝟑</m:t>
                    </m:r>
                  </m:oMath>
                </a14:m>
                <a:endParaRPr lang="vi-VN" sz="2500" b="1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893" y="4319826"/>
                <a:ext cx="6601632" cy="861774"/>
              </a:xfrm>
              <a:prstGeom prst="rect">
                <a:avLst/>
              </a:prstGeom>
              <a:blipFill rotWithShape="1">
                <a:blip r:embed="rId14"/>
                <a:stretch>
                  <a:fillRect l="-1570" t="-4965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0735" name="Picture 2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7" y="3276600"/>
            <a:ext cx="3341687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0736" name="Picture 20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1" y="666750"/>
            <a:ext cx="1165066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3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9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2" y="1876424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293812" y="2501643"/>
            <a:ext cx="1705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: 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447215" y="95249"/>
            <a:ext cx="43517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ĐƯỜNG TIỆM CẬN NGANG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9196897"/>
              </p:ext>
            </p:extLst>
          </p:nvPr>
        </p:nvGraphicFramePr>
        <p:xfrm>
          <a:off x="2817812" y="2199181"/>
          <a:ext cx="3309938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913" name="Equation" r:id="rId5" imgW="1549080" imgH="457200" progId="Equation.DSMT4">
                  <p:embed/>
                </p:oleObj>
              </mc:Choice>
              <mc:Fallback>
                <p:oleObj name="Equation" r:id="rId5" imgW="1549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812" y="2199181"/>
                        <a:ext cx="3309938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821578"/>
              </p:ext>
            </p:extLst>
          </p:nvPr>
        </p:nvGraphicFramePr>
        <p:xfrm>
          <a:off x="6151563" y="2222005"/>
          <a:ext cx="206057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914" name="Equation" r:id="rId7" imgW="965160" imgH="482400" progId="Equation.DSMT4">
                  <p:embed/>
                </p:oleObj>
              </mc:Choice>
              <mc:Fallback>
                <p:oleObj name="Equation" r:id="rId7" imgW="9651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1563" y="2222005"/>
                        <a:ext cx="2060575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205839"/>
              </p:ext>
            </p:extLst>
          </p:nvPr>
        </p:nvGraphicFramePr>
        <p:xfrm>
          <a:off x="2817812" y="3196968"/>
          <a:ext cx="3309937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915" name="Equation" r:id="rId9" imgW="1549080" imgH="457200" progId="Equation.DSMT4">
                  <p:embed/>
                </p:oleObj>
              </mc:Choice>
              <mc:Fallback>
                <p:oleObj name="Equation" r:id="rId9" imgW="1549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812" y="3196968"/>
                        <a:ext cx="3309937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674812" y="4343399"/>
                <a:ext cx="5688013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Vậy đồ thị hàm số f(x) có 2 tiệm cận ngang là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𝟏</m:t>
                    </m:r>
                  </m:oMath>
                </a14:m>
                <a:r>
                  <a:rPr lang="en-US" sz="2500" b="1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2500" b="1" smtClean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=−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𝟏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4343399"/>
                <a:ext cx="5688013" cy="861774"/>
              </a:xfrm>
              <a:prstGeom prst="rect">
                <a:avLst/>
              </a:prstGeom>
              <a:blipFill>
                <a:blip r:embed="rId14"/>
                <a:stretch>
                  <a:fillRect l="-1822" t="-4930" r="-1501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439412"/>
              </p:ext>
            </p:extLst>
          </p:nvPr>
        </p:nvGraphicFramePr>
        <p:xfrm>
          <a:off x="8243887" y="2223592"/>
          <a:ext cx="25749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916" name="Equation" r:id="rId15" imgW="1206360" imgH="482400" progId="Equation.DSMT4">
                  <p:embed/>
                </p:oleObj>
              </mc:Choice>
              <mc:Fallback>
                <p:oleObj name="Equation" r:id="rId15" imgW="12063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7" y="2223592"/>
                        <a:ext cx="2574925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327054"/>
              </p:ext>
            </p:extLst>
          </p:nvPr>
        </p:nvGraphicFramePr>
        <p:xfrm>
          <a:off x="6094412" y="3163392"/>
          <a:ext cx="2576513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917" name="Equation" r:id="rId17" imgW="1206360" imgH="558720" progId="Equation.DSMT4">
                  <p:embed/>
                </p:oleObj>
              </mc:Choice>
              <mc:Fallback>
                <p:oleObj name="Equation" r:id="rId17" imgW="120636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412" y="3163392"/>
                        <a:ext cx="2576513" cy="119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327893"/>
              </p:ext>
            </p:extLst>
          </p:nvPr>
        </p:nvGraphicFramePr>
        <p:xfrm>
          <a:off x="8532812" y="3134817"/>
          <a:ext cx="3279775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918" name="Equation" r:id="rId19" imgW="1536480" imgH="558720" progId="Equation.DSMT4">
                  <p:embed/>
                </p:oleObj>
              </mc:Choice>
              <mc:Fallback>
                <p:oleObj name="Equation" r:id="rId19" imgW="153648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812" y="3134817"/>
                        <a:ext cx="3279775" cy="119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1899" name="Picture 34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" y="685800"/>
            <a:ext cx="11650663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1900" name="Picture 34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2" y="4352924"/>
            <a:ext cx="33353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2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9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2" y="2150793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33946" y="2822674"/>
            <a:ext cx="1757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: 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627882"/>
              </p:ext>
            </p:extLst>
          </p:nvPr>
        </p:nvGraphicFramePr>
        <p:xfrm>
          <a:off x="3484484" y="2147231"/>
          <a:ext cx="4627563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628" name="Equation" r:id="rId5" imgW="1790640" imgH="812520" progId="Equation.DSMT4">
                  <p:embed/>
                </p:oleObj>
              </mc:Choice>
              <mc:Fallback>
                <p:oleObj name="Equation" r:id="rId5" imgW="1790640" imgH="81252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4484" y="2147231"/>
                        <a:ext cx="4627563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4"/>
          <p:cNvSpPr>
            <a:spLocks noChangeArrowheads="1"/>
          </p:cNvSpPr>
          <p:nvPr/>
        </p:nvSpPr>
        <p:spPr bwMode="gray">
          <a:xfrm>
            <a:off x="447215" y="95249"/>
            <a:ext cx="43517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ĐƯỜNG TIỆM CẬN NGANG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050789"/>
              </p:ext>
            </p:extLst>
          </p:nvPr>
        </p:nvGraphicFramePr>
        <p:xfrm>
          <a:off x="3470606" y="4063954"/>
          <a:ext cx="4627563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629" name="Equation" r:id="rId7" imgW="1790640" imgH="812520" progId="Equation.DSMT4">
                  <p:embed/>
                </p:oleObj>
              </mc:Choice>
              <mc:Fallback>
                <p:oleObj name="Equation" r:id="rId7" imgW="1790640" imgH="81252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0606" y="4063954"/>
                        <a:ext cx="4627563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094606" y="6142703"/>
                <a:ext cx="9486206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Do đó tiệm cận ngang của hàm số là đường thẳng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𝒚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𝟐</m:t>
                    </m:r>
                  </m:oMath>
                </a14:m>
                <a:endParaRPr lang="vi-VN" sz="25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606" y="6142703"/>
                <a:ext cx="9486206" cy="477054"/>
              </a:xfrm>
              <a:prstGeom prst="rect">
                <a:avLst/>
              </a:prstGeom>
              <a:blipFill>
                <a:blip r:embed="rId13"/>
                <a:stretch>
                  <a:fillRect l="-1093"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3623" name="Picture 19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729382"/>
            <a:ext cx="117475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8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90078" y="3279330"/>
            <a:ext cx="2057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500" b="1" smtClean="0">
                <a:latin typeface="Arial" pitchFamily="34" charset="0"/>
                <a:cs typeface="Arial" pitchFamily="34" charset="0"/>
              </a:rPr>
              <a:t>Ta có </a:t>
            </a:r>
            <a:r>
              <a:rPr lang="en-US" sz="2200" b="1" smtClean="0">
                <a:latin typeface="Arial" pitchFamily="34" charset="0"/>
                <a:cs typeface="Arial" pitchFamily="34" charset="0"/>
              </a:rPr>
              <a:t>:</a:t>
            </a:r>
            <a:endParaRPr lang="en-US" sz="22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2" y="2998594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"/>
          <p:cNvSpPr>
            <a:spLocks noChangeArrowheads="1"/>
          </p:cNvSpPr>
          <p:nvPr/>
        </p:nvSpPr>
        <p:spPr bwMode="gray">
          <a:xfrm>
            <a:off x="447215" y="95249"/>
            <a:ext cx="4351798" cy="438151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ĐƯỜNG TIỆM CẬN NGANG .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875426"/>
              </p:ext>
            </p:extLst>
          </p:nvPr>
        </p:nvGraphicFramePr>
        <p:xfrm>
          <a:off x="561515" y="3756384"/>
          <a:ext cx="397192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070" name="Equation" r:id="rId5" imgW="1536480" imgH="304560" progId="Equation.DSMT4">
                  <p:embed/>
                </p:oleObj>
              </mc:Choice>
              <mc:Fallback>
                <p:oleObj name="Equation" r:id="rId5" imgW="1536480" imgH="3045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515" y="3756384"/>
                        <a:ext cx="3971925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674398"/>
              </p:ext>
            </p:extLst>
          </p:nvPr>
        </p:nvGraphicFramePr>
        <p:xfrm>
          <a:off x="4569719" y="3590490"/>
          <a:ext cx="2692400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071" name="Equation" r:id="rId7" imgW="1041120" imgH="431640" progId="Equation.DSMT4">
                  <p:embed/>
                </p:oleObj>
              </mc:Choice>
              <mc:Fallback>
                <p:oleObj name="Equation" r:id="rId7" imgW="1041120" imgH="431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9719" y="3590490"/>
                        <a:ext cx="2692400" cy="112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90077" y="4788661"/>
                <a:ext cx="677204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tabLst>
                    <a:tab pos="1946275" algn="l"/>
                  </a:tabLst>
                </a:pP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Do đó ,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𝒎</m:t>
                    </m:r>
                    <m:d>
                      <m:dPr>
                        <m:ctrlPr>
                          <a:rPr lang="en-US" sz="2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𝒕</m:t>
                        </m:r>
                      </m:e>
                    </m:d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𝟎</m:t>
                    </m:r>
                  </m:oMath>
                </a14:m>
                <a:r>
                  <a:rPr lang="en-US" sz="2500" b="1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𝒕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→+∞</m:t>
                    </m:r>
                  </m:oMath>
                </a14:m>
                <a:endParaRPr lang="en-US" sz="25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77" y="4788661"/>
                <a:ext cx="6772041" cy="477054"/>
              </a:xfrm>
              <a:prstGeom prst="rect">
                <a:avLst/>
              </a:prstGeom>
              <a:blipFill>
                <a:blip r:embed="rId14"/>
                <a:stretch>
                  <a:fillRect l="-1440"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07028" y="5425193"/>
                <a:ext cx="718758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tabLst>
                    <a:tab pos="1946275" algn="l"/>
                  </a:tabLst>
                </a:pPr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Trong hình 1.18 , khi </a:t>
                </a:r>
                <a14:m>
                  <m:oMath xmlns:m="http://schemas.openxmlformats.org/officeDocument/2006/math">
                    <m:r>
                      <a:rPr lang="en-US" sz="2500" b="1" i="1">
                        <a:latin typeface="Cambria Math" panose="02040503050406030204" pitchFamily="18" charset="0"/>
                        <a:cs typeface="Arial" pitchFamily="34" charset="0"/>
                      </a:rPr>
                      <m:t>𝒕</m:t>
                    </m:r>
                    <m:r>
                      <a:rPr lang="en-US" sz="25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→+∞</m:t>
                    </m:r>
                  </m:oMath>
                </a14:m>
                <a:r>
                  <a:rPr lang="en-US" sz="2500" b="1" smtClean="0">
                    <a:latin typeface="Arial" pitchFamily="34" charset="0"/>
                    <a:cs typeface="Arial" pitchFamily="34" charset="0"/>
                  </a:rPr>
                  <a:t> thì m(t) càng gần trục hoành Ot (nhưng không chạm trục Ot) </a:t>
                </a:r>
                <a:endParaRPr lang="en-US" sz="25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28" y="5425193"/>
                <a:ext cx="7187584" cy="861774"/>
              </a:xfrm>
              <a:prstGeom prst="rect">
                <a:avLst/>
              </a:prstGeom>
              <a:blipFill>
                <a:blip r:embed="rId15"/>
                <a:stretch>
                  <a:fillRect l="-1357" t="-5674" r="-1442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2064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" y="685800"/>
            <a:ext cx="118760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2065" name="Picture 3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2895600"/>
            <a:ext cx="423703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7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34644</TotalTime>
  <Words>1134</Words>
  <Application>Microsoft Office PowerPoint</Application>
  <PresentationFormat>Custom</PresentationFormat>
  <Paragraphs>163</Paragraphs>
  <Slides>34</Slides>
  <Notes>34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.VnCentury SchoolbookH</vt:lpstr>
      <vt:lpstr>Arial</vt:lpstr>
      <vt:lpstr>Calibri</vt:lpstr>
      <vt:lpstr>Cambria Math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Phienbanmoi.com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1877</cp:revision>
  <dcterms:created xsi:type="dcterms:W3CDTF">2021-08-04T05:24:17Z</dcterms:created>
  <dcterms:modified xsi:type="dcterms:W3CDTF">2024-12-14T08:13:25Z</dcterms:modified>
</cp:coreProperties>
</file>