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516" r:id="rId3"/>
    <p:sldId id="518" r:id="rId4"/>
    <p:sldId id="808" r:id="rId5"/>
    <p:sldId id="519" r:id="rId6"/>
    <p:sldId id="529" r:id="rId7"/>
    <p:sldId id="481" r:id="rId8"/>
    <p:sldId id="530" r:id="rId9"/>
    <p:sldId id="531" r:id="rId10"/>
    <p:sldId id="469" r:id="rId11"/>
    <p:sldId id="494" r:id="rId12"/>
    <p:sldId id="495" r:id="rId13"/>
    <p:sldId id="522" r:id="rId14"/>
    <p:sldId id="523" r:id="rId15"/>
    <p:sldId id="328" r:id="rId16"/>
    <p:sldId id="376" r:id="rId17"/>
    <p:sldId id="809" r:id="rId18"/>
    <p:sldId id="811" r:id="rId19"/>
    <p:sldId id="377" r:id="rId20"/>
    <p:sldId id="384" r:id="rId21"/>
    <p:sldId id="258" r:id="rId22"/>
    <p:sldId id="812" r:id="rId2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8867AD-EF16-4402-9E9E-3FA5D933B004}">
          <p14:sldIdLst>
            <p14:sldId id="256"/>
            <p14:sldId id="516"/>
            <p14:sldId id="518"/>
            <p14:sldId id="808"/>
            <p14:sldId id="519"/>
            <p14:sldId id="529"/>
            <p14:sldId id="481"/>
            <p14:sldId id="530"/>
            <p14:sldId id="531"/>
            <p14:sldId id="469"/>
            <p14:sldId id="494"/>
            <p14:sldId id="495"/>
            <p14:sldId id="522"/>
            <p14:sldId id="523"/>
            <p14:sldId id="328"/>
            <p14:sldId id="376"/>
            <p14:sldId id="809"/>
            <p14:sldId id="811"/>
            <p14:sldId id="377"/>
            <p14:sldId id="384"/>
            <p14:sldId id="258"/>
            <p14:sldId id="8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E8"/>
    <a:srgbClr val="492303"/>
    <a:srgbClr val="F9F6E9"/>
    <a:srgbClr val="113901"/>
    <a:srgbClr val="283214"/>
    <a:srgbClr val="A4BAA2"/>
    <a:srgbClr val="0D1621"/>
    <a:srgbClr val="FFFFFF"/>
    <a:srgbClr val="A6A4A4"/>
    <a:srgbClr val="366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4" autoAdjust="0"/>
    <p:restoredTop sz="94145" autoAdjust="0"/>
  </p:normalViewPr>
  <p:slideViewPr>
    <p:cSldViewPr>
      <p:cViewPr varScale="1">
        <p:scale>
          <a:sx n="65" d="100"/>
          <a:sy n="65" d="100"/>
        </p:scale>
        <p:origin x="234" y="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553F7-B9DF-40E4-9460-D9E3E4AC60B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F3B7D-E3BB-4AF2-97E7-41990B22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EF69B-83AD-289A-3F39-1807071A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89329-14FE-9353-2753-3C3E2950C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7457E-091A-22B5-AA92-09BBC8350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36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51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10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61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61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38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24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4ca28baaca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4ca28baaca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97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16700-4E4F-C829-DC51-512C0DEAC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217BBE-BEFD-6E21-96D1-7789B6B8A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CCAE5-48E6-160B-4C81-59C2113C2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6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6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74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74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4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1260271" y="3322000"/>
            <a:ext cx="6351546" cy="2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title" idx="2" hasCustomPrompt="1"/>
          </p:nvPr>
        </p:nvSpPr>
        <p:spPr>
          <a:xfrm>
            <a:off x="3539078" y="1245467"/>
            <a:ext cx="1793933" cy="14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9pPr>
          </a:lstStyle>
          <a:p>
            <a:r>
              <a:t>xx%</a:t>
            </a:r>
          </a:p>
        </p:txBody>
      </p:sp>
      <p:grpSp>
        <p:nvGrpSpPr>
          <p:cNvPr id="54" name="Google Shape;54;p3"/>
          <p:cNvGrpSpPr/>
          <p:nvPr/>
        </p:nvGrpSpPr>
        <p:grpSpPr>
          <a:xfrm rot="899946">
            <a:off x="11392209" y="1673821"/>
            <a:ext cx="1236916" cy="1373288"/>
            <a:chOff x="4254950" y="1366725"/>
            <a:chExt cx="328525" cy="364650"/>
          </a:xfrm>
        </p:grpSpPr>
        <p:sp>
          <p:nvSpPr>
            <p:cNvPr id="55" name="Google Shape;55;p3"/>
            <p:cNvSpPr/>
            <p:nvPr/>
          </p:nvSpPr>
          <p:spPr>
            <a:xfrm>
              <a:off x="4272775" y="1428450"/>
              <a:ext cx="274250" cy="299925"/>
            </a:xfrm>
            <a:custGeom>
              <a:avLst/>
              <a:gdLst/>
              <a:ahLst/>
              <a:cxnLst/>
              <a:rect l="l" t="t" r="r" b="b"/>
              <a:pathLst>
                <a:path w="10970" h="11997" extrusionOk="0">
                  <a:moveTo>
                    <a:pt x="9177" y="1"/>
                  </a:moveTo>
                  <a:lnTo>
                    <a:pt x="431" y="10027"/>
                  </a:lnTo>
                  <a:cubicBezTo>
                    <a:pt x="0" y="10522"/>
                    <a:pt x="51" y="11272"/>
                    <a:pt x="546" y="11704"/>
                  </a:cubicBezTo>
                  <a:cubicBezTo>
                    <a:pt x="771" y="11901"/>
                    <a:pt x="1049" y="11997"/>
                    <a:pt x="1326" y="11997"/>
                  </a:cubicBezTo>
                  <a:cubicBezTo>
                    <a:pt x="1658" y="11997"/>
                    <a:pt x="1988" y="11859"/>
                    <a:pt x="2223" y="11589"/>
                  </a:cubicBezTo>
                  <a:lnTo>
                    <a:pt x="10970" y="1563"/>
                  </a:lnTo>
                  <a:lnTo>
                    <a:pt x="10968" y="1563"/>
                  </a:lnTo>
                  <a:lnTo>
                    <a:pt x="91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99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254950" y="1422325"/>
              <a:ext cx="283775" cy="309050"/>
            </a:xfrm>
            <a:custGeom>
              <a:avLst/>
              <a:gdLst/>
              <a:ahLst/>
              <a:cxnLst/>
              <a:rect l="l" t="t" r="r" b="b"/>
              <a:pathLst>
                <a:path w="11351" h="12362" extrusionOk="0">
                  <a:moveTo>
                    <a:pt x="9360" y="427"/>
                  </a:moveTo>
                  <a:lnTo>
                    <a:pt x="10923" y="1792"/>
                  </a:lnTo>
                  <a:lnTo>
                    <a:pt x="2277" y="11704"/>
                  </a:lnTo>
                  <a:cubicBezTo>
                    <a:pt x="2096" y="11913"/>
                    <a:pt x="1844" y="12039"/>
                    <a:pt x="1567" y="12057"/>
                  </a:cubicBezTo>
                  <a:cubicBezTo>
                    <a:pt x="1544" y="12058"/>
                    <a:pt x="1520" y="12059"/>
                    <a:pt x="1497" y="12059"/>
                  </a:cubicBezTo>
                  <a:cubicBezTo>
                    <a:pt x="1245" y="12059"/>
                    <a:pt x="1005" y="11971"/>
                    <a:pt x="814" y="11804"/>
                  </a:cubicBezTo>
                  <a:cubicBezTo>
                    <a:pt x="604" y="11622"/>
                    <a:pt x="479" y="11369"/>
                    <a:pt x="461" y="11093"/>
                  </a:cubicBezTo>
                  <a:cubicBezTo>
                    <a:pt x="441" y="10816"/>
                    <a:pt x="531" y="10548"/>
                    <a:pt x="713" y="10339"/>
                  </a:cubicBezTo>
                  <a:lnTo>
                    <a:pt x="9360" y="427"/>
                  </a:lnTo>
                  <a:close/>
                  <a:moveTo>
                    <a:pt x="9331" y="1"/>
                  </a:moveTo>
                  <a:lnTo>
                    <a:pt x="486" y="10140"/>
                  </a:lnTo>
                  <a:cubicBezTo>
                    <a:pt x="0" y="10698"/>
                    <a:pt x="57" y="11546"/>
                    <a:pt x="615" y="12031"/>
                  </a:cubicBezTo>
                  <a:cubicBezTo>
                    <a:pt x="861" y="12247"/>
                    <a:pt x="1169" y="12362"/>
                    <a:pt x="1494" y="12362"/>
                  </a:cubicBezTo>
                  <a:cubicBezTo>
                    <a:pt x="1525" y="12362"/>
                    <a:pt x="1557" y="12362"/>
                    <a:pt x="1586" y="12359"/>
                  </a:cubicBezTo>
                  <a:cubicBezTo>
                    <a:pt x="1944" y="12335"/>
                    <a:pt x="2271" y="12172"/>
                    <a:pt x="2506" y="11903"/>
                  </a:cubicBezTo>
                  <a:lnTo>
                    <a:pt x="11351" y="1762"/>
                  </a:lnTo>
                  <a:lnTo>
                    <a:pt x="9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99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260075" y="1538325"/>
              <a:ext cx="107750" cy="131850"/>
            </a:xfrm>
            <a:custGeom>
              <a:avLst/>
              <a:gdLst/>
              <a:ahLst/>
              <a:cxnLst/>
              <a:rect l="l" t="t" r="r" b="b"/>
              <a:pathLst>
                <a:path w="4310" h="5274" extrusionOk="0">
                  <a:moveTo>
                    <a:pt x="4083" y="1"/>
                  </a:moveTo>
                  <a:lnTo>
                    <a:pt x="0" y="4681"/>
                  </a:lnTo>
                  <a:lnTo>
                    <a:pt x="680" y="5273"/>
                  </a:lnTo>
                  <a:lnTo>
                    <a:pt x="879" y="5044"/>
                  </a:lnTo>
                  <a:lnTo>
                    <a:pt x="428" y="4651"/>
                  </a:lnTo>
                  <a:lnTo>
                    <a:pt x="4310" y="200"/>
                  </a:lnTo>
                  <a:lnTo>
                    <a:pt x="40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99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293450" y="1678800"/>
              <a:ext cx="33550" cy="30650"/>
            </a:xfrm>
            <a:custGeom>
              <a:avLst/>
              <a:gdLst/>
              <a:ahLst/>
              <a:cxnLst/>
              <a:rect l="l" t="t" r="r" b="b"/>
              <a:pathLst>
                <a:path w="1342" h="1226" extrusionOk="0">
                  <a:moveTo>
                    <a:pt x="199" y="1"/>
                  </a:moveTo>
                  <a:lnTo>
                    <a:pt x="0" y="228"/>
                  </a:lnTo>
                  <a:lnTo>
                    <a:pt x="1142" y="1225"/>
                  </a:lnTo>
                  <a:lnTo>
                    <a:pt x="1341" y="997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99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489800" y="1415500"/>
              <a:ext cx="53350" cy="50800"/>
            </a:xfrm>
            <a:custGeom>
              <a:avLst/>
              <a:gdLst/>
              <a:ahLst/>
              <a:cxnLst/>
              <a:rect l="l" t="t" r="r" b="b"/>
              <a:pathLst>
                <a:path w="2134" h="2032" extrusionOk="0">
                  <a:moveTo>
                    <a:pt x="655" y="428"/>
                  </a:moveTo>
                  <a:lnTo>
                    <a:pt x="1707" y="1344"/>
                  </a:lnTo>
                  <a:lnTo>
                    <a:pt x="1479" y="1604"/>
                  </a:lnTo>
                  <a:lnTo>
                    <a:pt x="428" y="688"/>
                  </a:lnTo>
                  <a:lnTo>
                    <a:pt x="655" y="428"/>
                  </a:lnTo>
                  <a:close/>
                  <a:moveTo>
                    <a:pt x="627" y="0"/>
                  </a:moveTo>
                  <a:lnTo>
                    <a:pt x="0" y="718"/>
                  </a:lnTo>
                  <a:lnTo>
                    <a:pt x="1509" y="2032"/>
                  </a:lnTo>
                  <a:lnTo>
                    <a:pt x="2133" y="1316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99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548125" y="1366725"/>
              <a:ext cx="35350" cy="35000"/>
            </a:xfrm>
            <a:custGeom>
              <a:avLst/>
              <a:gdLst/>
              <a:ahLst/>
              <a:cxnLst/>
              <a:rect l="l" t="t" r="r" b="b"/>
              <a:pathLst>
                <a:path w="1414" h="1400" extrusionOk="0">
                  <a:moveTo>
                    <a:pt x="906" y="303"/>
                  </a:moveTo>
                  <a:cubicBezTo>
                    <a:pt x="942" y="303"/>
                    <a:pt x="978" y="317"/>
                    <a:pt x="1005" y="341"/>
                  </a:cubicBezTo>
                  <a:cubicBezTo>
                    <a:pt x="1068" y="396"/>
                    <a:pt x="1075" y="492"/>
                    <a:pt x="1020" y="556"/>
                  </a:cubicBezTo>
                  <a:lnTo>
                    <a:pt x="657" y="972"/>
                  </a:lnTo>
                  <a:lnTo>
                    <a:pt x="427" y="772"/>
                  </a:lnTo>
                  <a:lnTo>
                    <a:pt x="791" y="356"/>
                  </a:lnTo>
                  <a:cubicBezTo>
                    <a:pt x="817" y="325"/>
                    <a:pt x="854" y="307"/>
                    <a:pt x="895" y="304"/>
                  </a:cubicBezTo>
                  <a:cubicBezTo>
                    <a:pt x="898" y="304"/>
                    <a:pt x="902" y="303"/>
                    <a:pt x="906" y="303"/>
                  </a:cubicBezTo>
                  <a:close/>
                  <a:moveTo>
                    <a:pt x="908" y="1"/>
                  </a:moveTo>
                  <a:cubicBezTo>
                    <a:pt x="897" y="1"/>
                    <a:pt x="886" y="1"/>
                    <a:pt x="875" y="2"/>
                  </a:cubicBezTo>
                  <a:cubicBezTo>
                    <a:pt x="754" y="11"/>
                    <a:pt x="642" y="65"/>
                    <a:pt x="563" y="157"/>
                  </a:cubicBezTo>
                  <a:lnTo>
                    <a:pt x="1" y="802"/>
                  </a:lnTo>
                  <a:lnTo>
                    <a:pt x="685" y="1400"/>
                  </a:lnTo>
                  <a:lnTo>
                    <a:pt x="1249" y="755"/>
                  </a:lnTo>
                  <a:cubicBezTo>
                    <a:pt x="1413" y="565"/>
                    <a:pt x="1394" y="278"/>
                    <a:pt x="1204" y="112"/>
                  </a:cubicBezTo>
                  <a:cubicBezTo>
                    <a:pt x="1121" y="41"/>
                    <a:pt x="1016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99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504525" y="1379850"/>
              <a:ext cx="67100" cy="69550"/>
            </a:xfrm>
            <a:custGeom>
              <a:avLst/>
              <a:gdLst/>
              <a:ahLst/>
              <a:cxnLst/>
              <a:rect l="l" t="t" r="r" b="b"/>
              <a:pathLst>
                <a:path w="2684" h="2782" extrusionOk="0">
                  <a:moveTo>
                    <a:pt x="1887" y="0"/>
                  </a:moveTo>
                  <a:lnTo>
                    <a:pt x="0" y="1472"/>
                  </a:lnTo>
                  <a:lnTo>
                    <a:pt x="187" y="1712"/>
                  </a:lnTo>
                  <a:lnTo>
                    <a:pt x="1876" y="392"/>
                  </a:lnTo>
                  <a:lnTo>
                    <a:pt x="2299" y="759"/>
                  </a:lnTo>
                  <a:lnTo>
                    <a:pt x="1241" y="2634"/>
                  </a:lnTo>
                  <a:lnTo>
                    <a:pt x="1504" y="2782"/>
                  </a:lnTo>
                  <a:lnTo>
                    <a:pt x="2683" y="694"/>
                  </a:lnTo>
                  <a:lnTo>
                    <a:pt x="18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99"/>
            </a:p>
          </p:txBody>
        </p:sp>
      </p:grpSp>
      <p:grpSp>
        <p:nvGrpSpPr>
          <p:cNvPr id="62" name="Google Shape;62;p3"/>
          <p:cNvGrpSpPr/>
          <p:nvPr/>
        </p:nvGrpSpPr>
        <p:grpSpPr>
          <a:xfrm>
            <a:off x="11312952" y="938831"/>
            <a:ext cx="249900" cy="244492"/>
            <a:chOff x="1115663" y="1586275"/>
            <a:chExt cx="73075" cy="71475"/>
          </a:xfrm>
        </p:grpSpPr>
        <p:sp>
          <p:nvSpPr>
            <p:cNvPr id="63" name="Google Shape;63;p3"/>
            <p:cNvSpPr/>
            <p:nvPr/>
          </p:nvSpPr>
          <p:spPr>
            <a:xfrm>
              <a:off x="1115663" y="1586950"/>
              <a:ext cx="71425" cy="70200"/>
            </a:xfrm>
            <a:custGeom>
              <a:avLst/>
              <a:gdLst/>
              <a:ahLst/>
              <a:cxnLst/>
              <a:rect l="l" t="t" r="r" b="b"/>
              <a:pathLst>
                <a:path w="2857" h="2808" extrusionOk="0">
                  <a:moveTo>
                    <a:pt x="2395" y="314"/>
                  </a:moveTo>
                  <a:cubicBezTo>
                    <a:pt x="2434" y="314"/>
                    <a:pt x="2470" y="329"/>
                    <a:pt x="2497" y="356"/>
                  </a:cubicBezTo>
                  <a:cubicBezTo>
                    <a:pt x="2524" y="383"/>
                    <a:pt x="2539" y="419"/>
                    <a:pt x="2539" y="457"/>
                  </a:cubicBezTo>
                  <a:cubicBezTo>
                    <a:pt x="2539" y="495"/>
                    <a:pt x="2524" y="531"/>
                    <a:pt x="2497" y="558"/>
                  </a:cubicBezTo>
                  <a:lnTo>
                    <a:pt x="606" y="2447"/>
                  </a:lnTo>
                  <a:cubicBezTo>
                    <a:pt x="578" y="2475"/>
                    <a:pt x="541" y="2489"/>
                    <a:pt x="505" y="2489"/>
                  </a:cubicBezTo>
                  <a:cubicBezTo>
                    <a:pt x="468" y="2489"/>
                    <a:pt x="432" y="2475"/>
                    <a:pt x="404" y="2447"/>
                  </a:cubicBezTo>
                  <a:cubicBezTo>
                    <a:pt x="349" y="2392"/>
                    <a:pt x="349" y="2301"/>
                    <a:pt x="404" y="2245"/>
                  </a:cubicBezTo>
                  <a:lnTo>
                    <a:pt x="2295" y="356"/>
                  </a:lnTo>
                  <a:cubicBezTo>
                    <a:pt x="2322" y="329"/>
                    <a:pt x="2358" y="314"/>
                    <a:pt x="2395" y="314"/>
                  </a:cubicBezTo>
                  <a:close/>
                  <a:moveTo>
                    <a:pt x="2395" y="0"/>
                  </a:moveTo>
                  <a:cubicBezTo>
                    <a:pt x="2275" y="0"/>
                    <a:pt x="2156" y="44"/>
                    <a:pt x="2069" y="132"/>
                  </a:cubicBezTo>
                  <a:lnTo>
                    <a:pt x="180" y="2021"/>
                  </a:lnTo>
                  <a:cubicBezTo>
                    <a:pt x="0" y="2200"/>
                    <a:pt x="0" y="2493"/>
                    <a:pt x="180" y="2673"/>
                  </a:cubicBezTo>
                  <a:cubicBezTo>
                    <a:pt x="269" y="2762"/>
                    <a:pt x="387" y="2807"/>
                    <a:pt x="506" y="2807"/>
                  </a:cubicBezTo>
                  <a:cubicBezTo>
                    <a:pt x="624" y="2807"/>
                    <a:pt x="742" y="2762"/>
                    <a:pt x="831" y="2673"/>
                  </a:cubicBezTo>
                  <a:lnTo>
                    <a:pt x="2721" y="783"/>
                  </a:lnTo>
                  <a:cubicBezTo>
                    <a:pt x="2808" y="697"/>
                    <a:pt x="2857" y="580"/>
                    <a:pt x="2857" y="457"/>
                  </a:cubicBezTo>
                  <a:cubicBezTo>
                    <a:pt x="2857" y="333"/>
                    <a:pt x="2808" y="218"/>
                    <a:pt x="2721" y="132"/>
                  </a:cubicBezTo>
                  <a:cubicBezTo>
                    <a:pt x="2634" y="44"/>
                    <a:pt x="2515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99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159763" y="1628750"/>
              <a:ext cx="28975" cy="29000"/>
            </a:xfrm>
            <a:custGeom>
              <a:avLst/>
              <a:gdLst/>
              <a:ahLst/>
              <a:cxnLst/>
              <a:rect l="l" t="t" r="r" b="b"/>
              <a:pathLst>
                <a:path w="1159" h="1160" extrusionOk="0">
                  <a:moveTo>
                    <a:pt x="579" y="319"/>
                  </a:moveTo>
                  <a:cubicBezTo>
                    <a:pt x="724" y="319"/>
                    <a:pt x="840" y="436"/>
                    <a:pt x="840" y="581"/>
                  </a:cubicBezTo>
                  <a:cubicBezTo>
                    <a:pt x="840" y="724"/>
                    <a:pt x="724" y="841"/>
                    <a:pt x="579" y="841"/>
                  </a:cubicBezTo>
                  <a:cubicBezTo>
                    <a:pt x="435" y="841"/>
                    <a:pt x="319" y="724"/>
                    <a:pt x="319" y="581"/>
                  </a:cubicBezTo>
                  <a:cubicBezTo>
                    <a:pt x="319" y="436"/>
                    <a:pt x="435" y="319"/>
                    <a:pt x="579" y="319"/>
                  </a:cubicBezTo>
                  <a:close/>
                  <a:moveTo>
                    <a:pt x="579" y="1"/>
                  </a:moveTo>
                  <a:cubicBezTo>
                    <a:pt x="260" y="1"/>
                    <a:pt x="0" y="261"/>
                    <a:pt x="0" y="581"/>
                  </a:cubicBezTo>
                  <a:cubicBezTo>
                    <a:pt x="0" y="899"/>
                    <a:pt x="260" y="1159"/>
                    <a:pt x="579" y="1159"/>
                  </a:cubicBezTo>
                  <a:cubicBezTo>
                    <a:pt x="899" y="1159"/>
                    <a:pt x="1159" y="899"/>
                    <a:pt x="1159" y="581"/>
                  </a:cubicBezTo>
                  <a:cubicBezTo>
                    <a:pt x="1159" y="261"/>
                    <a:pt x="899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99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116138" y="1586275"/>
              <a:ext cx="29000" cy="28975"/>
            </a:xfrm>
            <a:custGeom>
              <a:avLst/>
              <a:gdLst/>
              <a:ahLst/>
              <a:cxnLst/>
              <a:rect l="l" t="t" r="r" b="b"/>
              <a:pathLst>
                <a:path w="1160" h="1159" extrusionOk="0">
                  <a:moveTo>
                    <a:pt x="579" y="317"/>
                  </a:moveTo>
                  <a:cubicBezTo>
                    <a:pt x="724" y="317"/>
                    <a:pt x="841" y="435"/>
                    <a:pt x="841" y="579"/>
                  </a:cubicBezTo>
                  <a:cubicBezTo>
                    <a:pt x="841" y="724"/>
                    <a:pt x="724" y="840"/>
                    <a:pt x="579" y="840"/>
                  </a:cubicBezTo>
                  <a:cubicBezTo>
                    <a:pt x="436" y="840"/>
                    <a:pt x="319" y="724"/>
                    <a:pt x="319" y="579"/>
                  </a:cubicBezTo>
                  <a:cubicBezTo>
                    <a:pt x="319" y="435"/>
                    <a:pt x="436" y="317"/>
                    <a:pt x="579" y="317"/>
                  </a:cubicBezTo>
                  <a:close/>
                  <a:moveTo>
                    <a:pt x="579" y="0"/>
                  </a:moveTo>
                  <a:cubicBezTo>
                    <a:pt x="261" y="0"/>
                    <a:pt x="1" y="259"/>
                    <a:pt x="1" y="579"/>
                  </a:cubicBezTo>
                  <a:cubicBezTo>
                    <a:pt x="1" y="898"/>
                    <a:pt x="261" y="1159"/>
                    <a:pt x="579" y="1159"/>
                  </a:cubicBezTo>
                  <a:cubicBezTo>
                    <a:pt x="899" y="1159"/>
                    <a:pt x="1159" y="898"/>
                    <a:pt x="1159" y="579"/>
                  </a:cubicBezTo>
                  <a:cubicBezTo>
                    <a:pt x="1159" y="259"/>
                    <a:pt x="899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199"/>
            </a:p>
          </p:txBody>
        </p:sp>
      </p:grpSp>
    </p:spTree>
    <p:extLst>
      <p:ext uri="{BB962C8B-B14F-4D97-AF65-F5344CB8AC3E}">
        <p14:creationId xmlns:p14="http://schemas.microsoft.com/office/powerpoint/2010/main" val="267241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1894-28B8-4005-BA35-73238799DD5F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0.png"/><Relationship Id="rId7" Type="http://schemas.openxmlformats.org/officeDocument/2006/relationships/image" Target="../media/image700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720.png"/><Relationship Id="rId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image" Target="../media/image680.png"/><Relationship Id="rId9" Type="http://schemas.openxmlformats.org/officeDocument/2006/relationships/image" Target="../media/image7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71.png"/><Relationship Id="rId3" Type="http://schemas.openxmlformats.org/officeDocument/2006/relationships/image" Target="../media/image37.png"/><Relationship Id="rId7" Type="http://schemas.openxmlformats.org/officeDocument/2006/relationships/image" Target="../media/image84.png"/><Relationship Id="rId12" Type="http://schemas.openxmlformats.org/officeDocument/2006/relationships/image" Target="../media/image8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740.png"/><Relationship Id="rId10" Type="http://schemas.openxmlformats.org/officeDocument/2006/relationships/image" Target="../media/image85.png"/><Relationship Id="rId4" Type="http://schemas.openxmlformats.org/officeDocument/2006/relationships/image" Target="../media/image730.png"/><Relationship Id="rId9" Type="http://schemas.openxmlformats.org/officeDocument/2006/relationships/image" Target="../media/image7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7.png"/><Relationship Id="rId7" Type="http://schemas.openxmlformats.org/officeDocument/2006/relationships/image" Target="../media/image850.png"/><Relationship Id="rId12" Type="http://schemas.openxmlformats.org/officeDocument/2006/relationships/image" Target="../media/image90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890.png"/><Relationship Id="rId5" Type="http://schemas.openxmlformats.org/officeDocument/2006/relationships/image" Target="../media/image88.png"/><Relationship Id="rId15" Type="http://schemas.openxmlformats.org/officeDocument/2006/relationships/image" Target="../media/image93.png"/><Relationship Id="rId10" Type="http://schemas.openxmlformats.org/officeDocument/2006/relationships/image" Target="../media/image90.png"/><Relationship Id="rId19" Type="http://schemas.openxmlformats.org/officeDocument/2006/relationships/image" Target="../media/image97.png"/><Relationship Id="rId4" Type="http://schemas.openxmlformats.org/officeDocument/2006/relationships/image" Target="../media/image830.png"/><Relationship Id="rId9" Type="http://schemas.openxmlformats.org/officeDocument/2006/relationships/image" Target="../media/image110.png"/><Relationship Id="rId1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09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3" Type="http://schemas.openxmlformats.org/officeDocument/2006/relationships/image" Target="../media/image3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5.png"/><Relationship Id="rId5" Type="http://schemas.openxmlformats.org/officeDocument/2006/relationships/image" Target="../media/image112.png"/><Relationship Id="rId10" Type="http://schemas.openxmlformats.org/officeDocument/2006/relationships/image" Target="../media/image1220.png"/><Relationship Id="rId4" Type="http://schemas.openxmlformats.org/officeDocument/2006/relationships/image" Target="../media/image1170.png"/><Relationship Id="rId9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1.png"/><Relationship Id="rId3" Type="http://schemas.openxmlformats.org/officeDocument/2006/relationships/audio" Target="../media/audio1.wav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5.png"/><Relationship Id="rId5" Type="http://schemas.openxmlformats.org/officeDocument/2006/relationships/image" Target="../media/image120.pn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19" Type="http://schemas.openxmlformats.org/officeDocument/2006/relationships/image" Target="../media/image132.png"/><Relationship Id="rId4" Type="http://schemas.openxmlformats.org/officeDocument/2006/relationships/audio" Target="../media/audio2.wav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34.png"/><Relationship Id="rId18" Type="http://schemas.openxmlformats.org/officeDocument/2006/relationships/image" Target="../media/image131.png"/><Relationship Id="rId3" Type="http://schemas.openxmlformats.org/officeDocument/2006/relationships/audio" Target="../media/audio1.wav"/><Relationship Id="rId7" Type="http://schemas.openxmlformats.org/officeDocument/2006/relationships/image" Target="../media/image121.png"/><Relationship Id="rId12" Type="http://schemas.openxmlformats.org/officeDocument/2006/relationships/image" Target="../media/image133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8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5.png"/><Relationship Id="rId5" Type="http://schemas.openxmlformats.org/officeDocument/2006/relationships/image" Target="../media/image120.png"/><Relationship Id="rId15" Type="http://schemas.openxmlformats.org/officeDocument/2006/relationships/image" Target="../media/image136.png"/><Relationship Id="rId10" Type="http://schemas.openxmlformats.org/officeDocument/2006/relationships/image" Target="../media/image124.png"/><Relationship Id="rId19" Type="http://schemas.openxmlformats.org/officeDocument/2006/relationships/image" Target="../media/image132.png"/><Relationship Id="rId4" Type="http://schemas.openxmlformats.org/officeDocument/2006/relationships/audio" Target="../media/audio2.wav"/><Relationship Id="rId9" Type="http://schemas.openxmlformats.org/officeDocument/2006/relationships/image" Target="../media/image123.png"/><Relationship Id="rId14" Type="http://schemas.openxmlformats.org/officeDocument/2006/relationships/image" Target="../media/image1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38.png"/><Relationship Id="rId18" Type="http://schemas.openxmlformats.org/officeDocument/2006/relationships/image" Target="../media/image131.png"/><Relationship Id="rId3" Type="http://schemas.openxmlformats.org/officeDocument/2006/relationships/audio" Target="../media/audio1.wav"/><Relationship Id="rId7" Type="http://schemas.openxmlformats.org/officeDocument/2006/relationships/image" Target="../media/image121.png"/><Relationship Id="rId12" Type="http://schemas.openxmlformats.org/officeDocument/2006/relationships/image" Target="../media/image137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8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5.png"/><Relationship Id="rId5" Type="http://schemas.openxmlformats.org/officeDocument/2006/relationships/image" Target="../media/image120.png"/><Relationship Id="rId15" Type="http://schemas.openxmlformats.org/officeDocument/2006/relationships/image" Target="../media/image140.png"/><Relationship Id="rId10" Type="http://schemas.openxmlformats.org/officeDocument/2006/relationships/image" Target="../media/image124.png"/><Relationship Id="rId19" Type="http://schemas.openxmlformats.org/officeDocument/2006/relationships/image" Target="../media/image132.png"/><Relationship Id="rId4" Type="http://schemas.openxmlformats.org/officeDocument/2006/relationships/audio" Target="../media/audio2.wav"/><Relationship Id="rId9" Type="http://schemas.openxmlformats.org/officeDocument/2006/relationships/image" Target="../media/image123.png"/><Relationship Id="rId14" Type="http://schemas.openxmlformats.org/officeDocument/2006/relationships/image" Target="../media/image1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42.png"/><Relationship Id="rId18" Type="http://schemas.openxmlformats.org/officeDocument/2006/relationships/image" Target="../media/image131.png"/><Relationship Id="rId3" Type="http://schemas.openxmlformats.org/officeDocument/2006/relationships/audio" Target="../media/audio1.wav"/><Relationship Id="rId7" Type="http://schemas.openxmlformats.org/officeDocument/2006/relationships/image" Target="../media/image121.png"/><Relationship Id="rId12" Type="http://schemas.openxmlformats.org/officeDocument/2006/relationships/image" Target="../media/image141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8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5.png"/><Relationship Id="rId5" Type="http://schemas.openxmlformats.org/officeDocument/2006/relationships/image" Target="../media/image120.png"/><Relationship Id="rId15" Type="http://schemas.openxmlformats.org/officeDocument/2006/relationships/image" Target="../media/image144.png"/><Relationship Id="rId10" Type="http://schemas.openxmlformats.org/officeDocument/2006/relationships/image" Target="../media/image124.png"/><Relationship Id="rId19" Type="http://schemas.openxmlformats.org/officeDocument/2006/relationships/image" Target="../media/image132.png"/><Relationship Id="rId4" Type="http://schemas.openxmlformats.org/officeDocument/2006/relationships/audio" Target="../media/audio2.wav"/><Relationship Id="rId9" Type="http://schemas.openxmlformats.org/officeDocument/2006/relationships/image" Target="../media/image123.png"/><Relationship Id="rId14" Type="http://schemas.openxmlformats.org/officeDocument/2006/relationships/image" Target="../media/image1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svg"/><Relationship Id="rId7" Type="http://schemas.openxmlformats.org/officeDocument/2006/relationships/image" Target="../media/image150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svg"/><Relationship Id="rId4" Type="http://schemas.openxmlformats.org/officeDocument/2006/relationships/image" Target="../media/image147.png"/><Relationship Id="rId9" Type="http://schemas.openxmlformats.org/officeDocument/2006/relationships/image" Target="../media/image152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7.bin"/><Relationship Id="rId26" Type="http://schemas.openxmlformats.org/officeDocument/2006/relationships/oleObject" Target="../embeddings/oleObject11.bin"/><Relationship Id="rId3" Type="http://schemas.openxmlformats.org/officeDocument/2006/relationships/image" Target="../media/image20.jpeg"/><Relationship Id="rId21" Type="http://schemas.openxmlformats.org/officeDocument/2006/relationships/image" Target="../media/image30.wmf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8.wmf"/><Relationship Id="rId25" Type="http://schemas.openxmlformats.org/officeDocument/2006/relationships/image" Target="../media/image32.wmf"/><Relationship Id="rId2" Type="http://schemas.openxmlformats.org/officeDocument/2006/relationships/notesSlide" Target="../notesSlides/notesSlide1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29" Type="http://schemas.openxmlformats.org/officeDocument/2006/relationships/image" Target="../media/image34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5.wmf"/><Relationship Id="rId24" Type="http://schemas.openxmlformats.org/officeDocument/2006/relationships/oleObject" Target="../embeddings/oleObject10.bin"/><Relationship Id="rId32" Type="http://schemas.openxmlformats.org/officeDocument/2006/relationships/image" Target="../media/image36.png"/><Relationship Id="rId5" Type="http://schemas.openxmlformats.org/officeDocument/2006/relationships/image" Target="../media/image22.png"/><Relationship Id="rId15" Type="http://schemas.openxmlformats.org/officeDocument/2006/relationships/image" Target="../media/image27.wmf"/><Relationship Id="rId23" Type="http://schemas.openxmlformats.org/officeDocument/2006/relationships/image" Target="../media/image31.wmf"/><Relationship Id="rId28" Type="http://schemas.openxmlformats.org/officeDocument/2006/relationships/oleObject" Target="../embeddings/oleObject12.bin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29.wmf"/><Relationship Id="rId31" Type="http://schemas.openxmlformats.org/officeDocument/2006/relationships/image" Target="../media/image35.wmf"/><Relationship Id="rId4" Type="http://schemas.openxmlformats.org/officeDocument/2006/relationships/image" Target="../media/image21.png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Relationship Id="rId27" Type="http://schemas.openxmlformats.org/officeDocument/2006/relationships/image" Target="../media/image33.wmf"/><Relationship Id="rId30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2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1310.png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390.png"/><Relationship Id="rId12" Type="http://schemas.openxmlformats.org/officeDocument/2006/relationships/image" Target="../media/image6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72.png"/><Relationship Id="rId7" Type="http://schemas.openxmlformats.org/officeDocument/2006/relationships/image" Target="../media/image57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1.png"/><Relationship Id="rId4" Type="http://schemas.openxmlformats.org/officeDocument/2006/relationships/image" Target="../media/image540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0.png"/><Relationship Id="rId3" Type="http://schemas.openxmlformats.org/officeDocument/2006/relationships/image" Target="../media/image76.png"/><Relationship Id="rId21" Type="http://schemas.openxmlformats.org/officeDocument/2006/relationships/image" Target="../media/image71.png"/><Relationship Id="rId7" Type="http://schemas.openxmlformats.org/officeDocument/2006/relationships/image" Target="../media/image79.png"/><Relationship Id="rId17" Type="http://schemas.openxmlformats.org/officeDocument/2006/relationships/image" Target="../media/image660.png"/><Relationship Id="rId2" Type="http://schemas.openxmlformats.org/officeDocument/2006/relationships/image" Target="../media/image75.png"/><Relationship Id="rId20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37.png"/><Relationship Id="rId19" Type="http://schemas.openxmlformats.org/officeDocument/2006/relationships/image" Target="../media/image81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6077" flipH="1">
            <a:off x="-1675366" y="673190"/>
            <a:ext cx="5048434" cy="699405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809623" y="1170049"/>
            <a:ext cx="10611636" cy="4544076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6" name="AutoShape 6"/>
          <p:cNvSpPr/>
          <p:nvPr/>
        </p:nvSpPr>
        <p:spPr>
          <a:xfrm>
            <a:off x="1144607" y="1734230"/>
            <a:ext cx="10116884" cy="4182185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5419">
            <a:off x="358563" y="1215785"/>
            <a:ext cx="1746856" cy="4954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895279">
            <a:off x="7181267" y="5963135"/>
            <a:ext cx="1358828" cy="1267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063" y="251927"/>
            <a:ext cx="2053879" cy="2053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5" y="4480399"/>
            <a:ext cx="2137293" cy="1873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F810CA-6CC1-11E4-0182-6F9388001CEC}"/>
              </a:ext>
            </a:extLst>
          </p:cNvPr>
          <p:cNvSpPr txBox="1"/>
          <p:nvPr/>
        </p:nvSpPr>
        <p:spPr>
          <a:xfrm>
            <a:off x="8995063" y="5980302"/>
            <a:ext cx="3538539" cy="861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6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66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66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666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666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LÊ TRỌNG BÌNH.</a:t>
            </a:r>
          </a:p>
          <a:p>
            <a:r>
              <a:rPr lang="en-US" sz="1666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666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66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1666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– Tin. </a:t>
            </a:r>
            <a:br>
              <a:rPr lang="en-US" sz="1666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66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666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THPT Xuân </a:t>
            </a:r>
            <a:r>
              <a:rPr lang="en-US" sz="1666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166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1666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D0A8271-E184-F9B6-D7C6-6BE520365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69862" y="2317166"/>
            <a:ext cx="2833427" cy="2280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27EF8F-89EB-C62E-417F-63EAAA030B86}"/>
              </a:ext>
            </a:extLst>
          </p:cNvPr>
          <p:cNvSpPr/>
          <p:nvPr/>
        </p:nvSpPr>
        <p:spPr>
          <a:xfrm>
            <a:off x="2181533" y="2582791"/>
            <a:ext cx="8582799" cy="21698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NHIỆT LIỆT CHÀO MỪNG QUÝ</a:t>
            </a:r>
          </a:p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THẦY C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Ô GIÁO VỀ DỰ GIỜ</a:t>
            </a:r>
          </a:p>
          <a:p>
            <a:pPr algn="ctr"/>
            <a:r>
              <a:rPr lang="en-US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LỚP 11A8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188" y="465288"/>
            <a:ext cx="2817812" cy="15159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32012" y="688710"/>
            <a:ext cx="9729977" cy="834345"/>
            <a:chOff x="2132012" y="244206"/>
            <a:chExt cx="9729977" cy="834345"/>
          </a:xfrm>
        </p:grpSpPr>
        <p:sp>
          <p:nvSpPr>
            <p:cNvPr id="16" name="Rounded Rectangle 15"/>
            <p:cNvSpPr/>
            <p:nvPr/>
          </p:nvSpPr>
          <p:spPr>
            <a:xfrm>
              <a:off x="2246603" y="244206"/>
              <a:ext cx="9105610" cy="834345"/>
            </a:xfrm>
            <a:prstGeom prst="roundRect">
              <a:avLst>
                <a:gd name="adj" fmla="val 2756"/>
              </a:avLst>
            </a:prstGeom>
            <a:solidFill>
              <a:srgbClr val="FEF2E8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132012" y="342293"/>
              <a:ext cx="9729977" cy="661646"/>
              <a:chOff x="2132012" y="342293"/>
              <a:chExt cx="9729977" cy="6616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2132012" y="342293"/>
                    <a:ext cx="9729977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1561887" lvl="2" indent="-342900">
                      <a:buFont typeface="Wingdings" panose="05000000000000000000" pitchFamily="2" charset="2"/>
                      <a:buChar char="v"/>
                    </a:pPr>
                    <a:r>
                      <a: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 Nếu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𝑐</m:t>
                        </m:r>
                      </m:oMath>
                    </a14:m>
                    <a:r>
                      <a:rPr lang="en-US"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  </a:t>
                    </a:r>
                    <a:r>
                      <a: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𝑐</m:t>
                        </m:r>
                      </m:oMath>
                    </a14:m>
                    <a:r>
                      <a: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 là hằng số) thì  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lim</m:t>
                        </m:r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𝑐</m:t>
                        </m:r>
                      </m:oMath>
                    </a14:m>
                    <a:endParaRPr lang="en-US" sz="28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2012" y="342293"/>
                    <a:ext cx="9729977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163" b="-220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biLevel thresh="25000"/>
              </a:blip>
              <a:stretch>
                <a:fillRect/>
              </a:stretch>
            </p:blipFill>
            <p:spPr>
              <a:xfrm>
                <a:off x="8098817" y="693016"/>
                <a:ext cx="883997" cy="310923"/>
              </a:xfrm>
              <a:prstGeom prst="rect">
                <a:avLst/>
              </a:prstGeom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121513" y="2310732"/>
            <a:ext cx="11868008" cy="1411350"/>
            <a:chOff x="121513" y="1172992"/>
            <a:chExt cx="11868008" cy="14113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513" y="1172992"/>
              <a:ext cx="1408920" cy="1411350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1582968" y="1317386"/>
              <a:ext cx="10406553" cy="1066800"/>
            </a:xfrm>
            <a:prstGeom prst="roundRect">
              <a:avLst>
                <a:gd name="adj" fmla="val 4613"/>
              </a:avLst>
            </a:prstGeom>
            <a:gradFill flip="none" rotWithShape="1">
              <a:gsLst>
                <a:gs pos="0">
                  <a:srgbClr val="B1B9AF"/>
                </a:gs>
                <a:gs pos="5000">
                  <a:srgbClr val="CDE0C9">
                    <a:shade val="67500"/>
                    <a:satMod val="115000"/>
                  </a:srgbClr>
                </a:gs>
                <a:gs pos="100000">
                  <a:srgbClr val="FFFFFF"/>
                </a:gs>
              </a:gsLst>
              <a:lin ang="18900000" scaled="1"/>
              <a:tileRect/>
            </a:gra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932221" y="1441957"/>
              <a:ext cx="9929768" cy="795637"/>
              <a:chOff x="266643" y="3928035"/>
              <a:chExt cx="7637755" cy="7956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/>
                  <p:cNvSpPr/>
                  <p:nvPr/>
                </p:nvSpPr>
                <p:spPr>
                  <a:xfrm>
                    <a:off x="266643" y="3928035"/>
                    <a:ext cx="7637755" cy="74231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342900" indent="-342900" algn="just">
                      <a:buFont typeface="Wingdings" panose="05000000000000000000" pitchFamily="2" charset="2"/>
                      <a:buChar char="v"/>
                    </a:pPr>
                    <a:r>
                      <a:rPr lang="en-US">
                        <a:solidFill>
                          <a:srgbClr val="000000"/>
                        </a:solidFill>
                        <a:latin typeface="Open Sans"/>
                      </a:rPr>
                      <a:t>Cho dãy số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>
                        <a:solidFill>
                          <a:srgbClr val="000000"/>
                        </a:solidFill>
                        <a:latin typeface="Open Sans"/>
                      </a:rPr>
                      <a:t> với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3.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</m:oMath>
                    </a14:m>
                    <a:r>
                      <a:rPr lang="en-US">
                        <a:solidFill>
                          <a:schemeClr val="tx1"/>
                        </a:solidFill>
                        <a:latin typeface="Open Sans"/>
                      </a:rPr>
                      <a:t>.  </a:t>
                    </a:r>
                    <a:r>
                      <a:rPr lang="en-US">
                        <a:solidFill>
                          <a:srgbClr val="000000"/>
                        </a:solidFill>
                        <a:latin typeface="Open Sans"/>
                      </a:rPr>
                      <a:t>Chứng minh rằng  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lim</m:t>
                        </m:r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=3</m:t>
                        </m:r>
                      </m:oMath>
                    </a14:m>
                    <a:endParaRPr lang="vi-VN" i="0">
                      <a:solidFill>
                        <a:srgbClr val="000000"/>
                      </a:solidFill>
                      <a:effectLst/>
                      <a:latin typeface="Open Sans"/>
                    </a:endParaRPr>
                  </a:p>
                </p:txBody>
              </p:sp>
            </mc:Choice>
            <mc:Fallback xmlns="">
              <p:sp>
                <p:nvSpPr>
                  <p:cNvPr id="22" name="Rectangle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643" y="3928035"/>
                    <a:ext cx="7637755" cy="74231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859" b="-41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9815" y="4441015"/>
                <a:ext cx="803634" cy="282657"/>
              </a:xfrm>
              <a:prstGeom prst="rect">
                <a:avLst/>
              </a:prstGeom>
            </p:spPr>
          </p:pic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133" y="4176651"/>
            <a:ext cx="1650429" cy="39348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602491" y="4082960"/>
            <a:ext cx="6425813" cy="710773"/>
            <a:chOff x="2029365" y="5317079"/>
            <a:chExt cx="9628909" cy="7107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2029365" y="5317079"/>
                  <a:ext cx="9628909" cy="613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Ta </a:t>
                  </a:r>
                  <a:r>
                    <a:rPr lang="en-US" dirty="0" err="1">
                      <a:solidFill>
                        <a:srgbClr val="000000"/>
                      </a:solidFill>
                      <a:latin typeface="Open Sans"/>
                    </a:rPr>
                    <a:t>có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−3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lim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  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itchFamily="34" charset="0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=0</m:t>
                      </m:r>
                    </m:oMath>
                  </a14:m>
                  <a:endParaRPr lang="vi-VN" i="0" dirty="0">
                    <a:solidFill>
                      <a:schemeClr val="tx1"/>
                    </a:solidFill>
                    <a:effectLst/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9365" y="5317079"/>
                  <a:ext cx="9628909" cy="613886"/>
                </a:xfrm>
                <a:prstGeom prst="rect">
                  <a:avLst/>
                </a:prstGeom>
                <a:blipFill>
                  <a:blip r:embed="rId9"/>
                  <a:stretch>
                    <a:fillRect l="-1518" b="-89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38652" y="5695896"/>
              <a:ext cx="1180289" cy="33195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3674" y="5695896"/>
              <a:ext cx="1180289" cy="33195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5561012" y="4941776"/>
            <a:ext cx="3597112" cy="632207"/>
            <a:chOff x="2116300" y="5992903"/>
            <a:chExt cx="5010512" cy="6322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2116300" y="5992903"/>
                  <a:ext cx="5010512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Vậy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3</m:t>
                      </m:r>
                    </m:oMath>
                  </a14:m>
                  <a:endParaRPr lang="vi-VN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6300" y="5992903"/>
                  <a:ext cx="5010512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786" t="-9211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10280" y="6248893"/>
              <a:ext cx="1069636" cy="37621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370" y="17527"/>
            <a:ext cx="802912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3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998" y="2762424"/>
            <a:ext cx="1650429" cy="393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71103" y="2680486"/>
                <a:ext cx="7190509" cy="614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latin typeface="Open Sans"/>
                  </a:rPr>
                  <a:t>Sau lần nảy thứ nhất, bóng có độ cao là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=5.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; 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103" y="2680486"/>
                <a:ext cx="7190509" cy="614655"/>
              </a:xfrm>
              <a:prstGeom prst="rect">
                <a:avLst/>
              </a:prstGeom>
              <a:blipFill>
                <a:blip r:embed="rId4"/>
                <a:stretch>
                  <a:fillRect l="-1271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202563" y="3193485"/>
                <a:ext cx="3241124" cy="616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Lần hai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=5.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63" y="3193485"/>
                <a:ext cx="3241124" cy="616515"/>
              </a:xfrm>
              <a:prstGeom prst="rect">
                <a:avLst/>
              </a:prstGeom>
              <a:blipFill>
                <a:blip r:embed="rId5"/>
                <a:stretch>
                  <a:fillRect l="-282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193966" y="717188"/>
            <a:ext cx="11838709" cy="1970101"/>
            <a:chOff x="150812" y="3424663"/>
            <a:chExt cx="11838709" cy="1626887"/>
          </a:xfrm>
        </p:grpSpPr>
        <p:sp>
          <p:nvSpPr>
            <p:cNvPr id="16" name="Rounded Rectangle 15"/>
            <p:cNvSpPr/>
            <p:nvPr/>
          </p:nvSpPr>
          <p:spPr>
            <a:xfrm>
              <a:off x="150812" y="3424663"/>
              <a:ext cx="11838709" cy="1626887"/>
            </a:xfrm>
            <a:prstGeom prst="roundRect">
              <a:avLst>
                <a:gd name="adj" fmla="val 4613"/>
              </a:avLst>
            </a:prstGeom>
            <a:gradFill flip="none" rotWithShape="1">
              <a:gsLst>
                <a:gs pos="0">
                  <a:srgbClr val="B1B9AF"/>
                </a:gs>
                <a:gs pos="5000">
                  <a:srgbClr val="CDE0C9">
                    <a:shade val="67500"/>
                    <a:satMod val="115000"/>
                  </a:srgbClr>
                </a:gs>
                <a:gs pos="100000">
                  <a:srgbClr val="FFFFFF"/>
                </a:gs>
              </a:gsLst>
              <a:lin ang="18900000" scaled="1"/>
              <a:tileRect/>
            </a:gra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277246" y="3463749"/>
                  <a:ext cx="11674459" cy="154985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     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Một quả bóng thả từ độ cao 5m xuống sàn. Sau mỗi lần chạm sàn, qu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ả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 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                           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bó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ng 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nảy lên độ cao bằng 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2/3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 độ cao trước đó.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 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Giả sử quả bóng luôn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 </a:t>
                  </a:r>
                </a:p>
                <a:p>
                  <a:pPr algn="r"/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             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chuyển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  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động vuông góc với mặt sàn và quá trình diễn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 </a:t>
                  </a:r>
                  <a:r>
                    <a:rPr lang="en-US" dirty="0" err="1">
                      <a:solidFill>
                        <a:srgbClr val="000000"/>
                      </a:solidFill>
                      <a:latin typeface="Open Sans"/>
                    </a:rPr>
                    <a:t>ra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 vô hạn lần. Giả 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       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sử </a:t>
                  </a:r>
                  <a14:m>
                    <m:oMath xmlns:m="http://schemas.openxmlformats.org/officeDocument/2006/math">
                      <m:r>
                        <a:rPr lang="vi-V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vi-VN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 là độ cao (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m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) của quả bóng sau lần nảy lên thứ </a:t>
                  </a:r>
                  <a14:m>
                    <m:oMath xmlns:m="http://schemas.openxmlformats.org/officeDocument/2006/math">
                      <m:r>
                        <a:rPr lang="vi-V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. 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CMR</a:t>
                  </a:r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 dãy số </a:t>
                  </a:r>
                  <a14:m>
                    <m:oMath xmlns:m="http://schemas.openxmlformats.org/officeDocument/2006/math">
                      <m:r>
                        <a:rPr lang="vi-V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vi-VN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vi-V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a14:m>
                  <a:endParaRPr lang="en-US" dirty="0">
                    <a:solidFill>
                      <a:srgbClr val="000000"/>
                    </a:solidFill>
                    <a:latin typeface="Open Sans"/>
                  </a:endParaRPr>
                </a:p>
                <a:p>
                  <a:pPr algn="ctr"/>
                  <a:r>
                    <a:rPr lang="vi-VN" dirty="0">
                      <a:solidFill>
                        <a:srgbClr val="000000"/>
                      </a:solidFill>
                      <a:latin typeface="Open Sans"/>
                    </a:rPr>
                    <a:t>có giới hạn là 0.</a:t>
                  </a:r>
                  <a:endParaRPr lang="en-US" dirty="0"/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46" y="3463749"/>
                  <a:ext cx="11674459" cy="1549856"/>
                </a:xfrm>
                <a:prstGeom prst="rect">
                  <a:avLst/>
                </a:prstGeom>
                <a:blipFill>
                  <a:blip r:embed="rId6"/>
                  <a:stretch>
                    <a:fillRect t="-2597" r="-1462" b="-97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529" y="3518344"/>
              <a:ext cx="1289573" cy="12148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202563" y="3819870"/>
                <a:ext cx="6330523" cy="616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Lần ba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=5.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63" y="3819870"/>
                <a:ext cx="6330523" cy="616515"/>
              </a:xfrm>
              <a:prstGeom prst="rect">
                <a:avLst/>
              </a:prstGeom>
              <a:blipFill>
                <a:blip r:embed="rId8"/>
                <a:stretch>
                  <a:fillRect l="-1444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3223453" y="5638800"/>
            <a:ext cx="6425813" cy="709449"/>
            <a:chOff x="1962687" y="5843751"/>
            <a:chExt cx="6425813" cy="7094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962687" y="5843751"/>
                  <a:ext cx="6425813" cy="613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Ta có  </a:t>
                  </a:r>
                  <a14:m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 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=0</m:t>
                      </m:r>
                    </m:oMath>
                  </a14:m>
                  <a:r>
                    <a:rPr lang="en-US" i="0">
                      <a:solidFill>
                        <a:schemeClr val="tx1"/>
                      </a:solidFill>
                      <a:effectLst/>
                      <a:latin typeface="Open Sans"/>
                    </a:rPr>
                    <a:t> nên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0</m:t>
                      </m:r>
                    </m:oMath>
                  </a14:m>
                  <a:r>
                    <a:rPr lang="en-US" i="0">
                      <a:solidFill>
                        <a:schemeClr val="tx1"/>
                      </a:solidFill>
                      <a:effectLst/>
                      <a:latin typeface="Open Sans"/>
                    </a:rPr>
                    <a:t> </a:t>
                  </a:r>
                  <a:endParaRPr lang="vi-VN" i="0">
                    <a:solidFill>
                      <a:schemeClr val="tx1"/>
                    </a:solidFill>
                    <a:effectLst/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87" y="5843751"/>
                  <a:ext cx="6425813" cy="613886"/>
                </a:xfrm>
                <a:prstGeom prst="rect">
                  <a:avLst/>
                </a:prstGeom>
                <a:blipFill>
                  <a:blip r:embed="rId9"/>
                  <a:stretch>
                    <a:fillRect l="-1518" b="-89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83952" y="6221244"/>
              <a:ext cx="789318" cy="33195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81735" y="6236333"/>
              <a:ext cx="902286" cy="31092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34929" y="4942581"/>
                <a:ext cx="2947666" cy="616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Lần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=5.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929" y="4942581"/>
                <a:ext cx="2947666" cy="616515"/>
              </a:xfrm>
              <a:prstGeom prst="rect">
                <a:avLst/>
              </a:prstGeom>
              <a:blipFill>
                <a:blip r:embed="rId12"/>
                <a:stretch>
                  <a:fillRect l="-3313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3199575" y="437317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0095"/>
            <a:ext cx="802912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73" y="-12314"/>
            <a:ext cx="9828212" cy="6719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9412" y="609600"/>
            <a:ext cx="11582400" cy="1828800"/>
            <a:chOff x="379412" y="685800"/>
            <a:chExt cx="11582400" cy="1828800"/>
          </a:xfrm>
        </p:grpSpPr>
        <p:grpSp>
          <p:nvGrpSpPr>
            <p:cNvPr id="11" name="Group 10"/>
            <p:cNvGrpSpPr/>
            <p:nvPr/>
          </p:nvGrpSpPr>
          <p:grpSpPr>
            <a:xfrm>
              <a:off x="379412" y="685800"/>
              <a:ext cx="11582400" cy="1828800"/>
              <a:chOff x="2132012" y="-75278"/>
              <a:chExt cx="9982200" cy="1872657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132012" y="48759"/>
                <a:ext cx="9982200" cy="1748620"/>
              </a:xfrm>
              <a:prstGeom prst="roundRect">
                <a:avLst>
                  <a:gd name="adj" fmla="val 3884"/>
                </a:avLst>
              </a:prstGeom>
              <a:gradFill flip="none" rotWithShape="1">
                <a:gsLst>
                  <a:gs pos="0">
                    <a:srgbClr val="94B0B7"/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9" tIns="60949" rIns="121899" bIns="60949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60815" y="-75278"/>
                <a:ext cx="5452160" cy="600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>
                    <a:solidFill>
                      <a:schemeClr val="accent3">
                        <a:lumMod val="50000"/>
                      </a:schemeClr>
                    </a:solidFill>
                    <a:latin typeface="UTM Sharnay" panose="02040603050506020204" pitchFamily="18" charset="0"/>
                    <a:cs typeface="Arial" panose="020B0604020202020204" pitchFamily="34" charset="0"/>
                  </a:rPr>
                  <a:t>HĐ3. </a:t>
                </a:r>
                <a:r>
                  <a:rPr lang="en-US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thành quy tắc tính giới hạn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751012" y="1296169"/>
                  <a:ext cx="8376061" cy="9859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Cho hai dãy số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  với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a14:m>
                  <a:r>
                    <a:rPr lang="en-US">
                      <a:solidFill>
                        <a:schemeClr val="tx1"/>
                      </a:solidFill>
                      <a:latin typeface="Open Sans"/>
                    </a:rPr>
                    <a:t>;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a14:m>
                  <a:r>
                    <a:rPr lang="en-US">
                      <a:solidFill>
                        <a:schemeClr val="tx1"/>
                      </a:solidFill>
                      <a:latin typeface="Open Sans"/>
                    </a:rPr>
                    <a:t> </a:t>
                  </a:r>
                </a:p>
                <a:p>
                  <a:pPr algn="just"/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Tìm và so sánh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 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)</m:t>
                      </m:r>
                    </m:oMath>
                  </a14:m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  và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⁡ 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  </a:t>
                  </a:r>
                  <a:endParaRPr lang="vi-VN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1012" y="1296169"/>
                  <a:ext cx="8376061" cy="985976"/>
                </a:xfrm>
                <a:prstGeom prst="rect">
                  <a:avLst/>
                </a:prstGeom>
                <a:blipFill>
                  <a:blip r:embed="rId4"/>
                  <a:stretch>
                    <a:fillRect l="-1092" b="-135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4381" y="2164443"/>
              <a:ext cx="902286" cy="31092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0168" y="2164443"/>
              <a:ext cx="902286" cy="3109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8412" y="2177508"/>
              <a:ext cx="902286" cy="31092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255" y="2547781"/>
            <a:ext cx="1652159" cy="396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289685" y="3643745"/>
                <a:ext cx="3945176" cy="61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−2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⇢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>
                    <a:solidFill>
                      <a:srgbClr val="000000"/>
                    </a:solidFill>
                    <a:latin typeface="Open Sans"/>
                  </a:rPr>
                  <a:t> khi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vi-VN">
                  <a:solidFill>
                    <a:srgbClr val="000000"/>
                  </a:solidFill>
                  <a:latin typeface="Open San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685" y="3643745"/>
                <a:ext cx="3945176" cy="615874"/>
              </a:xfrm>
              <a:prstGeom prst="rect">
                <a:avLst/>
              </a:prstGeom>
              <a:blipFill>
                <a:blip r:embed="rId7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8012394" y="3116295"/>
            <a:ext cx="3644618" cy="654499"/>
            <a:chOff x="9066212" y="3814267"/>
            <a:chExt cx="3644618" cy="6544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/>
                <p:cNvSpPr/>
                <p:nvPr/>
              </p:nvSpPr>
              <p:spPr>
                <a:xfrm>
                  <a:off x="9066212" y="3814267"/>
                  <a:ext cx="3644618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Vậy</a:t>
                  </a:r>
                  <a:r>
                    <a:rPr lang="en-US" dirty="0">
                      <a:cs typeface="Arial" pitchFamily="34" charset="0"/>
                    </a:rPr>
                    <a:t> </a:t>
                  </a:r>
                  <a:r>
                    <a:rPr lang="en-US" dirty="0">
                      <a:solidFill>
                        <a:srgbClr val="FF0000"/>
                      </a:solidFill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 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=5</m:t>
                      </m:r>
                    </m:oMath>
                  </a14:m>
                  <a:endParaRPr lang="vi-VN" dirty="0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mc:Choice>
          <mc:Fallback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6212" y="3814267"/>
                  <a:ext cx="3644618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508" t="-11842" b="-27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9914116" y="4099434"/>
                  <a:ext cx="10654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→+∞</m:t>
                        </m:r>
                      </m:oMath>
                    </m:oMathPara>
                  </a14:m>
                  <a:endParaRPr lang="en-US" sz="18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4116" y="4099434"/>
                  <a:ext cx="106548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697" y="3073126"/>
            <a:ext cx="7980233" cy="67061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957591" y="3661698"/>
            <a:ext cx="2969374" cy="662885"/>
            <a:chOff x="5030039" y="4355588"/>
            <a:chExt cx="2969374" cy="6628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030039" y="4355588"/>
                  <a:ext cx="2969374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>
                      <a:latin typeface="Arial" panose="020B0604020202020204" pitchFamily="34" charset="0"/>
                      <a:cs typeface="Arial" panose="020B0604020202020204" pitchFamily="34" charset="0"/>
                    </a:rPr>
                    <a:t>. Nên</a:t>
                  </a:r>
                  <a:r>
                    <a:rPr lang="en-US">
                      <a:cs typeface="Arial" pitchFamily="34" charset="0"/>
                    </a:rPr>
                    <a:t> </a:t>
                  </a:r>
                  <a:r>
                    <a:rPr lang="en-US">
                      <a:solidFill>
                        <a:srgbClr val="FF0000"/>
                      </a:solidFill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=2</m:t>
                      </m:r>
                    </m:oMath>
                  </a14:m>
                  <a:endParaRPr lang="vi-VN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0039" y="4355588"/>
                  <a:ext cx="2969374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3080" t="-9333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5671274" y="4649141"/>
                  <a:ext cx="9275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→+∞</m:t>
                        </m:r>
                      </m:oMath>
                    </m:oMathPara>
                  </a14:m>
                  <a:endParaRPr lang="en-US" sz="18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74" y="4649141"/>
                  <a:ext cx="927500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4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08012" y="4213969"/>
                <a:ext cx="4845339" cy="61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−3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⇢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>
                    <a:solidFill>
                      <a:srgbClr val="000000"/>
                    </a:solidFill>
                    <a:latin typeface="Open Sans"/>
                  </a:rPr>
                  <a:t> khi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vi-VN">
                  <a:solidFill>
                    <a:srgbClr val="000000"/>
                  </a:solidFill>
                  <a:latin typeface="Open San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12" y="4213969"/>
                <a:ext cx="4845339" cy="615874"/>
              </a:xfrm>
              <a:prstGeom prst="rect">
                <a:avLst/>
              </a:prstGeom>
              <a:blipFill>
                <a:blip r:embed="rId13"/>
                <a:stretch>
                  <a:fillRect l="-2013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4999867" y="4242590"/>
            <a:ext cx="2969374" cy="676840"/>
            <a:chOff x="5003740" y="4963569"/>
            <a:chExt cx="2969374" cy="6768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003740" y="4963569"/>
                  <a:ext cx="2969374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>
                      <a:latin typeface="Arial" panose="020B0604020202020204" pitchFamily="34" charset="0"/>
                      <a:cs typeface="Arial" panose="020B0604020202020204" pitchFamily="34" charset="0"/>
                    </a:rPr>
                    <a:t>. Nên</a:t>
                  </a:r>
                  <a:r>
                    <a:rPr lang="en-US">
                      <a:cs typeface="Arial" pitchFamily="34" charset="0"/>
                    </a:rPr>
                    <a:t> </a:t>
                  </a:r>
                  <a:r>
                    <a:rPr lang="en-US">
                      <a:solidFill>
                        <a:srgbClr val="FF0000"/>
                      </a:solidFill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=3</m:t>
                      </m:r>
                    </m:oMath>
                  </a14:m>
                  <a:endParaRPr lang="vi-VN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3740" y="4963569"/>
                  <a:ext cx="2969374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3080" t="-9211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657775" y="5271077"/>
                  <a:ext cx="9275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→+∞</m:t>
                        </m:r>
                      </m:oMath>
                    </m:oMathPara>
                  </a14:m>
                  <a:endParaRPr lang="en-US" sz="18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775" y="5271077"/>
                  <a:ext cx="927500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4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ectangle 34"/>
          <p:cNvSpPr/>
          <p:nvPr/>
        </p:nvSpPr>
        <p:spPr>
          <a:xfrm>
            <a:off x="1506938" y="5285039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Khi đó ta có: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503612" y="5105400"/>
            <a:ext cx="5486400" cy="885934"/>
            <a:chOff x="3503612" y="5105400"/>
            <a:chExt cx="5129244" cy="885934"/>
          </a:xfrm>
        </p:grpSpPr>
        <p:grpSp>
          <p:nvGrpSpPr>
            <p:cNvPr id="37" name="Group 36"/>
            <p:cNvGrpSpPr/>
            <p:nvPr/>
          </p:nvGrpSpPr>
          <p:grpSpPr>
            <a:xfrm>
              <a:off x="3617898" y="5182879"/>
              <a:ext cx="5014958" cy="680862"/>
              <a:chOff x="3617898" y="5668545"/>
              <a:chExt cx="5014958" cy="6808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/>
                  <p:cNvSpPr/>
                  <p:nvPr/>
                </p:nvSpPr>
                <p:spPr>
                  <a:xfrm>
                    <a:off x="3708368" y="5668545"/>
                    <a:ext cx="4924488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14:m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𝐥𝐢𝐦</m:t>
                        </m:r>
                        <m:r>
                          <a:rPr lang="en-US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 </m:t>
                        </m:r>
                        <m:d>
                          <m:d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𝐥𝐢𝐦</m:t>
                        </m:r>
                        <m:r>
                          <a:rPr lang="en-US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+</m:t>
                        </m:r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𝐥𝐢𝐦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⁡  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𝒏</m:t>
                            </m:r>
                          </m:sub>
                        </m:sSub>
                      </m:oMath>
                    </a14:m>
                    <a:r>
                      <a:rPr lang="en-US" b="1">
                        <a:solidFill>
                          <a:srgbClr val="000000"/>
                        </a:solidFill>
                        <a:latin typeface="Open Sans"/>
                      </a:rPr>
                      <a:t>  </a:t>
                    </a:r>
                    <a:endParaRPr lang="vi-VN" b="1">
                      <a:solidFill>
                        <a:srgbClr val="000000"/>
                      </a:solidFill>
                      <a:latin typeface="Open Sans"/>
                    </a:endParaRPr>
                  </a:p>
                </p:txBody>
              </p:sp>
            </mc:Choice>
            <mc:Fallback xmlns="">
              <p:sp>
                <p:nvSpPr>
                  <p:cNvPr id="29" name="Rectangle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08368" y="5668545"/>
                    <a:ext cx="4924488" cy="46166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3617898" y="5980075"/>
                    <a:ext cx="107753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→+∞</m:t>
                          </m:r>
                        </m:oMath>
                      </m:oMathPara>
                    </a14:m>
                    <a:endParaRPr lang="en-US" sz="1800" b="1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7898" y="5980075"/>
                    <a:ext cx="1077539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5775900" y="5976624"/>
                    <a:ext cx="107753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→+∞</m:t>
                          </m:r>
                        </m:oMath>
                      </m:oMathPara>
                    </a14:m>
                    <a:endParaRPr lang="en-US" sz="1800" b="1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5900" y="5976624"/>
                    <a:ext cx="1077539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6967349" y="5973254"/>
                    <a:ext cx="107753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→+∞</m:t>
                          </m:r>
                        </m:oMath>
                      </m:oMathPara>
                    </a14:m>
                    <a:endParaRPr lang="en-US" sz="1800" b="1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67349" y="5973254"/>
                    <a:ext cx="1077539" cy="3693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Rounded Rectangle 37"/>
            <p:cNvSpPr/>
            <p:nvPr/>
          </p:nvSpPr>
          <p:spPr>
            <a:xfrm>
              <a:off x="3503612" y="5105400"/>
              <a:ext cx="5043055" cy="885934"/>
            </a:xfrm>
            <a:prstGeom prst="roundRect">
              <a:avLst>
                <a:gd name="adj" fmla="val 465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30599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359922" y="76201"/>
            <a:ext cx="9410410" cy="2362200"/>
          </a:xfrm>
          <a:prstGeom prst="roundRect">
            <a:avLst>
              <a:gd name="adj" fmla="val 2756"/>
            </a:avLst>
          </a:prstGeom>
          <a:solidFill>
            <a:srgbClr val="FEF2E8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107" y="85008"/>
            <a:ext cx="6063705" cy="5982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799" y="533400"/>
            <a:ext cx="8754013" cy="7153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123" y="1143380"/>
            <a:ext cx="8796689" cy="63524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107" y="1740579"/>
            <a:ext cx="9044458" cy="597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3583" y="577041"/>
            <a:ext cx="2684268" cy="13605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358818" y="2565853"/>
            <a:ext cx="4442163" cy="4117305"/>
            <a:chOff x="7358818" y="2565853"/>
            <a:chExt cx="4442163" cy="41173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658" y="4114800"/>
              <a:ext cx="2879674" cy="25683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8818" y="2629792"/>
              <a:ext cx="4411514" cy="20178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7094" y="2565853"/>
              <a:ext cx="4413887" cy="165825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92925" y="2412166"/>
            <a:ext cx="5900992" cy="1356777"/>
            <a:chOff x="622339" y="2672653"/>
            <a:chExt cx="5900992" cy="135677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2339" y="2672653"/>
              <a:ext cx="1343773" cy="1356777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2350364" y="2826340"/>
              <a:ext cx="4172967" cy="104940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200858" y="2971047"/>
              <a:ext cx="2801367" cy="745571"/>
              <a:chOff x="3200858" y="2971047"/>
              <a:chExt cx="2801367" cy="7455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3200858" y="2971047"/>
                    <a:ext cx="2801367" cy="6810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:r>
                      <a:rPr lang="en-US" b="1" dirty="0" err="1">
                        <a:solidFill>
                          <a:srgbClr val="000000"/>
                        </a:solidFill>
                        <a:latin typeface="Open Sans"/>
                      </a:rPr>
                      <a:t>Tìm</a:t>
                    </a:r>
                    <a:r>
                      <a:rPr lang="en-US" b="1" dirty="0">
                        <a:solidFill>
                          <a:srgbClr val="000000"/>
                        </a:solidFill>
                        <a:latin typeface="Open Sans"/>
                      </a:rPr>
                      <a:t>  </a:t>
                    </a:r>
                    <a14:m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𝐥𝐢𝐦</m:t>
                        </m:r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  </m:t>
                        </m:r>
                        <m:f>
                          <m:f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𝒏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+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𝒏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+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𝟐</m:t>
                                </m:r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𝒏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𝟏</m:t>
                            </m:r>
                          </m:den>
                        </m:f>
                      </m:oMath>
                    </a14:m>
                    <a:endParaRPr lang="vi-VN" b="1" i="0" dirty="0">
                      <a:solidFill>
                        <a:srgbClr val="FF0000"/>
                      </a:solidFill>
                      <a:effectLst/>
                      <a:latin typeface="Open Sans"/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00858" y="2971047"/>
                    <a:ext cx="2801367" cy="68102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261" b="-81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15337" y="3405695"/>
                <a:ext cx="902286" cy="310923"/>
              </a:xfrm>
              <a:prstGeom prst="rect">
                <a:avLst/>
              </a:prstGeom>
            </p:spPr>
          </p:pic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0076" y="3851769"/>
            <a:ext cx="1652159" cy="396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280" y="4525874"/>
            <a:ext cx="145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/>
              <a:t>Ta có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14873" y="4112568"/>
            <a:ext cx="4944285" cy="1276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52564" y="5377937"/>
            <a:ext cx="4877223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576" y="1478955"/>
            <a:ext cx="1650429" cy="393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425912" y="2782528"/>
                <a:ext cx="1524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v"/>
                </a:pPr>
                <a:r>
                  <a:rPr lang="en-US" b="1" dirty="0">
                    <a:solidFill>
                      <a:srgbClr val="000000"/>
                    </a:solidFill>
                    <a:latin typeface="Open Sans"/>
                  </a:rPr>
                  <a:t>Ta </a:t>
                </a:r>
                <a:r>
                  <a:rPr lang="en-US" b="1" dirty="0" err="1">
                    <a:solidFill>
                      <a:srgbClr val="000000"/>
                    </a:solidFill>
                    <a:latin typeface="Open Sans"/>
                  </a:rPr>
                  <a:t>có</a:t>
                </a:r>
                <a:r>
                  <a:rPr lang="en-US" b="1" dirty="0">
                    <a:solidFill>
                      <a:srgbClr val="000000"/>
                    </a:solidFill>
                    <a:latin typeface="Open Sans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</m:oMath>
                </a14:m>
                <a:endParaRPr lang="vi-VN" b="1" i="0" dirty="0">
                  <a:solidFill>
                    <a:schemeClr val="tx1"/>
                  </a:solidFill>
                  <a:effectLst/>
                  <a:latin typeface="Open Sans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912" y="2782528"/>
                <a:ext cx="1524000" cy="461665"/>
              </a:xfrm>
              <a:prstGeom prst="rect">
                <a:avLst/>
              </a:prstGeom>
              <a:blipFill>
                <a:blip r:embed="rId4"/>
                <a:stretch>
                  <a:fillRect l="-560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455612" y="125277"/>
            <a:ext cx="11430000" cy="1152349"/>
            <a:chOff x="455612" y="125277"/>
            <a:chExt cx="11430000" cy="1152349"/>
          </a:xfrm>
        </p:grpSpPr>
        <p:sp>
          <p:nvSpPr>
            <p:cNvPr id="9" name="Rounded Rectangle 8"/>
            <p:cNvSpPr/>
            <p:nvPr/>
          </p:nvSpPr>
          <p:spPr>
            <a:xfrm>
              <a:off x="1678645" y="180105"/>
              <a:ext cx="10206967" cy="1066800"/>
            </a:xfrm>
            <a:prstGeom prst="roundRect">
              <a:avLst>
                <a:gd name="adj" fmla="val 4613"/>
              </a:avLst>
            </a:prstGeom>
            <a:gradFill flip="none" rotWithShape="1">
              <a:gsLst>
                <a:gs pos="0">
                  <a:srgbClr val="B1B9AF"/>
                </a:gs>
                <a:gs pos="5000">
                  <a:srgbClr val="CDE0C9">
                    <a:shade val="67500"/>
                    <a:satMod val="115000"/>
                  </a:srgbClr>
                </a:gs>
                <a:gs pos="100000">
                  <a:srgbClr val="FFFFFF"/>
                </a:gs>
              </a:gsLst>
              <a:lin ang="18900000" scaled="1"/>
              <a:tileRect/>
            </a:gra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55612" y="125277"/>
              <a:ext cx="5909812" cy="1152349"/>
              <a:chOff x="455612" y="125277"/>
              <a:chExt cx="5909812" cy="115234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5612" y="147292"/>
                <a:ext cx="1223033" cy="1130334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187912" y="463570"/>
                <a:ext cx="14352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v"/>
                </a:pPr>
                <a:r>
                  <a:rPr lang="en-US" b="1" dirty="0" err="1">
                    <a:solidFill>
                      <a:srgbClr val="000000"/>
                    </a:solidFill>
                    <a:latin typeface="Open Sans"/>
                  </a:rPr>
                  <a:t>Tìm</a:t>
                </a:r>
                <a:endParaRPr lang="vi-VN" b="1" i="0" dirty="0">
                  <a:solidFill>
                    <a:srgbClr val="000000"/>
                  </a:solidFill>
                  <a:effectLst/>
                  <a:latin typeface="Open San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23181" y="125277"/>
                <a:ext cx="2742243" cy="1066892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2360612" y="2186058"/>
            <a:ext cx="4993932" cy="1487074"/>
            <a:chOff x="2969256" y="1932176"/>
            <a:chExt cx="4993932" cy="148707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198812" y="2817165"/>
              <a:ext cx="1081958" cy="4033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969256" y="1932176"/>
                  <a:ext cx="4993932" cy="14870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𝐥𝐢𝐦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 </m:t>
                        </m:r>
                        <m:f>
                          <m:f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  <m:t>𝟐</m:t>
                                    </m:r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  <m:t>𝒏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+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𝟏</m:t>
                                </m:r>
                              </m:e>
                            </m:rad>
                          </m:num>
                          <m:den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𝒏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+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𝟏</m:t>
                            </m:r>
                          </m:den>
                        </m:f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=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𝐥𝐢𝐦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 </m:t>
                        </m:r>
                        <m:f>
                          <m:f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𝟐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itchFamily="34" charset="0"/>
                                          </a:rPr>
                                          <m:t>𝒏</m:t>
                                        </m:r>
                                      </m:e>
                                      <m:sup>
                                        <m: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itchFamily="34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rad>
                          </m:num>
                          <m:den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𝟏</m:t>
                            </m:r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𝒏</m:t>
                                </m:r>
                              </m:den>
                            </m:f>
                          </m:den>
                        </m:f>
                      </m:oMath>
                    </m:oMathPara>
                  </a14:m>
                  <a:endParaRPr lang="vi-VN" b="1" dirty="0">
                    <a:solidFill>
                      <a:schemeClr val="tx1"/>
                    </a:solidFill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9256" y="1932176"/>
                  <a:ext cx="4993932" cy="14870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466222" y="2817165"/>
              <a:ext cx="1081958" cy="40331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2430" y="1872435"/>
            <a:ext cx="4444369" cy="411515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187912" y="3673132"/>
            <a:ext cx="4993932" cy="1605239"/>
            <a:chOff x="2187912" y="3961651"/>
            <a:chExt cx="4993932" cy="16052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2187912" y="3961651"/>
                  <a:ext cx="4993932" cy="14847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=  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𝐥𝐢𝐦</m:t>
                            </m:r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   </m:t>
                            </m:r>
                            <m:rad>
                              <m:radPr>
                                <m:degHide m:val="on"/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𝟐</m:t>
                                </m:r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itchFamily="34" charset="0"/>
                                          </a:rPr>
                                          <m:t>𝐧</m:t>
                                        </m:r>
                                      </m:e>
                                      <m:sup>
                                        <m:r>
                                          <a:rPr lang="en-US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itchFamily="34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rad>
                          </m:num>
                          <m:den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𝐥𝐢𝐦</m:t>
                            </m:r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  (</m:t>
                            </m:r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𝟏</m:t>
                            </m:r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𝐧</m:t>
                                </m:r>
                              </m:den>
                            </m:f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)</m:t>
                            </m:r>
                          </m:den>
                        </m:f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𝟐</m:t>
                            </m:r>
                          </m:e>
                        </m:rad>
                      </m:oMath>
                    </m:oMathPara>
                  </a14:m>
                  <a:endParaRPr lang="vi-VN" b="1">
                    <a:solidFill>
                      <a:schemeClr val="tx1"/>
                    </a:solidFill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7912" y="3961651"/>
                  <a:ext cx="4993932" cy="14847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32426" y="4473694"/>
              <a:ext cx="980987" cy="36579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82832" y="5201098"/>
              <a:ext cx="980987" cy="365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814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26"/>
          <p:cNvGrpSpPr/>
          <p:nvPr/>
        </p:nvGrpSpPr>
        <p:grpSpPr>
          <a:xfrm>
            <a:off x="8034507" y="3976173"/>
            <a:ext cx="2700554" cy="2384010"/>
            <a:chOff x="3700913" y="792925"/>
            <a:chExt cx="717275" cy="633200"/>
          </a:xfrm>
        </p:grpSpPr>
        <p:sp>
          <p:nvSpPr>
            <p:cNvPr id="307" name="Google Shape;307;p26"/>
            <p:cNvSpPr/>
            <p:nvPr/>
          </p:nvSpPr>
          <p:spPr>
            <a:xfrm>
              <a:off x="3772638" y="1190250"/>
              <a:ext cx="645550" cy="235875"/>
            </a:xfrm>
            <a:custGeom>
              <a:avLst/>
              <a:gdLst/>
              <a:ahLst/>
              <a:cxnLst/>
              <a:rect l="l" t="t" r="r" b="b"/>
              <a:pathLst>
                <a:path w="25822" h="9435" extrusionOk="0">
                  <a:moveTo>
                    <a:pt x="25465" y="1"/>
                  </a:moveTo>
                  <a:lnTo>
                    <a:pt x="0" y="7910"/>
                  </a:lnTo>
                  <a:cubicBezTo>
                    <a:pt x="288" y="8839"/>
                    <a:pt x="1144" y="9434"/>
                    <a:pt x="2068" y="9434"/>
                  </a:cubicBezTo>
                  <a:cubicBezTo>
                    <a:pt x="2281" y="9434"/>
                    <a:pt x="2497" y="9403"/>
                    <a:pt x="2710" y="9336"/>
                  </a:cubicBezTo>
                  <a:lnTo>
                    <a:pt x="24039" y="2713"/>
                  </a:lnTo>
                  <a:cubicBezTo>
                    <a:pt x="25183" y="2357"/>
                    <a:pt x="25821" y="1143"/>
                    <a:pt x="25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defTabSz="1218895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6"/>
            <p:cNvSpPr/>
            <p:nvPr/>
          </p:nvSpPr>
          <p:spPr>
            <a:xfrm>
              <a:off x="3724988" y="806875"/>
              <a:ext cx="677150" cy="536975"/>
            </a:xfrm>
            <a:custGeom>
              <a:avLst/>
              <a:gdLst/>
              <a:ahLst/>
              <a:cxnLst/>
              <a:rect l="l" t="t" r="r" b="b"/>
              <a:pathLst>
                <a:path w="27086" h="21479" extrusionOk="0">
                  <a:moveTo>
                    <a:pt x="22594" y="0"/>
                  </a:moveTo>
                  <a:lnTo>
                    <a:pt x="0" y="7015"/>
                  </a:lnTo>
                  <a:lnTo>
                    <a:pt x="4491" y="21478"/>
                  </a:lnTo>
                  <a:lnTo>
                    <a:pt x="27086" y="14463"/>
                  </a:lnTo>
                  <a:lnTo>
                    <a:pt x="225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defTabSz="1218895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6"/>
            <p:cNvSpPr/>
            <p:nvPr/>
          </p:nvSpPr>
          <p:spPr>
            <a:xfrm>
              <a:off x="3700913" y="792925"/>
              <a:ext cx="687100" cy="547000"/>
            </a:xfrm>
            <a:custGeom>
              <a:avLst/>
              <a:gdLst/>
              <a:ahLst/>
              <a:cxnLst/>
              <a:rect l="l" t="t" r="r" b="b"/>
              <a:pathLst>
                <a:path w="27484" h="21880" extrusionOk="0">
                  <a:moveTo>
                    <a:pt x="22688" y="400"/>
                  </a:moveTo>
                  <a:lnTo>
                    <a:pt x="27086" y="14557"/>
                  </a:lnTo>
                  <a:lnTo>
                    <a:pt x="4796" y="21480"/>
                  </a:lnTo>
                  <a:lnTo>
                    <a:pt x="398" y="7322"/>
                  </a:lnTo>
                  <a:lnTo>
                    <a:pt x="22688" y="400"/>
                  </a:lnTo>
                  <a:close/>
                  <a:moveTo>
                    <a:pt x="22897" y="0"/>
                  </a:moveTo>
                  <a:lnTo>
                    <a:pt x="153" y="7065"/>
                  </a:lnTo>
                  <a:lnTo>
                    <a:pt x="1" y="7112"/>
                  </a:lnTo>
                  <a:lnTo>
                    <a:pt x="4587" y="21879"/>
                  </a:lnTo>
                  <a:lnTo>
                    <a:pt x="27333" y="14815"/>
                  </a:lnTo>
                  <a:lnTo>
                    <a:pt x="27484" y="14768"/>
                  </a:lnTo>
                  <a:lnTo>
                    <a:pt x="228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defTabSz="1218895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6"/>
            <p:cNvSpPr/>
            <p:nvPr/>
          </p:nvSpPr>
          <p:spPr>
            <a:xfrm>
              <a:off x="3756138" y="849850"/>
              <a:ext cx="578400" cy="438975"/>
            </a:xfrm>
            <a:custGeom>
              <a:avLst/>
              <a:gdLst/>
              <a:ahLst/>
              <a:cxnLst/>
              <a:rect l="l" t="t" r="r" b="b"/>
              <a:pathLst>
                <a:path w="23136" h="17559" extrusionOk="0">
                  <a:moveTo>
                    <a:pt x="19570" y="0"/>
                  </a:moveTo>
                  <a:lnTo>
                    <a:pt x="1" y="6077"/>
                  </a:lnTo>
                  <a:lnTo>
                    <a:pt x="3566" y="17559"/>
                  </a:lnTo>
                  <a:lnTo>
                    <a:pt x="23136" y="11482"/>
                  </a:lnTo>
                  <a:lnTo>
                    <a:pt x="195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defTabSz="1218895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6"/>
            <p:cNvSpPr/>
            <p:nvPr/>
          </p:nvSpPr>
          <p:spPr>
            <a:xfrm>
              <a:off x="3746538" y="1178475"/>
              <a:ext cx="655050" cy="244825"/>
            </a:xfrm>
            <a:custGeom>
              <a:avLst/>
              <a:gdLst/>
              <a:ahLst/>
              <a:cxnLst/>
              <a:rect l="l" t="t" r="r" b="b"/>
              <a:pathLst>
                <a:path w="26202" h="9793" extrusionOk="0">
                  <a:moveTo>
                    <a:pt x="25559" y="402"/>
                  </a:moveTo>
                  <a:lnTo>
                    <a:pt x="25559" y="402"/>
                  </a:lnTo>
                  <a:cubicBezTo>
                    <a:pt x="25786" y="1412"/>
                    <a:pt x="25201" y="2447"/>
                    <a:pt x="24195" y="2759"/>
                  </a:cubicBezTo>
                  <a:lnTo>
                    <a:pt x="2866" y="9384"/>
                  </a:lnTo>
                  <a:cubicBezTo>
                    <a:pt x="2670" y="9445"/>
                    <a:pt x="2470" y="9474"/>
                    <a:pt x="2273" y="9474"/>
                  </a:cubicBezTo>
                  <a:cubicBezTo>
                    <a:pt x="1471" y="9474"/>
                    <a:pt x="717" y="8990"/>
                    <a:pt x="407" y="8212"/>
                  </a:cubicBezTo>
                  <a:lnTo>
                    <a:pt x="25559" y="402"/>
                  </a:lnTo>
                  <a:close/>
                  <a:moveTo>
                    <a:pt x="25774" y="1"/>
                  </a:moveTo>
                  <a:lnTo>
                    <a:pt x="155" y="7958"/>
                  </a:lnTo>
                  <a:lnTo>
                    <a:pt x="1" y="8006"/>
                  </a:lnTo>
                  <a:lnTo>
                    <a:pt x="52" y="8158"/>
                  </a:lnTo>
                  <a:cubicBezTo>
                    <a:pt x="52" y="8158"/>
                    <a:pt x="82" y="8251"/>
                    <a:pt x="98" y="8294"/>
                  </a:cubicBezTo>
                  <a:cubicBezTo>
                    <a:pt x="448" y="9217"/>
                    <a:pt x="1331" y="9792"/>
                    <a:pt x="2273" y="9792"/>
                  </a:cubicBezTo>
                  <a:cubicBezTo>
                    <a:pt x="2502" y="9792"/>
                    <a:pt x="2732" y="9758"/>
                    <a:pt x="2961" y="9688"/>
                  </a:cubicBezTo>
                  <a:lnTo>
                    <a:pt x="24289" y="3064"/>
                  </a:lnTo>
                  <a:cubicBezTo>
                    <a:pt x="25514" y="2683"/>
                    <a:pt x="26201" y="1378"/>
                    <a:pt x="25820" y="153"/>
                  </a:cubicBezTo>
                  <a:lnTo>
                    <a:pt x="257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defTabSz="1218895">
                <a:buClr>
                  <a:srgbClr val="000000"/>
                </a:buClr>
                <a:defRPr/>
              </a:pPr>
              <a:endParaRPr sz="186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57FA641-22CF-16A4-3FE5-9846DF537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59" y="4791742"/>
            <a:ext cx="2053879" cy="20538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071607-C1A4-F07F-B49A-5064433399C0}"/>
              </a:ext>
            </a:extLst>
          </p:cNvPr>
          <p:cNvSpPr/>
          <p:nvPr/>
        </p:nvSpPr>
        <p:spPr>
          <a:xfrm>
            <a:off x="3205759" y="2348040"/>
            <a:ext cx="5127686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LUYỆN TẬP 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2E9DEC69-447A-3A8B-BA98-BE2A2BD88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7071">
            <a:off x="2402570" y="4529454"/>
            <a:ext cx="2500744" cy="213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48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5275" y="3081618"/>
            <a:ext cx="6813553" cy="5064128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199739" y="1372136"/>
            <a:ext cx="5342547" cy="289484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lnSpc>
                <a:spcPct val="150000"/>
              </a:lnSpc>
              <a:defRPr/>
            </a:pP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giờ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giúp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ông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nhé</a:t>
            </a:r>
            <a:r>
              <a:rPr lang="en-US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!</a:t>
            </a:r>
          </a:p>
        </p:txBody>
      </p:sp>
      <p:sp>
        <p:nvSpPr>
          <p:cNvPr id="6" name="Oval 5"/>
          <p:cNvSpPr/>
          <p:nvPr/>
        </p:nvSpPr>
        <p:spPr>
          <a:xfrm>
            <a:off x="5759418" y="4391917"/>
            <a:ext cx="228540" cy="2285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endParaRPr lang="en-US" sz="180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23001" y="3907412"/>
            <a:ext cx="353476" cy="3595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endParaRPr lang="en-US" sz="180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2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82468" y="1101273"/>
            <a:ext cx="541726" cy="54172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471656" y="4802275"/>
            <a:ext cx="228540" cy="22854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endParaRPr lang="en-US" sz="180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4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C0E98-908A-572E-8A6B-2BB29C396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>
            <a:extLst>
              <a:ext uri="{FF2B5EF4-FFF2-40B4-BE49-F238E27FC236}">
                <a16:creationId xmlns:a16="http://schemas.microsoft.com/office/drawing/2014/main" id="{5121A571-8036-7389-51EB-828C9EEB9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023235"/>
            <a:ext cx="12188825" cy="7922736"/>
          </a:xfrm>
          <a:prstGeom prst="rect">
            <a:avLst/>
          </a:prstGeom>
        </p:spPr>
      </p:pic>
      <p:pic>
        <p:nvPicPr>
          <p:cNvPr id="7" name="Picture 6" descr="e324d9d037662d64fc16b51b9bfbdbac.png">
            <a:extLst>
              <a:ext uri="{FF2B5EF4-FFF2-40B4-BE49-F238E27FC236}">
                <a16:creationId xmlns:a16="http://schemas.microsoft.com/office/drawing/2014/main" id="{CE87409F-42A6-1CC9-1A14-B477E08ABA8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13849" y="5315539"/>
            <a:ext cx="1904504" cy="2056864"/>
          </a:xfrm>
          <a:prstGeom prst="rect">
            <a:avLst/>
          </a:prstGeom>
        </p:spPr>
      </p:pic>
      <p:pic>
        <p:nvPicPr>
          <p:cNvPr id="8" name="Picture 7" descr="e324d9d037662d64fc16b51b9bfbdbac.png">
            <a:extLst>
              <a:ext uri="{FF2B5EF4-FFF2-40B4-BE49-F238E27FC236}">
                <a16:creationId xmlns:a16="http://schemas.microsoft.com/office/drawing/2014/main" id="{63A636DE-EC20-8253-2CE4-D10E35240BC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92200" y="5391720"/>
            <a:ext cx="1904504" cy="1922994"/>
          </a:xfrm>
          <a:prstGeom prst="rect">
            <a:avLst/>
          </a:prstGeom>
        </p:spPr>
      </p:pic>
      <p:pic>
        <p:nvPicPr>
          <p:cNvPr id="9" name="Picture 8" descr="e324d9d037662d64fc16b51b9bfbdbac.png">
            <a:extLst>
              <a:ext uri="{FF2B5EF4-FFF2-40B4-BE49-F238E27FC236}">
                <a16:creationId xmlns:a16="http://schemas.microsoft.com/office/drawing/2014/main" id="{95ACEB63-5162-9149-279C-FC1B94A5505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84537" y="5456506"/>
            <a:ext cx="1810746" cy="1828325"/>
          </a:xfrm>
          <a:prstGeom prst="rect">
            <a:avLst/>
          </a:prstGeom>
        </p:spPr>
      </p:pic>
      <p:pic>
        <p:nvPicPr>
          <p:cNvPr id="5" name="Picture 4" descr="e324d9d037662d64fc16b51b9bfbdbac.png">
            <a:extLst>
              <a:ext uri="{FF2B5EF4-FFF2-40B4-BE49-F238E27FC236}">
                <a16:creationId xmlns:a16="http://schemas.microsoft.com/office/drawing/2014/main" id="{B53E34E5-23B1-5F73-BE15-8787D84A93C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506" y="5402718"/>
            <a:ext cx="1904504" cy="1922994"/>
          </a:xfrm>
          <a:prstGeom prst="rect">
            <a:avLst/>
          </a:prstGeom>
        </p:spPr>
      </p:pic>
      <p:pic>
        <p:nvPicPr>
          <p:cNvPr id="13" name="Picture 12" descr="e86f050d219b5585368f7ef298c00175.png">
            <a:extLst>
              <a:ext uri="{FF2B5EF4-FFF2-40B4-BE49-F238E27FC236}">
                <a16:creationId xmlns:a16="http://schemas.microsoft.com/office/drawing/2014/main" id="{4D918A3B-4A57-C4C0-7A7E-EA3A6831753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36896" y="4923244"/>
            <a:ext cx="1752144" cy="1752144"/>
          </a:xfrm>
          <a:prstGeom prst="rect">
            <a:avLst/>
          </a:prstGeom>
        </p:spPr>
      </p:pic>
      <p:pic>
        <p:nvPicPr>
          <p:cNvPr id="11" name="Picture 10" descr="e86f050d219b5585368f7ef298c00175.png">
            <a:extLst>
              <a:ext uri="{FF2B5EF4-FFF2-40B4-BE49-F238E27FC236}">
                <a16:creationId xmlns:a16="http://schemas.microsoft.com/office/drawing/2014/main" id="{45F939A5-B644-0A49-86CD-F0780B4627B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66209" y="4924040"/>
            <a:ext cx="1752144" cy="16759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AAD88E0-A4A1-8B30-A6C3-14D6BF7E2578}"/>
              </a:ext>
            </a:extLst>
          </p:cNvPr>
          <p:cNvSpPr/>
          <p:nvPr/>
        </p:nvSpPr>
        <p:spPr>
          <a:xfrm>
            <a:off x="-1" y="-30938"/>
            <a:ext cx="12188825" cy="1747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tabLst>
                <a:tab pos="240393" algn="l"/>
                <a:tab pos="2393775" algn="l"/>
                <a:tab pos="4559853" algn="l"/>
              </a:tabLst>
            </a:pPr>
            <a:endParaRPr lang="nl-NL" sz="3066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tabLst>
                <a:tab pos="240393" algn="l"/>
                <a:tab pos="2393775" algn="l"/>
                <a:tab pos="4559853" algn="l"/>
              </a:tabLst>
            </a:pPr>
            <a:r>
              <a:rPr lang="nl-NL" sz="35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</a:t>
            </a:r>
            <a:r>
              <a:rPr lang="nl-NL" sz="35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Dãy số nào sau đây có giới hạn 0?</a:t>
            </a:r>
          </a:p>
          <a:p>
            <a:pPr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tabLst>
                <a:tab pos="240393" algn="l"/>
                <a:tab pos="2393775" algn="l"/>
                <a:tab pos="4559853" algn="l"/>
              </a:tabLst>
            </a:pPr>
            <a:endParaRPr lang="en-US" sz="3066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7D0010-3A02-2853-2AA6-E0B180F17FCD}"/>
              </a:ext>
            </a:extLst>
          </p:cNvPr>
          <p:cNvSpPr txBox="1"/>
          <p:nvPr/>
        </p:nvSpPr>
        <p:spPr>
          <a:xfrm>
            <a:off x="7115314" y="5391720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C</a:t>
            </a:r>
            <a:endParaRPr lang="en-US" sz="3999" dirty="0">
              <a:solidFill>
                <a:srgbClr val="FFFF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B21E2-6AF5-5F6D-3C3B-9D974BD7EB20}"/>
              </a:ext>
            </a:extLst>
          </p:cNvPr>
          <p:cNvSpPr txBox="1"/>
          <p:nvPr/>
        </p:nvSpPr>
        <p:spPr>
          <a:xfrm>
            <a:off x="10394944" y="5439162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>
                <a:solidFill>
                  <a:srgbClr val="FFFF00"/>
                </a:solidFill>
                <a:latin typeface="Calibri"/>
                <a:cs typeface="Arial"/>
                <a:sym typeface="Arial"/>
              </a:rPr>
              <a:t>D</a:t>
            </a:r>
            <a:endParaRPr lang="en-US" sz="3999" dirty="0">
              <a:solidFill>
                <a:srgbClr val="FFFF00"/>
              </a:solidFill>
              <a:latin typeface="Calibri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1EF8281-017E-22AE-7489-6204032A8233}"/>
                  </a:ext>
                </a:extLst>
              </p:cNvPr>
              <p:cNvSpPr/>
              <p:nvPr/>
            </p:nvSpPr>
            <p:spPr>
              <a:xfrm>
                <a:off x="1217294" y="1950030"/>
                <a:ext cx="3961368" cy="103751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>
                  <a:defRPr/>
                </a:pPr>
                <a:r>
                  <a:rPr lang="nl-NL" sz="2933" b="1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  <m:sub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  <m:r>
                      <a:rPr lang="vi-VN" sz="3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num>
                      <m:den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500" b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1EF8281-017E-22AE-7489-6204032A82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294" y="1950030"/>
                <a:ext cx="3961368" cy="103751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1FDA2FE-1BCA-0C7C-224C-2B36F6821E33}"/>
                  </a:ext>
                </a:extLst>
              </p:cNvPr>
              <p:cNvSpPr/>
              <p:nvPr/>
            </p:nvSpPr>
            <p:spPr>
              <a:xfrm>
                <a:off x="1217294" y="3429000"/>
                <a:ext cx="3961368" cy="10111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>
                  <a:defRPr/>
                </a:pPr>
                <a:r>
                  <a:rPr lang="nl-NL" sz="2933" b="1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  <m:sub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  <m:r>
                      <a:rPr lang="vi-VN" sz="3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3500" b="1" i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1FDA2FE-1BCA-0C7C-224C-2B36F6821E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294" y="3429000"/>
                <a:ext cx="3961368" cy="10111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9D133B6-21EF-A089-603C-05ED00B69B29}"/>
                  </a:ext>
                </a:extLst>
              </p:cNvPr>
              <p:cNvSpPr/>
              <p:nvPr/>
            </p:nvSpPr>
            <p:spPr>
              <a:xfrm>
                <a:off x="6395957" y="1973540"/>
                <a:ext cx="3961368" cy="114502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>
                  <a:defRPr/>
                </a:pPr>
                <a:r>
                  <a:rPr lang="nl-NL" sz="2933" b="1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C.</a:t>
                </a:r>
                <a:r>
                  <a:rPr lang="en-US" sz="2800" dirty="0">
                    <a:solidFill>
                      <a:srgbClr val="FF0000"/>
                    </a:solidFill>
                    <a:ea typeface="Dotum" panose="020B0600000101010101" pitchFamily="34" charset="-127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  <m:sub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  <m:r>
                      <a:rPr lang="vi-VN" sz="3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nl-NL" sz="3500" b="1" i="1" kern="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3500" b="1" i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9D133B6-21EF-A089-603C-05ED00B69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957" y="1973540"/>
                <a:ext cx="3961368" cy="114502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AF469DE-C87D-892B-C1EA-FB4E2F2965F5}"/>
                  </a:ext>
                </a:extLst>
              </p:cNvPr>
              <p:cNvSpPr/>
              <p:nvPr/>
            </p:nvSpPr>
            <p:spPr>
              <a:xfrm>
                <a:off x="6433576" y="3418060"/>
                <a:ext cx="3961368" cy="102205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95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  <a:buClr>
                    <a:srgbClr val="000000"/>
                  </a:buClr>
                  <a:tabLst>
                    <a:tab pos="240393" algn="l"/>
                    <a:tab pos="2393775" algn="l"/>
                    <a:tab pos="4559853" algn="l"/>
                  </a:tabLst>
                  <a:defRPr/>
                </a:pPr>
                <a:r>
                  <a:rPr lang="nl-NL" sz="2933" b="1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D.</a:t>
                </a:r>
                <a:r>
                  <a:rPr lang="en-US" sz="2800" dirty="0">
                    <a:solidFill>
                      <a:srgbClr val="FF0000"/>
                    </a:solidFill>
                    <a:ea typeface="Dotum" panose="020B0600000101010101" pitchFamily="34" charset="-127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  <m:sub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  <m:r>
                      <a:rPr lang="vi-VN" sz="3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radPr>
                      <m:deg/>
                      <m:e>
                        <m:r>
                          <a:rPr lang="vi-VN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e>
                    </m:rad>
                  </m:oMath>
                </a14:m>
                <a:r>
                  <a:rPr lang="nl-NL" sz="3500" b="1" kern="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3500" b="1" kern="0" dirty="0">
                  <a:solidFill>
                    <a:srgbClr val="1F497D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AF469DE-C87D-892B-C1EA-FB4E2F296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576" y="3418060"/>
                <a:ext cx="3961368" cy="1022056"/>
              </a:xfrm>
              <a:prstGeom prst="rect">
                <a:avLst/>
              </a:prstGeom>
              <a:blipFill>
                <a:blip r:embed="rId15"/>
                <a:stretch>
                  <a:fillRect b="-5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60521DF7-B8D0-9BE1-8BD5-E65CCA55451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989069" y="3422583"/>
            <a:ext cx="2417780" cy="2193911"/>
          </a:xfrm>
          <a:prstGeom prst="rect">
            <a:avLst/>
          </a:prstGeom>
        </p:spPr>
      </p:pic>
      <p:pic>
        <p:nvPicPr>
          <p:cNvPr id="10" name="Picture 9" descr="e86f050d219b5585368f7ef298c00175.png">
            <a:extLst>
              <a:ext uri="{FF2B5EF4-FFF2-40B4-BE49-F238E27FC236}">
                <a16:creationId xmlns:a16="http://schemas.microsoft.com/office/drawing/2014/main" id="{B5B0B5FB-B56D-ECA3-45F9-CACEC53F37D9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5687" y="4913018"/>
            <a:ext cx="1869370" cy="179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E2C34F7-2898-EA8B-14CB-7B16D803189D}"/>
              </a:ext>
            </a:extLst>
          </p:cNvPr>
          <p:cNvSpPr txBox="1"/>
          <p:nvPr/>
        </p:nvSpPr>
        <p:spPr>
          <a:xfrm>
            <a:off x="1102380" y="5450404"/>
            <a:ext cx="914162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>
            <a:extLst>
              <a:ext uri="{FF2B5EF4-FFF2-40B4-BE49-F238E27FC236}">
                <a16:creationId xmlns:a16="http://schemas.microsoft.com/office/drawing/2014/main" id="{B0AA12C2-F158-EDC3-5D88-6DDCECDAE78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77821" y="5848803"/>
            <a:ext cx="533261" cy="473547"/>
          </a:xfrm>
          <a:prstGeom prst="rect">
            <a:avLst/>
          </a:prstGeom>
        </p:spPr>
      </p:pic>
      <p:pic>
        <p:nvPicPr>
          <p:cNvPr id="12" name="Picture 11" descr="e86f050d219b5585368f7ef298c00175.png">
            <a:extLst>
              <a:ext uri="{FF2B5EF4-FFF2-40B4-BE49-F238E27FC236}">
                <a16:creationId xmlns:a16="http://schemas.microsoft.com/office/drawing/2014/main" id="{C585B797-88ED-E1E4-0E28-F704588CB39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782651" y="5019779"/>
            <a:ext cx="1675963" cy="16759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006F19-CB7D-C2D2-88A3-830AF36F15B8}"/>
              </a:ext>
            </a:extLst>
          </p:cNvPr>
          <p:cNvSpPr txBox="1"/>
          <p:nvPr/>
        </p:nvSpPr>
        <p:spPr>
          <a:xfrm>
            <a:off x="4122505" y="5484369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 dirty="0">
                <a:solidFill>
                  <a:srgbClr val="FFFF00"/>
                </a:solidFill>
                <a:latin typeface="Calibri"/>
                <a:cs typeface="Arial" panose="020B0604020202020204" pitchFamily="34" charset="0"/>
                <a:sym typeface="Arial"/>
              </a:rPr>
              <a:t> 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D8BB49-92F4-ECC4-6373-691670A56B3B}"/>
              </a:ext>
            </a:extLst>
          </p:cNvPr>
          <p:cNvSpPr/>
          <p:nvPr/>
        </p:nvSpPr>
        <p:spPr>
          <a:xfrm>
            <a:off x="835705" y="5476203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884D5F-0239-46F2-05F4-981314BB3F08}"/>
              </a:ext>
            </a:extLst>
          </p:cNvPr>
          <p:cNvSpPr/>
          <p:nvPr/>
        </p:nvSpPr>
        <p:spPr>
          <a:xfrm>
            <a:off x="6948354" y="5492012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4F8CF5-6C73-1F74-774A-A784FD34778E}"/>
              </a:ext>
            </a:extLst>
          </p:cNvPr>
          <p:cNvSpPr/>
          <p:nvPr/>
        </p:nvSpPr>
        <p:spPr>
          <a:xfrm>
            <a:off x="10156647" y="5471218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1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C -0.05122 -0.04754 -0.10261 -0.09383 -0.11979 -0.14846 C -0.13681 -0.20309 -0.13629 -0.29105 -0.10261 -0.32933 C -0.06875 -0.36791 0.04253 -0.39136 0.08385 -0.38087 C 0.125 -0.36976 0.13541 -0.31636 0.14531 -0.26328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CF882-66C7-4060-CC66-24D950479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>
            <a:extLst>
              <a:ext uri="{FF2B5EF4-FFF2-40B4-BE49-F238E27FC236}">
                <a16:creationId xmlns:a16="http://schemas.microsoft.com/office/drawing/2014/main" id="{5E829BD7-CAB7-A680-C36A-0E7405F536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023235"/>
            <a:ext cx="12188825" cy="7922736"/>
          </a:xfrm>
          <a:prstGeom prst="rect">
            <a:avLst/>
          </a:prstGeom>
        </p:spPr>
      </p:pic>
      <p:pic>
        <p:nvPicPr>
          <p:cNvPr id="7" name="Picture 6" descr="e324d9d037662d64fc16b51b9bfbdbac.png">
            <a:extLst>
              <a:ext uri="{FF2B5EF4-FFF2-40B4-BE49-F238E27FC236}">
                <a16:creationId xmlns:a16="http://schemas.microsoft.com/office/drawing/2014/main" id="{52AB1690-8603-E13F-0BD6-D4B6A4221BD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5458" y="5320097"/>
            <a:ext cx="1904504" cy="2056864"/>
          </a:xfrm>
          <a:prstGeom prst="rect">
            <a:avLst/>
          </a:prstGeom>
        </p:spPr>
      </p:pic>
      <p:pic>
        <p:nvPicPr>
          <p:cNvPr id="8" name="Picture 7" descr="e324d9d037662d64fc16b51b9bfbdbac.png">
            <a:extLst>
              <a:ext uri="{FF2B5EF4-FFF2-40B4-BE49-F238E27FC236}">
                <a16:creationId xmlns:a16="http://schemas.microsoft.com/office/drawing/2014/main" id="{AC02364A-B84B-8078-ECD7-79E19AF5735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1613" y="5378569"/>
            <a:ext cx="1904504" cy="1922994"/>
          </a:xfrm>
          <a:prstGeom prst="rect">
            <a:avLst/>
          </a:prstGeom>
        </p:spPr>
      </p:pic>
      <p:pic>
        <p:nvPicPr>
          <p:cNvPr id="9" name="Picture 8" descr="e324d9d037662d64fc16b51b9bfbdbac.png">
            <a:extLst>
              <a:ext uri="{FF2B5EF4-FFF2-40B4-BE49-F238E27FC236}">
                <a16:creationId xmlns:a16="http://schemas.microsoft.com/office/drawing/2014/main" id="{43F44456-44FE-03BF-E1C0-940971F99F9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84537" y="5456506"/>
            <a:ext cx="1810746" cy="1828325"/>
          </a:xfrm>
          <a:prstGeom prst="rect">
            <a:avLst/>
          </a:prstGeom>
        </p:spPr>
      </p:pic>
      <p:pic>
        <p:nvPicPr>
          <p:cNvPr id="5" name="Picture 4" descr="e324d9d037662d64fc16b51b9bfbdbac.png">
            <a:extLst>
              <a:ext uri="{FF2B5EF4-FFF2-40B4-BE49-F238E27FC236}">
                <a16:creationId xmlns:a16="http://schemas.microsoft.com/office/drawing/2014/main" id="{04F0D586-E046-C4B0-2F45-AFF371BE881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506" y="5402718"/>
            <a:ext cx="1904504" cy="1922994"/>
          </a:xfrm>
          <a:prstGeom prst="rect">
            <a:avLst/>
          </a:prstGeom>
        </p:spPr>
      </p:pic>
      <p:pic>
        <p:nvPicPr>
          <p:cNvPr id="13" name="Picture 12" descr="e86f050d219b5585368f7ef298c00175.png">
            <a:extLst>
              <a:ext uri="{FF2B5EF4-FFF2-40B4-BE49-F238E27FC236}">
                <a16:creationId xmlns:a16="http://schemas.microsoft.com/office/drawing/2014/main" id="{EC12E3A8-D37B-2153-A55C-CCAE92AE012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36896" y="4923244"/>
            <a:ext cx="1752144" cy="1752144"/>
          </a:xfrm>
          <a:prstGeom prst="rect">
            <a:avLst/>
          </a:prstGeom>
        </p:spPr>
      </p:pic>
      <p:pic>
        <p:nvPicPr>
          <p:cNvPr id="11" name="Picture 10" descr="e86f050d219b5585368f7ef298c00175.png">
            <a:extLst>
              <a:ext uri="{FF2B5EF4-FFF2-40B4-BE49-F238E27FC236}">
                <a16:creationId xmlns:a16="http://schemas.microsoft.com/office/drawing/2014/main" id="{39A45451-873D-D45C-C02D-B3CD3D11EAC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47818" y="4928598"/>
            <a:ext cx="1752144" cy="1675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FA3D7AB-C43D-DBC5-418F-0BA0F2ADFABA}"/>
                  </a:ext>
                </a:extLst>
              </p:cNvPr>
              <p:cNvSpPr/>
              <p:nvPr/>
            </p:nvSpPr>
            <p:spPr>
              <a:xfrm>
                <a:off x="-1" y="-30938"/>
                <a:ext cx="12188825" cy="174785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nl-NL" sz="3066" b="1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2. </a:t>
                </a:r>
                <a:r>
                  <a:rPr lang="nl-NL" sz="35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</a:t>
                </a:r>
                <a:r>
                  <a:rPr lang="nl-NL" sz="35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nl-NL" sz="3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nl-NL" sz="35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5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3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5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35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den>
                    </m:f>
                  </m:oMath>
                </a14:m>
                <a:r>
                  <a:rPr lang="nl-NL" sz="35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bằng:</a:t>
                </a:r>
                <a:endParaRPr lang="en-US" sz="3500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FA3D7AB-C43D-DBC5-418F-0BA0F2ADFA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30938"/>
                <a:ext cx="12188825" cy="1747858"/>
              </a:xfrm>
              <a:prstGeom prst="rect">
                <a:avLst/>
              </a:prstGeom>
              <a:blipFill>
                <a:blip r:embed="rId12"/>
                <a:stretch>
                  <a:fillRect l="-12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FB4D038-2643-278A-6F46-01EE10DADD19}"/>
              </a:ext>
            </a:extLst>
          </p:cNvPr>
          <p:cNvSpPr txBox="1"/>
          <p:nvPr/>
        </p:nvSpPr>
        <p:spPr>
          <a:xfrm>
            <a:off x="4096923" y="5396277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9F2307-6928-0F60-5DD5-43B2CFADAC23}"/>
              </a:ext>
            </a:extLst>
          </p:cNvPr>
          <p:cNvSpPr txBox="1"/>
          <p:nvPr/>
        </p:nvSpPr>
        <p:spPr>
          <a:xfrm>
            <a:off x="10394944" y="5439162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>
                <a:solidFill>
                  <a:srgbClr val="FFFF00"/>
                </a:solidFill>
                <a:latin typeface="Calibri"/>
                <a:cs typeface="Arial"/>
                <a:sym typeface="Arial"/>
              </a:rPr>
              <a:t>D</a:t>
            </a:r>
            <a:endParaRPr lang="en-US" sz="3999" dirty="0">
              <a:solidFill>
                <a:srgbClr val="FFFF00"/>
              </a:solidFill>
              <a:latin typeface="Calibri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BD67429-355D-7841-1D92-2DEB33D26190}"/>
                  </a:ext>
                </a:extLst>
              </p:cNvPr>
              <p:cNvSpPr/>
              <p:nvPr/>
            </p:nvSpPr>
            <p:spPr>
              <a:xfrm>
                <a:off x="1218882" y="2018817"/>
                <a:ext cx="3961368" cy="11400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/>
                <a:r>
                  <a:rPr lang="nl-NL" sz="2933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2933" b="1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+∞</m:t>
                    </m:r>
                  </m:oMath>
                </a14:m>
                <a:endParaRPr lang="en-US" sz="2933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BD67429-355D-7841-1D92-2DEB33D261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882" y="2018817"/>
                <a:ext cx="3961368" cy="114007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CA9707B-9FA4-14BB-023E-57C804966DBE}"/>
                  </a:ext>
                </a:extLst>
              </p:cNvPr>
              <p:cNvSpPr/>
              <p:nvPr/>
            </p:nvSpPr>
            <p:spPr>
              <a:xfrm>
                <a:off x="1218882" y="3699109"/>
                <a:ext cx="3961368" cy="11512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/>
                <a:r>
                  <a:rPr lang="nl-NL" sz="2933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</a:t>
                </a:r>
                <a:r>
                  <a:rPr lang="nl-NL" sz="2933" b="1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933" b="1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−∞</m:t>
                    </m:r>
                  </m:oMath>
                </a14:m>
                <a:r>
                  <a:rPr lang="nl-NL" sz="2933" kern="0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933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CA9707B-9FA4-14BB-023E-57C804966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882" y="3699109"/>
                <a:ext cx="3961368" cy="11512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088FEA1-71A9-F7F5-56A9-AF78563F2F42}"/>
              </a:ext>
            </a:extLst>
          </p:cNvPr>
          <p:cNvSpPr/>
          <p:nvPr/>
        </p:nvSpPr>
        <p:spPr>
          <a:xfrm>
            <a:off x="6399133" y="2074825"/>
            <a:ext cx="3961368" cy="11980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1"/>
            <a:r>
              <a:rPr lang="nl-NL" sz="2933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2933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2933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 </a:t>
            </a:r>
            <a:endParaRPr lang="en-US" sz="2933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64C7D12-8C2C-A75E-E6EE-160263CD3A96}"/>
                  </a:ext>
                </a:extLst>
              </p:cNvPr>
              <p:cNvSpPr/>
              <p:nvPr/>
            </p:nvSpPr>
            <p:spPr>
              <a:xfrm>
                <a:off x="6399133" y="3699108"/>
                <a:ext cx="3961368" cy="107269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  <a:tabLst>
                    <a:tab pos="240393" algn="l"/>
                    <a:tab pos="2393775" algn="l"/>
                    <a:tab pos="4559853" algn="l"/>
                  </a:tabLst>
                </a:pPr>
                <a:r>
                  <a:rPr lang="nl-NL" sz="2933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</a:t>
                </a:r>
                <a:r>
                  <a:rPr lang="nl-NL" sz="2933" b="1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933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933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933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64C7D12-8C2C-A75E-E6EE-160263CD3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133" y="3699108"/>
                <a:ext cx="3961368" cy="1072690"/>
              </a:xfrm>
              <a:prstGeom prst="rect">
                <a:avLst/>
              </a:prstGeom>
              <a:blipFill>
                <a:blip r:embed="rId15"/>
                <a:stretch>
                  <a:fillRect b="-17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279AD8F7-8CBE-A9F8-5EFA-1661E78C1119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989069" y="3422583"/>
            <a:ext cx="2417780" cy="2193911"/>
          </a:xfrm>
          <a:prstGeom prst="rect">
            <a:avLst/>
          </a:prstGeom>
        </p:spPr>
      </p:pic>
      <p:pic>
        <p:nvPicPr>
          <p:cNvPr id="10" name="Picture 9" descr="e86f050d219b5585368f7ef298c00175.png">
            <a:extLst>
              <a:ext uri="{FF2B5EF4-FFF2-40B4-BE49-F238E27FC236}">
                <a16:creationId xmlns:a16="http://schemas.microsoft.com/office/drawing/2014/main" id="{4A94D777-0DC1-4056-926A-166D47FD4E1C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5687" y="4913018"/>
            <a:ext cx="1869370" cy="179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4ACBE23-5829-1E95-827F-CC48689B9EB9}"/>
              </a:ext>
            </a:extLst>
          </p:cNvPr>
          <p:cNvSpPr txBox="1"/>
          <p:nvPr/>
        </p:nvSpPr>
        <p:spPr>
          <a:xfrm>
            <a:off x="1102380" y="5450404"/>
            <a:ext cx="914162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>
            <a:extLst>
              <a:ext uri="{FF2B5EF4-FFF2-40B4-BE49-F238E27FC236}">
                <a16:creationId xmlns:a16="http://schemas.microsoft.com/office/drawing/2014/main" id="{B358F869-4EAD-EAC9-0B4E-12FC5CFA25A7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457234" y="5835651"/>
            <a:ext cx="533261" cy="473547"/>
          </a:xfrm>
          <a:prstGeom prst="rect">
            <a:avLst/>
          </a:prstGeom>
        </p:spPr>
      </p:pic>
      <p:pic>
        <p:nvPicPr>
          <p:cNvPr id="12" name="Picture 11" descr="e86f050d219b5585368f7ef298c00175.png">
            <a:extLst>
              <a:ext uri="{FF2B5EF4-FFF2-40B4-BE49-F238E27FC236}">
                <a16:creationId xmlns:a16="http://schemas.microsoft.com/office/drawing/2014/main" id="{5EFB46BD-343E-A903-CDC4-5072E61B6BF5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000154" y="4997668"/>
            <a:ext cx="1675963" cy="16759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37BD92-63D1-064D-C12C-80C17EFA02E6}"/>
              </a:ext>
            </a:extLst>
          </p:cNvPr>
          <p:cNvSpPr txBox="1"/>
          <p:nvPr/>
        </p:nvSpPr>
        <p:spPr>
          <a:xfrm>
            <a:off x="7301918" y="5471218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>
                <a:solidFill>
                  <a:srgbClr val="FFFF00"/>
                </a:solidFill>
                <a:latin typeface="Calibri"/>
                <a:cs typeface="Arial" panose="020B0604020202020204" pitchFamily="34" charset="0"/>
                <a:sym typeface="Arial"/>
              </a:rPr>
              <a:t> </a:t>
            </a:r>
            <a:r>
              <a:rPr lang="en-US" sz="3999">
                <a:solidFill>
                  <a:srgbClr val="FFFF00"/>
                </a:solidFill>
                <a:latin typeface="Calibri"/>
                <a:cs typeface="Arial" panose="020B0604020202020204" pitchFamily="34" charset="0"/>
              </a:rPr>
              <a:t>C</a:t>
            </a:r>
            <a:endParaRPr lang="en-US" sz="3999" dirty="0">
              <a:solidFill>
                <a:srgbClr val="FFFF00"/>
              </a:solidFill>
              <a:latin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3A6F70-0B6B-8F9C-CD2B-F453C4004BA5}"/>
              </a:ext>
            </a:extLst>
          </p:cNvPr>
          <p:cNvSpPr/>
          <p:nvPr/>
        </p:nvSpPr>
        <p:spPr>
          <a:xfrm>
            <a:off x="835705" y="5476203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87CE56-D523-6CEE-50F0-AB34FDED77E2}"/>
              </a:ext>
            </a:extLst>
          </p:cNvPr>
          <p:cNvSpPr/>
          <p:nvPr/>
        </p:nvSpPr>
        <p:spPr>
          <a:xfrm>
            <a:off x="3938268" y="5451263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18FA5C-42D3-13C9-4074-67519FE40D4F}"/>
              </a:ext>
            </a:extLst>
          </p:cNvPr>
          <p:cNvSpPr/>
          <p:nvPr/>
        </p:nvSpPr>
        <p:spPr>
          <a:xfrm>
            <a:off x="10156647" y="5471218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08E983-A963-0865-7D57-91E3A46BED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77964" y="1137196"/>
            <a:ext cx="902286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2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3 -0.02222 C 0.17517 -0.07191 0.2507 -0.12098 0.27587 -0.17839 C 0.30104 -0.23611 0.30035 -0.3287 0.2507 -0.36913 C 0.20087 -0.40956 0.03733 -0.43456 -0.02326 -0.42314 C -0.08385 -0.41142 -0.09913 -0.35524 -0.11354 -0.29938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023235"/>
            <a:ext cx="12188825" cy="7922736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5458" y="5320097"/>
            <a:ext cx="1904504" cy="2056864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1613" y="5378569"/>
            <a:ext cx="1904504" cy="19229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84537" y="5456506"/>
            <a:ext cx="1810746" cy="1828325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506" y="5402718"/>
            <a:ext cx="1904504" cy="19229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36896" y="4923244"/>
            <a:ext cx="1752144" cy="175214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47818" y="4928598"/>
            <a:ext cx="1752144" cy="1675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-1" y="-30938"/>
                <a:ext cx="12188825" cy="174785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</a:pPr>
                <a:r>
                  <a:rPr lang="nl-NL" sz="3066" b="1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nl-NL" sz="35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</a:t>
                </a:r>
                <a:r>
                  <a:rPr lang="nl-NL" sz="35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nl-NL" sz="3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nl-NL" sz="35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35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nl-NL" sz="35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nl-NL" sz="35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nl-NL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35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nl-NL" sz="35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bằng: </a:t>
                </a:r>
                <a:endParaRPr lang="en-US" sz="3500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30938"/>
                <a:ext cx="12188825" cy="1747858"/>
              </a:xfrm>
              <a:prstGeom prst="rect">
                <a:avLst/>
              </a:prstGeom>
              <a:blipFill>
                <a:blip r:embed="rId12"/>
                <a:stretch>
                  <a:fillRect l="-12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4096923" y="5396277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94944" y="5439162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>
                <a:solidFill>
                  <a:srgbClr val="FFFF00"/>
                </a:solidFill>
                <a:latin typeface="Calibri"/>
                <a:cs typeface="Arial"/>
                <a:sym typeface="Arial"/>
              </a:rPr>
              <a:t>D</a:t>
            </a:r>
            <a:endParaRPr lang="en-US" sz="3999" dirty="0">
              <a:solidFill>
                <a:srgbClr val="FFFF00"/>
              </a:solidFill>
              <a:latin typeface="Calibri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1218882" y="1872205"/>
                <a:ext cx="3961368" cy="11352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/>
                <a:r>
                  <a:rPr lang="nl-NL" sz="2933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500" b="1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882" y="1872205"/>
                <a:ext cx="3961368" cy="113524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1236104" y="3425097"/>
                <a:ext cx="3961368" cy="111817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/>
                <a:r>
                  <a:rPr lang="nl-NL" sz="2933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nl-NL" sz="35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04" y="3425097"/>
                <a:ext cx="3961368" cy="111817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6399133" y="1809569"/>
                <a:ext cx="3961368" cy="113180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/>
                <a:r>
                  <a:rPr lang="nl-NL" sz="2933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nl-NL" sz="2933" b="1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500" b="1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133" y="1809569"/>
                <a:ext cx="3961368" cy="11318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6431392" y="3451857"/>
            <a:ext cx="3961368" cy="10602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tabLst>
                <a:tab pos="240393" algn="l"/>
                <a:tab pos="2393775" algn="l"/>
                <a:tab pos="4559853" algn="l"/>
              </a:tabLst>
            </a:pPr>
            <a:r>
              <a:rPr lang="nl-NL" sz="2933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nl-NL" sz="2933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29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-1</a:t>
            </a:r>
            <a:endParaRPr lang="en-US" sz="29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989069" y="3422583"/>
            <a:ext cx="2417780" cy="219391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5687" y="4913018"/>
            <a:ext cx="1869370" cy="17974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102380" y="5450404"/>
            <a:ext cx="914162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457234" y="5835651"/>
            <a:ext cx="533261" cy="473547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000154" y="4997668"/>
            <a:ext cx="1675963" cy="167596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01918" y="5471218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 dirty="0">
                <a:solidFill>
                  <a:srgbClr val="FFFF00"/>
                </a:solidFill>
                <a:latin typeface="Calibri"/>
                <a:cs typeface="Arial" panose="020B0604020202020204" pitchFamily="34" charset="0"/>
                <a:sym typeface="Arial"/>
              </a:rPr>
              <a:t> </a:t>
            </a:r>
            <a:r>
              <a:rPr lang="en-US" sz="3999" dirty="0">
                <a:solidFill>
                  <a:srgbClr val="FFFF00"/>
                </a:solidFill>
                <a:latin typeface="Calibri"/>
                <a:cs typeface="Arial" panose="020B0604020202020204" pitchFamily="34" charset="0"/>
              </a:rPr>
              <a:t>C</a:t>
            </a:r>
            <a:endParaRPr lang="en-US" sz="3999" dirty="0">
              <a:solidFill>
                <a:srgbClr val="FFFF00"/>
              </a:solidFill>
              <a:latin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5705" y="5476203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38268" y="5451263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56647" y="5471218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37505A-C0C7-6E89-B30B-7499BA5DF2A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00361" y="1084104"/>
            <a:ext cx="902286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3 -0.02222 C 0.17517 -0.07191 0.2507 -0.12098 0.27587 -0.17839 C 0.30104 -0.23611 0.30035 -0.3287 0.2507 -0.36913 C 0.20087 -0.40956 0.03733 -0.43456 -0.02326 -0.42314 C -0.08385 -0.41142 -0.09913 -0.35524 -0.11354 -0.29938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1053" b="10620"/>
          <a:stretch/>
        </p:blipFill>
        <p:spPr>
          <a:xfrm>
            <a:off x="3884612" y="2673926"/>
            <a:ext cx="7639976" cy="1974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412" y="2667000"/>
            <a:ext cx="1752600" cy="17526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4A1C861-5D0E-A7BA-6AAA-5C5662454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" b="19851"/>
          <a:stretch/>
        </p:blipFill>
        <p:spPr bwMode="auto">
          <a:xfrm>
            <a:off x="1522412" y="381000"/>
            <a:ext cx="8554376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C05343-1B79-B318-031E-ED21255E4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46" y="4823786"/>
            <a:ext cx="2053879" cy="205387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55C80C2-9A2E-37B4-E4C5-C7816C612E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9412" y="3008757"/>
            <a:ext cx="3505200" cy="2821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804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023235"/>
            <a:ext cx="12188825" cy="7922736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13849" y="5315539"/>
            <a:ext cx="1904504" cy="2056864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92200" y="5391720"/>
            <a:ext cx="1904504" cy="19229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84537" y="5456506"/>
            <a:ext cx="1810746" cy="1828325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506" y="5402718"/>
            <a:ext cx="1904504" cy="19229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36896" y="4923244"/>
            <a:ext cx="1752144" cy="175214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66209" y="4924040"/>
            <a:ext cx="1752144" cy="1675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-1" y="-30938"/>
                <a:ext cx="12188825" cy="174785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Bef>
                    <a:spcPts val="133"/>
                  </a:spcBef>
                  <a:spcAft>
                    <a:spcPts val="133"/>
                  </a:spcAft>
                  <a:tabLst>
                    <a:tab pos="240393" algn="l"/>
                    <a:tab pos="2393775" algn="l"/>
                    <a:tab pos="4559853" algn="l"/>
                  </a:tabLst>
                </a:pPr>
                <a:r>
                  <a:rPr lang="nl-NL" sz="3066" b="1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</a:t>
                </a:r>
                <a:r>
                  <a:rPr lang="nl-NL" sz="3066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nl-NL" sz="35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</a:t>
                </a:r>
                <a14:m>
                  <m:oMath xmlns:m="http://schemas.openxmlformats.org/officeDocument/2006/math">
                    <m:r>
                      <a:rPr lang="en-US" sz="3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nl-NL" sz="3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35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nl-NL" sz="35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35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+7</m:t>
                        </m:r>
                      </m:num>
                      <m:den>
                        <m:r>
                          <a:rPr lang="en-US" sz="35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nl-NL" sz="35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nl-NL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35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35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a:rPr lang="en-US" sz="35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)(1+2</m:t>
                        </m:r>
                        <m:r>
                          <m:rPr>
                            <m:sty m:val="p"/>
                          </m:rPr>
                          <a:rPr lang="en-US" sz="35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a:rPr lang="en-US" sz="35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nl-NL" sz="35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bằng:</a:t>
                </a:r>
                <a:endParaRPr lang="en-US" sz="3500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-30938"/>
                <a:ext cx="12188825" cy="1747858"/>
              </a:xfrm>
              <a:prstGeom prst="rect">
                <a:avLst/>
              </a:prstGeom>
              <a:blipFill>
                <a:blip r:embed="rId12"/>
                <a:stretch>
                  <a:fillRect l="-12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115314" y="5391720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>
                <a:solidFill>
                  <a:srgbClr val="FFFF00"/>
                </a:solidFill>
                <a:latin typeface="Calibri"/>
                <a:cs typeface="Arial"/>
                <a:sym typeface="Arial"/>
              </a:rPr>
              <a:t> C</a:t>
            </a:r>
            <a:endParaRPr lang="en-US" sz="3999" dirty="0">
              <a:solidFill>
                <a:srgbClr val="FFFF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94944" y="5439162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>
                <a:solidFill>
                  <a:srgbClr val="FFFF00"/>
                </a:solidFill>
                <a:latin typeface="Calibri"/>
                <a:cs typeface="Arial"/>
                <a:sym typeface="Arial"/>
              </a:rPr>
              <a:t>D</a:t>
            </a:r>
            <a:endParaRPr lang="en-US" sz="3999" dirty="0">
              <a:solidFill>
                <a:srgbClr val="FFFF00"/>
              </a:solidFill>
              <a:latin typeface="Calibri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1218882" y="1899055"/>
                <a:ext cx="3961368" cy="11875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>
                  <a:defRPr/>
                </a:pPr>
                <a:r>
                  <a:rPr lang="nl-NL" sz="2933" b="1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A.</a:t>
                </a:r>
                <a:r>
                  <a:rPr lang="nl-NL" sz="2933" b="1" kern="0" dirty="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500" b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882" y="1899055"/>
                <a:ext cx="3961368" cy="1187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1218882" y="3576288"/>
                <a:ext cx="3961368" cy="11896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>
                  <a:defRPr/>
                </a:pPr>
                <a:r>
                  <a:rPr lang="nl-NL" sz="2933" b="1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B.</a:t>
                </a:r>
                <a:r>
                  <a:rPr lang="nl-NL" sz="2933" b="1" kern="0" dirty="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500" b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882" y="3576288"/>
                <a:ext cx="3961368" cy="11896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6399133" y="1887308"/>
                <a:ext cx="3961368" cy="122100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71">
                  <a:defRPr/>
                </a:pPr>
                <a:r>
                  <a:rPr lang="nl-NL" sz="2933" b="1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lang="nl-NL" sz="3500" b="1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lang="nl-NL" sz="3500" b="1" kern="0" dirty="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500" b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133" y="1887308"/>
                <a:ext cx="3961368" cy="122100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6433576" y="3624235"/>
            <a:ext cx="3961368" cy="11724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tabLst>
                <a:tab pos="240393" algn="l"/>
                <a:tab pos="2393775" algn="l"/>
                <a:tab pos="4559853" algn="l"/>
              </a:tabLst>
              <a:defRPr/>
            </a:pPr>
            <a:r>
              <a:rPr lang="nl-NL" sz="2933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nl-NL" sz="2933" b="1" kern="0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nl-NL" sz="2933" b="1" kern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1</a:t>
            </a:r>
            <a:endParaRPr lang="en-US" sz="2933" b="1" kern="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989069" y="3422583"/>
            <a:ext cx="2417780" cy="219391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5687" y="4913018"/>
            <a:ext cx="1869370" cy="17974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102380" y="5450404"/>
            <a:ext cx="914162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77821" y="5848803"/>
            <a:ext cx="533261" cy="473547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820740" y="5010819"/>
            <a:ext cx="1675963" cy="167596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22505" y="5484369"/>
            <a:ext cx="68562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1">
              <a:defRPr/>
            </a:pPr>
            <a:r>
              <a:rPr lang="en-US" sz="3999">
                <a:solidFill>
                  <a:srgbClr val="FFFF00"/>
                </a:solidFill>
                <a:latin typeface="Calibri"/>
                <a:cs typeface="Arial" panose="020B0604020202020204" pitchFamily="34" charset="0"/>
                <a:sym typeface="Arial"/>
              </a:rPr>
              <a:t> B</a:t>
            </a:r>
            <a:endParaRPr lang="en-US" sz="3999" dirty="0">
              <a:solidFill>
                <a:srgbClr val="FFFF00"/>
              </a:solidFill>
              <a:latin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5705" y="5476203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48354" y="5492012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156647" y="5471218"/>
            <a:ext cx="1066522" cy="6856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1">
              <a:defRPr/>
            </a:pP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Sai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186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86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rồi</a:t>
            </a:r>
            <a:endParaRPr lang="en-US" sz="186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9E9FE4-5D3F-7EA4-793B-791C60C36AA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22505" y="1178031"/>
            <a:ext cx="902286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C -0.05122 -0.04754 -0.10261 -0.09383 -0.11979 -0.14846 C -0.13681 -0.20309 -0.13629 -0.29105 -0.10261 -0.32933 C -0.06875 -0.36791 0.04253 -0.39136 0.08385 -0.38087 C 0.125 -0.36976 0.13541 -0.31636 0.14531 -0.26328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9480" y="1020787"/>
            <a:ext cx="8735646" cy="75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8"/>
              </a:lnSpc>
            </a:pPr>
            <a:r>
              <a:rPr lang="en-US" sz="4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>
            <a:off x="11024227" y="48041"/>
            <a:ext cx="2399712" cy="70039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95840">
            <a:off x="545547" y="5108886"/>
            <a:ext cx="1343934" cy="125352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5621" y="2576597"/>
            <a:ext cx="2979481" cy="3290168"/>
            <a:chOff x="1028700" y="3864562"/>
            <a:chExt cx="4470386" cy="4936538"/>
          </a:xfrm>
        </p:grpSpPr>
        <p:sp>
          <p:nvSpPr>
            <p:cNvPr id="4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04313" y="5014140"/>
              <a:ext cx="4119160" cy="1871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26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40695" y="2565411"/>
            <a:ext cx="2979481" cy="3301354"/>
            <a:chOff x="6362700" y="3847779"/>
            <a:chExt cx="4470386" cy="4953321"/>
          </a:xfrm>
        </p:grpSpPr>
        <p:sp>
          <p:nvSpPr>
            <p:cNvPr id="6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433602" y="5014139"/>
              <a:ext cx="4119160" cy="1871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SGK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95768" y="2571413"/>
            <a:ext cx="2979481" cy="3295352"/>
            <a:chOff x="11696699" y="3856784"/>
            <a:chExt cx="4470386" cy="4944316"/>
          </a:xfrm>
        </p:grpSpPr>
        <p:sp>
          <p:nvSpPr>
            <p:cNvPr id="8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734849" y="4818721"/>
              <a:ext cx="4394084" cy="3717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66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666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6" b="1" i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2666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666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</a:t>
              </a:r>
              <a:r>
                <a:rPr lang="en-US" sz="2666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666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dãy</a:t>
              </a:r>
              <a:r>
                <a:rPr lang="en-US" sz="2666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6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6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ECC069-4C4B-0BF7-A334-04936A162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0A2D02-FDFE-77F1-1EB8-50900099D8AA}"/>
              </a:ext>
            </a:extLst>
          </p:cNvPr>
          <p:cNvSpPr txBox="1"/>
          <p:nvPr/>
        </p:nvSpPr>
        <p:spPr>
          <a:xfrm>
            <a:off x="2450331" y="5217720"/>
            <a:ext cx="7288161" cy="1608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QUÝ THẦY CÔ VÀ CÁC BẠN  ĐÃ THEO DÕI BÀI GIẢNG!</a:t>
            </a:r>
          </a:p>
        </p:txBody>
      </p:sp>
    </p:spTree>
    <p:extLst>
      <p:ext uri="{BB962C8B-B14F-4D97-AF65-F5344CB8AC3E}">
        <p14:creationId xmlns:p14="http://schemas.microsoft.com/office/powerpoint/2010/main" val="229634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2" y="58992"/>
            <a:ext cx="4388686" cy="594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43" y="1876041"/>
            <a:ext cx="3200677" cy="3048264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101244" y="457450"/>
            <a:ext cx="6400801" cy="1446550"/>
            <a:chOff x="3101244" y="457450"/>
            <a:chExt cx="6400801" cy="1446550"/>
          </a:xfrm>
        </p:grpSpPr>
        <p:grpSp>
          <p:nvGrpSpPr>
            <p:cNvPr id="8" name="Group 7"/>
            <p:cNvGrpSpPr/>
            <p:nvPr/>
          </p:nvGrpSpPr>
          <p:grpSpPr>
            <a:xfrm>
              <a:off x="3101244" y="457450"/>
              <a:ext cx="6400801" cy="1446550"/>
              <a:chOff x="4013119" y="991850"/>
              <a:chExt cx="6400801" cy="144655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5209818" y="1219200"/>
                <a:ext cx="5204102" cy="1065550"/>
              </a:xfrm>
              <a:prstGeom prst="roundRect">
                <a:avLst>
                  <a:gd name="adj" fmla="val 11754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 sz="1800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013119" y="991850"/>
                <a:ext cx="1163652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sz="8800" b="1" spc="67">
                    <a:ln w="11430"/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rPr>
                  <a:t>1.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268" y="905051"/>
              <a:ext cx="5206652" cy="80148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397010" y="1828800"/>
            <a:ext cx="6386948" cy="1446550"/>
            <a:chOff x="4397010" y="1828800"/>
            <a:chExt cx="6386948" cy="1446550"/>
          </a:xfrm>
        </p:grpSpPr>
        <p:grpSp>
          <p:nvGrpSpPr>
            <p:cNvPr id="13" name="Group 12"/>
            <p:cNvGrpSpPr/>
            <p:nvPr/>
          </p:nvGrpSpPr>
          <p:grpSpPr>
            <a:xfrm>
              <a:off x="4397010" y="1828800"/>
              <a:ext cx="6367754" cy="1446550"/>
              <a:chOff x="4799012" y="3048000"/>
              <a:chExt cx="6367754" cy="144655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4799012" y="3048000"/>
                <a:ext cx="1163652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sz="8800" b="1" spc="67">
                    <a:ln w="11430"/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rPr>
                  <a:t>2.</a:t>
                </a: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5962664" y="3276100"/>
                <a:ext cx="5204102" cy="1065550"/>
              </a:xfrm>
              <a:prstGeom prst="roundRect">
                <a:avLst>
                  <a:gd name="adj" fmla="val 11754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wrap="none" anchor="ctr"/>
              <a:lstStyle/>
              <a:p>
                <a:endParaRPr lang="en-US" sz="1800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7785" y="1953386"/>
              <a:ext cx="5316173" cy="1216302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371209" y="3296219"/>
            <a:ext cx="6752403" cy="1446550"/>
            <a:chOff x="4371209" y="3296219"/>
            <a:chExt cx="6752403" cy="1446550"/>
          </a:xfrm>
        </p:grpSpPr>
        <p:grpSp>
          <p:nvGrpSpPr>
            <p:cNvPr id="25" name="Group 24"/>
            <p:cNvGrpSpPr/>
            <p:nvPr/>
          </p:nvGrpSpPr>
          <p:grpSpPr>
            <a:xfrm>
              <a:off x="4371209" y="3296219"/>
              <a:ext cx="6367754" cy="1446550"/>
              <a:chOff x="4799012" y="3048000"/>
              <a:chExt cx="6367754" cy="14465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799012" y="3048000"/>
                <a:ext cx="1163652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sz="8800" b="1" spc="67">
                    <a:ln w="11430"/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rPr>
                  <a:t>3.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5962664" y="3276100"/>
                <a:ext cx="5204102" cy="1065550"/>
              </a:xfrm>
              <a:prstGeom prst="roundRect">
                <a:avLst>
                  <a:gd name="adj" fmla="val 11754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wrap="none" anchor="ctr"/>
              <a:lstStyle/>
              <a:p>
                <a:endParaRPr lang="en-US" sz="1800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3812" y="3519873"/>
              <a:ext cx="6019800" cy="114844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108170" y="4648200"/>
            <a:ext cx="6367754" cy="1446550"/>
            <a:chOff x="3108170" y="4767732"/>
            <a:chExt cx="6367754" cy="1446550"/>
          </a:xfrm>
        </p:grpSpPr>
        <p:grpSp>
          <p:nvGrpSpPr>
            <p:cNvPr id="29" name="Group 28"/>
            <p:cNvGrpSpPr/>
            <p:nvPr/>
          </p:nvGrpSpPr>
          <p:grpSpPr>
            <a:xfrm>
              <a:off x="3108170" y="4767732"/>
              <a:ext cx="6367754" cy="1446550"/>
              <a:chOff x="4799012" y="3048000"/>
              <a:chExt cx="6367754" cy="144655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799012" y="3048000"/>
                <a:ext cx="1163652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sz="8800" b="1" spc="67">
                    <a:ln w="11430"/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rPr>
                  <a:t>4.</a:t>
                </a: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5962664" y="3276100"/>
                <a:ext cx="5204102" cy="1065550"/>
              </a:xfrm>
              <a:prstGeom prst="roundRect">
                <a:avLst>
                  <a:gd name="adj" fmla="val 11754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wrap="none" anchor="ctr"/>
              <a:lstStyle/>
              <a:p>
                <a:endParaRPr lang="en-US" sz="1800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4896" y="5164183"/>
              <a:ext cx="5133277" cy="810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292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3212" y="762000"/>
            <a:ext cx="8382002" cy="2895600"/>
            <a:chOff x="303212" y="802154"/>
            <a:chExt cx="8382002" cy="2895600"/>
          </a:xfrm>
        </p:grpSpPr>
        <p:sp>
          <p:nvSpPr>
            <p:cNvPr id="3" name="Rounded Rectangle 2"/>
            <p:cNvSpPr/>
            <p:nvPr/>
          </p:nvSpPr>
          <p:spPr>
            <a:xfrm>
              <a:off x="303213" y="802154"/>
              <a:ext cx="8382001" cy="2895600"/>
            </a:xfrm>
            <a:prstGeom prst="roundRect">
              <a:avLst>
                <a:gd name="adj" fmla="val 406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3212" y="840611"/>
              <a:ext cx="833588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>
                  <a:latin typeface="Arial" pitchFamily="34" charset="0"/>
                  <a:cs typeface="Arial" pitchFamily="34" charset="0"/>
                </a:rPr>
                <a:t>     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Nghịch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lí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Zeno: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Thần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Achilles (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nhân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thần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thoại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Hy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Lạp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mô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tả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chạy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nhanh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như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gió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)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đuổi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theo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rùa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trên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500" b="1" dirty="0">
                  <a:latin typeface="Arial" pitchFamily="34" charset="0"/>
                  <a:cs typeface="Arial" pitchFamily="34" charset="0"/>
                </a:rPr>
                <a:t>đường thẳng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Vị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trí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xuất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phát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Achilles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A</a:t>
              </a:r>
              <a:r>
                <a:rPr lang="en-US" sz="2500" b="1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cách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vị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trí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xuất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phát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R</a:t>
              </a:r>
              <a:r>
                <a:rPr lang="en-US" sz="2500" b="1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rùa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quảng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đường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dài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a (H 5.1). Zeno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lí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luận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rằng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mặc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dù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chạy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nhanh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hơn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rùa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nhưng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Achilles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không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bao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giờ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đuổi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kịp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latin typeface="Arial" pitchFamily="34" charset="0"/>
                  <a:cs typeface="Arial" pitchFamily="34" charset="0"/>
                </a:rPr>
                <a:t>rùa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.</a:t>
              </a:r>
              <a:endParaRPr lang="vi-VN" sz="25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AutoShape 2" descr="Cơ cấu dân số theo giới là gì? Công thức tính và Ý nghĩ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7095" y="4746985"/>
            <a:ext cx="10104517" cy="1996715"/>
            <a:chOff x="-809705" y="4137385"/>
            <a:chExt cx="10380198" cy="1996715"/>
          </a:xfrm>
        </p:grpSpPr>
        <p:sp>
          <p:nvSpPr>
            <p:cNvPr id="20" name="AutoShape 26"/>
            <p:cNvSpPr>
              <a:spLocks noChangeArrowheads="1"/>
            </p:cNvSpPr>
            <p:nvPr/>
          </p:nvSpPr>
          <p:spPr bwMode="auto">
            <a:xfrm>
              <a:off x="-809705" y="4137385"/>
              <a:ext cx="8382000" cy="1836477"/>
            </a:xfrm>
            <a:prstGeom prst="cloudCallout">
              <a:avLst>
                <a:gd name="adj1" fmla="val 15297"/>
                <a:gd name="adj2" fmla="val 1200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9" tIns="45715" rIns="91429" bIns="45715"/>
            <a:lstStyle/>
            <a:p>
              <a:pPr algn="ctr" eaLnBrk="1" hangingPunct="1"/>
              <a:endParaRPr lang="en-US" alt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164906" y="4510447"/>
              <a:ext cx="740677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Nghịch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lí</a:t>
              </a:r>
              <a:r>
                <a:rPr lang="en-US" sz="25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Achilles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đuổi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rùa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coi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thúc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đẩy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sự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khái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niệm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giới</a:t>
              </a:r>
              <a:r>
                <a:rPr lang="en-US" sz="25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hạn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công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cụ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thiết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yếu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Toán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500" b="1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25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. </a:t>
              </a:r>
              <a:endParaRPr lang="vi-VN" sz="25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16532" y="4297623"/>
              <a:ext cx="1653961" cy="1836477"/>
            </a:xfrm>
            <a:prstGeom prst="rect">
              <a:avLst/>
            </a:prstGeom>
          </p:spPr>
        </p:pic>
      </p:grp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" y="78224"/>
            <a:ext cx="2720181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06540" y="3817809"/>
            <a:ext cx="7499085" cy="1156802"/>
            <a:chOff x="1140010" y="3713648"/>
            <a:chExt cx="7499085" cy="115680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54375" y="4324350"/>
              <a:ext cx="73847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1178175" y="421957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693024" y="421957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237412" y="421957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475412" y="421957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flipH="1">
              <a:off x="5505471" y="4219575"/>
              <a:ext cx="152400" cy="1397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037012" y="4219575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140010" y="3778526"/>
            <a:ext cx="381130" cy="517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77480" imgH="241200" progId="Equation.DSMT4">
                    <p:embed/>
                  </p:oleObj>
                </mc:Choice>
                <mc:Fallback>
                  <p:oleObj name="Equation" r:id="rId6" imgW="177480" imgH="24120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40010" y="3778526"/>
                          <a:ext cx="381130" cy="5172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3986213" y="3759200"/>
            <a:ext cx="407987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90440" imgH="241200" progId="Equation.DSMT4">
                    <p:embed/>
                  </p:oleObj>
                </mc:Choice>
                <mc:Fallback>
                  <p:oleObj name="Equation" r:id="rId8" imgW="190440" imgH="241200" progId="Equation.DSMT4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6213" y="3759200"/>
                          <a:ext cx="407987" cy="517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1869098"/>
                </p:ext>
              </p:extLst>
            </p:nvPr>
          </p:nvGraphicFramePr>
          <p:xfrm>
            <a:off x="5375920" y="3713648"/>
            <a:ext cx="407988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90440" imgH="241200" progId="Equation.DSMT4">
                    <p:embed/>
                  </p:oleObj>
                </mc:Choice>
                <mc:Fallback>
                  <p:oleObj name="Equation" r:id="rId10" imgW="190440" imgH="241200" progId="Equation.DSMT4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375920" y="3713648"/>
                          <a:ext cx="407988" cy="517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6423818" y="3778250"/>
            <a:ext cx="407987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90440" imgH="241200" progId="Equation.DSMT4">
                    <p:embed/>
                  </p:oleObj>
                </mc:Choice>
                <mc:Fallback>
                  <p:oleObj name="Equation" r:id="rId12" imgW="190440" imgH="241200" progId="Equation.DSMT4">
                    <p:embed/>
                    <p:pic>
                      <p:nvPicPr>
                        <p:cNvPr id="3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23818" y="3778250"/>
                          <a:ext cx="407987" cy="517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/>
          </p:nvGraphicFramePr>
          <p:xfrm>
            <a:off x="7161212" y="3778250"/>
            <a:ext cx="407988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90440" imgH="241200" progId="Equation.DSMT4">
                    <p:embed/>
                  </p:oleObj>
                </mc:Choice>
                <mc:Fallback>
                  <p:oleObj name="Equation" r:id="rId14" imgW="190440" imgH="24120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161212" y="3778250"/>
                          <a:ext cx="407988" cy="517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/>
          </p:nvGraphicFramePr>
          <p:xfrm>
            <a:off x="7645399" y="3806825"/>
            <a:ext cx="407987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90440" imgH="241200" progId="Equation.DSMT4">
                    <p:embed/>
                  </p:oleObj>
                </mc:Choice>
                <mc:Fallback>
                  <p:oleObj name="Equation" r:id="rId16" imgW="190440" imgH="241200" progId="Equation.DSMT4">
                    <p:embed/>
                    <p:pic>
                      <p:nvPicPr>
                        <p:cNvPr id="32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5399" y="3806825"/>
                          <a:ext cx="407987" cy="517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/>
          </p:nvGraphicFramePr>
          <p:xfrm>
            <a:off x="4000500" y="4352925"/>
            <a:ext cx="379413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77480" imgH="241200" progId="Equation.DSMT4">
                    <p:embed/>
                  </p:oleObj>
                </mc:Choice>
                <mc:Fallback>
                  <p:oleObj name="Equation" r:id="rId18" imgW="177480" imgH="241200" progId="Equation.DSMT4">
                    <p:embed/>
                    <p:pic>
                      <p:nvPicPr>
                        <p:cNvPr id="34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0500" y="4352925"/>
                          <a:ext cx="379413" cy="517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055114"/>
                </p:ext>
              </p:extLst>
            </p:nvPr>
          </p:nvGraphicFramePr>
          <p:xfrm>
            <a:off x="5303963" y="4337046"/>
            <a:ext cx="406400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90440" imgH="241200" progId="Equation.DSMT4">
                    <p:embed/>
                  </p:oleObj>
                </mc:Choice>
                <mc:Fallback>
                  <p:oleObj name="Equation" r:id="rId20" imgW="190440" imgH="241200" progId="Equation.DSMT4">
                    <p:embed/>
                    <p:pic>
                      <p:nvPicPr>
                        <p:cNvPr id="39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3963" y="4337046"/>
                          <a:ext cx="406400" cy="517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6348412" y="4352925"/>
            <a:ext cx="406400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90440" imgH="241200" progId="Equation.DSMT4">
                    <p:embed/>
                  </p:oleObj>
                </mc:Choice>
                <mc:Fallback>
                  <p:oleObj name="Equation" r:id="rId22" imgW="190440" imgH="241200" progId="Equation.DSMT4">
                    <p:embed/>
                    <p:pic>
                      <p:nvPicPr>
                        <p:cNvPr id="4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48412" y="4352925"/>
                          <a:ext cx="406400" cy="517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/>
            <p:cNvGraphicFramePr>
              <a:graphicFrameLocks noChangeAspect="1"/>
            </p:cNvGraphicFramePr>
            <p:nvPr/>
          </p:nvGraphicFramePr>
          <p:xfrm>
            <a:off x="7110412" y="4352925"/>
            <a:ext cx="406400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90440" imgH="241200" progId="Equation.DSMT4">
                    <p:embed/>
                  </p:oleObj>
                </mc:Choice>
                <mc:Fallback>
                  <p:oleObj name="Equation" r:id="rId24" imgW="190440" imgH="241200" progId="Equation.DSMT4">
                    <p:embed/>
                    <p:pic>
                      <p:nvPicPr>
                        <p:cNvPr id="41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10412" y="4352925"/>
                          <a:ext cx="406400" cy="517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/>
            <p:cNvGraphicFramePr>
              <a:graphicFrameLocks noChangeAspect="1"/>
            </p:cNvGraphicFramePr>
            <p:nvPr/>
          </p:nvGraphicFramePr>
          <p:xfrm>
            <a:off x="7642224" y="4352925"/>
            <a:ext cx="406400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190440" imgH="241200" progId="Equation.DSMT4">
                    <p:embed/>
                  </p:oleObj>
                </mc:Choice>
                <mc:Fallback>
                  <p:oleObj name="Equation" r:id="rId26" imgW="190440" imgH="241200" progId="Equation.DSMT4">
                    <p:embed/>
                    <p:pic>
                      <p:nvPicPr>
                        <p:cNvPr id="42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2224" y="4352925"/>
                          <a:ext cx="406400" cy="517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>
              <a:graphicFrameLocks noChangeAspect="1"/>
            </p:cNvGraphicFramePr>
            <p:nvPr/>
          </p:nvGraphicFramePr>
          <p:xfrm>
            <a:off x="8216900" y="3935413"/>
            <a:ext cx="354013" cy="354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64880" imgH="164880" progId="Equation.DSMT4">
                    <p:embed/>
                  </p:oleObj>
                </mc:Choice>
                <mc:Fallback>
                  <p:oleObj name="Equation" r:id="rId28" imgW="164880" imgH="164880" progId="Equation.DSMT4">
                    <p:embed/>
                    <p:pic>
                      <p:nvPicPr>
                        <p:cNvPr id="43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16900" y="3935413"/>
                          <a:ext cx="354013" cy="3540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/>
            <p:cNvGraphicFramePr>
              <a:graphicFrameLocks noChangeAspect="1"/>
            </p:cNvGraphicFramePr>
            <p:nvPr/>
          </p:nvGraphicFramePr>
          <p:xfrm>
            <a:off x="8228012" y="4371975"/>
            <a:ext cx="354013" cy="354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164880" imgH="164880" progId="Equation.DSMT4">
                    <p:embed/>
                  </p:oleObj>
                </mc:Choice>
                <mc:Fallback>
                  <p:oleObj name="Equation" r:id="rId30" imgW="164880" imgH="164880" progId="Equation.DSMT4">
                    <p:embed/>
                    <p:pic>
                      <p:nvPicPr>
                        <p:cNvPr id="44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28012" y="4371975"/>
                          <a:ext cx="354013" cy="3540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B94D322-9522-812C-8BA1-13324DA7089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715293" y="-52800"/>
            <a:ext cx="3473531" cy="49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236727" y="545324"/>
            <a:ext cx="11811000" cy="2197876"/>
            <a:chOff x="252983" y="11924"/>
            <a:chExt cx="11811000" cy="2197876"/>
          </a:xfrm>
        </p:grpSpPr>
        <p:grpSp>
          <p:nvGrpSpPr>
            <p:cNvPr id="3" name="Group 2"/>
            <p:cNvGrpSpPr/>
            <p:nvPr/>
          </p:nvGrpSpPr>
          <p:grpSpPr>
            <a:xfrm>
              <a:off x="252983" y="11924"/>
              <a:ext cx="11811000" cy="2197876"/>
              <a:chOff x="2132012" y="-67450"/>
              <a:chExt cx="9982200" cy="186482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132012" y="48759"/>
                <a:ext cx="9982200" cy="1748620"/>
              </a:xfrm>
              <a:prstGeom prst="roundRect">
                <a:avLst>
                  <a:gd name="adj" fmla="val 3884"/>
                </a:avLst>
              </a:prstGeom>
              <a:gradFill flip="none" rotWithShape="1">
                <a:gsLst>
                  <a:gs pos="0">
                    <a:srgbClr val="94B0B7"/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9" tIns="60949" rIns="121899" bIns="60949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218363" y="-67450"/>
                <a:ext cx="9223374" cy="553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>
                    <a:solidFill>
                      <a:schemeClr val="accent3">
                        <a:lumMod val="50000"/>
                      </a:schemeClr>
                    </a:solidFill>
                    <a:latin typeface="UTM Sharnay" panose="02040603050506020204" pitchFamily="18" charset="0"/>
                    <a:cs typeface="Arial" panose="020B0604020202020204" pitchFamily="34" charset="0"/>
                  </a:rPr>
                  <a:t>HĐ1. </a:t>
                </a:r>
                <a:r>
                  <a:rPr lang="en-US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 biết dãy có giới hạn là 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105637" y="672042"/>
                  <a:ext cx="10958346" cy="14370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Cho dãy số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 với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a14:m>
                  <a:endParaRPr lang="en-US">
                    <a:solidFill>
                      <a:srgbClr val="000000"/>
                    </a:solidFill>
                    <a:latin typeface="Open Sans"/>
                  </a:endParaRPr>
                </a:p>
                <a:p>
                  <a:pPr algn="just"/>
                  <a:r>
                    <a:rPr lang="vi-VN" b="1">
                      <a:solidFill>
                        <a:srgbClr val="000000"/>
                      </a:solidFill>
                      <a:latin typeface="Open Sans"/>
                    </a:rPr>
                    <a:t>a) </a:t>
                  </a:r>
                  <a:r>
                    <a:rPr lang="vi-VN">
                      <a:solidFill>
                        <a:srgbClr val="000000"/>
                      </a:solidFill>
                      <a:latin typeface="Open Sans"/>
                    </a:rPr>
                    <a:t>Biểu diễn năm số hạng đầu của dãy số này trên trục số.</a:t>
                  </a:r>
                </a:p>
                <a:p>
                  <a:pPr algn="just"/>
                  <a:r>
                    <a:rPr lang="vi-VN" b="1">
                      <a:solidFill>
                        <a:srgbClr val="000000"/>
                      </a:solidFill>
                      <a:latin typeface="Open Sans"/>
                    </a:rPr>
                    <a:t>b) </a:t>
                  </a:r>
                  <a:r>
                    <a:rPr lang="vi-VN">
                      <a:solidFill>
                        <a:srgbClr val="000000"/>
                      </a:solidFill>
                      <a:latin typeface="Open Sans"/>
                    </a:rPr>
                    <a:t>Bắt đầu từ số hạng nào của dãy, khoảng cách từ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vi-VN" baseline="-25000">
                      <a:solidFill>
                        <a:srgbClr val="000000"/>
                      </a:solidFill>
                      <a:latin typeface="Open Sans"/>
                    </a:rPr>
                    <a:t> </a:t>
                  </a:r>
                  <a:r>
                    <a:rPr lang="vi-VN">
                      <a:solidFill>
                        <a:srgbClr val="000000"/>
                      </a:solidFill>
                      <a:latin typeface="Open Sans"/>
                    </a:rPr>
                    <a:t>đến 0 nhỏ hơn 0,01?</a:t>
                  </a:r>
                  <a:endParaRPr lang="vi-VN" b="0" i="0">
                    <a:solidFill>
                      <a:srgbClr val="000000"/>
                    </a:solidFill>
                    <a:effectLst/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637" y="672042"/>
                  <a:ext cx="10958346" cy="1437060"/>
                </a:xfrm>
                <a:prstGeom prst="rect">
                  <a:avLst/>
                </a:prstGeom>
                <a:blipFill>
                  <a:blip r:embed="rId2"/>
                  <a:stretch>
                    <a:fillRect l="-834" b="-55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88" y="2959320"/>
            <a:ext cx="1650429" cy="3934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048106" y="3829565"/>
            <a:ext cx="9220200" cy="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30442" y="3777429"/>
            <a:ext cx="0" cy="100264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567" y="3771802"/>
            <a:ext cx="36579" cy="121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146" y="3771802"/>
            <a:ext cx="36579" cy="1219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491" y="3786567"/>
            <a:ext cx="107695" cy="911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576" y="3786245"/>
            <a:ext cx="109738" cy="914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808" y="3786245"/>
            <a:ext cx="109738" cy="914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504" y="3794269"/>
            <a:ext cx="109738" cy="914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402" y="3832922"/>
            <a:ext cx="450541" cy="3530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131" y="3896628"/>
            <a:ext cx="413382" cy="5991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4146" y="3888926"/>
            <a:ext cx="413382" cy="5991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9470" y="3876894"/>
            <a:ext cx="404093" cy="5991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5363" y="3864057"/>
            <a:ext cx="404093" cy="5991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04817" y="3881050"/>
            <a:ext cx="404093" cy="3530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4474" y="3859713"/>
            <a:ext cx="404093" cy="3530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8967" y="3206889"/>
            <a:ext cx="530398" cy="4694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1139" y="3203701"/>
            <a:ext cx="530398" cy="4694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3280" y="3218160"/>
            <a:ext cx="530398" cy="46943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05281" y="3196901"/>
            <a:ext cx="530398" cy="46943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9711" y="3206888"/>
            <a:ext cx="530398" cy="46943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20157" y="3534580"/>
            <a:ext cx="477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420157" y="4759878"/>
                <a:ext cx="8909162" cy="659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Khoảng cách từ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vi-VN" baseline="-25000">
                    <a:solidFill>
                      <a:srgbClr val="000000"/>
                    </a:solidFill>
                    <a:latin typeface="Open Sans"/>
                  </a:rPr>
                  <a:t> </a:t>
                </a:r>
                <a:r>
                  <a:rPr lang="vi-VN">
                    <a:solidFill>
                      <a:srgbClr val="000000"/>
                    </a:solidFill>
                    <a:latin typeface="Open Sans"/>
                  </a:rPr>
                  <a:t>đến 0</a:t>
                </a:r>
                <a:r>
                  <a:rPr lang="en-US">
                    <a:solidFill>
                      <a:srgbClr val="000000"/>
                    </a:solidFill>
                    <a:latin typeface="Open Sans"/>
                  </a:rPr>
                  <a:t> là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−0</m:t>
                        </m:r>
                      </m:e>
                    </m:d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m:rPr>
                            <m:nor/>
                          </m:r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57" y="4759878"/>
                <a:ext cx="8909162" cy="659411"/>
              </a:xfrm>
              <a:prstGeom prst="rect">
                <a:avLst/>
              </a:prstGeom>
              <a:blipFill>
                <a:blip r:embed="rId19"/>
                <a:stretch>
                  <a:fillRect l="-1095" b="-6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/>
              <p:cNvSpPr/>
              <p:nvPr/>
            </p:nvSpPr>
            <p:spPr>
              <a:xfrm>
                <a:off x="385650" y="5399461"/>
                <a:ext cx="5139806" cy="61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01⇔</m:t>
                    </m:r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&gt;100</m:t>
                    </m:r>
                  </m:oMath>
                </a14:m>
                <a:endParaRPr lang="en-US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50" y="5399461"/>
                <a:ext cx="5139806" cy="615874"/>
              </a:xfrm>
              <a:prstGeom prst="rect">
                <a:avLst/>
              </a:prstGeom>
              <a:blipFill>
                <a:blip r:embed="rId20"/>
                <a:stretch>
                  <a:fillRect l="-177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385650" y="6015335"/>
                <a:ext cx="113637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Vậy từ số hạng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101</m:t>
                    </m:r>
                  </m:oMath>
                </a14:m>
                <a:r>
                  <a:rPr lang="en-US" i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của dãy trở đi thì </a:t>
                </a:r>
                <a:r>
                  <a:rPr lang="vi-VN">
                    <a:solidFill>
                      <a:srgbClr val="000000"/>
                    </a:solidFill>
                    <a:latin typeface="Open Sans"/>
                  </a:rPr>
                  <a:t>khoảng cách từ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vi-VN" baseline="-25000">
                    <a:solidFill>
                      <a:srgbClr val="000000"/>
                    </a:solidFill>
                    <a:latin typeface="Open Sans"/>
                  </a:rPr>
                  <a:t> </a:t>
                </a:r>
                <a:r>
                  <a:rPr lang="vi-VN">
                    <a:solidFill>
                      <a:srgbClr val="000000"/>
                    </a:solidFill>
                    <a:latin typeface="Open Sans"/>
                  </a:rPr>
                  <a:t>đến 0 nhỏ hơn 0,01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50" y="6015335"/>
                <a:ext cx="11363750" cy="461665"/>
              </a:xfrm>
              <a:prstGeom prst="rect">
                <a:avLst/>
              </a:prstGeom>
              <a:blipFill>
                <a:blip r:embed="rId21"/>
                <a:stretch>
                  <a:fillRect l="-805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1388" y="43936"/>
            <a:ext cx="8029751" cy="53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1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50812" y="228600"/>
            <a:ext cx="11887199" cy="1365637"/>
            <a:chOff x="150812" y="152400"/>
            <a:chExt cx="11887199" cy="1365637"/>
          </a:xfrm>
        </p:grpSpPr>
        <p:grpSp>
          <p:nvGrpSpPr>
            <p:cNvPr id="8" name="Group 7"/>
            <p:cNvGrpSpPr/>
            <p:nvPr/>
          </p:nvGrpSpPr>
          <p:grpSpPr>
            <a:xfrm>
              <a:off x="150812" y="152400"/>
              <a:ext cx="11887199" cy="1365637"/>
              <a:chOff x="457200" y="1524000"/>
              <a:chExt cx="11504611" cy="1924307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457200" y="1524000"/>
                <a:ext cx="11504611" cy="1924307"/>
              </a:xfrm>
              <a:prstGeom prst="roundRect">
                <a:avLst>
                  <a:gd name="adj" fmla="val 2756"/>
                </a:avLst>
              </a:prstGeom>
              <a:solidFill>
                <a:srgbClr val="FEF2E8"/>
              </a:solidFill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545825" y="1729307"/>
                    <a:ext cx="11276013" cy="16913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342900" indent="-342900">
                      <a:buFont typeface="Wingdings" pitchFamily="2" charset="2"/>
                      <a:buChar char="v"/>
                    </a:pPr>
                    <a:r>
                      <a:rPr lang="en-US" b="1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Dãy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số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)</m:t>
                        </m:r>
                      </m:oMath>
                    </a14:m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có</a:t>
                    </a:r>
                    <a:r>
                      <a: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giới</a:t>
                    </a:r>
                    <a:r>
                      <a: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hạn</a:t>
                    </a:r>
                    <a:r>
                      <a: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là</a:t>
                    </a:r>
                    <a:r>
                      <a: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0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khi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oMath>
                    </a14:m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dần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tới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dương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vô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cực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,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nếu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a14:m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có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thể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nhỏ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hơn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một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số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dương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bé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tùy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ý,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kể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từ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số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hạng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nào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đó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trở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đi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,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ký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hiệu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lim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func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=0</m:t>
                        </m:r>
                      </m:oMath>
                    </a14:m>
                    <a:r>
                      <a:rPr lang="en-US" i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hay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→0</m:t>
                        </m:r>
                      </m:oMath>
                    </a14:m>
                    <a:r>
                      <a:rPr lang="en-US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dirty="0" err="1">
                        <a:latin typeface="Arial" pitchFamily="34" charset="0"/>
                        <a:cs typeface="Arial" pitchFamily="34" charset="0"/>
                      </a:rPr>
                      <a:t>khi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b="1" dirty="0">
                        <a:latin typeface="Arial" pitchFamily="34" charset="0"/>
                        <a:cs typeface="Arial" pitchFamily="34" charset="0"/>
                      </a:rPr>
                      <a:t>  </a:t>
                    </a:r>
                    <a:r>
                      <a:rPr lang="en-US" i="1" dirty="0"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vi-VN" i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5825" y="1729307"/>
                    <a:ext cx="11276013" cy="169137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837" t="-3553" r="-366" b="-1116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0844" y="1015073"/>
              <a:ext cx="975629" cy="34353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412" y="1058719"/>
              <a:ext cx="1180510" cy="415673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2" y="1732824"/>
            <a:ext cx="1196055" cy="12076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1737363" y="2050826"/>
                <a:ext cx="10300647" cy="615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latin typeface="Arial" pitchFamily="34" charset="0"/>
                    <a:cs typeface="Arial" pitchFamily="34" charset="0"/>
                  </a:rPr>
                  <a:t> .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Giải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thích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vì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sao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dãy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này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giới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hạn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0? </a:t>
                </a:r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363" y="2050826"/>
                <a:ext cx="10300647" cy="615874"/>
              </a:xfrm>
              <a:prstGeom prst="rect">
                <a:avLst/>
              </a:prstGeom>
              <a:blipFill>
                <a:blip r:embed="rId5"/>
                <a:stretch>
                  <a:fillRect l="-888" r="-888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966" y="2613715"/>
            <a:ext cx="1652159" cy="396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42384" y="3076220"/>
                <a:ext cx="11795627" cy="98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Dãy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giới</a:t>
                </a:r>
                <a:r>
                  <a:rPr lang="en-US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hạn</a:t>
                </a:r>
                <a:r>
                  <a:rPr lang="en-US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0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bởi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vì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thể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nhỏ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hơn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một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dương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bé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tùy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ý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khi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𝑛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đủ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lớn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84" y="3076220"/>
                <a:ext cx="11795627" cy="985206"/>
              </a:xfrm>
              <a:prstGeom prst="rect">
                <a:avLst/>
              </a:prstGeom>
              <a:blipFill>
                <a:blip r:embed="rId7"/>
                <a:stretch>
                  <a:fillRect l="-72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/>
              <p:cNvSpPr/>
              <p:nvPr/>
            </p:nvSpPr>
            <p:spPr>
              <a:xfrm>
                <a:off x="616660" y="4110335"/>
                <a:ext cx="1004975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hạng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101</m:t>
                    </m:r>
                  </m:oMath>
                </a14:m>
                <a:r>
                  <a:rPr lang="en-US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trở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tuyệt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dirty="0">
                    <a:solidFill>
                      <a:srgbClr val="000000"/>
                    </a:solidFill>
                    <a:latin typeface="Open Sans"/>
                  </a:rPr>
                  <a:t>nhỏ hơn 0,0</a:t>
                </a:r>
                <a:r>
                  <a:rPr lang="en-US" dirty="0">
                    <a:solidFill>
                      <a:srgbClr val="000000"/>
                    </a:solidFill>
                    <a:latin typeface="Open Sans"/>
                  </a:rPr>
                  <a:t>00</a:t>
                </a:r>
                <a:r>
                  <a:rPr lang="vi-VN" dirty="0">
                    <a:solidFill>
                      <a:srgbClr val="000000"/>
                    </a:solidFill>
                    <a:latin typeface="Open Sans"/>
                  </a:rPr>
                  <a:t>1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60" y="4110335"/>
                <a:ext cx="10049752" cy="461665"/>
              </a:xfrm>
              <a:prstGeom prst="rect">
                <a:avLst/>
              </a:prstGeom>
              <a:blipFill>
                <a:blip r:embed="rId8"/>
                <a:stretch>
                  <a:fillRect l="-910" t="-1184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559" y="4669331"/>
            <a:ext cx="2889754" cy="1554615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2429042" y="4879147"/>
            <a:ext cx="9144000" cy="1597853"/>
          </a:xfrm>
          <a:prstGeom prst="roundRect">
            <a:avLst>
              <a:gd name="adj" fmla="val 2756"/>
            </a:avLst>
          </a:prstGeom>
          <a:solidFill>
            <a:srgbClr val="FEF2E8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2504355" y="4871968"/>
                <a:ext cx="9112607" cy="61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lim</m:t>
                    </m:r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 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=0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𝑘</m:t>
                    </m:r>
                  </m:oMath>
                </a14:m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nguyên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dương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;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lim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=0</m:t>
                    </m:r>
                  </m:oMath>
                </a14:m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nếu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&lt;1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355" y="4871968"/>
                <a:ext cx="9112607" cy="615874"/>
              </a:xfrm>
              <a:prstGeom prst="rect">
                <a:avLst/>
              </a:prstGeom>
              <a:blipFill>
                <a:blip r:embed="rId10"/>
                <a:stretch>
                  <a:fillRect l="-93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9212" y="5302464"/>
            <a:ext cx="922020" cy="32485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7319" y="5328484"/>
            <a:ext cx="922020" cy="3248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/>
              <p:cNvSpPr/>
              <p:nvPr/>
            </p:nvSpPr>
            <p:spPr>
              <a:xfrm>
                <a:off x="2460435" y="5743139"/>
                <a:ext cx="911260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en-US" dirty="0" err="1">
                    <a:latin typeface="Arial" pitchFamily="34" charset="0"/>
                    <a:cs typeface="Arial" pitchFamily="34" charset="0"/>
                  </a:rPr>
                  <a:t>Nếu</a:t>
                </a:r>
                <a:r>
                  <a:rPr lang="en-US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≤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≥1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lim</m:t>
                    </m:r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 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lim</m:t>
                    </m:r>
                    <m: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435" y="5743139"/>
                <a:ext cx="9112607" cy="461665"/>
              </a:xfrm>
              <a:prstGeom prst="rect">
                <a:avLst/>
              </a:prstGeom>
              <a:blipFill>
                <a:blip r:embed="rId12"/>
                <a:stretch>
                  <a:fillRect l="-937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2196" y="6056823"/>
            <a:ext cx="975445" cy="3414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39153" y="6056823"/>
            <a:ext cx="975445" cy="3414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B5CFA6-741E-E901-8179-5941B8C08DDE}"/>
                  </a:ext>
                </a:extLst>
              </p:cNvPr>
              <p:cNvSpPr txBox="1"/>
              <p:nvPr/>
            </p:nvSpPr>
            <p:spPr>
              <a:xfrm>
                <a:off x="2504355" y="3576410"/>
                <a:ext cx="9860889" cy="572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Chẳng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&lt;0,0001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10000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Khi</m:t>
                    </m:r>
                    <m:r>
                      <a:rPr lang="en-US" sz="2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đó 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Arial" pitchFamily="34" charset="0"/>
                          </a:rPr>
                          <m:t>𝑛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&gt;10000 </m:t>
                    </m:r>
                    <m: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en-US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&gt;100</m:t>
                    </m:r>
                  </m:oMath>
                </a14:m>
                <a:endParaRPr lang="en-US" sz="2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B5CFA6-741E-E901-8179-5941B8C08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355" y="3576410"/>
                <a:ext cx="9860889" cy="572273"/>
              </a:xfrm>
              <a:prstGeom prst="rect">
                <a:avLst/>
              </a:prstGeom>
              <a:blipFill>
                <a:blip r:embed="rId14"/>
                <a:stretch>
                  <a:fillRect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414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 animBg="1"/>
      <p:bldP spid="44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12" y="502249"/>
            <a:ext cx="11816686" cy="1532323"/>
            <a:chOff x="221326" y="-80362"/>
            <a:chExt cx="11816686" cy="15323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326" y="-80362"/>
              <a:ext cx="1529686" cy="1532323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1751012" y="152400"/>
              <a:ext cx="10287000" cy="1066800"/>
            </a:xfrm>
            <a:prstGeom prst="roundRect">
              <a:avLst>
                <a:gd name="adj" fmla="val 4613"/>
              </a:avLst>
            </a:prstGeom>
            <a:gradFill flip="none" rotWithShape="1">
              <a:gsLst>
                <a:gs pos="0">
                  <a:srgbClr val="B1B9AF"/>
                </a:gs>
                <a:gs pos="5000">
                  <a:srgbClr val="CDE0C9">
                    <a:shade val="67500"/>
                    <a:satMod val="115000"/>
                  </a:srgbClr>
                </a:gs>
                <a:gs pos="100000">
                  <a:srgbClr val="FFFFFF"/>
                </a:gs>
              </a:gsLst>
              <a:lin ang="18900000" scaled="1"/>
              <a:tileRect/>
            </a:gra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08412" y="258320"/>
              <a:ext cx="5464188" cy="854957"/>
              <a:chOff x="848013" y="2165495"/>
              <a:chExt cx="5464188" cy="85495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848013" y="2165495"/>
                    <a:ext cx="5464188" cy="778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Chứng minh rằng  </a:t>
                    </a:r>
                    <a14:m>
                      <m:oMath xmlns:m="http://schemas.openxmlformats.org/officeDocument/2006/math"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𝐥𝐢𝐦</m:t>
                        </m:r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(−</m:t>
                                </m:r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𝒏</m:t>
                                </m:r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𝟑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𝒏</m:t>
                                </m:r>
                              </m:sup>
                            </m:sSup>
                          </m:den>
                        </m:f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oMath>
                    </a14:m>
                    <a:r>
                      <a:rPr lang="en-US" sz="28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8013" y="2165495"/>
                    <a:ext cx="5464188" cy="7789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786"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0396" y="2672950"/>
                <a:ext cx="975445" cy="347502"/>
              </a:xfrm>
              <a:prstGeom prst="rect">
                <a:avLst/>
              </a:prstGeom>
            </p:spPr>
          </p:pic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298" y="2440546"/>
            <a:ext cx="1652159" cy="426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7406" y="2867283"/>
            <a:ext cx="3501878" cy="897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725395" y="2954768"/>
                <a:ext cx="5565444" cy="686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Xét dãy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>
                    <a:solidFill>
                      <a:srgbClr val="000000"/>
                    </a:solidFill>
                    <a:latin typeface="Open Sans"/>
                  </a:rPr>
                  <a:t>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(−1)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Ta có: </a:t>
                </a:r>
                <a:endParaRPr lang="en-US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395" y="2954768"/>
                <a:ext cx="5565444" cy="686213"/>
              </a:xfrm>
              <a:prstGeom prst="rect">
                <a:avLst/>
              </a:prstGeom>
              <a:blipFill>
                <a:blip r:embed="rId8"/>
                <a:stretch>
                  <a:fillRect l="-1643" b="-8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205754" y="4074037"/>
                <a:ext cx="7079658" cy="787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Và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lim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</m:fName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func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2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nên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2800" b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(−1)</m:t>
                            </m:r>
                          </m:e>
                          <m:sup>
                            <m:r>
                              <a:rPr lang="en-US" sz="28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28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754" y="4074037"/>
                <a:ext cx="7079658" cy="787203"/>
              </a:xfrm>
              <a:prstGeom prst="rect">
                <a:avLst/>
              </a:prstGeom>
              <a:blipFill>
                <a:blip r:embed="rId9"/>
                <a:stretch>
                  <a:fillRect l="-1378" b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7509" y="4605498"/>
            <a:ext cx="975445" cy="3475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6754" y="4599810"/>
            <a:ext cx="975445" cy="347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7474"/>
            <a:ext cx="802912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12" y="2384546"/>
            <a:ext cx="1650429" cy="3934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/>
              <p:cNvSpPr/>
              <p:nvPr/>
            </p:nvSpPr>
            <p:spPr>
              <a:xfrm>
                <a:off x="1903413" y="2797244"/>
                <a:ext cx="9067800" cy="651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(−1)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413" y="2797244"/>
                <a:ext cx="9067800" cy="651589"/>
              </a:xfrm>
              <a:prstGeom prst="rect">
                <a:avLst/>
              </a:prstGeom>
              <a:blipFill>
                <a:blip r:embed="rId3"/>
                <a:stretch>
                  <a:fillRect l="-67" b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52983" y="590134"/>
            <a:ext cx="11811000" cy="1433584"/>
            <a:chOff x="252983" y="11924"/>
            <a:chExt cx="11811000" cy="1433584"/>
          </a:xfrm>
        </p:grpSpPr>
        <p:grpSp>
          <p:nvGrpSpPr>
            <p:cNvPr id="50" name="Group 49"/>
            <p:cNvGrpSpPr/>
            <p:nvPr/>
          </p:nvGrpSpPr>
          <p:grpSpPr>
            <a:xfrm>
              <a:off x="252983" y="11924"/>
              <a:ext cx="11811000" cy="1433584"/>
              <a:chOff x="252983" y="11924"/>
              <a:chExt cx="11811000" cy="1433584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2983" y="11924"/>
                <a:ext cx="11811000" cy="1433584"/>
                <a:chOff x="2132012" y="-67450"/>
                <a:chExt cx="9982200" cy="1216351"/>
              </a:xfrm>
            </p:grpSpPr>
            <p:sp>
              <p:nvSpPr>
                <p:cNvPr id="16" name="Rounded Rectangle 15"/>
                <p:cNvSpPr/>
                <p:nvPr/>
              </p:nvSpPr>
              <p:spPr>
                <a:xfrm>
                  <a:off x="2132012" y="48761"/>
                  <a:ext cx="9982200" cy="1100140"/>
                </a:xfrm>
                <a:prstGeom prst="roundRect">
                  <a:avLst>
                    <a:gd name="adj" fmla="val 3884"/>
                  </a:avLst>
                </a:prstGeom>
                <a:gradFill flip="none" rotWithShape="1">
                  <a:gsLst>
                    <a:gs pos="0">
                      <a:srgbClr val="94B0B7"/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  <a:ln w="317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49" rIns="121899" bIns="60949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2218363" y="-67450"/>
                  <a:ext cx="9223374" cy="6006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4000">
                      <a:solidFill>
                        <a:schemeClr val="accent3">
                          <a:lumMod val="50000"/>
                        </a:schemeClr>
                      </a:solidFill>
                      <a:latin typeface="UTM Sharnay" panose="02040603050506020204" pitchFamily="18" charset="0"/>
                      <a:cs typeface="Arial" panose="020B0604020202020204" pitchFamily="34" charset="0"/>
                    </a:rPr>
                    <a:t>HĐ2. </a:t>
                  </a:r>
                  <a:r>
                    <a:rPr lang="en-US" b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Nhận biết dãy có giới hạn hữu hạn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Rectangle 3"/>
                  <p:cNvSpPr/>
                  <p:nvPr/>
                </p:nvSpPr>
                <p:spPr>
                  <a:xfrm>
                    <a:off x="252983" y="673178"/>
                    <a:ext cx="11811000" cy="65158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:r>
                      <a:rPr lang="en-US">
                        <a:solidFill>
                          <a:srgbClr val="000000"/>
                        </a:solidFill>
                        <a:latin typeface="Open Sans"/>
                      </a:rPr>
                      <a:t>Cho dãy số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>
                        <a:solidFill>
                          <a:srgbClr val="000000"/>
                        </a:solidFill>
                        <a:latin typeface="Open Sans"/>
                      </a:rPr>
                      <a:t> với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+(−1)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oMath>
                    </a14:m>
                    <a:r>
                      <a:rPr lang="en-US">
                        <a:solidFill>
                          <a:schemeClr val="tx1"/>
                        </a:solidFill>
                        <a:latin typeface="Open Sans"/>
                      </a:rPr>
                      <a:t>. </a:t>
                    </a:r>
                    <a:r>
                      <a:rPr lang="en-US">
                        <a:solidFill>
                          <a:srgbClr val="000000"/>
                        </a:solidFill>
                        <a:latin typeface="Open Sans"/>
                      </a:rPr>
                      <a:t>Xét dãy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>
                        <a:solidFill>
                          <a:srgbClr val="000000"/>
                        </a:solidFill>
                        <a:latin typeface="Open Sans"/>
                      </a:rPr>
                      <a:t> xác định bởi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a14:m>
                    <a:r>
                      <a:rPr lang="en-US">
                        <a:solidFill>
                          <a:srgbClr val="000000"/>
                        </a:solidFill>
                        <a:latin typeface="Open Sans"/>
                      </a:rPr>
                      <a:t>. Tính 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lim</m:t>
                        </m:r>
                        <m: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</m:oMath>
                    </a14:m>
                    <a:endParaRPr lang="vi-VN" i="0">
                      <a:solidFill>
                        <a:srgbClr val="000000"/>
                      </a:solidFill>
                      <a:effectLst/>
                      <a:latin typeface="Open Sans"/>
                    </a:endParaRPr>
                  </a:p>
                </p:txBody>
              </p:sp>
            </mc:Choice>
            <mc:Fallback xmlns="">
              <p:sp>
                <p:nvSpPr>
                  <p:cNvPr id="4" name="Rectangle 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2983" y="673178"/>
                    <a:ext cx="11811000" cy="651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74" b="-74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24922" y="1076285"/>
              <a:ext cx="886768" cy="31591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831876" y="3458497"/>
            <a:ext cx="4468724" cy="766825"/>
            <a:chOff x="5841250" y="2229809"/>
            <a:chExt cx="4468724" cy="7668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75612" y="2662903"/>
              <a:ext cx="883997" cy="31092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6357" y="2685711"/>
              <a:ext cx="883997" cy="310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841250" y="2229809"/>
                  <a:ext cx="4468724" cy="6515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Arial" panose="020B0604020202020204" pitchFamily="34" charset="0"/>
                      <a:cs typeface="Arial" panose="020B0604020202020204" pitchFamily="34" charset="0"/>
                    </a:rPr>
                    <a:t>Do đó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lim</m:t>
                          </m:r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lim</m:t>
                          </m:r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func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1250" y="2229809"/>
                  <a:ext cx="4468724" cy="651589"/>
                </a:xfrm>
                <a:prstGeom prst="rect">
                  <a:avLst/>
                </a:prstGeom>
                <a:blipFill>
                  <a:blip r:embed="rId7"/>
                  <a:stretch>
                    <a:fillRect l="-2046" b="-74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176784" y="4540610"/>
            <a:ext cx="11887199" cy="1098190"/>
            <a:chOff x="150812" y="152400"/>
            <a:chExt cx="11887199" cy="1365638"/>
          </a:xfrm>
        </p:grpSpPr>
        <p:grpSp>
          <p:nvGrpSpPr>
            <p:cNvPr id="47" name="Group 46"/>
            <p:cNvGrpSpPr/>
            <p:nvPr/>
          </p:nvGrpSpPr>
          <p:grpSpPr>
            <a:xfrm>
              <a:off x="150812" y="152400"/>
              <a:ext cx="11887199" cy="1365638"/>
              <a:chOff x="457200" y="1524000"/>
              <a:chExt cx="11504611" cy="1924307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457200" y="1524000"/>
                <a:ext cx="11504611" cy="1924307"/>
              </a:xfrm>
              <a:prstGeom prst="roundRect">
                <a:avLst>
                  <a:gd name="adj" fmla="val 2756"/>
                </a:avLst>
              </a:prstGeom>
              <a:solidFill>
                <a:srgbClr val="FEF2E8"/>
              </a:solidFill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545825" y="1729307"/>
                    <a:ext cx="11276013" cy="11709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342900" indent="-342900">
                      <a:buFont typeface="Wingdings" pitchFamily="2" charset="2"/>
                      <a:buChar char="v"/>
                    </a:pP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>
                        <a:latin typeface="Arial" pitchFamily="34" charset="0"/>
                        <a:cs typeface="Arial" pitchFamily="34" charset="0"/>
                      </a:rPr>
                      <a:t>Dãy số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)</m:t>
                        </m:r>
                      </m:oMath>
                    </a14:m>
                    <a:r>
                      <a:rPr lang="en-US"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có giới hạn là </a:t>
                    </a:r>
                    <a14:m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𝑎</m:t>
                        </m:r>
                      </m:oMath>
                    </a14:m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>
                        <a:latin typeface="Arial" pitchFamily="34" charset="0"/>
                        <a:cs typeface="Arial" pitchFamily="34" charset="0"/>
                      </a:rPr>
                      <a:t>khi </a:t>
                    </a:r>
                    <a:r>
                      <a:rPr lang="en-US" i="1">
                        <a:latin typeface="Arial" pitchFamily="34" charset="0"/>
                        <a:cs typeface="Arial" pitchFamily="34" charset="0"/>
                      </a:rPr>
                      <a:t>n</a:t>
                    </a:r>
                    <a:r>
                      <a:rPr lang="en-US">
                        <a:latin typeface="Arial" pitchFamily="34" charset="0"/>
                        <a:cs typeface="Arial" pitchFamily="34" charset="0"/>
                      </a:rPr>
                      <a:t> dần tới dương vô cực, nếu 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lim</m:t>
                            </m:r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 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(</m:t>
                                </m:r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=0</m:t>
                        </m:r>
                      </m:oMath>
                    </a14:m>
                    <a:r>
                      <a:rPr lang="en-US" i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, </a:t>
                    </a:r>
                    <a:r>
                      <a:rPr lang="en-US">
                        <a:latin typeface="Arial" pitchFamily="34" charset="0"/>
                        <a:cs typeface="Arial" pitchFamily="34" charset="0"/>
                      </a:rPr>
                      <a:t>ký hiệu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lim</m:t>
                            </m:r>
                            <m: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 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=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𝑎</m:t>
                            </m:r>
                          </m:e>
                        </m:func>
                      </m:oMath>
                    </a14:m>
                    <a:r>
                      <a:rPr lang="en-US" i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 </a:t>
                    </a:r>
                    <a:r>
                      <a:rPr lang="en-US">
                        <a:latin typeface="Arial" pitchFamily="34" charset="0"/>
                        <a:cs typeface="Arial" pitchFamily="34" charset="0"/>
                      </a:rPr>
                      <a:t>hay</a:t>
                    </a:r>
                    <a:r>
                      <a:rPr lang="en-US" i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𝑎</m:t>
                        </m:r>
                      </m:oMath>
                    </a14:m>
                    <a:r>
                      <a:rPr lang="en-US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>
                        <a:latin typeface="Arial" pitchFamily="34" charset="0"/>
                        <a:cs typeface="Arial" pitchFamily="34" charset="0"/>
                      </a:rPr>
                      <a:t>khi </a:t>
                    </a:r>
                    <a:r>
                      <a:rPr lang="en-US" b="1">
                        <a:latin typeface="Arial" pitchFamily="34" charset="0"/>
                        <a:cs typeface="Arial" pitchFamily="34" charset="0"/>
                      </a:rPr>
                      <a:t>  </a:t>
                    </a:r>
                    <a:r>
                      <a:rPr lang="en-US" i="1"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vi-VN" i="1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5825" y="1729307"/>
                    <a:ext cx="11276013" cy="117095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680" t="-6364" r="-576" b="-445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933637" y="717948"/>
              <a:ext cx="975629" cy="343532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922857" y="806313"/>
              <a:ext cx="1428417" cy="53189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4699" y="1174505"/>
              <a:ext cx="975629" cy="34353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67" y="43152"/>
            <a:ext cx="802912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008058" y="2534846"/>
            <a:ext cx="3962400" cy="3365947"/>
            <a:chOff x="8058442" y="3782617"/>
            <a:chExt cx="3962400" cy="30486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r="2479" b="-428"/>
            <a:stretch/>
          </p:blipFill>
          <p:spPr>
            <a:xfrm>
              <a:off x="8189009" y="4800600"/>
              <a:ext cx="2706003" cy="2030686"/>
            </a:xfrm>
            <a:prstGeom prst="rect">
              <a:avLst/>
            </a:prstGeom>
          </p:spPr>
        </p:pic>
        <p:sp>
          <p:nvSpPr>
            <p:cNvPr id="12" name="Rectangular Callout 11"/>
            <p:cNvSpPr/>
            <p:nvPr/>
          </p:nvSpPr>
          <p:spPr>
            <a:xfrm flipH="1">
              <a:off x="8058442" y="3782617"/>
              <a:ext cx="3962400" cy="719582"/>
            </a:xfrm>
            <a:prstGeom prst="wedgeRectCallout">
              <a:avLst>
                <a:gd name="adj1" fmla="val -8676"/>
                <a:gd name="adj2" fmla="val 13198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9009" y="3852306"/>
              <a:ext cx="3701265" cy="542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9315" y="4163567"/>
              <a:ext cx="883997" cy="31092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5240" y="4163566"/>
              <a:ext cx="883997" cy="310923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34" y="2618127"/>
            <a:ext cx="1650429" cy="39348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5265" y="3290426"/>
            <a:ext cx="7922793" cy="850296"/>
            <a:chOff x="2029366" y="5317079"/>
            <a:chExt cx="5010512" cy="85029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Rectangle 35"/>
                <p:cNvSpPr/>
                <p:nvPr/>
              </p:nvSpPr>
              <p:spPr>
                <a:xfrm>
                  <a:off x="2029366" y="5317079"/>
                  <a:ext cx="5010512" cy="6450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Ta </a:t>
                  </a:r>
                  <a:r>
                    <a:rPr lang="en-US" dirty="0" err="1">
                      <a:solidFill>
                        <a:srgbClr val="000000"/>
                      </a:solidFill>
                      <a:latin typeface="Open Sans"/>
                    </a:rPr>
                    <a:t>có</a:t>
                  </a:r>
                  <a:r>
                    <a:rPr lang="en-US" dirty="0">
                      <a:solidFill>
                        <a:srgbClr val="000000"/>
                      </a:solidFill>
                      <a:latin typeface="Open Sans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−2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>
                          <a:latin typeface="Cambria Math" panose="02040503050406030204" pitchFamily="18" charset="0"/>
                          <a:cs typeface="Arial" pitchFamily="34" charset="0"/>
                        </a:rPr>
                        <m:t> 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−2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lim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  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𝑛</m:t>
                              </m:r>
                            </m:den>
                          </m:f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=0</m:t>
                      </m:r>
                    </m:oMath>
                  </a14:m>
                  <a:endParaRPr lang="vi-VN" i="0" dirty="0">
                    <a:solidFill>
                      <a:schemeClr val="tx1"/>
                    </a:solidFill>
                    <a:effectLst/>
                    <a:latin typeface="Open Sans"/>
                  </a:endParaRPr>
                </a:p>
              </p:txBody>
            </p:sp>
          </mc:Choice>
          <mc:Fallback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9366" y="5317079"/>
                  <a:ext cx="5010512" cy="645048"/>
                </a:xfrm>
                <a:prstGeom prst="rect">
                  <a:avLst/>
                </a:prstGeom>
                <a:blipFill>
                  <a:blip r:embed="rId6"/>
                  <a:stretch>
                    <a:fillRect l="-1231" b="-75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6958" y="5705711"/>
              <a:ext cx="558406" cy="46166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243361" y="4228478"/>
            <a:ext cx="5121112" cy="667734"/>
            <a:chOff x="2116300" y="5992903"/>
            <a:chExt cx="5010512" cy="6677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2116300" y="5992903"/>
                  <a:ext cx="5010512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>
                      <a:solidFill>
                        <a:srgbClr val="000000"/>
                      </a:solidFill>
                      <a:latin typeface="Open Sans"/>
                    </a:rPr>
                    <a:t>Vậy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lim</m:t>
                      </m:r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=2</m:t>
                      </m:r>
                    </m:oMath>
                  </a14:m>
                  <a:endParaRPr lang="vi-VN">
                    <a:solidFill>
                      <a:srgbClr val="000000"/>
                    </a:solidFill>
                    <a:latin typeface="Open Sans"/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6300" y="5992903"/>
                  <a:ext cx="5010512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905" t="-9211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90788" y="6349714"/>
              <a:ext cx="883997" cy="31092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0678" y="609600"/>
            <a:ext cx="12178147" cy="1372851"/>
            <a:chOff x="10678" y="108403"/>
            <a:chExt cx="12178147" cy="137285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678" y="108403"/>
              <a:ext cx="1359694" cy="1372851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1392742" y="176695"/>
              <a:ext cx="10628100" cy="1236268"/>
            </a:xfrm>
            <a:prstGeom prst="roundRect">
              <a:avLst>
                <a:gd name="adj" fmla="val 3884"/>
              </a:avLst>
            </a:prstGeom>
            <a:gradFill flip="none" rotWithShape="1">
              <a:gsLst>
                <a:gs pos="0">
                  <a:srgbClr val="94B0B7"/>
                </a:gs>
                <a:gs pos="100000">
                  <a:schemeClr val="bg1"/>
                </a:gs>
              </a:gsLst>
              <a:lin ang="18900000" scaled="1"/>
              <a:tileRect/>
            </a:gra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427619" y="413130"/>
              <a:ext cx="9761206" cy="773600"/>
              <a:chOff x="1446357" y="3901909"/>
              <a:chExt cx="5010512" cy="7736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1446357" y="3901909"/>
                    <a:ext cx="5010512" cy="7039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342900" indent="-342900" algn="just">
                      <a:buFont typeface="Wingdings" panose="05000000000000000000" pitchFamily="2" charset="2"/>
                      <a:buChar char="v"/>
                    </a:pPr>
                    <a:r>
                      <a:rPr lang="en-US" dirty="0">
                        <a:solidFill>
                          <a:srgbClr val="000000"/>
                        </a:solidFill>
                        <a:latin typeface="Open Sans"/>
                      </a:rPr>
                      <a:t>Cho </a:t>
                    </a:r>
                    <a:r>
                      <a:rPr lang="en-US" dirty="0" err="1">
                        <a:solidFill>
                          <a:srgbClr val="000000"/>
                        </a:solidFill>
                        <a:latin typeface="Open Sans"/>
                      </a:rPr>
                      <a:t>dãy</a:t>
                    </a:r>
                    <a:r>
                      <a:rPr lang="en-US" dirty="0">
                        <a:solidFill>
                          <a:srgbClr val="000000"/>
                        </a:solidFill>
                        <a:latin typeface="Open Sans"/>
                      </a:rPr>
                      <a:t> </a:t>
                    </a:r>
                    <a:r>
                      <a:rPr lang="en-US" dirty="0" err="1">
                        <a:solidFill>
                          <a:srgbClr val="000000"/>
                        </a:solidFill>
                        <a:latin typeface="Open Sans"/>
                      </a:rPr>
                      <a:t>số</a:t>
                    </a:r>
                    <a:r>
                      <a:rPr lang="en-US" dirty="0">
                        <a:solidFill>
                          <a:srgbClr val="000000"/>
                        </a:solidFill>
                        <a:latin typeface="Open Sans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dirty="0">
                        <a:solidFill>
                          <a:srgbClr val="000000"/>
                        </a:solidFill>
                        <a:latin typeface="Open Sans"/>
                      </a:rPr>
                      <a:t> </a:t>
                    </a:r>
                    <a:r>
                      <a:rPr lang="en-US" dirty="0" err="1">
                        <a:solidFill>
                          <a:srgbClr val="000000"/>
                        </a:solidFill>
                        <a:latin typeface="Open Sans"/>
                      </a:rPr>
                      <a:t>với</a:t>
                    </a:r>
                    <a:r>
                      <a:rPr lang="en-US" dirty="0">
                        <a:solidFill>
                          <a:srgbClr val="000000"/>
                        </a:solidFill>
                        <a:latin typeface="Open Sans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oMath>
                    </a14:m>
                    <a:r>
                      <a:rPr lang="en-US" dirty="0">
                        <a:solidFill>
                          <a:schemeClr val="tx1"/>
                        </a:solidFill>
                        <a:latin typeface="Open Sans"/>
                      </a:rPr>
                      <a:t>.  </a:t>
                    </a:r>
                    <a:r>
                      <a:rPr lang="en-US" dirty="0">
                        <a:solidFill>
                          <a:srgbClr val="000000"/>
                        </a:solidFill>
                        <a:latin typeface="Open Sans"/>
                      </a:rPr>
                      <a:t>CMR 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lim</m:t>
                        </m:r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=2</m:t>
                        </m:r>
                      </m:oMath>
                    </a14:m>
                    <a:endParaRPr lang="vi-VN" sz="2800" i="0" dirty="0">
                      <a:solidFill>
                        <a:srgbClr val="000000"/>
                      </a:solidFill>
                      <a:effectLst/>
                      <a:latin typeface="Open Sans"/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46357" y="3901909"/>
                    <a:ext cx="5010512" cy="703911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812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5389" y="4369678"/>
                <a:ext cx="548893" cy="305831"/>
              </a:xfrm>
              <a:prstGeom prst="rect">
                <a:avLst/>
              </a:prstGeom>
            </p:spPr>
          </p:pic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1070" y="40683"/>
            <a:ext cx="8029128" cy="5364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F4BB3D-E03A-01A1-B29C-FF0835655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043" y="3545739"/>
            <a:ext cx="882971" cy="461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AC4D4F-B694-4A57-FB7E-0F00F5643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623" y="3617668"/>
            <a:ext cx="882971" cy="4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28944</TotalTime>
  <Words>1199</Words>
  <Application>Microsoft Office PowerPoint</Application>
  <PresentationFormat>Custom</PresentationFormat>
  <Paragraphs>140</Paragraphs>
  <Slides>22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Dotum</vt:lpstr>
      <vt:lpstr>.VnCentury SchoolbookH</vt:lpstr>
      <vt:lpstr>Arial</vt:lpstr>
      <vt:lpstr>Calibri</vt:lpstr>
      <vt:lpstr>Cambria Math</vt:lpstr>
      <vt:lpstr>Open Sans</vt:lpstr>
      <vt:lpstr>Times New Roman</vt:lpstr>
      <vt:lpstr>UTM Sharnay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Phienbanmoi.com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1501</cp:revision>
  <dcterms:created xsi:type="dcterms:W3CDTF">2021-08-04T05:24:17Z</dcterms:created>
  <dcterms:modified xsi:type="dcterms:W3CDTF">2024-11-29T13:46:57Z</dcterms:modified>
</cp:coreProperties>
</file>