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1"/>
  </p:notesMasterIdLst>
  <p:sldIdLst>
    <p:sldId id="262" r:id="rId3"/>
    <p:sldId id="256" r:id="rId4"/>
    <p:sldId id="260" r:id="rId5"/>
    <p:sldId id="278" r:id="rId6"/>
    <p:sldId id="311" r:id="rId7"/>
    <p:sldId id="261" r:id="rId8"/>
    <p:sldId id="264" r:id="rId9"/>
    <p:sldId id="277" r:id="rId10"/>
    <p:sldId id="275" r:id="rId11"/>
    <p:sldId id="318" r:id="rId12"/>
    <p:sldId id="320" r:id="rId13"/>
    <p:sldId id="268" r:id="rId14"/>
    <p:sldId id="330" r:id="rId15"/>
    <p:sldId id="331" r:id="rId16"/>
    <p:sldId id="332" r:id="rId17"/>
    <p:sldId id="333" r:id="rId18"/>
    <p:sldId id="334" r:id="rId19"/>
    <p:sldId id="335"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ambria Math" panose="02040503050406030204" pitchFamily="18"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75" userDrawn="1">
          <p15:clr>
            <a:srgbClr val="A4A3A4"/>
          </p15:clr>
        </p15:guide>
        <p15:guide id="2" pos="2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CBA"/>
    <a:srgbClr val="FDD1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7" d="100"/>
          <a:sy n="107" d="100"/>
        </p:scale>
        <p:origin x="754" y="72"/>
      </p:cViewPr>
      <p:guideLst>
        <p:guide orient="horz" pos="1675"/>
        <p:guide pos="2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7b79d37126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17b79d37126_2_17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7b79d37126_2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g17b79d37126_2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7b79d37126_2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17b79d37126_2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7b79d37126_2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g17b79d37126_2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7b79d37126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17b79d37126_2_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7b79d37126_2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17b79d37126_2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7b79d37126_2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7" name="Google Shape;557;g17b79d37126_2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7b79d37126_2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7" name="Google Shape;557;g17b79d37126_2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7b79d37126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7b79d37126_2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7b79d37126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g17b79d37126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7b79d37126_2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g17b79d37126_2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7b79d37126_2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8" name="Google Shape;478;g17b79d37126_2_4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8" name="Google Shape;58;p1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9" name="Google Shape;59;p1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2" name="Google Shape;62;p15"/>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63" name="Google Shape;63;p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4" name="Google Shape;64;p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5" name="Google Shape;65;p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8" name="Google Shape;68;p16"/>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69" name="Google Shape;69;p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0" name="Google Shape;70;p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1" name="Google Shape;71;p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panose="020F0502020204030204"/>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75" name="Google Shape;75;p1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6" name="Google Shape;76;p1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7" name="Google Shape;77;p1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81" name="Google Shape;81;p18"/>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82" name="Google Shape;82;p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3" name="Google Shape;83;p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4" name="Google Shape;84;p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panose="020F0502020204030204"/>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7" name="Google Shape;87;p19"/>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88" name="Google Shape;88;p19"/>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89" name="Google Shape;89;p19"/>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90" name="Google Shape;90;p19"/>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91" name="Google Shape;91;p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2" name="Google Shape;92;p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3" name="Google Shape;93;p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6" name="Google Shape;96;p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7" name="Google Shape;97;p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8" name="Google Shape;98;p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panose="020F0502020204030204"/>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1" name="Google Shape;101;p21"/>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102" name="Google Shape;102;p21"/>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03" name="Google Shape;103;p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4" name="Google Shape;104;p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 name="Google Shape;105;p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panose="020F0502020204030204"/>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8" name="Google Shape;108;p22"/>
          <p:cNvSpPr>
            <a:spLocks noGrp="1"/>
          </p:cNvSpPr>
          <p:nvPr>
            <p:ph type="pic" idx="2"/>
          </p:nvPr>
        </p:nvSpPr>
        <p:spPr>
          <a:xfrm>
            <a:off x="896144" y="306388"/>
            <a:ext cx="2743200" cy="2057400"/>
          </a:xfrm>
          <a:prstGeom prst="rect">
            <a:avLst/>
          </a:prstGeom>
          <a:noFill/>
          <a:ln>
            <a:noFill/>
          </a:ln>
        </p:spPr>
      </p:sp>
      <p:sp>
        <p:nvSpPr>
          <p:cNvPr id="109" name="Google Shape;109;p22"/>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10" name="Google Shape;110;p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1" name="Google Shape;111;p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2" name="Google Shape;112;p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5" name="Google Shape;115;p23"/>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16" name="Google Shape;116;p2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7" name="Google Shape;117;p2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8" name="Google Shape;118;p2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3" name="Google Shape;123;p2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4" name="Google Shape;124;p2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panose="020F0502020204030204"/>
              <a:buNone/>
              <a:defRPr sz="2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52" name="Google Shape;52;p13"/>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17500" algn="l" rtl="0">
              <a:spcBef>
                <a:spcPts val="3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04800" algn="l" rtl="0">
              <a:spcBef>
                <a:spcPts val="200"/>
              </a:spcBef>
              <a:spcAft>
                <a:spcPts val="0"/>
              </a:spcAft>
              <a:buClr>
                <a:schemeClr val="dk1"/>
              </a:buClr>
              <a:buSzPts val="1200"/>
              <a:buFont typeface="Arial" panose="020B0604020202020204"/>
              <a:buChar char="•"/>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92100" algn="l" rtl="0">
              <a:spcBef>
                <a:spcPts val="200"/>
              </a:spcBef>
              <a:spcAft>
                <a:spcPts val="0"/>
              </a:spcAft>
              <a:buClr>
                <a:schemeClr val="dk1"/>
              </a:buClr>
              <a:buSzPts val="1000"/>
              <a:buFont typeface="Arial" panose="020B0604020202020204"/>
              <a:buChar char="–"/>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92100" algn="l" rtl="0">
              <a:spcBef>
                <a:spcPts val="200"/>
              </a:spcBef>
              <a:spcAft>
                <a:spcPts val="0"/>
              </a:spcAft>
              <a:buClr>
                <a:schemeClr val="dk1"/>
              </a:buClr>
              <a:buSzPts val="1000"/>
              <a:buFont typeface="Arial" panose="020B0604020202020204"/>
              <a:buChar char="»"/>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92100" algn="l" rtl="0">
              <a:spcBef>
                <a:spcPts val="200"/>
              </a:spcBef>
              <a:spcAft>
                <a:spcPts val="0"/>
              </a:spcAft>
              <a:buClr>
                <a:schemeClr val="dk1"/>
              </a:buClr>
              <a:buSzPts val="1000"/>
              <a:buFont typeface="Arial" panose="020B0604020202020204"/>
              <a:buChar char="•"/>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92100" algn="l" rtl="0">
              <a:spcBef>
                <a:spcPts val="200"/>
              </a:spcBef>
              <a:spcAft>
                <a:spcPts val="0"/>
              </a:spcAft>
              <a:buClr>
                <a:schemeClr val="dk1"/>
              </a:buClr>
              <a:buSzPts val="1000"/>
              <a:buFont typeface="Arial" panose="020B0604020202020204"/>
              <a:buChar char="•"/>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92100" algn="l" rtl="0">
              <a:spcBef>
                <a:spcPts val="200"/>
              </a:spcBef>
              <a:spcAft>
                <a:spcPts val="0"/>
              </a:spcAft>
              <a:buClr>
                <a:schemeClr val="dk1"/>
              </a:buClr>
              <a:buSzPts val="1000"/>
              <a:buFont typeface="Arial" panose="020B0604020202020204"/>
              <a:buChar char="•"/>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92100" algn="l" rtl="0">
              <a:spcBef>
                <a:spcPts val="200"/>
              </a:spcBef>
              <a:spcAft>
                <a:spcPts val="0"/>
              </a:spcAft>
              <a:buClr>
                <a:schemeClr val="dk1"/>
              </a:buClr>
              <a:buSzPts val="1000"/>
              <a:buFont typeface="Arial" panose="020B0604020202020204"/>
              <a:buChar char="•"/>
              <a:defRPr sz="1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3" name="Google Shape;53;p1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4" name="Google Shape;54;p1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700"/>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5" name="Google Shape;55;p1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56.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0.wmf"/></Relationships>
</file>

<file path=ppt/slides/_rels/slide11.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16.png"/><Relationship Id="rId7" Type="http://schemas.openxmlformats.org/officeDocument/2006/relationships/oleObject" Target="../embeddings/oleObject10.bin"/><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oleObject" Target="../embeddings/oleObject13.bin"/><Relationship Id="rId3" Type="http://schemas.openxmlformats.org/officeDocument/2006/relationships/image" Target="../media/image56.png"/><Relationship Id="rId7" Type="http://schemas.openxmlformats.org/officeDocument/2006/relationships/image" Target="../media/image33.png"/><Relationship Id="rId12" Type="http://schemas.openxmlformats.org/officeDocument/2006/relationships/image" Target="../media/image63.wmf"/><Relationship Id="rId2" Type="http://schemas.openxmlformats.org/officeDocument/2006/relationships/notesSlide" Target="../notesSlides/notesSlide12.xml"/><Relationship Id="rId16" Type="http://schemas.openxmlformats.org/officeDocument/2006/relationships/image" Target="../media/image65.wmf"/><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oleObject" Target="../embeddings/oleObject12.bin"/><Relationship Id="rId5" Type="http://schemas.openxmlformats.org/officeDocument/2006/relationships/image" Target="../media/image58.png"/><Relationship Id="rId15" Type="http://schemas.openxmlformats.org/officeDocument/2006/relationships/oleObject" Target="../embeddings/oleObject14.bin"/><Relationship Id="rId10" Type="http://schemas.openxmlformats.org/officeDocument/2006/relationships/image" Target="../media/image62.wmf"/><Relationship Id="rId4" Type="http://schemas.openxmlformats.org/officeDocument/2006/relationships/image" Target="../media/image57.png"/><Relationship Id="rId9" Type="http://schemas.openxmlformats.org/officeDocument/2006/relationships/oleObject" Target="../embeddings/oleObject11.bin"/><Relationship Id="rId14" Type="http://schemas.openxmlformats.org/officeDocument/2006/relationships/image" Target="../media/image64.wmf"/></Relationships>
</file>

<file path=ppt/slides/_rels/slide13.xml.rels><?xml version="1.0" encoding="UTF-8" standalone="yes"?>
<Relationships xmlns="http://schemas.openxmlformats.org/package/2006/relationships"><Relationship Id="rId8" Type="http://schemas.openxmlformats.org/officeDocument/2006/relationships/image" Target="../media/image66.jpeg"/><Relationship Id="rId3" Type="http://schemas.microsoft.com/office/2007/relationships/media" Target="../media/media2.mp3"/><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3.xml"/><Relationship Id="rId11" Type="http://schemas.openxmlformats.org/officeDocument/2006/relationships/image" Target="../media/image69.png"/><Relationship Id="rId5" Type="http://schemas.openxmlformats.org/officeDocument/2006/relationships/slideLayout" Target="../slideLayouts/slideLayout13.xml"/><Relationship Id="rId10" Type="http://schemas.openxmlformats.org/officeDocument/2006/relationships/image" Target="../media/image68.GIF"/><Relationship Id="rId4" Type="http://schemas.openxmlformats.org/officeDocument/2006/relationships/audio" Target="../media/media2.mp3"/><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1.mp3"/><Relationship Id="rId7" Type="http://schemas.openxmlformats.org/officeDocument/2006/relationships/image" Target="../media/image71.png"/><Relationship Id="rId12" Type="http://schemas.openxmlformats.org/officeDocument/2006/relationships/image" Target="../media/image74.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slideLayout" Target="../slideLayouts/slideLayout13.xml"/><Relationship Id="rId10" Type="http://schemas.openxmlformats.org/officeDocument/2006/relationships/image" Target="../media/image69.png"/><Relationship Id="rId4" Type="http://schemas.openxmlformats.org/officeDocument/2006/relationships/audio" Target="../media/media1.mp3"/><Relationship Id="rId9" Type="http://schemas.openxmlformats.org/officeDocument/2006/relationships/image" Target="../media/image68.GIF"/></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1.mp3"/><Relationship Id="rId7" Type="http://schemas.openxmlformats.org/officeDocument/2006/relationships/image" Target="../media/image76.png"/><Relationship Id="rId12" Type="http://schemas.openxmlformats.org/officeDocument/2006/relationships/image" Target="../media/image74.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5.png"/><Relationship Id="rId11" Type="http://schemas.openxmlformats.org/officeDocument/2006/relationships/image" Target="../media/image73.png"/><Relationship Id="rId5" Type="http://schemas.openxmlformats.org/officeDocument/2006/relationships/slideLayout" Target="../slideLayouts/slideLayout13.xml"/><Relationship Id="rId10" Type="http://schemas.openxmlformats.org/officeDocument/2006/relationships/image" Target="../media/image69.png"/><Relationship Id="rId4" Type="http://schemas.openxmlformats.org/officeDocument/2006/relationships/audio" Target="../media/media1.mp3"/><Relationship Id="rId9" Type="http://schemas.openxmlformats.org/officeDocument/2006/relationships/image" Target="../media/image68.GIF"/></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media" Target="../media/media1.mp3"/><Relationship Id="rId7" Type="http://schemas.openxmlformats.org/officeDocument/2006/relationships/image" Target="../media/image79.png"/><Relationship Id="rId12" Type="http://schemas.openxmlformats.org/officeDocument/2006/relationships/image" Target="../media/image74.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8.png"/><Relationship Id="rId11" Type="http://schemas.openxmlformats.org/officeDocument/2006/relationships/image" Target="../media/image73.png"/><Relationship Id="rId5" Type="http://schemas.openxmlformats.org/officeDocument/2006/relationships/slideLayout" Target="../slideLayouts/slideLayout13.xml"/><Relationship Id="rId10" Type="http://schemas.openxmlformats.org/officeDocument/2006/relationships/image" Target="../media/image69.png"/><Relationship Id="rId4" Type="http://schemas.openxmlformats.org/officeDocument/2006/relationships/audio" Target="../media/media1.mp3"/><Relationship Id="rId9" Type="http://schemas.openxmlformats.org/officeDocument/2006/relationships/image" Target="../media/image68.GIF"/></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media" Target="../media/media1.mp3"/><Relationship Id="rId7" Type="http://schemas.openxmlformats.org/officeDocument/2006/relationships/image" Target="../media/image82.png"/><Relationship Id="rId12" Type="http://schemas.openxmlformats.org/officeDocument/2006/relationships/image" Target="../media/image74.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1.png"/><Relationship Id="rId11" Type="http://schemas.openxmlformats.org/officeDocument/2006/relationships/image" Target="../media/image73.png"/><Relationship Id="rId5" Type="http://schemas.openxmlformats.org/officeDocument/2006/relationships/slideLayout" Target="../slideLayouts/slideLayout13.xml"/><Relationship Id="rId10" Type="http://schemas.openxmlformats.org/officeDocument/2006/relationships/image" Target="../media/image69.png"/><Relationship Id="rId4" Type="http://schemas.openxmlformats.org/officeDocument/2006/relationships/audio" Target="../media/media1.mp3"/><Relationship Id="rId9" Type="http://schemas.openxmlformats.org/officeDocument/2006/relationships/image" Target="../media/image68.GIF"/></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GIF"/><Relationship Id="rId3" Type="http://schemas.microsoft.com/office/2007/relationships/media" Target="../media/media4.mp3"/><Relationship Id="rId7" Type="http://schemas.openxmlformats.org/officeDocument/2006/relationships/slideLayout" Target="../slideLayouts/slideLayout13.xml"/><Relationship Id="rId12" Type="http://schemas.openxmlformats.org/officeDocument/2006/relationships/image" Target="../media/image87.GIF"/><Relationship Id="rId17" Type="http://schemas.openxmlformats.org/officeDocument/2006/relationships/image" Target="../media/image74.GIF"/><Relationship Id="rId2" Type="http://schemas.openxmlformats.org/officeDocument/2006/relationships/audio" Target="../media/media3.mp3"/><Relationship Id="rId16" Type="http://schemas.openxmlformats.org/officeDocument/2006/relationships/image" Target="../media/image73.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68.GIF"/><Relationship Id="rId5" Type="http://schemas.microsoft.com/office/2007/relationships/media" Target="../media/media1.mp3"/><Relationship Id="rId15" Type="http://schemas.openxmlformats.org/officeDocument/2006/relationships/image" Target="../media/image69.png"/><Relationship Id="rId10" Type="http://schemas.openxmlformats.org/officeDocument/2006/relationships/image" Target="../media/image86.png"/><Relationship Id="rId4" Type="http://schemas.openxmlformats.org/officeDocument/2006/relationships/audio" Target="../media/media4.mp3"/><Relationship Id="rId9" Type="http://schemas.openxmlformats.org/officeDocument/2006/relationships/image" Target="../media/image85.png"/><Relationship Id="rId14" Type="http://schemas.openxmlformats.org/officeDocument/2006/relationships/image" Target="../media/image89.GI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wmf"/><Relationship Id="rId3" Type="http://schemas.openxmlformats.org/officeDocument/2006/relationships/image" Target="../media/image21.png"/><Relationship Id="rId7" Type="http://schemas.openxmlformats.org/officeDocument/2006/relationships/image" Target="../media/image25.GIF"/><Relationship Id="rId12"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wmf"/><Relationship Id="rId5" Type="http://schemas.openxmlformats.org/officeDocument/2006/relationships/image" Target="../media/image23.png"/><Relationship Id="rId10" Type="http://schemas.openxmlformats.org/officeDocument/2006/relationships/oleObject" Target="../embeddings/oleObject1.bin"/><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31.w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oleObject" Target="../embeddings/oleObject4.bin"/><Relationship Id="rId5" Type="http://schemas.openxmlformats.org/officeDocument/2006/relationships/image" Target="../media/image23.png"/><Relationship Id="rId10" Type="http://schemas.openxmlformats.org/officeDocument/2006/relationships/image" Target="../media/image30.wmf"/><Relationship Id="rId4" Type="http://schemas.openxmlformats.org/officeDocument/2006/relationships/image" Target="../media/image22.png"/><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oleObject" Target="../embeddings/oleObject6.bin"/><Relationship Id="rId3" Type="http://schemas.openxmlformats.org/officeDocument/2006/relationships/image" Target="../media/image20.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7.wmf"/><Relationship Id="rId5" Type="http://schemas.openxmlformats.org/officeDocument/2006/relationships/image" Target="../media/image33.png"/><Relationship Id="rId15" Type="http://schemas.openxmlformats.org/officeDocument/2006/relationships/image" Target="../media/image39.GIF"/><Relationship Id="rId10" Type="http://schemas.openxmlformats.org/officeDocument/2006/relationships/oleObject" Target="../embeddings/oleObject5.bin"/><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38.wmf"/></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1.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5.wmf"/><Relationship Id="rId5" Type="http://schemas.openxmlformats.org/officeDocument/2006/relationships/image" Target="../media/image40.png"/><Relationship Id="rId10" Type="http://schemas.openxmlformats.org/officeDocument/2006/relationships/oleObject" Target="../embeddings/oleObject7.bin"/><Relationship Id="rId4" Type="http://schemas.openxmlformats.org/officeDocument/2006/relationships/image" Target="../media/image34.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image" Target="../media/image50.wmf"/><Relationship Id="rId5" Type="http://schemas.openxmlformats.org/officeDocument/2006/relationships/image" Target="../media/image35.png"/><Relationship Id="rId10" Type="http://schemas.openxmlformats.org/officeDocument/2006/relationships/oleObject" Target="../embeddings/oleObject8.bin"/><Relationship Id="rId4" Type="http://schemas.openxmlformats.org/officeDocument/2006/relationships/image" Target="../media/image46.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3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9" name="Google Shape;239;p31"/>
          <p:cNvPicPr preferRelativeResize="0"/>
          <p:nvPr/>
        </p:nvPicPr>
        <p:blipFill rotWithShape="1">
          <a:blip r:embed="rId3"/>
          <a:srcRect/>
          <a:stretch>
            <a:fillRect/>
          </a:stretch>
        </p:blipFill>
        <p:spPr>
          <a:xfrm rot="2513778">
            <a:off x="2298499" y="3585264"/>
            <a:ext cx="1908814" cy="2505603"/>
          </a:xfrm>
          <a:prstGeom prst="rect">
            <a:avLst/>
          </a:prstGeom>
          <a:noFill/>
          <a:ln>
            <a:noFill/>
          </a:ln>
        </p:spPr>
      </p:pic>
      <p:pic>
        <p:nvPicPr>
          <p:cNvPr id="238" name="Google Shape;238;p31"/>
          <p:cNvPicPr preferRelativeResize="0"/>
          <p:nvPr/>
        </p:nvPicPr>
        <p:blipFill rotWithShape="1">
          <a:blip r:embed="rId4"/>
          <a:srcRect r="7273" b="14895"/>
          <a:stretch>
            <a:fillRect/>
          </a:stretch>
        </p:blipFill>
        <p:spPr>
          <a:xfrm>
            <a:off x="5148622" y="2389997"/>
            <a:ext cx="3995379" cy="2753503"/>
          </a:xfrm>
          <a:prstGeom prst="rect">
            <a:avLst/>
          </a:prstGeom>
          <a:noFill/>
          <a:ln>
            <a:noFill/>
          </a:ln>
        </p:spPr>
      </p:pic>
      <p:pic>
        <p:nvPicPr>
          <p:cNvPr id="231" name="Google Shape;231;p31"/>
          <p:cNvPicPr preferRelativeResize="0"/>
          <p:nvPr/>
        </p:nvPicPr>
        <p:blipFill rotWithShape="1">
          <a:blip r:embed="rId5"/>
          <a:srcRect/>
          <a:stretch>
            <a:fillRect/>
          </a:stretch>
        </p:blipFill>
        <p:spPr>
          <a:xfrm>
            <a:off x="4572000" y="3528753"/>
            <a:ext cx="1714501" cy="1614747"/>
          </a:xfrm>
          <a:prstGeom prst="rect">
            <a:avLst/>
          </a:prstGeom>
          <a:noFill/>
          <a:ln>
            <a:noFill/>
          </a:ln>
        </p:spPr>
      </p:pic>
      <p:pic>
        <p:nvPicPr>
          <p:cNvPr id="232" name="Google Shape;232;p31"/>
          <p:cNvPicPr preferRelativeResize="0"/>
          <p:nvPr/>
        </p:nvPicPr>
        <p:blipFill rotWithShape="1">
          <a:blip r:embed="rId6"/>
          <a:srcRect/>
          <a:stretch>
            <a:fillRect/>
          </a:stretch>
        </p:blipFill>
        <p:spPr>
          <a:xfrm>
            <a:off x="0" y="-9525"/>
            <a:ext cx="2332794" cy="2044376"/>
          </a:xfrm>
          <a:prstGeom prst="rect">
            <a:avLst/>
          </a:prstGeom>
          <a:noFill/>
          <a:ln>
            <a:noFill/>
          </a:ln>
        </p:spPr>
      </p:pic>
      <p:pic>
        <p:nvPicPr>
          <p:cNvPr id="233" name="Google Shape;233;p31"/>
          <p:cNvPicPr preferRelativeResize="0"/>
          <p:nvPr/>
        </p:nvPicPr>
        <p:blipFill rotWithShape="1">
          <a:blip r:embed="rId7"/>
          <a:srcRect/>
          <a:stretch>
            <a:fillRect/>
          </a:stretch>
        </p:blipFill>
        <p:spPr>
          <a:xfrm>
            <a:off x="130107" y="3359889"/>
            <a:ext cx="1751558" cy="1678311"/>
          </a:xfrm>
          <a:prstGeom prst="rect">
            <a:avLst/>
          </a:prstGeom>
          <a:noFill/>
          <a:ln>
            <a:noFill/>
          </a:ln>
        </p:spPr>
      </p:pic>
      <p:pic>
        <p:nvPicPr>
          <p:cNvPr id="234" name="Google Shape;234;p31"/>
          <p:cNvPicPr preferRelativeResize="0"/>
          <p:nvPr/>
        </p:nvPicPr>
        <p:blipFill rotWithShape="1">
          <a:blip r:embed="rId8"/>
          <a:srcRect/>
          <a:stretch>
            <a:fillRect/>
          </a:stretch>
        </p:blipFill>
        <p:spPr>
          <a:xfrm rot="2509462">
            <a:off x="234358" y="-85644"/>
            <a:ext cx="953445" cy="1199988"/>
          </a:xfrm>
          <a:prstGeom prst="rect">
            <a:avLst/>
          </a:prstGeom>
          <a:noFill/>
          <a:ln>
            <a:noFill/>
          </a:ln>
        </p:spPr>
      </p:pic>
      <p:pic>
        <p:nvPicPr>
          <p:cNvPr id="235" name="Google Shape;235;p31"/>
          <p:cNvPicPr preferRelativeResize="0"/>
          <p:nvPr/>
        </p:nvPicPr>
        <p:blipFill rotWithShape="1">
          <a:blip r:embed="rId9"/>
          <a:srcRect/>
          <a:stretch>
            <a:fillRect/>
          </a:stretch>
        </p:blipFill>
        <p:spPr>
          <a:xfrm rot="-6888884">
            <a:off x="7247632" y="-6512"/>
            <a:ext cx="1739438" cy="2057400"/>
          </a:xfrm>
          <a:prstGeom prst="rect">
            <a:avLst/>
          </a:prstGeom>
          <a:noFill/>
          <a:ln>
            <a:noFill/>
          </a:ln>
        </p:spPr>
      </p:pic>
      <p:pic>
        <p:nvPicPr>
          <p:cNvPr id="236" name="Google Shape;236;p31"/>
          <p:cNvPicPr preferRelativeResize="0"/>
          <p:nvPr/>
        </p:nvPicPr>
        <p:blipFill rotWithShape="1">
          <a:blip r:embed="rId10"/>
          <a:srcRect b="49263"/>
          <a:stretch>
            <a:fillRect/>
          </a:stretch>
        </p:blipFill>
        <p:spPr>
          <a:xfrm rot="10768743">
            <a:off x="2926439" y="-15776"/>
            <a:ext cx="3059801" cy="1555277"/>
          </a:xfrm>
          <a:prstGeom prst="rect">
            <a:avLst/>
          </a:prstGeom>
          <a:noFill/>
          <a:ln>
            <a:noFill/>
          </a:ln>
        </p:spPr>
      </p:pic>
      <p:sp>
        <p:nvSpPr>
          <p:cNvPr id="237" name="Google Shape;237;p31"/>
          <p:cNvSpPr txBox="1"/>
          <p:nvPr/>
        </p:nvSpPr>
        <p:spPr>
          <a:xfrm>
            <a:off x="836930" y="1275715"/>
            <a:ext cx="7658100" cy="249301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altLang="en-GB" sz="5400" b="0" i="0" u="none" strike="noStrike" cap="none" dirty="0">
                <a:ln w="6600">
                  <a:solidFill>
                    <a:schemeClr val="accent2"/>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UTM Alberta Heavy" panose="02040603050506020204" charset="0"/>
                <a:ea typeface="Lalezar" panose="00000500000000000000"/>
                <a:cs typeface="UTM Alberta Heavy" panose="02040603050506020204" charset="0"/>
                <a:sym typeface="Lalezar" panose="00000500000000000000"/>
              </a:rPr>
              <a:t>CHÀO MỪNG QUÝ THẦY CÔ ĐẾN VỚI LỚP HỌC HÔM NAY</a:t>
            </a:r>
          </a:p>
        </p:txBody>
      </p:sp>
    </p:spTree>
  </p:cSld>
  <p:clrMapOvr>
    <a:masterClrMapping/>
  </p:clrMapOvr>
  <mc:AlternateContent xmlns:mc="http://schemas.openxmlformats.org/markup-compatibility/2006" xmlns:p14="http://schemas.microsoft.com/office/powerpoint/2010/main">
    <mc:Choice Requires="p14">
      <p:transition spd="slow">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500" fill="hold">
                                          <p:stCondLst>
                                            <p:cond delay="0"/>
                                          </p:stCondLst>
                                        </p:cTn>
                                        <p:tgtEl>
                                          <p:spTgt spid="237"/>
                                        </p:tgtEl>
                                        <p:attrNameLst>
                                          <p:attrName>style.visibility</p:attrName>
                                        </p:attrNameLst>
                                      </p:cBhvr>
                                      <p:to>
                                        <p:strVal val="visible"/>
                                      </p:to>
                                    </p:set>
                                    <p:animEffect transition="in" filter="wedge">
                                      <p:cBhvr>
                                        <p:cTn id="7"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P spid="23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7"/>
          <p:cNvPicPr preferRelativeResize="0"/>
          <p:nvPr/>
        </p:nvPicPr>
        <p:blipFill rotWithShape="1">
          <a:blip r:embed="rId3"/>
          <a:srcRect/>
          <a:stretch>
            <a:fillRect/>
          </a:stretch>
        </p:blipFill>
        <p:spPr>
          <a:xfrm>
            <a:off x="7541085" y="3086100"/>
            <a:ext cx="1602915" cy="2057400"/>
          </a:xfrm>
          <a:prstGeom prst="rect">
            <a:avLst/>
          </a:prstGeom>
          <a:noFill/>
          <a:ln>
            <a:noFill/>
          </a:ln>
        </p:spPr>
      </p:pic>
      <p:pic>
        <p:nvPicPr>
          <p:cNvPr id="322" name="Google Shape;322;p37"/>
          <p:cNvPicPr preferRelativeResize="0"/>
          <p:nvPr/>
        </p:nvPicPr>
        <p:blipFill rotWithShape="1">
          <a:blip r:embed="rId4"/>
          <a:srcRect l="64959" t="68587"/>
          <a:stretch>
            <a:fillRect/>
          </a:stretch>
        </p:blipFill>
        <p:spPr>
          <a:xfrm>
            <a:off x="-132715" y="0"/>
            <a:ext cx="592353" cy="646288"/>
          </a:xfrm>
          <a:prstGeom prst="rect">
            <a:avLst/>
          </a:prstGeom>
          <a:noFill/>
          <a:ln>
            <a:noFill/>
          </a:ln>
        </p:spPr>
      </p:pic>
      <p:pic>
        <p:nvPicPr>
          <p:cNvPr id="323" name="Google Shape;323;p37"/>
          <p:cNvPicPr preferRelativeResize="0"/>
          <p:nvPr/>
        </p:nvPicPr>
        <p:blipFill rotWithShape="1">
          <a:blip r:embed="rId5"/>
          <a:srcRect/>
          <a:stretch>
            <a:fillRect/>
          </a:stretch>
        </p:blipFill>
        <p:spPr>
          <a:xfrm rot="5400000">
            <a:off x="7065516" y="2033"/>
            <a:ext cx="2147192" cy="2057400"/>
          </a:xfrm>
          <a:prstGeom prst="rect">
            <a:avLst/>
          </a:prstGeom>
          <a:noFill/>
          <a:ln>
            <a:noFill/>
          </a:ln>
        </p:spPr>
      </p:pic>
      <p:pic>
        <p:nvPicPr>
          <p:cNvPr id="325" name="Google Shape;325;p37"/>
          <p:cNvPicPr preferRelativeResize="0"/>
          <p:nvPr/>
        </p:nvPicPr>
        <p:blipFill rotWithShape="1">
          <a:blip r:embed="rId5"/>
          <a:srcRect/>
          <a:stretch>
            <a:fillRect/>
          </a:stretch>
        </p:blipFill>
        <p:spPr>
          <a:xfrm rot="-5400000">
            <a:off x="-391060" y="2895600"/>
            <a:ext cx="2147192" cy="2057400"/>
          </a:xfrm>
          <a:prstGeom prst="rect">
            <a:avLst/>
          </a:prstGeom>
          <a:noFill/>
          <a:ln>
            <a:noFill/>
          </a:ln>
        </p:spPr>
      </p:pic>
      <p:pic>
        <p:nvPicPr>
          <p:cNvPr id="326" name="Google Shape;326;p37"/>
          <p:cNvPicPr preferRelativeResize="0"/>
          <p:nvPr/>
        </p:nvPicPr>
        <p:blipFill rotWithShape="1">
          <a:blip r:embed="rId6"/>
          <a:srcRect t="28415" r="1138"/>
          <a:stretch>
            <a:fillRect/>
          </a:stretch>
        </p:blipFill>
        <p:spPr>
          <a:xfrm>
            <a:off x="6716390" y="485"/>
            <a:ext cx="2399937" cy="1472787"/>
          </a:xfrm>
          <a:prstGeom prst="rect">
            <a:avLst/>
          </a:prstGeom>
          <a:noFill/>
          <a:ln>
            <a:noFill/>
          </a:ln>
        </p:spPr>
      </p:pic>
      <p:pic>
        <p:nvPicPr>
          <p:cNvPr id="327" name="Google Shape;327;p37"/>
          <p:cNvPicPr preferRelativeResize="0"/>
          <p:nvPr/>
        </p:nvPicPr>
        <p:blipFill rotWithShape="1">
          <a:blip r:embed="rId7"/>
          <a:srcRect l="29820" r="211" b="46527"/>
          <a:stretch>
            <a:fillRect/>
          </a:stretch>
        </p:blipFill>
        <p:spPr>
          <a:xfrm>
            <a:off x="-279400" y="3636016"/>
            <a:ext cx="2628423" cy="2345685"/>
          </a:xfrm>
          <a:prstGeom prst="rect">
            <a:avLst/>
          </a:prstGeom>
          <a:noFill/>
          <a:ln>
            <a:noFill/>
          </a:ln>
        </p:spPr>
      </p:pic>
      <p:sp>
        <p:nvSpPr>
          <p:cNvPr id="2" name="Text Box 1"/>
          <p:cNvSpPr txBox="1"/>
          <p:nvPr/>
        </p:nvSpPr>
        <p:spPr>
          <a:xfrm>
            <a:off x="347345" y="213360"/>
            <a:ext cx="8656320" cy="1198880"/>
          </a:xfrm>
          <a:prstGeom prst="rect">
            <a:avLst/>
          </a:prstGeom>
          <a:noFill/>
        </p:spPr>
        <p:txBody>
          <a:bodyPr wrap="square" rtlCol="0" anchor="t">
            <a:spAutoFit/>
          </a:bodyPr>
          <a:lstStyle/>
          <a:p>
            <a:r>
              <a:rPr lang="en-US" sz="1800">
                <a:solidFill>
                  <a:schemeClr val="bg2">
                    <a:lumMod val="60000"/>
                    <a:lumOff val="40000"/>
                  </a:schemeClr>
                </a:solidFill>
                <a:latin typeface="UTM Cooper Black" panose="02040603050506020204" charset="0"/>
                <a:cs typeface="UTM Cooper Black" panose="02040603050506020204" charset="0"/>
                <a:sym typeface="+mn-ea"/>
              </a:rPr>
              <a:t>Ví dụ 3. </a:t>
            </a:r>
            <a:r>
              <a:rPr lang="en-US" sz="1800">
                <a:latin typeface="UTM Centur" panose="02040603050506020204" charset="0"/>
                <a:cs typeface="UTM Centur" panose="02040603050506020204" charset="0"/>
                <a:sym typeface="+mn-ea"/>
              </a:rPr>
              <a:t>Một công ty nhỏ gồm 1 giám đốc và 5 nhân viên, thu nhập hằng tháng của giám đốc là 20 triệu đồng, của mỗi nhân viên là 4 triệu đồng.</a:t>
            </a:r>
            <a:endParaRPr lang="en-US" sz="1800">
              <a:latin typeface="UTM Centur" panose="02040603050506020204" charset="0"/>
              <a:cs typeface="UTM Centur" panose="02040603050506020204" charset="0"/>
            </a:endParaRPr>
          </a:p>
          <a:p>
            <a:r>
              <a:rPr lang="en-US" sz="1800">
                <a:latin typeface="UTM Centur" panose="02040603050506020204" charset="0"/>
                <a:cs typeface="UTM Centur" panose="02040603050506020204" charset="0"/>
                <a:sym typeface="+mn-ea"/>
              </a:rPr>
              <a:t>Tìm trung vị cho mẫu số liệu trên.</a:t>
            </a:r>
          </a:p>
          <a:p>
            <a:endParaRPr lang="en-US" sz="1800">
              <a:latin typeface="UTM Centur" panose="02040603050506020204" charset="0"/>
              <a:cs typeface="UTM Centur" panose="02040603050506020204" charset="0"/>
              <a:sym typeface="+mn-ea"/>
            </a:endParaRPr>
          </a:p>
        </p:txBody>
      </p:sp>
      <p:sp>
        <p:nvSpPr>
          <p:cNvPr id="3" name="Text Box 2"/>
          <p:cNvSpPr txBox="1"/>
          <p:nvPr/>
        </p:nvSpPr>
        <p:spPr>
          <a:xfrm>
            <a:off x="4418965" y="1075055"/>
            <a:ext cx="4725035" cy="1614805"/>
          </a:xfrm>
          <a:prstGeom prst="rect">
            <a:avLst/>
          </a:prstGeom>
          <a:noFill/>
        </p:spPr>
        <p:txBody>
          <a:bodyPr wrap="square" rtlCol="0" anchor="t">
            <a:spAutoFit/>
          </a:bodyPr>
          <a:lstStyle/>
          <a:p>
            <a:pPr algn="ctr"/>
            <a:r>
              <a:rPr lang="en-US" sz="1800" b="1">
                <a:latin typeface="UTM Centur" panose="02040603050506020204" charset="0"/>
                <a:cs typeface="UTM Centur" panose="02040603050506020204" charset="0"/>
                <a:sym typeface="+mn-ea"/>
              </a:rPr>
              <a:t>Lời giải</a:t>
            </a:r>
            <a:endParaRPr lang="en-US" sz="1800" b="1">
              <a:latin typeface="UTM Centur" panose="02040603050506020204" charset="0"/>
              <a:cs typeface="UTM Centur" panose="02040603050506020204" charset="0"/>
            </a:endParaRPr>
          </a:p>
          <a:p>
            <a:pPr>
              <a:lnSpc>
                <a:spcPct val="100000"/>
              </a:lnSpc>
            </a:pPr>
            <a:r>
              <a:rPr lang="en-US" sz="1800">
                <a:latin typeface="UTM Centur" panose="02040603050506020204" charset="0"/>
                <a:cs typeface="UTM Centur" panose="02040603050506020204" charset="0"/>
                <a:sym typeface="+mn-ea"/>
              </a:rPr>
              <a:t>Sắp xếp lại mẫu số liệu theo thứ tự không giảm:</a:t>
            </a:r>
          </a:p>
          <a:p>
            <a:pPr algn="ctr">
              <a:lnSpc>
                <a:spcPct val="100000"/>
              </a:lnSpc>
            </a:pPr>
            <a:r>
              <a:rPr lang="en-US" sz="1800">
                <a:latin typeface="UTM Centur" panose="02040603050506020204" charset="0"/>
                <a:cs typeface="UTM Centur" panose="02040603050506020204" charset="0"/>
                <a:sym typeface="+mn-ea"/>
              </a:rPr>
              <a:t>4     4     </a:t>
            </a:r>
            <a:r>
              <a:rPr lang="en-US" sz="1800">
                <a:solidFill>
                  <a:schemeClr val="tx1"/>
                </a:solidFill>
                <a:latin typeface="UTM Centur" panose="02040603050506020204" charset="0"/>
                <a:cs typeface="UTM Centur" panose="02040603050506020204" charset="0"/>
                <a:sym typeface="+mn-ea"/>
              </a:rPr>
              <a:t>4     4</a:t>
            </a:r>
            <a:r>
              <a:rPr lang="en-US" sz="1800" b="1">
                <a:solidFill>
                  <a:srgbClr val="FF0000"/>
                </a:solidFill>
                <a:latin typeface="UTM Centur" panose="02040603050506020204" charset="0"/>
                <a:cs typeface="UTM Centur" panose="02040603050506020204" charset="0"/>
                <a:sym typeface="+mn-ea"/>
              </a:rPr>
              <a:t>     </a:t>
            </a:r>
            <a:r>
              <a:rPr lang="en-US" sz="1800">
                <a:latin typeface="UTM Centur" panose="02040603050506020204" charset="0"/>
                <a:cs typeface="UTM Centur" panose="02040603050506020204" charset="0"/>
                <a:sym typeface="+mn-ea"/>
              </a:rPr>
              <a:t>4     20</a:t>
            </a:r>
            <a:endParaRPr lang="en-US" sz="1800">
              <a:latin typeface="UTM Centur" panose="02040603050506020204" charset="0"/>
              <a:cs typeface="UTM Centur" panose="02040603050506020204" charset="0"/>
            </a:endParaRPr>
          </a:p>
          <a:p>
            <a:pPr>
              <a:lnSpc>
                <a:spcPct val="150000"/>
              </a:lnSpc>
            </a:pPr>
            <a:endParaRPr lang="en-US" sz="1800">
              <a:latin typeface="UTM Centur" panose="02040603050506020204" charset="0"/>
              <a:cs typeface="UTM Centur" panose="02040603050506020204" charset="0"/>
              <a:sym typeface="+mn-ea"/>
            </a:endParaRPr>
          </a:p>
        </p:txBody>
      </p:sp>
      <p:graphicFrame>
        <p:nvGraphicFramePr>
          <p:cNvPr id="5" name="Object 4"/>
          <p:cNvGraphicFramePr/>
          <p:nvPr/>
        </p:nvGraphicFramePr>
        <p:xfrm>
          <a:off x="5607050" y="2964815"/>
          <a:ext cx="1407795" cy="573405"/>
        </p:xfrm>
        <a:graphic>
          <a:graphicData uri="http://schemas.openxmlformats.org/presentationml/2006/ole">
            <mc:AlternateContent xmlns:mc="http://schemas.openxmlformats.org/markup-compatibility/2006">
              <mc:Choice xmlns:v="urn:schemas-microsoft-com:vml" Requires="v">
                <p:oleObj r:id="rId8" imgW="939800" imgH="393700" progId="Equation.DSMT4">
                  <p:embed/>
                </p:oleObj>
              </mc:Choice>
              <mc:Fallback>
                <p:oleObj r:id="rId8" imgW="939800" imgH="393700" progId="Equation.DSMT4">
                  <p:embed/>
                  <p:pic>
                    <p:nvPicPr>
                      <p:cNvPr id="0" name="Picture 5"/>
                      <p:cNvPicPr/>
                      <p:nvPr/>
                    </p:nvPicPr>
                    <p:blipFill>
                      <a:blip r:embed="rId9"/>
                      <a:stretch>
                        <a:fillRect/>
                      </a:stretch>
                    </p:blipFill>
                    <p:spPr>
                      <a:xfrm>
                        <a:off x="5607050" y="2964815"/>
                        <a:ext cx="1407795" cy="573405"/>
                      </a:xfrm>
                      <a:prstGeom prst="rect">
                        <a:avLst/>
                      </a:prstGeom>
                    </p:spPr>
                  </p:pic>
                </p:oleObj>
              </mc:Fallback>
            </mc:AlternateContent>
          </a:graphicData>
        </a:graphic>
      </p:graphicFrame>
      <p:sp>
        <p:nvSpPr>
          <p:cNvPr id="7" name="Text Box 6"/>
          <p:cNvSpPr txBox="1"/>
          <p:nvPr/>
        </p:nvSpPr>
        <p:spPr>
          <a:xfrm>
            <a:off x="4425315" y="2221865"/>
            <a:ext cx="3862705" cy="368300"/>
          </a:xfrm>
          <a:prstGeom prst="rect">
            <a:avLst/>
          </a:prstGeom>
          <a:noFill/>
        </p:spPr>
        <p:txBody>
          <a:bodyPr wrap="square" rtlCol="0" anchor="t">
            <a:spAutoFit/>
          </a:bodyPr>
          <a:lstStyle/>
          <a:p>
            <a:pPr>
              <a:lnSpc>
                <a:spcPct val="100000"/>
              </a:lnSpc>
            </a:pPr>
            <a:r>
              <a:rPr lang="en-US" sz="1800">
                <a:latin typeface="UTM Centur" panose="02040603050506020204" charset="0"/>
                <a:cs typeface="UTM Centur" panose="02040603050506020204" charset="0"/>
                <a:sym typeface="+mn-ea"/>
              </a:rPr>
              <a:t>Số giá trị là số chẵn (6) nên  </a:t>
            </a:r>
          </a:p>
        </p:txBody>
      </p:sp>
      <p:sp>
        <p:nvSpPr>
          <p:cNvPr id="14" name="Text Box 13"/>
          <p:cNvSpPr txBox="1"/>
          <p:nvPr/>
        </p:nvSpPr>
        <p:spPr>
          <a:xfrm>
            <a:off x="202565" y="3986530"/>
            <a:ext cx="8721090" cy="1044575"/>
          </a:xfrm>
          <a:prstGeom prst="rect">
            <a:avLst/>
          </a:prstGeom>
          <a:noFill/>
        </p:spPr>
        <p:txBody>
          <a:bodyPr wrap="square" rtlCol="0">
            <a:noAutofit/>
          </a:bodyPr>
          <a:lstStyle/>
          <a:p>
            <a:r>
              <a:rPr lang="en-US" sz="1800" b="1">
                <a:latin typeface="UTM Centur" panose="02040603050506020204" charset="0"/>
                <a:cs typeface="UTM Centur" panose="02040603050506020204" charset="0"/>
              </a:rPr>
              <a:t>Ý nghĩa.</a:t>
            </a:r>
            <a:r>
              <a:rPr lang="en-US" sz="1800">
                <a:latin typeface="UTM Centur" panose="02040603050506020204" charset="0"/>
                <a:cs typeface="UTM Centur" panose="02040603050506020204" charset="0"/>
              </a:rPr>
              <a:t> Trung vị không bị ảnh hưởng bởi giá trị bất thường trong khi số trung bình bị ảnh hưởng bởi giá trị bất thường. Vì vậy, khi mẫu số liệu có giá trị bất thường người ta thường dùng trung vị đại diện cho các số liệu thống kê</a:t>
            </a:r>
          </a:p>
        </p:txBody>
      </p:sp>
      <p:cxnSp>
        <p:nvCxnSpPr>
          <p:cNvPr id="8" name="Straight Connector 7"/>
          <p:cNvCxnSpPr/>
          <p:nvPr/>
        </p:nvCxnSpPr>
        <p:spPr>
          <a:xfrm>
            <a:off x="4424680" y="1298575"/>
            <a:ext cx="0" cy="2705735"/>
          </a:xfrm>
          <a:prstGeom prst="line">
            <a:avLst/>
          </a:prstGeom>
          <a:ln w="9525" cap="flat" cmpd="sng" algn="ctr">
            <a:solidFill>
              <a:schemeClr val="tx1"/>
            </a:solidFill>
            <a:prstDash val="dash"/>
          </a:ln>
        </p:spPr>
        <p:style>
          <a:lnRef idx="0">
            <a:schemeClr val="accent1"/>
          </a:lnRef>
          <a:fillRef idx="0">
            <a:srgbClr val="FFFFFF"/>
          </a:fillRef>
          <a:effectRef idx="0">
            <a:srgbClr val="FFFFFF"/>
          </a:effectRef>
          <a:fontRef idx="minor">
            <a:schemeClr val="tx1"/>
          </a:fontRef>
        </p:style>
      </p:cxnSp>
      <p:sp>
        <p:nvSpPr>
          <p:cNvPr id="9" name="Text Box 8"/>
          <p:cNvSpPr txBox="1"/>
          <p:nvPr/>
        </p:nvSpPr>
        <p:spPr>
          <a:xfrm>
            <a:off x="201930" y="1075055"/>
            <a:ext cx="4223385" cy="875665"/>
          </a:xfrm>
          <a:prstGeom prst="rect">
            <a:avLst/>
          </a:prstGeom>
          <a:noFill/>
        </p:spPr>
        <p:txBody>
          <a:bodyPr wrap="square" rtlCol="0">
            <a:spAutoFit/>
          </a:bodyPr>
          <a:lstStyle/>
          <a:p>
            <a:pPr algn="ctr"/>
            <a:r>
              <a:rPr lang="en-US" sz="1700" b="1">
                <a:latin typeface="UTM Centur" panose="02040603050506020204" charset="0"/>
                <a:cs typeface="UTM Centur" panose="02040603050506020204" charset="0"/>
                <a:sym typeface="+mn-ea"/>
              </a:rPr>
              <a:t>Các bước tìm trung vị</a:t>
            </a:r>
            <a:endParaRPr lang="en-US" sz="1700" i="1">
              <a:latin typeface="UTM Centur" panose="02040603050506020204" charset="0"/>
              <a:cs typeface="UTM Centur" panose="02040603050506020204" charset="0"/>
              <a:sym typeface="+mn-ea"/>
            </a:endParaRPr>
          </a:p>
          <a:p>
            <a:r>
              <a:rPr lang="en-US" sz="1700" i="1">
                <a:latin typeface="UTM Centur" panose="02040603050506020204" charset="0"/>
                <a:cs typeface="UTM Centur" panose="02040603050506020204" charset="0"/>
                <a:sym typeface="+mn-ea"/>
              </a:rPr>
              <a:t>Sắp xếp lại mẫu số liệu theo thứ tự không giảm</a:t>
            </a:r>
            <a:endParaRPr lang="en-US" sz="1700" i="1"/>
          </a:p>
        </p:txBody>
      </p:sp>
      <p:sp>
        <p:nvSpPr>
          <p:cNvPr id="10" name="Text Box 9"/>
          <p:cNvSpPr txBox="1"/>
          <p:nvPr/>
        </p:nvSpPr>
        <p:spPr>
          <a:xfrm>
            <a:off x="186690" y="2221865"/>
            <a:ext cx="4221480" cy="645160"/>
          </a:xfrm>
          <a:prstGeom prst="rect">
            <a:avLst/>
          </a:prstGeom>
          <a:noFill/>
        </p:spPr>
        <p:txBody>
          <a:bodyPr wrap="square" rtlCol="0" anchor="t">
            <a:spAutoFit/>
          </a:bodyPr>
          <a:lstStyle/>
          <a:p>
            <a:r>
              <a:rPr lang="en-US" sz="1800" i="1">
                <a:latin typeface="UTM Centur" panose="02040603050506020204" charset="0"/>
                <a:cs typeface="UTM Centur" panose="02040603050506020204" charset="0"/>
                <a:sym typeface="+mn-ea"/>
              </a:rPr>
              <a:t>Số giá trị của mẫu số liệu là số chẵn hay số lẻ? </a:t>
            </a:r>
          </a:p>
        </p:txBody>
      </p:sp>
      <p:sp>
        <p:nvSpPr>
          <p:cNvPr id="11" name="Text Box 10"/>
          <p:cNvSpPr txBox="1"/>
          <p:nvPr/>
        </p:nvSpPr>
        <p:spPr>
          <a:xfrm>
            <a:off x="6341110" y="1901825"/>
            <a:ext cx="840740" cy="368300"/>
          </a:xfrm>
          <a:prstGeom prst="rect">
            <a:avLst/>
          </a:prstGeom>
          <a:noFill/>
        </p:spPr>
        <p:txBody>
          <a:bodyPr wrap="square" rtlCol="0">
            <a:spAutoFit/>
          </a:bodyPr>
          <a:lstStyle/>
          <a:p>
            <a:r>
              <a:rPr lang="en-US" sz="1800" b="1">
                <a:solidFill>
                  <a:srgbClr val="FF0000"/>
                </a:solidFill>
                <a:latin typeface="UTM Centur" panose="02040603050506020204" charset="0"/>
                <a:cs typeface="UTM Centur" panose="02040603050506020204" charset="0"/>
              </a:rPr>
              <a:t>4     4</a:t>
            </a:r>
          </a:p>
        </p:txBody>
      </p:sp>
      <p:sp>
        <p:nvSpPr>
          <p:cNvPr id="12" name="Text Box 11"/>
          <p:cNvSpPr txBox="1"/>
          <p:nvPr/>
        </p:nvSpPr>
        <p:spPr>
          <a:xfrm>
            <a:off x="133350" y="2762250"/>
            <a:ext cx="4221480" cy="645160"/>
          </a:xfrm>
          <a:prstGeom prst="rect">
            <a:avLst/>
          </a:prstGeom>
          <a:noFill/>
        </p:spPr>
        <p:txBody>
          <a:bodyPr wrap="square" rtlCol="0" anchor="t">
            <a:spAutoFit/>
          </a:bodyPr>
          <a:lstStyle/>
          <a:p>
            <a:r>
              <a:rPr lang="en-US" sz="1800" i="1">
                <a:latin typeface="UTM Centur" panose="02040603050506020204" charset="0"/>
                <a:cs typeface="UTM Centur" panose="02040603050506020204" charset="0"/>
                <a:sym typeface="+mn-ea"/>
              </a:rPr>
              <a:t>Số giá trị của mẫu số liệu là số chẵn, tìm trung vị bằng cách nào?  </a:t>
            </a:r>
          </a:p>
        </p:txBody>
      </p:sp>
      <p:sp>
        <p:nvSpPr>
          <p:cNvPr id="13" name="Double Wave 12"/>
          <p:cNvSpPr/>
          <p:nvPr/>
        </p:nvSpPr>
        <p:spPr>
          <a:xfrm>
            <a:off x="401955" y="3451860"/>
            <a:ext cx="3757930" cy="632460"/>
          </a:xfrm>
          <a:prstGeom prst="doubleWave">
            <a:avLst/>
          </a:prstGeom>
          <a:solidFill>
            <a:schemeClr val="accent4">
              <a:lumMod val="20000"/>
              <a:lumOff val="80000"/>
            </a:schemeClr>
          </a:solidFill>
          <a:ln>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401955" y="3456305"/>
            <a:ext cx="3719195" cy="614045"/>
          </a:xfrm>
          <a:prstGeom prst="rect">
            <a:avLst/>
          </a:prstGeom>
          <a:noFill/>
        </p:spPr>
        <p:txBody>
          <a:bodyPr wrap="square" rtlCol="0">
            <a:spAutoFit/>
          </a:bodyPr>
          <a:lstStyle/>
          <a:p>
            <a:pPr algn="ctr"/>
            <a:r>
              <a:rPr lang="en-US" sz="1700">
                <a:solidFill>
                  <a:schemeClr val="accent4">
                    <a:lumMod val="75000"/>
                  </a:schemeClr>
                </a:solidFill>
                <a:latin typeface="Times New Roman" panose="02020603050405020304" charset="0"/>
                <a:cs typeface="Times New Roman" panose="02020603050405020304" charset="0"/>
                <a:sym typeface="+mn-ea"/>
              </a:rPr>
              <a:t>Tính trung bình cộng của hai giá trị chính giữa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900" decel="100000" fill="hold"/>
                                        <p:tgtEl>
                                          <p:spTgt spid="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250" fill="hold">
                                          <p:stCondLst>
                                            <p:cond delay="0"/>
                                          </p:stCondLst>
                                        </p:cTn>
                                        <p:tgtEl>
                                          <p:spTgt spid="11"/>
                                        </p:tgtEl>
                                        <p:attrNameLst>
                                          <p:attrName>style.visibility</p:attrName>
                                        </p:attrNameLst>
                                      </p:cBhvr>
                                      <p:to>
                                        <p:strVal val="visible"/>
                                      </p:to>
                                    </p:set>
                                    <p:animEffect transition="in" filter="circle(in)">
                                      <p:cBhvr>
                                        <p:cTn id="59" dur="25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ppt_x"/>
                                          </p:val>
                                        </p:tav>
                                        <p:tav tm="100000">
                                          <p:val>
                                            <p:strVal val="#ppt_x"/>
                                          </p:val>
                                        </p:tav>
                                      </p:tavLst>
                                    </p:anim>
                                    <p:anim calcmode="lin" valueType="num">
                                      <p:cBhvr additive="base">
                                        <p:cTn id="6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ppt_x"/>
                                          </p:val>
                                        </p:tav>
                                        <p:tav tm="100000">
                                          <p:val>
                                            <p:strVal val="#ppt_x"/>
                                          </p:val>
                                        </p:tav>
                                      </p:tavLst>
                                    </p:anim>
                                    <p:anim calcmode="lin" valueType="num">
                                      <p:cBhvr additive="base">
                                        <p:cTn id="7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7" grpId="0"/>
      <p:bldP spid="7" grpId="1"/>
      <p:bldP spid="14" grpId="0"/>
      <p:bldP spid="14" grpId="1"/>
      <p:bldP spid="9" grpId="0"/>
      <p:bldP spid="9" grpId="1"/>
      <p:bldP spid="10" grpId="0"/>
      <p:bldP spid="10" grpId="1"/>
      <p:bldP spid="11" grpId="0"/>
      <p:bldP spid="11" grpId="1"/>
      <p:bldP spid="12" grpId="0"/>
      <p:bldP spid="12" grpId="1"/>
      <p:bldP spid="13" grpId="0" animBg="1"/>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9"/>
          <p:cNvPicPr preferRelativeResize="0"/>
          <p:nvPr/>
        </p:nvPicPr>
        <p:blipFill rotWithShape="1">
          <a:blip r:embed="rId3"/>
          <a:srcRect/>
          <a:stretch>
            <a:fillRect/>
          </a:stretch>
        </p:blipFill>
        <p:spPr>
          <a:xfrm>
            <a:off x="-2259" y="3088351"/>
            <a:ext cx="2427611" cy="2057400"/>
          </a:xfrm>
          <a:prstGeom prst="rect">
            <a:avLst/>
          </a:prstGeom>
          <a:noFill/>
          <a:ln>
            <a:noFill/>
          </a:ln>
        </p:spPr>
      </p:pic>
      <p:pic>
        <p:nvPicPr>
          <p:cNvPr id="198" name="Google Shape;198;p29"/>
          <p:cNvPicPr preferRelativeResize="0"/>
          <p:nvPr/>
        </p:nvPicPr>
        <p:blipFill rotWithShape="1">
          <a:blip r:embed="rId4"/>
          <a:srcRect/>
          <a:stretch>
            <a:fillRect/>
          </a:stretch>
        </p:blipFill>
        <p:spPr>
          <a:xfrm rot="3497812">
            <a:off x="6251636" y="2124992"/>
            <a:ext cx="2376731" cy="3119814"/>
          </a:xfrm>
          <a:prstGeom prst="rect">
            <a:avLst/>
          </a:prstGeom>
          <a:noFill/>
          <a:ln>
            <a:noFill/>
          </a:ln>
        </p:spPr>
      </p:pic>
      <p:pic>
        <p:nvPicPr>
          <p:cNvPr id="199" name="Google Shape;199;p29"/>
          <p:cNvPicPr preferRelativeResize="0"/>
          <p:nvPr/>
        </p:nvPicPr>
        <p:blipFill rotWithShape="1">
          <a:blip r:embed="rId5"/>
          <a:srcRect/>
          <a:stretch>
            <a:fillRect/>
          </a:stretch>
        </p:blipFill>
        <p:spPr>
          <a:xfrm rot="-4915630">
            <a:off x="6998266" y="-578217"/>
            <a:ext cx="1863761" cy="2871340"/>
          </a:xfrm>
          <a:prstGeom prst="rect">
            <a:avLst/>
          </a:prstGeom>
          <a:noFill/>
          <a:ln>
            <a:noFill/>
          </a:ln>
        </p:spPr>
      </p:pic>
      <p:pic>
        <p:nvPicPr>
          <p:cNvPr id="200" name="Google Shape;200;p29"/>
          <p:cNvPicPr preferRelativeResize="0"/>
          <p:nvPr/>
        </p:nvPicPr>
        <p:blipFill rotWithShape="1">
          <a:blip r:embed="rId6"/>
          <a:srcRect/>
          <a:stretch>
            <a:fillRect/>
          </a:stretch>
        </p:blipFill>
        <p:spPr>
          <a:xfrm>
            <a:off x="-3877" y="-202565"/>
            <a:ext cx="3657600" cy="1103930"/>
          </a:xfrm>
          <a:prstGeom prst="rect">
            <a:avLst/>
          </a:prstGeom>
          <a:noFill/>
          <a:ln>
            <a:noFill/>
          </a:ln>
        </p:spPr>
      </p:pic>
      <p:sp>
        <p:nvSpPr>
          <p:cNvPr id="2" name="Text Box 1"/>
          <p:cNvSpPr txBox="1"/>
          <p:nvPr/>
        </p:nvSpPr>
        <p:spPr>
          <a:xfrm>
            <a:off x="269240" y="563880"/>
            <a:ext cx="8644890" cy="922020"/>
          </a:xfrm>
          <a:prstGeom prst="rect">
            <a:avLst/>
          </a:prstGeom>
          <a:noFill/>
        </p:spPr>
        <p:txBody>
          <a:bodyPr wrap="square" rtlCol="0">
            <a:spAutoFit/>
          </a:bodyPr>
          <a:lstStyle/>
          <a:p>
            <a:r>
              <a:rPr lang="en-US" sz="1800">
                <a:solidFill>
                  <a:schemeClr val="bg2">
                    <a:lumMod val="60000"/>
                    <a:lumOff val="40000"/>
                  </a:schemeClr>
                </a:solidFill>
                <a:latin typeface="UTM Cooper Black" panose="02040603050506020204" charset="0"/>
                <a:cs typeface="UTM Cooper Black" panose="02040603050506020204" charset="0"/>
              </a:rPr>
              <a:t>Ví dụ 4.</a:t>
            </a:r>
            <a:r>
              <a:rPr lang="en-US">
                <a:solidFill>
                  <a:schemeClr val="bg2">
                    <a:lumMod val="60000"/>
                    <a:lumOff val="40000"/>
                  </a:schemeClr>
                </a:solidFill>
                <a:latin typeface="UTM Cooper Black" panose="02040603050506020204" charset="0"/>
                <a:cs typeface="UTM Cooper Black" panose="02040603050506020204" charset="0"/>
              </a:rPr>
              <a:t> </a:t>
            </a:r>
            <a:r>
              <a:rPr lang="en-US" sz="1800">
                <a:solidFill>
                  <a:schemeClr val="tx1"/>
                </a:solidFill>
                <a:latin typeface="UTM Centur" panose="02040603050506020204" charset="0"/>
                <a:cs typeface="UTM Centur" panose="02040603050506020204" charset="0"/>
              </a:rPr>
              <a:t>Chiều dài (đơn vị feet) của 7 con cá voi trưởng thành được cho như sau: 		48	53	51	31	53	112	52</a:t>
            </a:r>
          </a:p>
          <a:p>
            <a:r>
              <a:rPr lang="en-US" sz="1800">
                <a:solidFill>
                  <a:schemeClr val="tx1"/>
                </a:solidFill>
                <a:latin typeface="UTM Centur" panose="02040603050506020204" charset="0"/>
                <a:cs typeface="UTM Centur" panose="02040603050506020204" charset="0"/>
              </a:rPr>
              <a:t>Tìm trung vị của mẫu số liệu trên.</a:t>
            </a:r>
          </a:p>
        </p:txBody>
      </p:sp>
      <p:sp>
        <p:nvSpPr>
          <p:cNvPr id="5" name="Text Box 4"/>
          <p:cNvSpPr txBox="1"/>
          <p:nvPr/>
        </p:nvSpPr>
        <p:spPr>
          <a:xfrm>
            <a:off x="4441190" y="2783205"/>
            <a:ext cx="4572000" cy="368300"/>
          </a:xfrm>
          <a:prstGeom prst="rect">
            <a:avLst/>
          </a:prstGeom>
          <a:noFill/>
        </p:spPr>
        <p:txBody>
          <a:bodyPr wrap="square" rtlCol="0" anchor="t">
            <a:spAutoFit/>
          </a:bodyPr>
          <a:lstStyle/>
          <a:p>
            <a:pPr>
              <a:lnSpc>
                <a:spcPct val="100000"/>
              </a:lnSpc>
            </a:pPr>
            <a:r>
              <a:rPr lang="en-US" sz="1800">
                <a:latin typeface="UTM Centur" panose="02040603050506020204" charset="0"/>
                <a:cs typeface="UTM Centur" panose="02040603050506020204" charset="0"/>
                <a:sym typeface="+mn-ea"/>
              </a:rPr>
              <a:t>Số giá trị là số lẻ (7) </a:t>
            </a:r>
          </a:p>
        </p:txBody>
      </p:sp>
      <p:sp>
        <p:nvSpPr>
          <p:cNvPr id="13" name="Text Box 12"/>
          <p:cNvSpPr txBox="1"/>
          <p:nvPr/>
        </p:nvSpPr>
        <p:spPr>
          <a:xfrm>
            <a:off x="4418965" y="1646555"/>
            <a:ext cx="4725035" cy="1252855"/>
          </a:xfrm>
          <a:prstGeom prst="rect">
            <a:avLst/>
          </a:prstGeom>
          <a:noFill/>
        </p:spPr>
        <p:txBody>
          <a:bodyPr wrap="square" rtlCol="0" anchor="t">
            <a:noAutofit/>
          </a:bodyPr>
          <a:lstStyle/>
          <a:p>
            <a:pPr algn="ctr"/>
            <a:r>
              <a:rPr lang="en-US" sz="1800" b="1">
                <a:latin typeface="UTM Centur" panose="02040603050506020204" charset="0"/>
                <a:cs typeface="UTM Centur" panose="02040603050506020204" charset="0"/>
                <a:sym typeface="+mn-ea"/>
              </a:rPr>
              <a:t>Lời giải</a:t>
            </a:r>
            <a:endParaRPr lang="en-US" sz="1800" b="1">
              <a:latin typeface="UTM Centur" panose="02040603050506020204" charset="0"/>
              <a:cs typeface="UTM Centur" panose="02040603050506020204" charset="0"/>
            </a:endParaRPr>
          </a:p>
          <a:p>
            <a:pPr>
              <a:lnSpc>
                <a:spcPct val="100000"/>
              </a:lnSpc>
            </a:pPr>
            <a:r>
              <a:rPr lang="en-US" sz="1800">
                <a:latin typeface="UTM Centur" panose="02040603050506020204" charset="0"/>
                <a:cs typeface="UTM Centur" panose="02040603050506020204" charset="0"/>
                <a:sym typeface="+mn-ea"/>
              </a:rPr>
              <a:t>Sắp xếp lại mẫu số liệu theo thứ tự không giảm:</a:t>
            </a:r>
          </a:p>
          <a:p>
            <a:pPr algn="ctr">
              <a:lnSpc>
                <a:spcPct val="100000"/>
              </a:lnSpc>
            </a:pPr>
            <a:r>
              <a:rPr lang="en-US" sz="1800">
                <a:latin typeface="UTM Centur" panose="02040603050506020204" charset="0"/>
                <a:cs typeface="UTM Centur" panose="02040603050506020204" charset="0"/>
                <a:sym typeface="+mn-ea"/>
              </a:rPr>
              <a:t>31     48     51</a:t>
            </a:r>
            <a:r>
              <a:rPr lang="en-US" sz="1800">
                <a:solidFill>
                  <a:schemeClr val="tx1"/>
                </a:solidFill>
                <a:latin typeface="UTM Centur" panose="02040603050506020204" charset="0"/>
                <a:cs typeface="UTM Centur" panose="02040603050506020204" charset="0"/>
                <a:sym typeface="+mn-ea"/>
              </a:rPr>
              <a:t>     52     53</a:t>
            </a:r>
            <a:r>
              <a:rPr lang="en-US" sz="1800" b="1">
                <a:solidFill>
                  <a:srgbClr val="FF0000"/>
                </a:solidFill>
                <a:latin typeface="UTM Centur" panose="02040603050506020204" charset="0"/>
                <a:cs typeface="UTM Centur" panose="02040603050506020204" charset="0"/>
                <a:sym typeface="+mn-ea"/>
              </a:rPr>
              <a:t>     </a:t>
            </a:r>
            <a:r>
              <a:rPr lang="en-US" sz="1800">
                <a:solidFill>
                  <a:schemeClr val="tx1"/>
                </a:solidFill>
                <a:latin typeface="UTM Centur" panose="02040603050506020204" charset="0"/>
                <a:cs typeface="UTM Centur" panose="02040603050506020204" charset="0"/>
                <a:sym typeface="+mn-ea"/>
              </a:rPr>
              <a:t>53</a:t>
            </a:r>
            <a:r>
              <a:rPr lang="en-US" sz="1800">
                <a:latin typeface="UTM Centur" panose="02040603050506020204" charset="0"/>
                <a:cs typeface="UTM Centur" panose="02040603050506020204" charset="0"/>
                <a:sym typeface="+mn-ea"/>
              </a:rPr>
              <a:t>     112</a:t>
            </a:r>
            <a:endParaRPr lang="en-US" sz="1800">
              <a:latin typeface="UTM Centur" panose="02040603050506020204" charset="0"/>
              <a:cs typeface="UTM Centur" panose="02040603050506020204" charset="0"/>
            </a:endParaRPr>
          </a:p>
          <a:p>
            <a:pPr>
              <a:lnSpc>
                <a:spcPct val="100000"/>
              </a:lnSpc>
            </a:pPr>
            <a:endParaRPr lang="en-US" sz="1800">
              <a:latin typeface="UTM Centur" panose="02040603050506020204" charset="0"/>
              <a:cs typeface="UTM Centur" panose="02040603050506020204" charset="0"/>
              <a:sym typeface="+mn-ea"/>
            </a:endParaRPr>
          </a:p>
        </p:txBody>
      </p:sp>
      <p:graphicFrame>
        <p:nvGraphicFramePr>
          <p:cNvPr id="14" name="Object 13"/>
          <p:cNvGraphicFramePr/>
          <p:nvPr/>
        </p:nvGraphicFramePr>
        <p:xfrm>
          <a:off x="5711825" y="3249930"/>
          <a:ext cx="817245" cy="258445"/>
        </p:xfrm>
        <a:graphic>
          <a:graphicData uri="http://schemas.openxmlformats.org/presentationml/2006/ole">
            <mc:AlternateContent xmlns:mc="http://schemas.openxmlformats.org/markup-compatibility/2006">
              <mc:Choice xmlns:v="urn:schemas-microsoft-com:vml" Requires="v">
                <p:oleObj r:id="rId7" imgW="545465" imgH="177165" progId="Equation.DSMT4">
                  <p:embed/>
                </p:oleObj>
              </mc:Choice>
              <mc:Fallback>
                <p:oleObj r:id="rId7" imgW="545465" imgH="177165" progId="Equation.DSMT4">
                  <p:embed/>
                  <p:pic>
                    <p:nvPicPr>
                      <p:cNvPr id="0" name="Picture 5"/>
                      <p:cNvPicPr/>
                      <p:nvPr/>
                    </p:nvPicPr>
                    <p:blipFill>
                      <a:blip r:embed="rId8"/>
                      <a:stretch>
                        <a:fillRect/>
                      </a:stretch>
                    </p:blipFill>
                    <p:spPr>
                      <a:xfrm>
                        <a:off x="5711825" y="3249930"/>
                        <a:ext cx="817245" cy="258445"/>
                      </a:xfrm>
                      <a:prstGeom prst="rect">
                        <a:avLst/>
                      </a:prstGeom>
                    </p:spPr>
                  </p:pic>
                </p:oleObj>
              </mc:Fallback>
            </mc:AlternateContent>
          </a:graphicData>
        </a:graphic>
      </p:graphicFrame>
      <p:cxnSp>
        <p:nvCxnSpPr>
          <p:cNvPr id="16" name="Straight Connector 15"/>
          <p:cNvCxnSpPr/>
          <p:nvPr/>
        </p:nvCxnSpPr>
        <p:spPr>
          <a:xfrm>
            <a:off x="4424680" y="1870075"/>
            <a:ext cx="0" cy="2705735"/>
          </a:xfrm>
          <a:prstGeom prst="line">
            <a:avLst/>
          </a:prstGeom>
          <a:ln w="9525" cap="flat" cmpd="sng" algn="ctr">
            <a:solidFill>
              <a:schemeClr val="tx1"/>
            </a:solidFill>
            <a:prstDash val="dash"/>
          </a:ln>
        </p:spPr>
        <p:style>
          <a:lnRef idx="0">
            <a:schemeClr val="accent1"/>
          </a:lnRef>
          <a:fillRef idx="0">
            <a:srgbClr val="FFFFFF"/>
          </a:fillRef>
          <a:effectRef idx="0">
            <a:srgbClr val="FFFFFF"/>
          </a:effectRef>
          <a:fontRef idx="minor">
            <a:schemeClr val="tx1"/>
          </a:fontRef>
        </p:style>
      </p:cxnSp>
      <p:sp>
        <p:nvSpPr>
          <p:cNvPr id="17" name="Text Box 16"/>
          <p:cNvSpPr txBox="1"/>
          <p:nvPr/>
        </p:nvSpPr>
        <p:spPr>
          <a:xfrm>
            <a:off x="201930" y="1646555"/>
            <a:ext cx="4223385" cy="875665"/>
          </a:xfrm>
          <a:prstGeom prst="rect">
            <a:avLst/>
          </a:prstGeom>
          <a:noFill/>
        </p:spPr>
        <p:txBody>
          <a:bodyPr wrap="square" rtlCol="0">
            <a:spAutoFit/>
          </a:bodyPr>
          <a:lstStyle/>
          <a:p>
            <a:pPr algn="ctr"/>
            <a:r>
              <a:rPr lang="en-US" sz="1700" b="1">
                <a:latin typeface="UTM Centur" panose="02040603050506020204" charset="0"/>
                <a:cs typeface="UTM Centur" panose="02040603050506020204" charset="0"/>
                <a:sym typeface="+mn-ea"/>
              </a:rPr>
              <a:t>Các bước tìm trung vị</a:t>
            </a:r>
            <a:endParaRPr lang="en-US" sz="1700" i="1">
              <a:latin typeface="UTM Centur" panose="02040603050506020204" charset="0"/>
              <a:cs typeface="UTM Centur" panose="02040603050506020204" charset="0"/>
              <a:sym typeface="+mn-ea"/>
            </a:endParaRPr>
          </a:p>
          <a:p>
            <a:r>
              <a:rPr lang="en-US" sz="1700" i="1">
                <a:latin typeface="UTM Centur" panose="02040603050506020204" charset="0"/>
                <a:cs typeface="UTM Centur" panose="02040603050506020204" charset="0"/>
                <a:sym typeface="+mn-ea"/>
              </a:rPr>
              <a:t>Sắp xếp lại mẫu số liệu theo thứ tự không giảm</a:t>
            </a:r>
            <a:endParaRPr lang="en-US" sz="1700" i="1"/>
          </a:p>
        </p:txBody>
      </p:sp>
      <p:sp>
        <p:nvSpPr>
          <p:cNvPr id="18" name="Text Box 17"/>
          <p:cNvSpPr txBox="1"/>
          <p:nvPr/>
        </p:nvSpPr>
        <p:spPr>
          <a:xfrm>
            <a:off x="186690" y="2783205"/>
            <a:ext cx="4221480" cy="645160"/>
          </a:xfrm>
          <a:prstGeom prst="rect">
            <a:avLst/>
          </a:prstGeom>
          <a:noFill/>
        </p:spPr>
        <p:txBody>
          <a:bodyPr wrap="square" rtlCol="0" anchor="t">
            <a:spAutoFit/>
          </a:bodyPr>
          <a:lstStyle/>
          <a:p>
            <a:r>
              <a:rPr lang="en-US" sz="1800" i="1">
                <a:latin typeface="UTM Centur" panose="02040603050506020204" charset="0"/>
                <a:cs typeface="UTM Centur" panose="02040603050506020204" charset="0"/>
                <a:sym typeface="+mn-ea"/>
              </a:rPr>
              <a:t>Số giá trị của mẫu số liệu là số chẵn hay số lẻ? </a:t>
            </a:r>
          </a:p>
        </p:txBody>
      </p:sp>
      <p:sp>
        <p:nvSpPr>
          <p:cNvPr id="19" name="Text Box 18"/>
          <p:cNvSpPr txBox="1"/>
          <p:nvPr/>
        </p:nvSpPr>
        <p:spPr>
          <a:xfrm>
            <a:off x="6494145" y="2475865"/>
            <a:ext cx="840740" cy="368300"/>
          </a:xfrm>
          <a:prstGeom prst="rect">
            <a:avLst/>
          </a:prstGeom>
          <a:noFill/>
        </p:spPr>
        <p:txBody>
          <a:bodyPr wrap="square" rtlCol="0">
            <a:spAutoFit/>
          </a:bodyPr>
          <a:lstStyle/>
          <a:p>
            <a:r>
              <a:rPr lang="en-US" sz="1800" b="1">
                <a:solidFill>
                  <a:srgbClr val="FF0000"/>
                </a:solidFill>
                <a:latin typeface="UTM Centur" panose="02040603050506020204" charset="0"/>
                <a:cs typeface="UTM Centur" panose="02040603050506020204" charset="0"/>
              </a:rPr>
              <a:t>52</a:t>
            </a:r>
          </a:p>
        </p:txBody>
      </p:sp>
      <p:sp>
        <p:nvSpPr>
          <p:cNvPr id="20" name="Text Box 19"/>
          <p:cNvSpPr txBox="1"/>
          <p:nvPr/>
        </p:nvSpPr>
        <p:spPr>
          <a:xfrm>
            <a:off x="156210" y="3333750"/>
            <a:ext cx="4221480" cy="645160"/>
          </a:xfrm>
          <a:prstGeom prst="rect">
            <a:avLst/>
          </a:prstGeom>
          <a:noFill/>
        </p:spPr>
        <p:txBody>
          <a:bodyPr wrap="square" rtlCol="0" anchor="t">
            <a:spAutoFit/>
          </a:bodyPr>
          <a:lstStyle/>
          <a:p>
            <a:r>
              <a:rPr lang="en-US" sz="1800" i="1">
                <a:latin typeface="UTM Centur" panose="02040603050506020204" charset="0"/>
                <a:cs typeface="UTM Centur" panose="02040603050506020204" charset="0"/>
                <a:sym typeface="+mn-ea"/>
              </a:rPr>
              <a:t>Số giá trị của mẫu số liệu là số lẻ, tìm trung vị bằng cách nào?  </a:t>
            </a:r>
          </a:p>
        </p:txBody>
      </p:sp>
      <p:sp>
        <p:nvSpPr>
          <p:cNvPr id="4" name="Double Wave 3"/>
          <p:cNvSpPr/>
          <p:nvPr/>
        </p:nvSpPr>
        <p:spPr>
          <a:xfrm>
            <a:off x="332105" y="3989705"/>
            <a:ext cx="3757930" cy="632460"/>
          </a:xfrm>
          <a:prstGeom prst="doubleWave">
            <a:avLst/>
          </a:prstGeom>
          <a:solidFill>
            <a:schemeClr val="accent4">
              <a:lumMod val="20000"/>
              <a:lumOff val="80000"/>
            </a:schemeClr>
          </a:solidFill>
          <a:ln>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 Box 2"/>
          <p:cNvSpPr txBox="1"/>
          <p:nvPr/>
        </p:nvSpPr>
        <p:spPr>
          <a:xfrm>
            <a:off x="351473" y="4129723"/>
            <a:ext cx="3719195" cy="352425"/>
          </a:xfrm>
          <a:prstGeom prst="rect">
            <a:avLst/>
          </a:prstGeom>
          <a:noFill/>
        </p:spPr>
        <p:txBody>
          <a:bodyPr wrap="square" rtlCol="0">
            <a:spAutoFit/>
          </a:bodyPr>
          <a:lstStyle/>
          <a:p>
            <a:pPr algn="ctr"/>
            <a:r>
              <a:rPr lang="en-US" sz="1700">
                <a:solidFill>
                  <a:schemeClr val="accent4">
                    <a:lumMod val="75000"/>
                  </a:schemeClr>
                </a:solidFill>
                <a:latin typeface="UTM Centur" panose="02040603050506020204" charset="0"/>
                <a:cs typeface="UTM Centur" panose="02040603050506020204" charset="0"/>
                <a:sym typeface="+mn-ea"/>
              </a:rPr>
              <a:t>Trung vị là giá trị chính giữa</a:t>
            </a: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900" decel="100000" fill="hold"/>
                                        <p:tgtEl>
                                          <p:spTgt spid="1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250" fill="hold">
                                          <p:stCondLst>
                                            <p:cond delay="0"/>
                                          </p:stCondLst>
                                        </p:cTn>
                                        <p:tgtEl>
                                          <p:spTgt spid="19"/>
                                        </p:tgtEl>
                                        <p:attrNameLst>
                                          <p:attrName>style.visibility</p:attrName>
                                        </p:attrNameLst>
                                      </p:cBhvr>
                                      <p:to>
                                        <p:strVal val="visible"/>
                                      </p:to>
                                    </p:set>
                                    <p:animEffect transition="in" filter="circle(in)">
                                      <p:cBhvr>
                                        <p:cTn id="59" dur="25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13" grpId="0"/>
      <p:bldP spid="13" grpId="1"/>
      <p:bldP spid="17" grpId="0"/>
      <p:bldP spid="17" grpId="1"/>
      <p:bldP spid="18" grpId="0"/>
      <p:bldP spid="18" grpId="1"/>
      <p:bldP spid="19" grpId="0"/>
      <p:bldP spid="19" grpId="1"/>
      <p:bldP spid="20" grpId="0"/>
      <p:bldP spid="20" grpId="1"/>
      <p:bldP spid="4" grpId="0" bldLvl="0" animBg="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7"/>
          <p:cNvPicPr preferRelativeResize="0"/>
          <p:nvPr/>
        </p:nvPicPr>
        <p:blipFill rotWithShape="1">
          <a:blip r:embed="rId3"/>
          <a:srcRect/>
          <a:stretch>
            <a:fillRect/>
          </a:stretch>
        </p:blipFill>
        <p:spPr>
          <a:xfrm>
            <a:off x="7541085" y="3086100"/>
            <a:ext cx="1602915" cy="2057400"/>
          </a:xfrm>
          <a:prstGeom prst="rect">
            <a:avLst/>
          </a:prstGeom>
          <a:noFill/>
          <a:ln>
            <a:noFill/>
          </a:ln>
        </p:spPr>
      </p:pic>
      <p:pic>
        <p:nvPicPr>
          <p:cNvPr id="322" name="Google Shape;322;p37"/>
          <p:cNvPicPr preferRelativeResize="0"/>
          <p:nvPr/>
        </p:nvPicPr>
        <p:blipFill rotWithShape="1">
          <a:blip r:embed="rId4"/>
          <a:srcRect l="64959" t="68587"/>
          <a:stretch>
            <a:fillRect/>
          </a:stretch>
        </p:blipFill>
        <p:spPr>
          <a:xfrm>
            <a:off x="-132715" y="0"/>
            <a:ext cx="592353" cy="646288"/>
          </a:xfrm>
          <a:prstGeom prst="rect">
            <a:avLst/>
          </a:prstGeom>
          <a:noFill/>
          <a:ln>
            <a:noFill/>
          </a:ln>
        </p:spPr>
      </p:pic>
      <p:pic>
        <p:nvPicPr>
          <p:cNvPr id="323" name="Google Shape;323;p37"/>
          <p:cNvPicPr preferRelativeResize="0"/>
          <p:nvPr/>
        </p:nvPicPr>
        <p:blipFill rotWithShape="1">
          <a:blip r:embed="rId5"/>
          <a:srcRect/>
          <a:stretch>
            <a:fillRect/>
          </a:stretch>
        </p:blipFill>
        <p:spPr>
          <a:xfrm rot="5400000">
            <a:off x="7135366" y="2033"/>
            <a:ext cx="2147192" cy="2057400"/>
          </a:xfrm>
          <a:prstGeom prst="rect">
            <a:avLst/>
          </a:prstGeom>
          <a:noFill/>
          <a:ln>
            <a:noFill/>
          </a:ln>
        </p:spPr>
      </p:pic>
      <p:pic>
        <p:nvPicPr>
          <p:cNvPr id="325" name="Google Shape;325;p37"/>
          <p:cNvPicPr preferRelativeResize="0"/>
          <p:nvPr/>
        </p:nvPicPr>
        <p:blipFill rotWithShape="1">
          <a:blip r:embed="rId5"/>
          <a:srcRect/>
          <a:stretch>
            <a:fillRect/>
          </a:stretch>
        </p:blipFill>
        <p:spPr>
          <a:xfrm rot="-5400000">
            <a:off x="-391060" y="2895600"/>
            <a:ext cx="2147192" cy="2057400"/>
          </a:xfrm>
          <a:prstGeom prst="rect">
            <a:avLst/>
          </a:prstGeom>
          <a:noFill/>
          <a:ln>
            <a:noFill/>
          </a:ln>
        </p:spPr>
      </p:pic>
      <p:pic>
        <p:nvPicPr>
          <p:cNvPr id="326" name="Google Shape;326;p37"/>
          <p:cNvPicPr preferRelativeResize="0"/>
          <p:nvPr/>
        </p:nvPicPr>
        <p:blipFill rotWithShape="1">
          <a:blip r:embed="rId6"/>
          <a:srcRect t="28415" r="1138"/>
          <a:stretch>
            <a:fillRect/>
          </a:stretch>
        </p:blipFill>
        <p:spPr>
          <a:xfrm>
            <a:off x="6939910" y="-27455"/>
            <a:ext cx="2399937" cy="1472787"/>
          </a:xfrm>
          <a:prstGeom prst="rect">
            <a:avLst/>
          </a:prstGeom>
          <a:noFill/>
          <a:ln>
            <a:noFill/>
          </a:ln>
        </p:spPr>
      </p:pic>
      <p:pic>
        <p:nvPicPr>
          <p:cNvPr id="327" name="Google Shape;327;p37"/>
          <p:cNvPicPr preferRelativeResize="0"/>
          <p:nvPr/>
        </p:nvPicPr>
        <p:blipFill rotWithShape="1">
          <a:blip r:embed="rId7"/>
          <a:srcRect l="29820" r="211" b="46527"/>
          <a:stretch>
            <a:fillRect/>
          </a:stretch>
        </p:blipFill>
        <p:spPr>
          <a:xfrm>
            <a:off x="-279400" y="3636016"/>
            <a:ext cx="2628423" cy="2345685"/>
          </a:xfrm>
          <a:prstGeom prst="rect">
            <a:avLst/>
          </a:prstGeom>
          <a:noFill/>
          <a:ln>
            <a:noFill/>
          </a:ln>
        </p:spPr>
      </p:pic>
      <p:sp>
        <p:nvSpPr>
          <p:cNvPr id="201" name="Google Shape;201;p29"/>
          <p:cNvSpPr txBox="1"/>
          <p:nvPr/>
        </p:nvSpPr>
        <p:spPr>
          <a:xfrm>
            <a:off x="1210310" y="114935"/>
            <a:ext cx="6723380" cy="61531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altLang="en-GB" sz="4000" b="0" i="0" u="none" strike="noStrike" cap="none">
                <a:solidFill>
                  <a:srgbClr val="57C4B2"/>
                </a:solidFill>
                <a:latin typeface="UTM Showcard" panose="02040603050506020204" charset="0"/>
                <a:ea typeface="Lalezar" panose="00000500000000000000"/>
                <a:cs typeface="UTM Showcard" panose="02040603050506020204" charset="0"/>
                <a:sym typeface="Lalezar" panose="00000500000000000000"/>
              </a:rPr>
              <a:t>TÓM TẮT Nội dung bài học</a:t>
            </a:r>
          </a:p>
        </p:txBody>
      </p:sp>
      <p:sp>
        <p:nvSpPr>
          <p:cNvPr id="6" name="Text Box 5"/>
          <p:cNvSpPr txBox="1"/>
          <p:nvPr/>
        </p:nvSpPr>
        <p:spPr>
          <a:xfrm>
            <a:off x="-1270" y="745490"/>
            <a:ext cx="4572000" cy="460375"/>
          </a:xfrm>
          <a:prstGeom prst="rect">
            <a:avLst/>
          </a:prstGeom>
          <a:noFill/>
        </p:spPr>
        <p:txBody>
          <a:bodyPr wrap="square" rtlCol="0" anchor="t">
            <a:spAutoFit/>
          </a:bodyPr>
          <a:lstStyle/>
          <a:p>
            <a:r>
              <a:rPr lang="en-US" altLang="en-GB" sz="2400" b="1">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1. Số trung bình</a:t>
            </a:r>
          </a:p>
        </p:txBody>
      </p:sp>
      <mc:AlternateContent xmlns:mc="http://schemas.openxmlformats.org/markup-compatibility/2006" xmlns:a14="http://schemas.microsoft.com/office/drawing/2010/main">
        <mc:Choice Requires="a14">
          <p:sp>
            <p:nvSpPr>
              <p:cNvPr id="7" name="Text Box 6"/>
              <p:cNvSpPr txBox="1"/>
              <p:nvPr/>
            </p:nvSpPr>
            <p:spPr>
              <a:xfrm>
                <a:off x="47625" y="1240790"/>
                <a:ext cx="8287385" cy="1592580"/>
              </a:xfrm>
              <a:prstGeom prst="rect">
                <a:avLst/>
              </a:prstGeom>
              <a:noFill/>
            </p:spPr>
            <p:txBody>
              <a:bodyPr wrap="square" rtlCol="0">
                <a:noAutofit/>
              </a:bodyPr>
              <a:lstStyle/>
              <a:p>
                <a:pPr marL="285750" indent="-285750">
                  <a:buFont typeface="Arial" panose="020B0604020202020204" pitchFamily="34" charset="0"/>
                  <a:buChar char="•"/>
                </a:pPr>
                <a:r>
                  <a:rPr lang="en-US" sz="1700" b="1">
                    <a:latin typeface="UTM Centur" panose="02040603050506020204" charset="0"/>
                    <a:cs typeface="UTM Centur" panose="02040603050506020204" charset="0"/>
                  </a:rPr>
                  <a:t>Với mẫu số liệu kích thước n là {x</a:t>
                </a:r>
                <a:r>
                  <a:rPr lang="en-US" sz="1700" b="1" baseline="-25000">
                    <a:latin typeface="UTM Centur" panose="02040603050506020204" charset="0"/>
                    <a:cs typeface="UTM Centur" panose="02040603050506020204" charset="0"/>
                  </a:rPr>
                  <a:t>1</a:t>
                </a:r>
                <a:r>
                  <a:rPr lang="en-US" sz="1700" b="1">
                    <a:latin typeface="UTM Centur" panose="02040603050506020204" charset="0"/>
                    <a:cs typeface="UTM Centur" panose="02040603050506020204" charset="0"/>
                  </a:rPr>
                  <a:t>, x</a:t>
                </a:r>
                <a:r>
                  <a:rPr lang="en-US" sz="1700" b="1" baseline="-25000">
                    <a:latin typeface="UTM Centur" panose="02040603050506020204" charset="0"/>
                    <a:cs typeface="UTM Centur" panose="02040603050506020204" charset="0"/>
                  </a:rPr>
                  <a:t>2</a:t>
                </a:r>
                <a:r>
                  <a:rPr lang="en-US" sz="1700" b="1">
                    <a:latin typeface="UTM Centur" panose="02040603050506020204" charset="0"/>
                    <a:cs typeface="UTM Centur" panose="02040603050506020204" charset="0"/>
                  </a:rPr>
                  <a:t>,</a:t>
                </a:r>
                <a:r>
                  <a:rPr lang="en-US" sz="1700">
                    <a:latin typeface="UTM Centur" panose="02040603050506020204" charset="0"/>
                    <a:cs typeface="UTM Centur" panose="02040603050506020204" charset="0"/>
                  </a:rPr>
                  <a:t>...</a:t>
                </a:r>
                <a:r>
                  <a:rPr lang="en-US" sz="1700" b="1">
                    <a:latin typeface="UTM Centur" panose="02040603050506020204" charset="0"/>
                    <a:cs typeface="UTM Centur" panose="02040603050506020204" charset="0"/>
                  </a:rPr>
                  <a:t>,x</a:t>
                </a:r>
                <a:r>
                  <a:rPr lang="en-US" sz="1700" b="1" baseline="-25000">
                    <a:latin typeface="UTM Centur" panose="02040603050506020204" charset="0"/>
                    <a:cs typeface="UTM Centur" panose="02040603050506020204" charset="0"/>
                  </a:rPr>
                  <a:t>n</a:t>
                </a:r>
                <a:r>
                  <a:rPr lang="en-US" sz="1700" b="1">
                    <a:latin typeface="UTM Centur" panose="02040603050506020204" charset="0"/>
                    <a:cs typeface="UTM Centur" panose="02040603050506020204" charset="0"/>
                  </a:rPr>
                  <a:t>}:</a:t>
                </a:r>
              </a:p>
              <a:p>
                <a:pPr marL="0" indent="0">
                  <a:buFont typeface="Arial" panose="020B0604020202020204" pitchFamily="34" charset="0"/>
                  <a:buNone/>
                </a:pPr>
                <a:r>
                  <a:rPr lang="en-US" sz="2400" b="1">
                    <a:latin typeface="UTM Centur" panose="02040603050506020204" charset="0"/>
                    <a:cs typeface="UTM Centur" panose="02040603050506020204" charset="0"/>
                  </a:rPr>
                  <a:t> </a:t>
                </a:r>
                <a:endParaRPr lang="en-US" sz="1700" b="1">
                  <a:latin typeface="UTM Centur" panose="02040603050506020204" charset="0"/>
                  <a:cs typeface="UTM Centur" panose="02040603050506020204" charset="0"/>
                </a:endParaRPr>
              </a:p>
              <a:p>
                <a:pPr marL="285750" indent="-285750">
                  <a:buFont typeface="Arial" panose="020B0604020202020204" pitchFamily="34" charset="0"/>
                  <a:buChar char="•"/>
                </a:pPr>
                <a:r>
                  <a:rPr lang="en-US" sz="1700" b="1">
                    <a:latin typeface="UTM Centur" panose="02040603050506020204" charset="0"/>
                    <a:cs typeface="UTM Centur" panose="02040603050506020204" charset="0"/>
                  </a:rPr>
                  <a:t>Với mẫu số liệu được cho bởi bảng phân bố tần số:</a:t>
                </a:r>
              </a:p>
              <a:p>
                <a:pPr marL="0" indent="0">
                  <a:buFont typeface="Arial" panose="020B0604020202020204" pitchFamily="34" charset="0"/>
                  <a:buNone/>
                </a:pPr>
                <a:r>
                  <a:rPr lang="en-US" sz="600">
                    <a:latin typeface="UTM Centur" panose="02040603050506020204" charset="0"/>
                    <a:cs typeface="UTM Centur" panose="02040603050506020204" charset="0"/>
                    <a:sym typeface="+mn-ea"/>
                  </a:rPr>
                  <a:t> </a:t>
                </a:r>
                <a:endParaRPr lang="en-US" sz="1700">
                  <a:latin typeface="UTM Centur" panose="02040603050506020204" charset="0"/>
                  <a:cs typeface="UTM Centur" panose="02040603050506020204" charset="0"/>
                  <a:sym typeface="+mn-ea"/>
                </a:endParaRPr>
              </a:p>
              <a:p>
                <a:pPr marL="0" indent="0">
                  <a:lnSpc>
                    <a:spcPct val="120000"/>
                  </a:lnSpc>
                  <a:buFont typeface="Arial" panose="020B0604020202020204" pitchFamily="34" charset="0"/>
                  <a:buNone/>
                </a:pPr>
                <a:r>
                  <a:rPr lang="en-US" sz="1700">
                    <a:latin typeface="UTM Centur" panose="02040603050506020204" charset="0"/>
                    <a:cs typeface="UTM Centur" panose="02040603050506020204" charset="0"/>
                    <a:sym typeface="+mn-ea"/>
                  </a:rPr>
                  <a:t>     Trong đó m</a:t>
                </a:r>
                <a:r>
                  <a:rPr lang="en-US" sz="1700" baseline="-25000">
                    <a:latin typeface="UTM Centur" panose="02040603050506020204" charset="0"/>
                    <a:cs typeface="UTM Centur" panose="02040603050506020204" charset="0"/>
                    <a:sym typeface="+mn-ea"/>
                  </a:rPr>
                  <a:t>k</a:t>
                </a:r>
                <a:r>
                  <a:rPr lang="en-US" sz="1700">
                    <a:latin typeface="UTM Centur" panose="02040603050506020204" charset="0"/>
                    <a:cs typeface="UTM Centur" panose="02040603050506020204" charset="0"/>
                    <a:sym typeface="+mn-ea"/>
                  </a:rPr>
                  <a:t> là tần số của giá trị x</a:t>
                </a:r>
                <a:r>
                  <a:rPr lang="en-US" sz="1700" baseline="-25000">
                    <a:latin typeface="UTM Centur" panose="02040603050506020204" charset="0"/>
                    <a:cs typeface="UTM Centur" panose="02040603050506020204" charset="0"/>
                    <a:sym typeface="+mn-ea"/>
                  </a:rPr>
                  <a:t>k</a:t>
                </a:r>
                <a:r>
                  <a:rPr lang="en-US" sz="1700">
                    <a:latin typeface="UTM Centur" panose="02040603050506020204" charset="0"/>
                    <a:cs typeface="UTM Centur" panose="02040603050506020204" charset="0"/>
                    <a:sym typeface="+mn-ea"/>
                  </a:rPr>
                  <a:t> và </a:t>
                </a:r>
                <a14:m>
                  <m:oMath xmlns:m="http://schemas.openxmlformats.org/officeDocument/2006/math">
                    <m:r>
                      <m:rPr>
                        <m:sty m:val="p"/>
                      </m:rPr>
                      <a:rPr lang="en-US" sz="1700">
                        <a:latin typeface="Cambria Math" panose="02040503050406030204" charset="0"/>
                        <a:cs typeface="Cambria Math" panose="02040503050406030204" charset="0"/>
                      </a:rPr>
                      <m:t>n</m:t>
                    </m:r>
                    <m:r>
                      <a:rPr lang="en-US" sz="1700">
                        <a:latin typeface="Cambria Math" panose="02040503050406030204" charset="0"/>
                        <a:ea typeface="MS Mincho" charset="0"/>
                        <a:cs typeface="Cambria Math" panose="02040503050406030204" charset="0"/>
                      </a:rPr>
                      <m:t>=</m:t>
                    </m:r>
                    <m:r>
                      <m:rPr>
                        <m:sty m:val="p"/>
                      </m:rPr>
                      <a:rPr lang="en-US" sz="1700">
                        <a:latin typeface="Cambria Math" panose="02040503050406030204" charset="0"/>
                        <a:cs typeface="Cambria Math" panose="02040503050406030204" charset="0"/>
                      </a:rPr>
                      <m:t>m</m:t>
                    </m:r>
                    <m:r>
                      <a:rPr lang="en-US" sz="1700" baseline="-25000">
                        <a:latin typeface="Cambria Math" panose="02040503050406030204" charset="0"/>
                        <a:ea typeface="MS Mincho" charset="0"/>
                        <a:cs typeface="Cambria Math" panose="02040503050406030204" charset="0"/>
                      </a:rPr>
                      <m:t>1</m:t>
                    </m:r>
                    <m:r>
                      <a:rPr lang="en-US" sz="1700">
                        <a:latin typeface="Cambria Math" panose="02040503050406030204" charset="0"/>
                        <a:ea typeface="MS Mincho" charset="0"/>
                        <a:cs typeface="Cambria Math" panose="02040503050406030204" charset="0"/>
                      </a:rPr>
                      <m:t>+</m:t>
                    </m:r>
                    <m:r>
                      <m:rPr>
                        <m:sty m:val="p"/>
                      </m:rPr>
                      <a:rPr lang="en-US" sz="1700">
                        <a:latin typeface="Cambria Math" panose="02040503050406030204" charset="0"/>
                        <a:cs typeface="Cambria Math" panose="02040503050406030204" charset="0"/>
                      </a:rPr>
                      <m:t>m</m:t>
                    </m:r>
                    <m:r>
                      <a:rPr lang="en-US" sz="1700" baseline="-25000">
                        <a:latin typeface="Cambria Math" panose="02040503050406030204" charset="0"/>
                        <a:ea typeface="MS Mincho" charset="0"/>
                        <a:cs typeface="Cambria Math" panose="02040503050406030204" charset="0"/>
                      </a:rPr>
                      <m:t>2</m:t>
                    </m:r>
                    <m:r>
                      <a:rPr lang="en-US" sz="1700">
                        <a:latin typeface="Cambria Math" panose="02040503050406030204" charset="0"/>
                        <a:ea typeface="MS Mincho" charset="0"/>
                        <a:cs typeface="Cambria Math" panose="02040503050406030204" charset="0"/>
                      </a:rPr>
                      <m:t>+...+</m:t>
                    </m:r>
                    <m:r>
                      <m:rPr>
                        <m:sty m:val="p"/>
                      </m:rPr>
                      <a:rPr lang="en-US" sz="1700">
                        <a:latin typeface="Cambria Math" panose="02040503050406030204" charset="0"/>
                        <a:cs typeface="Cambria Math" panose="02040503050406030204" charset="0"/>
                      </a:rPr>
                      <m:t>m</m:t>
                    </m:r>
                    <m:r>
                      <m:rPr>
                        <m:sty m:val="p"/>
                      </m:rPr>
                      <a:rPr lang="en-US" sz="1700" baseline="-25000">
                        <a:latin typeface="Cambria Math" panose="02040503050406030204" charset="0"/>
                        <a:cs typeface="Cambria Math" panose="02040503050406030204" charset="0"/>
                      </a:rPr>
                      <m:t>k</m:t>
                    </m:r>
                  </m:oMath>
                </a14:m>
                <a:endParaRPr lang="en-US" sz="1700" baseline="-25000">
                  <a:latin typeface="Cambria Math" panose="02040503050406030204" charset="0"/>
                  <a:cs typeface="Cambria Math" panose="02040503050406030204" charset="0"/>
                </a:endParaRPr>
              </a:p>
              <a:p>
                <a:pPr marL="285750" indent="-285750">
                  <a:lnSpc>
                    <a:spcPct val="120000"/>
                  </a:lnSpc>
                  <a:buFont typeface="Wingdings" panose="05000000000000000000" charset="0"/>
                  <a:buChar char="v"/>
                </a:pPr>
                <a:r>
                  <a:rPr lang="en-US" sz="1700" i="1">
                    <a:solidFill>
                      <a:schemeClr val="tx1"/>
                    </a:solidFill>
                    <a:latin typeface="UTM Centur" panose="02040603050506020204" charset="0"/>
                    <a:cs typeface="UTM Centur" panose="02040603050506020204" charset="0"/>
                    <a:sym typeface="+mn-ea"/>
                  </a:rPr>
                  <a:t>Số trung bình xác định giá trị trung tâm của tập hợp dữ liệu.</a:t>
                </a:r>
                <a:endParaRPr lang="en-US" sz="1700" i="1" baseline="-25000">
                  <a:solidFill>
                    <a:schemeClr val="tx1"/>
                  </a:solidFill>
                  <a:latin typeface="UTM Centur" panose="02040603050506020204" charset="0"/>
                  <a:cs typeface="UTM Centur" panose="02040603050506020204" charset="0"/>
                </a:endParaRPr>
              </a:p>
              <a:p>
                <a:pPr marL="0" indent="0">
                  <a:buFont typeface="Arial" panose="020B0604020202020204" pitchFamily="34" charset="0"/>
                  <a:buNone/>
                </a:pPr>
                <a:endParaRPr lang="en-US" sz="1700" i="1" baseline="-25000">
                  <a:solidFill>
                    <a:schemeClr val="tx1"/>
                  </a:solidFill>
                  <a:latin typeface="UTM Centur" panose="02040603050506020204" charset="0"/>
                  <a:cs typeface="UTM Centur" panose="02040603050506020204" charset="0"/>
                </a:endParaRPr>
              </a:p>
            </p:txBody>
          </p:sp>
        </mc:Choice>
        <mc:Fallback xmlns="">
          <p:sp>
            <p:nvSpPr>
              <p:cNvPr id="7" name="Text Box 6"/>
              <p:cNvSpPr txBox="1">
                <a:spLocks noRot="1" noChangeAspect="1" noMove="1" noResize="1" noEditPoints="1" noAdjustHandles="1" noChangeArrowheads="1" noChangeShapeType="1" noTextEdit="1"/>
              </p:cNvSpPr>
              <p:nvPr/>
            </p:nvSpPr>
            <p:spPr>
              <a:xfrm>
                <a:off x="47625" y="1240790"/>
                <a:ext cx="8287385" cy="1592580"/>
              </a:xfrm>
              <a:prstGeom prst="rect">
                <a:avLst/>
              </a:prstGeom>
              <a:blipFill rotWithShape="1">
                <a:blip r:embed="rId8"/>
                <a:stretch>
                  <a:fillRect b="-16388"/>
                </a:stretch>
              </a:blipFill>
            </p:spPr>
            <p:txBody>
              <a:bodyPr/>
              <a:lstStyle/>
              <a:p>
                <a:r>
                  <a:rPr lang="en-US" altLang="en-US">
                    <a:noFill/>
                  </a:rPr>
                  <a:t> </a:t>
                </a:r>
              </a:p>
            </p:txBody>
          </p:sp>
        </mc:Fallback>
      </mc:AlternateContent>
      <p:graphicFrame>
        <p:nvGraphicFramePr>
          <p:cNvPr id="12" name="Object 11"/>
          <p:cNvGraphicFramePr/>
          <p:nvPr/>
        </p:nvGraphicFramePr>
        <p:xfrm>
          <a:off x="6058535" y="1889125"/>
          <a:ext cx="321310" cy="265430"/>
        </p:xfrm>
        <a:graphic>
          <a:graphicData uri="http://schemas.openxmlformats.org/presentationml/2006/ole">
            <mc:AlternateContent xmlns:mc="http://schemas.openxmlformats.org/markup-compatibility/2006">
              <mc:Choice xmlns:v="urn:schemas-microsoft-com:vml" Requires="v">
                <p:oleObj r:id="rId9" imgW="241300" imgH="215900" progId="Equation.DSMT4">
                  <p:embed/>
                </p:oleObj>
              </mc:Choice>
              <mc:Fallback>
                <p:oleObj r:id="rId9" imgW="241300" imgH="215900" progId="Equation.DSMT4">
                  <p:embed/>
                  <p:pic>
                    <p:nvPicPr>
                      <p:cNvPr id="0" name="Picture 12"/>
                      <p:cNvPicPr/>
                      <p:nvPr/>
                    </p:nvPicPr>
                    <p:blipFill>
                      <a:blip r:embed="rId10"/>
                      <a:stretch>
                        <a:fillRect/>
                      </a:stretch>
                    </p:blipFill>
                    <p:spPr>
                      <a:xfrm>
                        <a:off x="6058535" y="1889125"/>
                        <a:ext cx="321310" cy="265430"/>
                      </a:xfrm>
                      <a:prstGeom prst="rect">
                        <a:avLst/>
                      </a:prstGeom>
                    </p:spPr>
                  </p:pic>
                </p:oleObj>
              </mc:Fallback>
            </mc:AlternateContent>
          </a:graphicData>
        </a:graphic>
      </p:graphicFrame>
      <p:sp>
        <p:nvSpPr>
          <p:cNvPr id="11" name="Text Box 10"/>
          <p:cNvSpPr txBox="1"/>
          <p:nvPr/>
        </p:nvSpPr>
        <p:spPr>
          <a:xfrm>
            <a:off x="33655" y="2889250"/>
            <a:ext cx="4572000" cy="460375"/>
          </a:xfrm>
          <a:prstGeom prst="rect">
            <a:avLst/>
          </a:prstGeom>
          <a:noFill/>
        </p:spPr>
        <p:txBody>
          <a:bodyPr wrap="square" rtlCol="0" anchor="t">
            <a:spAutoFit/>
          </a:bodyPr>
          <a:lstStyle/>
          <a:p>
            <a:r>
              <a:rPr lang="en-US" altLang="en-GB" sz="2400" b="1">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2. Trung vị (Me)</a:t>
            </a:r>
          </a:p>
        </p:txBody>
      </p:sp>
      <p:sp>
        <p:nvSpPr>
          <p:cNvPr id="14" name="Text Box 13"/>
          <p:cNvSpPr txBox="1"/>
          <p:nvPr/>
        </p:nvSpPr>
        <p:spPr>
          <a:xfrm>
            <a:off x="47625" y="3328670"/>
            <a:ext cx="9092565" cy="1345565"/>
          </a:xfrm>
          <a:prstGeom prst="rect">
            <a:avLst/>
          </a:prstGeom>
          <a:noFill/>
        </p:spPr>
        <p:txBody>
          <a:bodyPr wrap="square" rtlCol="0" anchor="t">
            <a:spAutoFit/>
          </a:bodyPr>
          <a:lstStyle/>
          <a:p>
            <a:pPr marL="0" marR="0" lvl="0" indent="0" algn="l" rtl="0">
              <a:lnSpc>
                <a:spcPct val="120000"/>
              </a:lnSpc>
              <a:spcBef>
                <a:spcPts val="0"/>
              </a:spcBef>
              <a:spcAft>
                <a:spcPts val="0"/>
              </a:spcAft>
              <a:buFont typeface="Arial" panose="020B0604020202020204" pitchFamily="34" charset="0"/>
              <a:buNone/>
            </a:pPr>
            <a:r>
              <a:rPr lang="en-US" sz="1700" b="1" i="1">
                <a:solidFill>
                  <a:schemeClr val="tx1"/>
                </a:solidFill>
                <a:latin typeface="UTM Centur" panose="02040603050506020204" charset="0"/>
                <a:cs typeface="UTM Centur" panose="02040603050506020204" charset="0"/>
                <a:sym typeface="+mn-ea"/>
              </a:rPr>
              <a:t>Bước 1</a:t>
            </a:r>
            <a:r>
              <a:rPr lang="en-US" sz="1700">
                <a:solidFill>
                  <a:schemeClr val="tx1"/>
                </a:solidFill>
                <a:latin typeface="UTM Centur" panose="02040603050506020204" charset="0"/>
                <a:cs typeface="UTM Centur" panose="02040603050506020204" charset="0"/>
                <a:sym typeface="+mn-ea"/>
              </a:rPr>
              <a:t>: Sắp xếp các giá trị trong mẫu số liệu theo thứ tự không giảm.</a:t>
            </a:r>
          </a:p>
          <a:p>
            <a:pPr marL="0" marR="0" lvl="0" indent="0" algn="l" rtl="0">
              <a:lnSpc>
                <a:spcPct val="120000"/>
              </a:lnSpc>
              <a:spcBef>
                <a:spcPts val="0"/>
              </a:spcBef>
              <a:spcAft>
                <a:spcPts val="0"/>
              </a:spcAft>
              <a:buNone/>
            </a:pPr>
            <a:r>
              <a:rPr lang="en-US" sz="1700" b="1" i="1">
                <a:latin typeface="UTM Centur" panose="02040603050506020204" charset="0"/>
                <a:cs typeface="UTM Centur" panose="02040603050506020204" charset="0"/>
              </a:rPr>
              <a:t>Bước 2</a:t>
            </a:r>
            <a:r>
              <a:rPr lang="en-US" sz="1700" i="1">
                <a:latin typeface="UTM Centur" panose="02040603050506020204" charset="0"/>
                <a:cs typeface="UTM Centur" panose="02040603050506020204" charset="0"/>
              </a:rPr>
              <a:t>:  - </a:t>
            </a:r>
            <a:r>
              <a:rPr lang="en-US" sz="1700">
                <a:latin typeface="UTM Centur" panose="02040603050506020204" charset="0"/>
                <a:cs typeface="UTM Centur" panose="02040603050506020204" charset="0"/>
              </a:rPr>
              <a:t>Nếu số giá trị là </a:t>
            </a:r>
            <a:r>
              <a:rPr lang="en-US" sz="1700" u="sng">
                <a:solidFill>
                  <a:srgbClr val="FF0000"/>
                </a:solidFill>
                <a:latin typeface="UTM Centur" panose="02040603050506020204" charset="0"/>
                <a:cs typeface="UTM Centur" panose="02040603050506020204" charset="0"/>
              </a:rPr>
              <a:t>số lẻ</a:t>
            </a:r>
            <a:r>
              <a:rPr lang="en-US" sz="1700">
                <a:latin typeface="UTM Centur" panose="02040603050506020204" charset="0"/>
                <a:cs typeface="UTM Centur" panose="02040603050506020204" charset="0"/>
              </a:rPr>
              <a:t> thì</a:t>
            </a:r>
            <a:r>
              <a:rPr lang="en-US" sz="1700">
                <a:latin typeface="UTM Centur" panose="02040603050506020204" charset="0"/>
                <a:cs typeface="UTM Centur" panose="02040603050506020204" charset="0"/>
                <a:sym typeface="+mn-ea"/>
              </a:rPr>
              <a:t> trung vị 			</a:t>
            </a:r>
            <a:r>
              <a:rPr lang="en-US" sz="1700">
                <a:latin typeface="UTM Centur" panose="02040603050506020204" charset="0"/>
                <a:cs typeface="UTM Centur" panose="02040603050506020204" charset="0"/>
              </a:rPr>
              <a:t>của mẫu số liệu.</a:t>
            </a:r>
          </a:p>
          <a:p>
            <a:pPr marL="457200" marR="0" lvl="1" indent="457200" algn="l" rtl="0">
              <a:lnSpc>
                <a:spcPct val="120000"/>
              </a:lnSpc>
              <a:spcBef>
                <a:spcPts val="0"/>
              </a:spcBef>
              <a:spcAft>
                <a:spcPts val="0"/>
              </a:spcAft>
              <a:buNone/>
            </a:pPr>
            <a:r>
              <a:rPr lang="en-US" sz="1700">
                <a:latin typeface="UTM Centur" panose="02040603050506020204" charset="0"/>
                <a:cs typeface="UTM Centur" panose="02040603050506020204" charset="0"/>
              </a:rPr>
              <a:t>- </a:t>
            </a:r>
            <a:r>
              <a:rPr lang="en-US" sz="1700">
                <a:latin typeface="UTM Centur" panose="02040603050506020204" charset="0"/>
                <a:cs typeface="UTM Centur" panose="02040603050506020204" charset="0"/>
                <a:sym typeface="+mn-ea"/>
              </a:rPr>
              <a:t>Nếu số giá trị là </a:t>
            </a:r>
            <a:r>
              <a:rPr lang="en-US" sz="1700" u="sng">
                <a:solidFill>
                  <a:srgbClr val="FF0000"/>
                </a:solidFill>
                <a:latin typeface="UTM Centur" panose="02040603050506020204" charset="0"/>
                <a:cs typeface="UTM Centur" panose="02040603050506020204" charset="0"/>
                <a:sym typeface="+mn-ea"/>
              </a:rPr>
              <a:t>số chẵn</a:t>
            </a:r>
            <a:r>
              <a:rPr lang="en-US" sz="1700">
                <a:latin typeface="UTM Centur" panose="02040603050506020204" charset="0"/>
                <a:cs typeface="UTM Centur" panose="02040603050506020204" charset="0"/>
                <a:sym typeface="+mn-ea"/>
              </a:rPr>
              <a:t>, trung vị là </a:t>
            </a:r>
          </a:p>
          <a:p>
            <a:pPr marL="285750" marR="0" lvl="0" indent="-285750" algn="l" rtl="0">
              <a:lnSpc>
                <a:spcPct val="120000"/>
              </a:lnSpc>
              <a:spcBef>
                <a:spcPts val="0"/>
              </a:spcBef>
              <a:spcAft>
                <a:spcPts val="0"/>
              </a:spcAft>
              <a:buFont typeface="Wingdings" panose="05000000000000000000" charset="0"/>
              <a:buChar char="v"/>
            </a:pPr>
            <a:r>
              <a:rPr lang="en-US" sz="1700" i="1">
                <a:solidFill>
                  <a:schemeClr val="tx1"/>
                </a:solidFill>
                <a:latin typeface="UTM Centur" panose="02040603050506020204" charset="0"/>
                <a:cs typeface="UTM Centur" panose="02040603050506020204" charset="0"/>
                <a:sym typeface="+mn-ea"/>
              </a:rPr>
              <a:t>Trung vị xác định điểm giữa của tập hợp dữ liệu.</a:t>
            </a:r>
          </a:p>
        </p:txBody>
      </p:sp>
      <p:sp>
        <p:nvSpPr>
          <p:cNvPr id="5" name="Text Box 4"/>
          <p:cNvSpPr txBox="1"/>
          <p:nvPr/>
        </p:nvSpPr>
        <p:spPr>
          <a:xfrm>
            <a:off x="4610100" y="3679825"/>
            <a:ext cx="4572000" cy="352425"/>
          </a:xfrm>
          <a:prstGeom prst="rect">
            <a:avLst/>
          </a:prstGeom>
          <a:noFill/>
        </p:spPr>
        <p:txBody>
          <a:bodyPr wrap="square" rtlCol="0" anchor="t">
            <a:spAutoFit/>
          </a:bodyPr>
          <a:lstStyle/>
          <a:p>
            <a:r>
              <a:rPr lang="en-US" sz="1700" u="sng">
                <a:solidFill>
                  <a:srgbClr val="FF0000"/>
                </a:solidFill>
                <a:latin typeface="UTM Centur" panose="02040603050506020204" charset="0"/>
                <a:cs typeface="UTM Centur" panose="02040603050506020204" charset="0"/>
                <a:sym typeface="+mn-ea"/>
              </a:rPr>
              <a:t>giá trị chính giữa</a:t>
            </a:r>
          </a:p>
        </p:txBody>
      </p:sp>
      <p:sp>
        <p:nvSpPr>
          <p:cNvPr id="2" name="Text Box 1"/>
          <p:cNvSpPr txBox="1"/>
          <p:nvPr/>
        </p:nvSpPr>
        <p:spPr>
          <a:xfrm>
            <a:off x="4754880" y="3994150"/>
            <a:ext cx="4572000" cy="352425"/>
          </a:xfrm>
          <a:prstGeom prst="rect">
            <a:avLst/>
          </a:prstGeom>
          <a:noFill/>
        </p:spPr>
        <p:txBody>
          <a:bodyPr wrap="square" rtlCol="0" anchor="t">
            <a:spAutoFit/>
          </a:bodyPr>
          <a:lstStyle/>
          <a:p>
            <a:r>
              <a:rPr lang="en-US" sz="1700" u="sng">
                <a:solidFill>
                  <a:srgbClr val="FF0000"/>
                </a:solidFill>
                <a:latin typeface="UTM Centur" panose="02040603050506020204" charset="0"/>
                <a:cs typeface="UTM Centur" panose="02040603050506020204" charset="0"/>
                <a:sym typeface="+mn-ea"/>
              </a:rPr>
              <a:t>trung bình cộng của hai giá trị chính giữa.</a:t>
            </a:r>
          </a:p>
        </p:txBody>
      </p:sp>
      <p:graphicFrame>
        <p:nvGraphicFramePr>
          <p:cNvPr id="3" name="Object 2"/>
          <p:cNvGraphicFramePr/>
          <p:nvPr/>
        </p:nvGraphicFramePr>
        <p:xfrm>
          <a:off x="5354320" y="1290955"/>
          <a:ext cx="375920" cy="261620"/>
        </p:xfrm>
        <a:graphic>
          <a:graphicData uri="http://schemas.openxmlformats.org/presentationml/2006/ole">
            <mc:AlternateContent xmlns:mc="http://schemas.openxmlformats.org/markup-compatibility/2006">
              <mc:Choice xmlns:v="urn:schemas-microsoft-com:vml" Requires="v">
                <p:oleObj r:id="rId11" imgW="241300" imgH="215900" progId="Equation.DSMT4">
                  <p:embed/>
                </p:oleObj>
              </mc:Choice>
              <mc:Fallback>
                <p:oleObj r:id="rId11" imgW="241300" imgH="215900" progId="Equation.DSMT4">
                  <p:embed/>
                  <p:pic>
                    <p:nvPicPr>
                      <p:cNvPr id="0" name="Picture 9"/>
                      <p:cNvPicPr/>
                      <p:nvPr/>
                    </p:nvPicPr>
                    <p:blipFill>
                      <a:blip r:embed="rId12"/>
                      <a:stretch>
                        <a:fillRect/>
                      </a:stretch>
                    </p:blipFill>
                    <p:spPr>
                      <a:xfrm>
                        <a:off x="5354320" y="1290955"/>
                        <a:ext cx="375920" cy="261620"/>
                      </a:xfrm>
                      <a:prstGeom prst="rect">
                        <a:avLst/>
                      </a:prstGeom>
                    </p:spPr>
                  </p:pic>
                </p:oleObj>
              </mc:Fallback>
            </mc:AlternateContent>
          </a:graphicData>
        </a:graphic>
      </p:graphicFrame>
      <p:graphicFrame>
        <p:nvGraphicFramePr>
          <p:cNvPr id="15" name="Object 14"/>
          <p:cNvGraphicFramePr/>
          <p:nvPr/>
        </p:nvGraphicFramePr>
        <p:xfrm>
          <a:off x="5709920" y="1197610"/>
          <a:ext cx="1259840" cy="506730"/>
        </p:xfrm>
        <a:graphic>
          <a:graphicData uri="http://schemas.openxmlformats.org/presentationml/2006/ole">
            <mc:AlternateContent xmlns:mc="http://schemas.openxmlformats.org/markup-compatibility/2006">
              <mc:Choice xmlns:v="urn:schemas-microsoft-com:vml" Requires="v">
                <p:oleObj r:id="rId13" imgW="1355090" imgH="605155" progId="Equation.DSMT4">
                  <p:embed/>
                </p:oleObj>
              </mc:Choice>
              <mc:Fallback>
                <p:oleObj r:id="rId13" imgW="1355090" imgH="605155" progId="Equation.DSMT4">
                  <p:embed/>
                  <p:pic>
                    <p:nvPicPr>
                      <p:cNvPr id="0" name="Picture 7"/>
                      <p:cNvPicPr/>
                      <p:nvPr/>
                    </p:nvPicPr>
                    <p:blipFill>
                      <a:blip r:embed="rId14"/>
                      <a:stretch>
                        <a:fillRect/>
                      </a:stretch>
                    </p:blipFill>
                    <p:spPr>
                      <a:xfrm>
                        <a:off x="5709920" y="1197610"/>
                        <a:ext cx="1259840" cy="506730"/>
                      </a:xfrm>
                      <a:prstGeom prst="rect">
                        <a:avLst/>
                      </a:prstGeom>
                    </p:spPr>
                  </p:pic>
                </p:oleObj>
              </mc:Fallback>
            </mc:AlternateContent>
          </a:graphicData>
        </a:graphic>
      </p:graphicFrame>
      <p:graphicFrame>
        <p:nvGraphicFramePr>
          <p:cNvPr id="9" name="Object 8"/>
          <p:cNvGraphicFramePr/>
          <p:nvPr/>
        </p:nvGraphicFramePr>
        <p:xfrm>
          <a:off x="6348095" y="1825625"/>
          <a:ext cx="1770380" cy="461010"/>
        </p:xfrm>
        <a:graphic>
          <a:graphicData uri="http://schemas.openxmlformats.org/presentationml/2006/ole">
            <mc:AlternateContent xmlns:mc="http://schemas.openxmlformats.org/markup-compatibility/2006">
              <mc:Choice xmlns:v="urn:schemas-microsoft-com:vml" Requires="v">
                <p:oleObj r:id="rId15" imgW="1819910" imgH="473710" progId="Equation.DSMT4">
                  <p:embed/>
                </p:oleObj>
              </mc:Choice>
              <mc:Fallback>
                <p:oleObj r:id="rId15" imgW="1819910" imgH="473710" progId="Equation.DSMT4">
                  <p:embed/>
                  <p:pic>
                    <p:nvPicPr>
                      <p:cNvPr id="0" name="Picture 9"/>
                      <p:cNvPicPr/>
                      <p:nvPr/>
                    </p:nvPicPr>
                    <p:blipFill>
                      <a:blip r:embed="rId16"/>
                      <a:stretch>
                        <a:fillRect/>
                      </a:stretch>
                    </p:blipFill>
                    <p:spPr>
                      <a:xfrm>
                        <a:off x="6348095" y="1825625"/>
                        <a:ext cx="1770380" cy="461010"/>
                      </a:xfrm>
                      <a:prstGeom prst="rect">
                        <a:avLst/>
                      </a:prstGeom>
                    </p:spPr>
                  </p:pic>
                </p:oleObj>
              </mc:Fallback>
            </mc:AlternateContent>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250" fill="hold">
                                          <p:stCondLst>
                                            <p:cond delay="0"/>
                                          </p:stCondLst>
                                        </p:cTn>
                                        <p:tgtEl>
                                          <p:spTgt spid="201"/>
                                        </p:tgtEl>
                                        <p:attrNameLst>
                                          <p:attrName>style.visibility</p:attrName>
                                        </p:attrNameLst>
                                      </p:cBhvr>
                                      <p:to>
                                        <p:strVal val="visible"/>
                                      </p:to>
                                    </p:set>
                                    <p:anim calcmode="lin" valueType="num">
                                      <p:cBhvr additive="base">
                                        <p:cTn id="7" dur="250" fill="hold"/>
                                        <p:tgtEl>
                                          <p:spTgt spid="201"/>
                                        </p:tgtEl>
                                        <p:attrNameLst>
                                          <p:attrName>ppt_x</p:attrName>
                                        </p:attrNameLst>
                                      </p:cBhvr>
                                      <p:tavLst>
                                        <p:tav tm="0">
                                          <p:val>
                                            <p:strVal val="#ppt_x"/>
                                          </p:val>
                                        </p:tav>
                                        <p:tav tm="100000">
                                          <p:val>
                                            <p:strVal val="#ppt_x"/>
                                          </p:val>
                                        </p:tav>
                                      </p:tavLst>
                                    </p:anim>
                                    <p:anim calcmode="lin" valueType="num">
                                      <p:cBhvr additive="base">
                                        <p:cTn id="8" dur="250" fill="hold"/>
                                        <p:tgtEl>
                                          <p:spTgt spid="2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strips(down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fill="hold"/>
                                        <p:tgtEl>
                                          <p:spTgt spid="2"/>
                                        </p:tgtEl>
                                        <p:attrNameLst>
                                          <p:attrName>ppt_x</p:attrName>
                                        </p:attrNameLst>
                                      </p:cBhvr>
                                      <p:tavLst>
                                        <p:tav tm="0">
                                          <p:val>
                                            <p:strVal val="#ppt_x"/>
                                          </p:val>
                                        </p:tav>
                                        <p:tav tm="100000">
                                          <p:val>
                                            <p:strVal val="#ppt_x"/>
                                          </p:val>
                                        </p:tav>
                                      </p:tavLst>
                                    </p:anim>
                                    <p:anim calcmode="lin" valueType="num">
                                      <p:cBhvr additive="base">
                                        <p:cTn id="5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P spid="201" grpId="1"/>
      <p:bldP spid="6" grpId="0"/>
      <p:bldP spid="6" grpId="1"/>
      <p:bldP spid="7" grpId="0"/>
      <p:bldP spid="7" grpId="1"/>
      <p:bldP spid="11" grpId="0"/>
      <p:bldP spid="14" grpId="0"/>
      <p:bldP spid="14" grpId="1"/>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1" y="-7144"/>
            <a:ext cx="6857999" cy="51434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1000" y="0"/>
            <a:ext cx="6857999" cy="5143499"/>
          </a:xfrm>
          <a:prstGeom prst="rect">
            <a:avLst/>
          </a:prstGeom>
        </p:spPr>
      </p:pic>
      <p:pic>
        <p:nvPicPr>
          <p:cNvPr id="8" name="Picture 7"/>
          <p:cNvPicPr>
            <a:picLocks noChangeAspect="1"/>
          </p:cNvPicPr>
          <p:nvPr/>
        </p:nvPicPr>
        <p:blipFill>
          <a:blip r:embed="rId10"/>
          <a:stretch>
            <a:fillRect/>
          </a:stretch>
        </p:blipFill>
        <p:spPr>
          <a:xfrm>
            <a:off x="2814379" y="3650226"/>
            <a:ext cx="1484441" cy="1068797"/>
          </a:xfrm>
          <a:prstGeom prst="rect">
            <a:avLst/>
          </a:prstGeom>
        </p:spPr>
      </p:pic>
      <p:sp>
        <p:nvSpPr>
          <p:cNvPr id="2" name="Rectangle 1"/>
          <p:cNvSpPr/>
          <p:nvPr/>
        </p:nvSpPr>
        <p:spPr>
          <a:xfrm>
            <a:off x="1696049" y="739601"/>
            <a:ext cx="3721100" cy="1315085"/>
          </a:xfrm>
          <a:prstGeom prst="rect">
            <a:avLst/>
          </a:prstGeom>
          <a:noFill/>
        </p:spPr>
        <p:txBody>
          <a:bodyPr wrap="none" lIns="68580" tIns="34290" rIns="68580" bIns="34290">
            <a:spAutoFit/>
          </a:bodyPr>
          <a:lstStyle/>
          <a:p>
            <a:pPr algn="ctr"/>
            <a:r>
              <a:rPr lang="en-US" sz="405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charset="0"/>
                <a:cs typeface="UTM Showcard" panose="02040603050506020204" charset="0"/>
              </a:rPr>
              <a:t>VƯỢT CHƯỚNG</a:t>
            </a:r>
          </a:p>
          <a:p>
            <a:pPr algn="ctr"/>
            <a:r>
              <a:rPr lang="en-US" sz="405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charset="0"/>
                <a:cs typeface="UTM Showcard" panose="02040603050506020204" charset="0"/>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43400" y="5453744"/>
            <a:ext cx="457200" cy="4572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886450" y="5453742"/>
            <a:ext cx="457200"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par>
                                <p:cTn id="23" presetID="50" presetClass="exit" presetSubtype="0" accel="100000" fill="hold" grpId="0" nodeType="withEffect">
                                  <p:stCondLst>
                                    <p:cond delay="0"/>
                                  </p:stCondLst>
                                  <p:iterate type="lt">
                                    <p:tmPct val="0"/>
                                  </p:iterate>
                                  <p:childTnLst>
                                    <p:anim calcmode="lin" valueType="num">
                                      <p:cBhvr>
                                        <p:cTn id="24"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5"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6" dur="1000"/>
                                        <p:tgtEl>
                                          <p:spTgt spid="2">
                                            <p:txEl>
                                              <p:pRg st="0" end="0"/>
                                            </p:txEl>
                                          </p:spTgt>
                                        </p:tgtEl>
                                      </p:cBhvr>
                                    </p:animEffect>
                                    <p:set>
                                      <p:cBhvr>
                                        <p:cTn id="27" dur="1" fill="hold">
                                          <p:stCondLst>
                                            <p:cond delay="999"/>
                                          </p:stCondLst>
                                        </p:cTn>
                                        <p:tgtEl>
                                          <p:spTgt spid="2">
                                            <p:txEl>
                                              <p:pRg st="0" end="0"/>
                                            </p:txEl>
                                          </p:spTgt>
                                        </p:tgtEl>
                                        <p:attrNameLst>
                                          <p:attrName>style.visibility</p:attrName>
                                        </p:attrNameLst>
                                      </p:cBhvr>
                                      <p:to>
                                        <p:strVal val="hidden"/>
                                      </p:to>
                                    </p:set>
                                  </p:childTnLst>
                                </p:cTn>
                              </p:par>
                              <p:par>
                                <p:cTn id="28" presetID="50" presetClass="exit" presetSubtype="0" accel="100000" fill="hold" grpId="0" nodeType="withEffect">
                                  <p:stCondLst>
                                    <p:cond delay="0"/>
                                  </p:stCondLst>
                                  <p:iterate type="lt">
                                    <p:tmPct val="0"/>
                                  </p:iterate>
                                  <p:childTnLst>
                                    <p:anim calcmode="lin" valueType="num">
                                      <p:cBhvr>
                                        <p:cTn id="29"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0"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1" dur="1000"/>
                                        <p:tgtEl>
                                          <p:spTgt spid="2">
                                            <p:txEl>
                                              <p:pRg st="1" end="1"/>
                                            </p:txEl>
                                          </p:spTgt>
                                        </p:tgtEl>
                                      </p:cBhvr>
                                    </p:animEffect>
                                    <p:set>
                                      <p:cBhvr>
                                        <p:cTn id="32" dur="1" fill="hold">
                                          <p:stCondLst>
                                            <p:cond delay="999"/>
                                          </p:stCondLst>
                                        </p:cTn>
                                        <p:tgtEl>
                                          <p:spTgt spid="2">
                                            <p:txEl>
                                              <p:pRg st="1" end="1"/>
                                            </p:txEl>
                                          </p:spTgt>
                                        </p:tgtEl>
                                        <p:attrNameLst>
                                          <p:attrName>style.visibility</p:attrName>
                                        </p:attrNameLst>
                                      </p:cBhvr>
                                      <p:to>
                                        <p:strVal val="hidden"/>
                                      </p:to>
                                    </p:set>
                                  </p:childTnLst>
                                </p:cTn>
                              </p:par>
                            </p:childTnLst>
                          </p:cTn>
                        </p:par>
                        <p:par>
                          <p:cTn id="33" fill="hold">
                            <p:stCondLst>
                              <p:cond delay="1000"/>
                            </p:stCondLst>
                            <p:childTnLst>
                              <p:par>
                                <p:cTn id="34" presetID="35" presetClass="path" presetSubtype="0" accel="50000" decel="50000" fill="hold" nodeType="afterEffect">
                                  <p:stCondLst>
                                    <p:cond delay="0"/>
                                  </p:stCondLst>
                                  <p:childTnLst>
                                    <p:animMotion origin="layout" path="M 0 0 L -1 0 " pathEditMode="relative" rAng="0" ptsTypes="AA">
                                      <p:cBhvr>
                                        <p:cTn id="35" dur="3000" fill="hold"/>
                                        <p:tgtEl>
                                          <p:spTgt spid="4"/>
                                        </p:tgtEl>
                                        <p:attrNameLst>
                                          <p:attrName>ppt_x</p:attrName>
                                          <p:attrName>ppt_y</p:attrName>
                                        </p:attrNameLst>
                                      </p:cBhvr>
                                      <p:rCtr x="-50000" y="0"/>
                                    </p:animMotion>
                                  </p:childTnLst>
                                  <p:subTnLst>
                                    <p:audio>
                                      <p:cMediaNode>
                                        <p:cTn display="0" masterRel="sameClick">
                                          <p:stCondLst>
                                            <p:cond evt="begin" delay="0">
                                              <p:tn val="34"/>
                                            </p:cond>
                                          </p:stCondLst>
                                          <p:endCondLst>
                                            <p:cond evt="onStopAudio" delay="0">
                                              <p:tgtEl>
                                                <p:sldTgt/>
                                              </p:tgtEl>
                                            </p:cond>
                                          </p:endCondLst>
                                        </p:cTn>
                                        <p:tgtEl>
                                          <p:sndTgt r:embed="rId7" name="Car.wav"/>
                                        </p:tgtEl>
                                      </p:cMediaNode>
                                    </p:audio>
                                  </p:subTnLst>
                                </p:cTn>
                              </p:par>
                              <p:par>
                                <p:cTn id="36" presetID="1" presetClass="mediacall" presetSubtype="0" fill="hold" nodeType="withEffect">
                                  <p:stCondLst>
                                    <p:cond delay="0"/>
                                  </p:stCondLst>
                                  <p:childTnLst>
                                    <p:cmd type="call" cmd="playFrom(0.0)">
                                      <p:cBhvr>
                                        <p:cTn id="37" dur="3082" fill="hold"/>
                                        <p:tgtEl>
                                          <p:spTgt spid="3"/>
                                        </p:tgtEl>
                                      </p:cBhvr>
                                    </p:cmd>
                                  </p:childTnLst>
                                </p:cTn>
                              </p:par>
                              <p:par>
                                <p:cTn id="38" presetID="35" presetClass="path" presetSubtype="0" accel="50000" decel="50000" fill="hold" nodeType="withEffect">
                                  <p:stCondLst>
                                    <p:cond delay="0"/>
                                  </p:stCondLst>
                                  <p:childTnLst>
                                    <p:animMotion origin="layout" path="M 0 0 L -1 0 " pathEditMode="relative" rAng="0" ptsTypes="AA">
                                      <p:cBhvr>
                                        <p:cTn id="39"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3"/>
                </p:tgtEl>
              </p:cMediaNode>
            </p:audio>
            <p:audio>
              <p:cMediaNode vol="80000">
                <p:cTn id="41"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0"/>
            <a:ext cx="6857999" cy="51434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0" y="0"/>
            <a:ext cx="6857999" cy="51434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6103" y="4271544"/>
            <a:ext cx="924629" cy="528359"/>
          </a:xfrm>
          <a:prstGeom prst="rect">
            <a:avLst/>
          </a:prstGeom>
        </p:spPr>
      </p:pic>
      <p:pic>
        <p:nvPicPr>
          <p:cNvPr id="8" name="Picture 7"/>
          <p:cNvPicPr>
            <a:picLocks noChangeAspect="1"/>
          </p:cNvPicPr>
          <p:nvPr/>
        </p:nvPicPr>
        <p:blipFill>
          <a:blip r:embed="rId9"/>
          <a:stretch>
            <a:fillRect/>
          </a:stretch>
        </p:blipFill>
        <p:spPr>
          <a:xfrm>
            <a:off x="2814379" y="3650226"/>
            <a:ext cx="1484441" cy="1068797"/>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43400" y="5257798"/>
            <a:ext cx="457200" cy="4572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65489" y="3244793"/>
            <a:ext cx="955631" cy="466385"/>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200646" y="5257799"/>
            <a:ext cx="457200" cy="457200"/>
          </a:xfrm>
          <a:prstGeom prst="rect">
            <a:avLst/>
          </a:prstGeom>
        </p:spPr>
      </p:pic>
      <p:sp>
        <p:nvSpPr>
          <p:cNvPr id="11" name="Rectangle 10"/>
          <p:cNvSpPr/>
          <p:nvPr/>
        </p:nvSpPr>
        <p:spPr>
          <a:xfrm>
            <a:off x="1371600" y="219551"/>
            <a:ext cx="6629400" cy="12001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a:solidFill>
                  <a:srgbClr val="002060"/>
                </a:solidFill>
                <a:latin typeface="Times New Roman" panose="02020603050405020304" charset="0"/>
                <a:cs typeface="Times New Roman" panose="02020603050405020304" charset="0"/>
              </a:rPr>
              <a:t>Tuổi thọ (tính theo năm) của 6 loại bóng đèn được ghi lại như sau:</a:t>
            </a:r>
          </a:p>
          <a:p>
            <a:pPr algn="ctr"/>
            <a:r>
              <a:rPr lang="en-US" sz="1800">
                <a:solidFill>
                  <a:srgbClr val="002060"/>
                </a:solidFill>
                <a:latin typeface="Times New Roman" panose="02020603050405020304" charset="0"/>
                <a:cs typeface="Times New Roman" panose="02020603050405020304" charset="0"/>
              </a:rPr>
              <a:t>19     20     31     18     26     24 </a:t>
            </a:r>
          </a:p>
          <a:p>
            <a:pPr algn="l"/>
            <a:r>
              <a:rPr lang="en-US" sz="1800">
                <a:solidFill>
                  <a:srgbClr val="002060"/>
                </a:solidFill>
                <a:latin typeface="Times New Roman" panose="02020603050405020304" charset="0"/>
                <a:cs typeface="Times New Roman" panose="02020603050405020304" charset="0"/>
              </a:rPr>
              <a:t>Tính số trung bình cộng của mẫu số liệu trên</a:t>
            </a:r>
          </a:p>
        </p:txBody>
      </p:sp>
      <p:sp>
        <p:nvSpPr>
          <p:cNvPr id="17" name="Rectangle 16"/>
          <p:cNvSpPr/>
          <p:nvPr/>
        </p:nvSpPr>
        <p:spPr>
          <a:xfrm>
            <a:off x="1371600" y="1533978"/>
            <a:ext cx="6429375" cy="9756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panose="02020603050405020304" charset="0"/>
                <a:cs typeface="Times New Roman" panose="02020603050405020304" charset="0"/>
              </a:rPr>
              <a:t>23 năm</a:t>
            </a:r>
          </a:p>
        </p:txBody>
      </p:sp>
      <p:pic>
        <p:nvPicPr>
          <p:cNvPr id="14" name="Picture 13"/>
          <p:cNvPicPr>
            <a:picLocks noChangeAspect="1"/>
          </p:cNvPicPr>
          <p:nvPr/>
        </p:nvPicPr>
        <p:blipFill>
          <a:blip r:embed="rId12"/>
          <a:stretch>
            <a:fillRect/>
          </a:stretch>
        </p:blipFill>
        <p:spPr>
          <a:xfrm>
            <a:off x="1241198" y="2851588"/>
            <a:ext cx="1061369" cy="973751"/>
          </a:xfrm>
          <a:prstGeom prst="rect">
            <a:avLst/>
          </a:prstGeom>
        </p:spPr>
      </p:pic>
      <p:sp>
        <p:nvSpPr>
          <p:cNvPr id="10" name="Oval Callout 9"/>
          <p:cNvSpPr/>
          <p:nvPr/>
        </p:nvSpPr>
        <p:spPr>
          <a:xfrm>
            <a:off x="1810226" y="2430304"/>
            <a:ext cx="1420654" cy="884396"/>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a:solidFill>
                  <a:schemeClr val="accent1">
                    <a:lumMod val="50000"/>
                  </a:schemeClr>
                </a:solidFill>
                <a:latin typeface="UTM Kabel KT" panose="02040603050506020204" charset="0"/>
                <a:cs typeface="UTM Kabel KT" panose="02040603050506020204" charset="0"/>
              </a:rPr>
              <a:t>Không trả lời được thì mình giúp cho để qua vòng nhé!</a:t>
            </a:r>
          </a:p>
        </p:txBody>
      </p:sp>
      <p:sp>
        <p:nvSpPr>
          <p:cNvPr id="9" name="Rectangular Callout 8"/>
          <p:cNvSpPr/>
          <p:nvPr/>
        </p:nvSpPr>
        <p:spPr>
          <a:xfrm>
            <a:off x="1909482" y="2571750"/>
            <a:ext cx="3573170" cy="673043"/>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7030A0"/>
                </a:solidFill>
                <a:latin typeface="Times New Roman" panose="02020603050405020304" charset="0"/>
                <a:cs typeface="Times New Roman" panose="02020603050405020304" charset="0"/>
              </a:rPr>
              <a:t>23 năm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indefinite" fill="hold">
                                          <p:stCondLst>
                                            <p:cond delay="0"/>
                                          </p:stCondLst>
                                        </p:cTn>
                                        <p:tgtEl>
                                          <p:spTgt spid="11"/>
                                        </p:tgtEl>
                                        <p:attrNameLst>
                                          <p:attrName>style.visibility</p:attrName>
                                        </p:attrNameLst>
                                      </p:cBhvr>
                                      <p:to>
                                        <p:strVal val="visible"/>
                                      </p:to>
                                    </p:set>
                                    <p:animEffect transition="in" filter="fade">
                                      <p:cBhvr>
                                        <p:cTn id="7" dur="indefinite"/>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10"/>
                                        </p:tgtEl>
                                        <p:attrNameLst>
                                          <p:attrName>style.color</p:attrName>
                                        </p:attrNameLst>
                                      </p:cBhvr>
                                      <p:by>
                                        <p:hsl h="7200000" s="0" l="0"/>
                                      </p:by>
                                    </p:animClr>
                                    <p:animClr clrSpc="hsl" dir="cw">
                                      <p:cBhvr>
                                        <p:cTn id="15" dur="500" fill="hold"/>
                                        <p:tgtEl>
                                          <p:spTgt spid="10"/>
                                        </p:tgtEl>
                                        <p:attrNameLst>
                                          <p:attrName>fillcolor</p:attrName>
                                        </p:attrNameLst>
                                      </p:cBhvr>
                                      <p:by>
                                        <p:hsl h="7200000" s="0" l="0"/>
                                      </p:by>
                                    </p:animClr>
                                    <p:animClr clrSpc="hsl" dir="cw">
                                      <p:cBhvr>
                                        <p:cTn id="16" dur="500" fill="hold"/>
                                        <p:tgtEl>
                                          <p:spTgt spid="10"/>
                                        </p:tgtEl>
                                        <p:attrNameLst>
                                          <p:attrName>stroke.color</p:attrName>
                                        </p:attrNameLst>
                                      </p:cBhvr>
                                      <p:by>
                                        <p:hsl h="7200000" s="0" l="0"/>
                                      </p:by>
                                    </p:animClr>
                                    <p:set>
                                      <p:cBhvr>
                                        <p:cTn id="17" dur="500" fill="hold"/>
                                        <p:tgtEl>
                                          <p:spTgt spid="10"/>
                                        </p:tgtEl>
                                        <p:attrNameLst>
                                          <p:attrName>fill.type</p:attrName>
                                        </p:attrNameLst>
                                      </p:cBhvr>
                                      <p:to>
                                        <p:strVal val="solid"/>
                                      </p:to>
                                    </p:set>
                                  </p:childTnLst>
                                </p:cTn>
                              </p:par>
                              <p:par>
                                <p:cTn id="18" presetID="10" presetClass="exit" presetSubtype="0" fill="hold" grpId="2"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par>
                                <p:cTn id="31" presetID="10" presetClass="exit" presetSubtype="0" fill="hold" grpId="1"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par>
                                <p:cTn id="42" presetID="1" presetClass="mediacall" presetSubtype="0" fill="hold" nodeType="withEffect">
                                  <p:stCondLst>
                                    <p:cond delay="0"/>
                                  </p:stCondLst>
                                  <p:childTnLst>
                                    <p:cmd type="call" cmd="playFrom(0.0)">
                                      <p:cBhvr>
                                        <p:cTn id="43" dur="1306" fill="hold"/>
                                        <p:tgtEl>
                                          <p:spTgt spid="2"/>
                                        </p:tgtEl>
                                      </p:cBhvr>
                                    </p:cmd>
                                  </p:childTnLst>
                                </p:cTn>
                              </p:par>
                              <p:par>
                                <p:cTn id="44" presetID="10" presetClass="exit" presetSubtype="0" fill="hold"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35" presetClass="path" presetSubtype="0" accel="50000" decel="50000" fill="hold" nodeType="withEffect">
                                  <p:stCondLst>
                                    <p:cond delay="0"/>
                                  </p:stCondLst>
                                  <p:childTnLst>
                                    <p:animMotion origin="layout" path="M 0 0 L -1 0 " pathEditMode="relative" rAng="0" ptsTypes="AA">
                                      <p:cBhvr>
                                        <p:cTn id="52" dur="3000" fill="hold"/>
                                        <p:tgtEl>
                                          <p:spTgt spid="4"/>
                                        </p:tgtEl>
                                        <p:attrNameLst>
                                          <p:attrName>ppt_x</p:attrName>
                                          <p:attrName>ppt_y</p:attrName>
                                        </p:attrNameLst>
                                      </p:cBhvr>
                                      <p:rCtr x="-50000" y="0"/>
                                    </p:animMotion>
                                  </p:childTnLst>
                                </p:cTn>
                              </p:par>
                              <p:par>
                                <p:cTn id="53" presetID="1" presetClass="mediacall" presetSubtype="0" fill="hold" nodeType="withEffect">
                                  <p:stCondLst>
                                    <p:cond delay="0"/>
                                  </p:stCondLst>
                                  <p:childTnLst>
                                    <p:cmd type="call" cmd="playFrom(0.0)">
                                      <p:cBhvr>
                                        <p:cTn id="54" dur="3082" fill="hold"/>
                                        <p:tgtEl>
                                          <p:spTgt spid="6"/>
                                        </p:tgtEl>
                                      </p:cBhvr>
                                    </p:cmd>
                                  </p:childTnLst>
                                </p:cTn>
                              </p:par>
                              <p:par>
                                <p:cTn id="55" presetID="35" presetClass="path" presetSubtype="0" accel="50000" decel="50000" fill="hold" nodeType="withEffect">
                                  <p:stCondLst>
                                    <p:cond delay="0"/>
                                  </p:stCondLst>
                                  <p:childTnLst>
                                    <p:animMotion origin="layout" path="M 0 0 L -1 0 " pathEditMode="relative" rAng="0" ptsTypes="AA">
                                      <p:cBhvr>
                                        <p:cTn id="5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7" fill="hold" display="0">
                  <p:stCondLst>
                    <p:cond delay="indefinite"/>
                  </p:stCondLst>
                  <p:endCondLst>
                    <p:cond evt="onStopAudio" delay="0">
                      <p:tgtEl>
                        <p:sldTgt/>
                      </p:tgtEl>
                    </p:cond>
                  </p:endCondLst>
                </p:cTn>
                <p:tgtEl>
                  <p:spTgt spid="2"/>
                </p:tgtEl>
              </p:cMediaNode>
            </p:audio>
            <p:audio>
              <p:cMediaNode vol="80000">
                <p:cTn id="58" fill="hold" display="0">
                  <p:stCondLst>
                    <p:cond delay="indefinite"/>
                  </p:stCondLst>
                  <p:endCondLst>
                    <p:cond evt="onStopAudio" delay="0">
                      <p:tgtEl>
                        <p:sldTgt/>
                      </p:tgtEl>
                    </p:cond>
                  </p:endCondLst>
                </p:cTn>
                <p:tgtEl>
                  <p:spTgt spid="6"/>
                </p:tgtEl>
              </p:cMediaNode>
            </p:audio>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14"/>
                                        </p:tgtEl>
                                      </p:cBhvr>
                                    </p:animEffect>
                                    <p:animScale>
                                      <p:cBhvr>
                                        <p:cTn id="64" dur="250" autoRev="1" fill="hold"/>
                                        <p:tgtEl>
                                          <p:spTgt spid="14"/>
                                        </p:tgtEl>
                                      </p:cBhvr>
                                      <p:by x="105000" y="105000"/>
                                    </p:animScale>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bldLvl="0" animBg="1"/>
      <p:bldP spid="11" grpId="1" bldLvl="0" animBg="1"/>
      <p:bldP spid="17" grpId="0" bldLvl="0" animBg="1"/>
      <p:bldP spid="17" grpId="1" bldLvl="0" animBg="1"/>
      <p:bldP spid="10" grpId="0" bldLvl="0" animBg="1"/>
      <p:bldP spid="10" grpId="1" bldLvl="0" animBg="1"/>
      <p:bldP spid="10" grpId="2" bldLvl="0" animBg="1"/>
      <p:bldP spid="9" grpId="0" bldLvl="0" animBg="1"/>
      <p:bldP spid="9"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0"/>
            <a:ext cx="6857999" cy="51434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0" y="0"/>
            <a:ext cx="6857999" cy="51434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2685" y="4228845"/>
            <a:ext cx="559005" cy="559005"/>
          </a:xfrm>
          <a:prstGeom prst="rect">
            <a:avLst/>
          </a:prstGeom>
        </p:spPr>
      </p:pic>
      <p:pic>
        <p:nvPicPr>
          <p:cNvPr id="7" name="Picture 6"/>
          <p:cNvPicPr>
            <a:picLocks noChangeAspect="1"/>
          </p:cNvPicPr>
          <p:nvPr/>
        </p:nvPicPr>
        <p:blipFill>
          <a:blip r:embed="rId9"/>
          <a:stretch>
            <a:fillRect/>
          </a:stretch>
        </p:blipFill>
        <p:spPr>
          <a:xfrm>
            <a:off x="2814379" y="3650226"/>
            <a:ext cx="1484441" cy="1068797"/>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43400" y="5257799"/>
            <a:ext cx="457200" cy="4572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65489" y="3244793"/>
            <a:ext cx="955631" cy="466385"/>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127168" y="5233305"/>
            <a:ext cx="457200" cy="457200"/>
          </a:xfrm>
          <a:prstGeom prst="rect">
            <a:avLst/>
          </a:prstGeom>
        </p:spPr>
      </p:pic>
      <p:sp>
        <p:nvSpPr>
          <p:cNvPr id="13" name="Rectangle 12"/>
          <p:cNvSpPr/>
          <p:nvPr/>
        </p:nvSpPr>
        <p:spPr>
          <a:xfrm>
            <a:off x="1371600" y="219530"/>
            <a:ext cx="6429375" cy="12001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a:solidFill>
                  <a:srgbClr val="002060"/>
                </a:solidFill>
                <a:latin typeface="Times New Roman" panose="02020603050405020304" charset="0"/>
                <a:cs typeface="Times New Roman" panose="02020603050405020304" charset="0"/>
                <a:sym typeface="+mn-ea"/>
              </a:rPr>
              <a:t>Điều tra số học sinh giỏi khối 10 của 11 trường cấp ba trên địa bàn tỉnh A, ta được bảng số liệu như sau:</a:t>
            </a:r>
            <a:endParaRPr lang="en-US" sz="1800">
              <a:solidFill>
                <a:srgbClr val="002060"/>
              </a:solidFill>
              <a:latin typeface="Times New Roman" panose="02020603050405020304" charset="0"/>
              <a:cs typeface="Times New Roman" panose="02020603050405020304" charset="0"/>
            </a:endParaRPr>
          </a:p>
          <a:p>
            <a:pPr algn="ctr"/>
            <a:r>
              <a:rPr lang="en-US" sz="1800">
                <a:solidFill>
                  <a:srgbClr val="002060"/>
                </a:solidFill>
                <a:latin typeface="Times New Roman" panose="02020603050405020304" charset="0"/>
                <a:cs typeface="Times New Roman" panose="02020603050405020304" charset="0"/>
                <a:sym typeface="+mn-ea"/>
              </a:rPr>
              <a:t>22    29    29    30    31    32    33    34    35    35    36</a:t>
            </a:r>
            <a:endParaRPr lang="en-US" sz="1800">
              <a:solidFill>
                <a:srgbClr val="002060"/>
              </a:solidFill>
              <a:latin typeface="Times New Roman" panose="02020603050405020304" charset="0"/>
              <a:cs typeface="Times New Roman" panose="02020603050405020304" charset="0"/>
            </a:endParaRPr>
          </a:p>
          <a:p>
            <a:pPr algn="l"/>
            <a:r>
              <a:rPr lang="en-US" sz="1800">
                <a:solidFill>
                  <a:srgbClr val="002060"/>
                </a:solidFill>
                <a:latin typeface="Times New Roman" panose="02020603050405020304" charset="0"/>
                <a:cs typeface="Times New Roman" panose="02020603050405020304" charset="0"/>
                <a:sym typeface="+mn-ea"/>
              </a:rPr>
              <a:t>Tìm trung vị của bảng số liệu trên</a:t>
            </a:r>
            <a:endParaRPr lang="en-US" sz="1800">
              <a:solidFill>
                <a:srgbClr val="002060"/>
              </a:solidFill>
              <a:latin typeface="Times New Roman" panose="02020603050405020304" charset="0"/>
              <a:cs typeface="Times New Roman" panose="02020603050405020304" charset="0"/>
            </a:endParaRPr>
          </a:p>
        </p:txBody>
      </p:sp>
      <p:sp>
        <p:nvSpPr>
          <p:cNvPr id="14" name="Rectangle 13"/>
          <p:cNvSpPr/>
          <p:nvPr/>
        </p:nvSpPr>
        <p:spPr>
          <a:xfrm>
            <a:off x="1371600" y="1533978"/>
            <a:ext cx="6429375" cy="9756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panose="02020603050405020304" charset="0"/>
                <a:cs typeface="Times New Roman" panose="02020603050405020304" charset="0"/>
              </a:rPr>
              <a:t>32</a:t>
            </a:r>
          </a:p>
        </p:txBody>
      </p:sp>
      <p:pic>
        <p:nvPicPr>
          <p:cNvPr id="16" name="Picture 15"/>
          <p:cNvPicPr>
            <a:picLocks noChangeAspect="1"/>
          </p:cNvPicPr>
          <p:nvPr/>
        </p:nvPicPr>
        <p:blipFill>
          <a:blip r:embed="rId12"/>
          <a:stretch>
            <a:fillRect/>
          </a:stretch>
        </p:blipFill>
        <p:spPr>
          <a:xfrm>
            <a:off x="1241198" y="2851588"/>
            <a:ext cx="1061369" cy="973751"/>
          </a:xfrm>
          <a:prstGeom prst="rect">
            <a:avLst/>
          </a:prstGeom>
        </p:spPr>
      </p:pic>
      <p:sp>
        <p:nvSpPr>
          <p:cNvPr id="2" name="Oval Callout 1"/>
          <p:cNvSpPr/>
          <p:nvPr/>
        </p:nvSpPr>
        <p:spPr>
          <a:xfrm>
            <a:off x="1810226" y="2430304"/>
            <a:ext cx="1420654" cy="884396"/>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a:solidFill>
                  <a:schemeClr val="accent1">
                    <a:lumMod val="50000"/>
                  </a:schemeClr>
                </a:solidFill>
                <a:latin typeface="UTM Kabel KT" panose="02040603050506020204" charset="0"/>
                <a:cs typeface="UTM Kabel KT" panose="02040603050506020204" charset="0"/>
              </a:rPr>
              <a:t>Không trả lời được thì mình giúp cho để qua vòng nhé!</a:t>
            </a:r>
          </a:p>
        </p:txBody>
      </p:sp>
      <p:sp>
        <p:nvSpPr>
          <p:cNvPr id="18" name="Rectangular Callout 17"/>
          <p:cNvSpPr/>
          <p:nvPr/>
        </p:nvSpPr>
        <p:spPr>
          <a:xfrm>
            <a:off x="1909482" y="2571750"/>
            <a:ext cx="3573170" cy="673043"/>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7030A0"/>
                </a:solidFill>
                <a:latin typeface="Times New Roman" panose="02020603050405020304" charset="0"/>
                <a:cs typeface="Times New Roman" panose="02020603050405020304" charset="0"/>
              </a:rPr>
              <a:t>32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indefinite" fill="hold">
                                          <p:stCondLst>
                                            <p:cond delay="0"/>
                                          </p:stCondLst>
                                        </p:cTn>
                                        <p:tgtEl>
                                          <p:spTgt spid="13"/>
                                        </p:tgtEl>
                                        <p:attrNameLst>
                                          <p:attrName>style.visibility</p:attrName>
                                        </p:attrNameLst>
                                      </p:cBhvr>
                                      <p:to>
                                        <p:strVal val="visible"/>
                                      </p:to>
                                    </p:set>
                                    <p:animEffect transition="in" filter="fade">
                                      <p:cBhvr>
                                        <p:cTn id="7" dur="indefinite"/>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2"/>
                                        </p:tgtEl>
                                        <p:attrNameLst>
                                          <p:attrName>style.color</p:attrName>
                                        </p:attrNameLst>
                                      </p:cBhvr>
                                      <p:by>
                                        <p:hsl h="7200000" s="0" l="0"/>
                                      </p:by>
                                    </p:animClr>
                                    <p:animClr clrSpc="hsl" dir="cw">
                                      <p:cBhvr>
                                        <p:cTn id="15" dur="500" fill="hold"/>
                                        <p:tgtEl>
                                          <p:spTgt spid="2"/>
                                        </p:tgtEl>
                                        <p:attrNameLst>
                                          <p:attrName>fillcolor</p:attrName>
                                        </p:attrNameLst>
                                      </p:cBhvr>
                                      <p:by>
                                        <p:hsl h="7200000" s="0" l="0"/>
                                      </p:by>
                                    </p:animClr>
                                    <p:animClr clrSpc="hsl" dir="cw">
                                      <p:cBhvr>
                                        <p:cTn id="16" dur="500" fill="hold"/>
                                        <p:tgtEl>
                                          <p:spTgt spid="2"/>
                                        </p:tgtEl>
                                        <p:attrNameLst>
                                          <p:attrName>stroke.color</p:attrName>
                                        </p:attrNameLst>
                                      </p:cBhvr>
                                      <p:by>
                                        <p:hsl h="7200000" s="0" l="0"/>
                                      </p:by>
                                    </p:animClr>
                                    <p:set>
                                      <p:cBhvr>
                                        <p:cTn id="17" dur="500" fill="hold"/>
                                        <p:tgtEl>
                                          <p:spTgt spid="2"/>
                                        </p:tgtEl>
                                        <p:attrNameLst>
                                          <p:attrName>fill.type</p:attrName>
                                        </p:attrNameLst>
                                      </p:cBhvr>
                                      <p:to>
                                        <p:strVal val="solid"/>
                                      </p:to>
                                    </p:set>
                                  </p:childTnLst>
                                </p:cTn>
                              </p:par>
                              <p:par>
                                <p:cTn id="18" presetID="10" presetClass="exit" presetSubtype="0" fill="hold" grpId="2"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par>
                                <p:cTn id="31" presetID="10" presetClass="exit" presetSubtype="0" fill="hold" grpId="1"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1" presetClass="mediacall" presetSubtype="0" fill="hold" nodeType="withEffect">
                                  <p:stCondLst>
                                    <p:cond delay="0"/>
                                  </p:stCondLst>
                                  <p:childTnLst>
                                    <p:cmd type="call" cmd="playFrom(0.0)">
                                      <p:cBhvr>
                                        <p:cTn id="43" dur="1306" fill="hold"/>
                                        <p:tgtEl>
                                          <p:spTgt spid="8"/>
                                        </p:tgtEl>
                                      </p:cBhvr>
                                    </p:cmd>
                                  </p:childTnLst>
                                </p:cTn>
                              </p:par>
                            </p:childTnLst>
                          </p:cTn>
                        </p:par>
                        <p:par>
                          <p:cTn id="44" fill="hold">
                            <p:stCondLst>
                              <p:cond delay="500"/>
                            </p:stCondLst>
                            <p:childTnLst>
                              <p:par>
                                <p:cTn id="45" presetID="10" presetClass="exit" presetSubtype="0" fill="hold" nodeType="after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par>
                          <p:cTn id="52" fill="hold">
                            <p:stCondLst>
                              <p:cond delay="1500"/>
                            </p:stCondLst>
                            <p:childTnLst>
                              <p:par>
                                <p:cTn id="53" presetID="35" presetClass="path" presetSubtype="0" accel="50000" decel="50000" fill="hold" nodeType="afterEffect">
                                  <p:stCondLst>
                                    <p:cond delay="0"/>
                                  </p:stCondLst>
                                  <p:childTnLst>
                                    <p:animMotion origin="layout" path="M 0 0 L -1 0 " pathEditMode="relative" rAng="0" ptsTypes="AA">
                                      <p:cBhvr>
                                        <p:cTn id="54" dur="3000" fill="hold"/>
                                        <p:tgtEl>
                                          <p:spTgt spid="4"/>
                                        </p:tgtEl>
                                        <p:attrNameLst>
                                          <p:attrName>ppt_x</p:attrName>
                                          <p:attrName>ppt_y</p:attrName>
                                        </p:attrNameLst>
                                      </p:cBhvr>
                                      <p:rCtr x="-50000" y="0"/>
                                    </p:animMotion>
                                  </p:childTnLst>
                                </p:cTn>
                              </p:par>
                              <p:par>
                                <p:cTn id="55" presetID="1" presetClass="mediacall" presetSubtype="0" fill="hold" nodeType="withEffect">
                                  <p:stCondLst>
                                    <p:cond delay="0"/>
                                  </p:stCondLst>
                                  <p:childTnLst>
                                    <p:cmd type="call" cmd="playFrom(0.0)">
                                      <p:cBhvr>
                                        <p:cTn id="56" dur="3082" fill="hold"/>
                                        <p:tgtEl>
                                          <p:spTgt spid="9"/>
                                        </p:tgtEl>
                                      </p:cBhvr>
                                    </p:cmd>
                                  </p:childTnLst>
                                </p:cTn>
                              </p:par>
                              <p:par>
                                <p:cTn id="57" presetID="35" presetClass="path" presetSubtype="0" accel="50000" decel="50000" fill="hold" nodeType="withEffect">
                                  <p:stCondLst>
                                    <p:cond delay="0"/>
                                  </p:stCondLst>
                                  <p:childTnLst>
                                    <p:animMotion origin="layout" path="M 0 0 L -1 0 " pathEditMode="relative" rAng="0" ptsTypes="AA">
                                      <p:cBhvr>
                                        <p:cTn id="58"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9" fill="hold" display="0">
                  <p:stCondLst>
                    <p:cond delay="indefinite"/>
                  </p:stCondLst>
                  <p:endCondLst>
                    <p:cond evt="onStopAudio" delay="0">
                      <p:tgtEl>
                        <p:sldTgt/>
                      </p:tgtEl>
                    </p:cond>
                  </p:endCondLst>
                </p:cTn>
                <p:tgtEl>
                  <p:spTgt spid="8"/>
                </p:tgtEl>
              </p:cMediaNode>
            </p:audio>
            <p:audio>
              <p:cMediaNode vol="80000">
                <p:cTn id="60" fill="hold" display="0">
                  <p:stCondLst>
                    <p:cond delay="indefinite"/>
                  </p:stCondLst>
                  <p:endCondLst>
                    <p:cond evt="onStopAudio" delay="0">
                      <p:tgtEl>
                        <p:sldTgt/>
                      </p:tgtEl>
                    </p:cond>
                  </p:endCondLst>
                </p:cTn>
                <p:tgtEl>
                  <p:spTgt spid="9"/>
                </p:tgtEl>
              </p:cMediaNode>
            </p:audio>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6"/>
                                        </p:tgtEl>
                                      </p:cBhvr>
                                    </p:animEffect>
                                    <p:animScale>
                                      <p:cBhvr>
                                        <p:cTn id="66" dur="250" autoRev="1" fill="hold"/>
                                        <p:tgtEl>
                                          <p:spTgt spid="16"/>
                                        </p:tgtEl>
                                      </p:cBhvr>
                                      <p:by x="105000" y="105000"/>
                                    </p:animScale>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bldLvl="0" animBg="1"/>
      <p:bldP spid="13" grpId="1" bldLvl="0" animBg="1"/>
      <p:bldP spid="14" grpId="0" bldLvl="0" animBg="1"/>
      <p:bldP spid="14" grpId="1" bldLvl="0" animBg="1"/>
      <p:bldP spid="2" grpId="0" bldLvl="0" animBg="1"/>
      <p:bldP spid="2" grpId="1" bldLvl="0" animBg="1"/>
      <p:bldP spid="2" grpId="2" bldLvl="0" animBg="1"/>
      <p:bldP spid="18" grpId="0" bldLvl="0" animBg="1"/>
      <p:bldP spid="18"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0"/>
            <a:ext cx="6857999" cy="51434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0" y="0"/>
            <a:ext cx="6857999" cy="51434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6436" y="4129892"/>
            <a:ext cx="1078986" cy="850387"/>
          </a:xfrm>
          <a:prstGeom prst="rect">
            <a:avLst/>
          </a:prstGeom>
        </p:spPr>
      </p:pic>
      <p:pic>
        <p:nvPicPr>
          <p:cNvPr id="7" name="Picture 6"/>
          <p:cNvPicPr>
            <a:picLocks noChangeAspect="1"/>
          </p:cNvPicPr>
          <p:nvPr/>
        </p:nvPicPr>
        <p:blipFill>
          <a:blip r:embed="rId9"/>
          <a:stretch>
            <a:fillRect/>
          </a:stretch>
        </p:blipFill>
        <p:spPr>
          <a:xfrm>
            <a:off x="2814379" y="3650226"/>
            <a:ext cx="1484441" cy="1068797"/>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43400" y="5453742"/>
            <a:ext cx="457200" cy="4572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65489" y="3244793"/>
            <a:ext cx="955631" cy="466385"/>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046822" y="5453742"/>
            <a:ext cx="457200" cy="457200"/>
          </a:xfrm>
          <a:prstGeom prst="rect">
            <a:avLst/>
          </a:prstGeom>
        </p:spPr>
      </p:pic>
      <p:sp>
        <p:nvSpPr>
          <p:cNvPr id="13" name="Rectangle 12"/>
          <p:cNvSpPr/>
          <p:nvPr/>
        </p:nvSpPr>
        <p:spPr>
          <a:xfrm>
            <a:off x="1371600" y="219530"/>
            <a:ext cx="6429375" cy="12001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2060"/>
                </a:solidFill>
                <a:latin typeface="Times New Roman" panose="02020603050405020304" charset="0"/>
                <a:cs typeface="Times New Roman" panose="02020603050405020304" charset="0"/>
                <a:sym typeface="+mn-ea"/>
              </a:rPr>
              <a:t>Số điểm mà 6 vận động viên bóng rổ ghi được trong một trận đấu:</a:t>
            </a:r>
            <a:endParaRPr lang="en-US" sz="1800">
              <a:solidFill>
                <a:srgbClr val="002060"/>
              </a:solidFill>
              <a:latin typeface="Times New Roman" panose="02020603050405020304" charset="0"/>
              <a:cs typeface="Times New Roman" panose="02020603050405020304" charset="0"/>
            </a:endParaRPr>
          </a:p>
          <a:p>
            <a:pPr algn="ctr"/>
            <a:r>
              <a:rPr lang="en-US" sz="1800">
                <a:solidFill>
                  <a:srgbClr val="002060"/>
                </a:solidFill>
                <a:latin typeface="Times New Roman" panose="02020603050405020304" charset="0"/>
                <a:cs typeface="Times New Roman" panose="02020603050405020304" charset="0"/>
                <a:sym typeface="+mn-ea"/>
              </a:rPr>
              <a:t>9	8	15	8	20	16</a:t>
            </a:r>
            <a:endParaRPr lang="en-US" sz="1800">
              <a:solidFill>
                <a:srgbClr val="002060"/>
              </a:solidFill>
              <a:latin typeface="Times New Roman" panose="02020603050405020304" charset="0"/>
              <a:cs typeface="Times New Roman" panose="02020603050405020304" charset="0"/>
            </a:endParaRPr>
          </a:p>
          <a:p>
            <a:pPr algn="l"/>
            <a:r>
              <a:rPr lang="en-US" sz="1800">
                <a:solidFill>
                  <a:srgbClr val="002060"/>
                </a:solidFill>
                <a:latin typeface="Times New Roman" panose="02020603050405020304" charset="0"/>
                <a:cs typeface="Times New Roman" panose="02020603050405020304" charset="0"/>
                <a:sym typeface="+mn-ea"/>
              </a:rPr>
              <a:t>Tính số điểm trung bình vận động viên bóng rổ đã ghi được.</a:t>
            </a:r>
            <a:endParaRPr lang="en-US" sz="1800">
              <a:solidFill>
                <a:srgbClr val="002060"/>
              </a:solidFill>
              <a:latin typeface="Times New Roman" panose="02020603050405020304" charset="0"/>
              <a:cs typeface="Times New Roman" panose="02020603050405020304" charset="0"/>
            </a:endParaRPr>
          </a:p>
        </p:txBody>
      </p:sp>
      <p:sp>
        <p:nvSpPr>
          <p:cNvPr id="14" name="Rectangle 13"/>
          <p:cNvSpPr/>
          <p:nvPr/>
        </p:nvSpPr>
        <p:spPr>
          <a:xfrm>
            <a:off x="1371600" y="1533978"/>
            <a:ext cx="6429375" cy="9756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panose="02020603050405020304" charset="0"/>
                <a:cs typeface="Times New Roman" panose="02020603050405020304" charset="0"/>
                <a:sym typeface="+mn-ea"/>
              </a:rPr>
              <a:t>12,67 điểm</a:t>
            </a:r>
            <a:endParaRPr lang="en-US" sz="2400">
              <a:solidFill>
                <a:srgbClr val="002060"/>
              </a:solidFill>
              <a:latin typeface="Times New Roman" panose="02020603050405020304" charset="0"/>
              <a:cs typeface="Times New Roman" panose="02020603050405020304" charset="0"/>
            </a:endParaRPr>
          </a:p>
        </p:txBody>
      </p:sp>
      <p:pic>
        <p:nvPicPr>
          <p:cNvPr id="16" name="Picture 15"/>
          <p:cNvPicPr>
            <a:picLocks noChangeAspect="1"/>
          </p:cNvPicPr>
          <p:nvPr/>
        </p:nvPicPr>
        <p:blipFill>
          <a:blip r:embed="rId12"/>
          <a:stretch>
            <a:fillRect/>
          </a:stretch>
        </p:blipFill>
        <p:spPr>
          <a:xfrm>
            <a:off x="1241198" y="2851588"/>
            <a:ext cx="1061369" cy="973751"/>
          </a:xfrm>
          <a:prstGeom prst="rect">
            <a:avLst/>
          </a:prstGeom>
        </p:spPr>
      </p:pic>
      <p:sp>
        <p:nvSpPr>
          <p:cNvPr id="8" name="Oval Callout 7"/>
          <p:cNvSpPr/>
          <p:nvPr/>
        </p:nvSpPr>
        <p:spPr>
          <a:xfrm>
            <a:off x="1810226" y="2430304"/>
            <a:ext cx="1420654" cy="884396"/>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a:solidFill>
                  <a:schemeClr val="accent1">
                    <a:lumMod val="50000"/>
                  </a:schemeClr>
                </a:solidFill>
                <a:latin typeface="UTM Kabel KT" panose="02040603050506020204" charset="0"/>
                <a:cs typeface="UTM Kabel KT" panose="02040603050506020204" charset="0"/>
              </a:rPr>
              <a:t>Không trả lời được thì mình giúp cho để qua vòng nhé!</a:t>
            </a:r>
          </a:p>
        </p:txBody>
      </p:sp>
      <p:sp>
        <p:nvSpPr>
          <p:cNvPr id="18" name="Rectangular Callout 17"/>
          <p:cNvSpPr/>
          <p:nvPr/>
        </p:nvSpPr>
        <p:spPr>
          <a:xfrm>
            <a:off x="1909482" y="2571750"/>
            <a:ext cx="3573170" cy="673043"/>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002060"/>
                </a:solidFill>
                <a:latin typeface="Times New Roman" panose="02020603050405020304" charset="0"/>
                <a:cs typeface="Times New Roman" panose="02020603050405020304" charset="0"/>
                <a:sym typeface="+mn-ea"/>
              </a:rPr>
              <a:t>12,67 điểm</a:t>
            </a:r>
            <a:endParaRPr lang="en-US" sz="2100">
              <a:solidFill>
                <a:srgbClr val="7030A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indefinite" fill="hold">
                                          <p:stCondLst>
                                            <p:cond delay="0"/>
                                          </p:stCondLst>
                                        </p:cTn>
                                        <p:tgtEl>
                                          <p:spTgt spid="13"/>
                                        </p:tgtEl>
                                        <p:attrNameLst>
                                          <p:attrName>style.visibility</p:attrName>
                                        </p:attrNameLst>
                                      </p:cBhvr>
                                      <p:to>
                                        <p:strVal val="visible"/>
                                      </p:to>
                                    </p:set>
                                    <p:animEffect transition="in" filter="fade">
                                      <p:cBhvr>
                                        <p:cTn id="7" dur="indefinite"/>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8"/>
                                        </p:tgtEl>
                                        <p:attrNameLst>
                                          <p:attrName>style.color</p:attrName>
                                        </p:attrNameLst>
                                      </p:cBhvr>
                                      <p:by>
                                        <p:hsl h="7200000" s="0" l="0"/>
                                      </p:by>
                                    </p:animClr>
                                    <p:animClr clrSpc="hsl" dir="cw">
                                      <p:cBhvr>
                                        <p:cTn id="15" dur="500" fill="hold"/>
                                        <p:tgtEl>
                                          <p:spTgt spid="8"/>
                                        </p:tgtEl>
                                        <p:attrNameLst>
                                          <p:attrName>fillcolor</p:attrName>
                                        </p:attrNameLst>
                                      </p:cBhvr>
                                      <p:by>
                                        <p:hsl h="7200000" s="0" l="0"/>
                                      </p:by>
                                    </p:animClr>
                                    <p:animClr clrSpc="hsl" dir="cw">
                                      <p:cBhvr>
                                        <p:cTn id="16" dur="500" fill="hold"/>
                                        <p:tgtEl>
                                          <p:spTgt spid="8"/>
                                        </p:tgtEl>
                                        <p:attrNameLst>
                                          <p:attrName>stroke.color</p:attrName>
                                        </p:attrNameLst>
                                      </p:cBhvr>
                                      <p:by>
                                        <p:hsl h="7200000" s="0" l="0"/>
                                      </p:by>
                                    </p:animClr>
                                    <p:set>
                                      <p:cBhvr>
                                        <p:cTn id="17" dur="500" fill="hold"/>
                                        <p:tgtEl>
                                          <p:spTgt spid="8"/>
                                        </p:tgtEl>
                                        <p:attrNameLst>
                                          <p:attrName>fill.type</p:attrName>
                                        </p:attrNameLst>
                                      </p:cBhvr>
                                      <p:to>
                                        <p:strVal val="solid"/>
                                      </p:to>
                                    </p:set>
                                  </p:childTnLst>
                                </p:cTn>
                              </p:par>
                              <p:par>
                                <p:cTn id="18" presetID="10" presetClass="exit" presetSubtype="0" fill="hold" grpId="2"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par>
                                <p:cTn id="31" presetID="10" presetClass="exit" presetSubtype="0" fill="hold" grpId="1"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1" presetClass="mediacall" presetSubtype="0" fill="hold" nodeType="withEffect">
                                  <p:stCondLst>
                                    <p:cond delay="0"/>
                                  </p:stCondLst>
                                  <p:childTnLst>
                                    <p:cmd type="call" cmd="playFrom(0.0)">
                                      <p:cBhvr>
                                        <p:cTn id="43" dur="1306" fill="hold"/>
                                        <p:tgtEl>
                                          <p:spTgt spid="2"/>
                                        </p:tgtEl>
                                      </p:cBhvr>
                                    </p:cmd>
                                  </p:childTnLst>
                                </p:cTn>
                              </p:par>
                            </p:childTnLst>
                          </p:cTn>
                        </p:par>
                        <p:par>
                          <p:cTn id="44" fill="hold">
                            <p:stCondLst>
                              <p:cond delay="500"/>
                            </p:stCondLst>
                            <p:childTnLst>
                              <p:par>
                                <p:cTn id="45" presetID="10" presetClass="exit" presetSubtype="0" fill="hold" nodeType="after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par>
                          <p:cTn id="52" fill="hold">
                            <p:stCondLst>
                              <p:cond delay="1500"/>
                            </p:stCondLst>
                            <p:childTnLst>
                              <p:par>
                                <p:cTn id="53" presetID="35" presetClass="path" presetSubtype="0" accel="50000" decel="50000" fill="hold" nodeType="afterEffect">
                                  <p:stCondLst>
                                    <p:cond delay="0"/>
                                  </p:stCondLst>
                                  <p:childTnLst>
                                    <p:animMotion origin="layout" path="M 0 0 L -1 0 " pathEditMode="relative" rAng="0" ptsTypes="AA">
                                      <p:cBhvr>
                                        <p:cTn id="54" dur="3000" fill="hold"/>
                                        <p:tgtEl>
                                          <p:spTgt spid="4"/>
                                        </p:tgtEl>
                                        <p:attrNameLst>
                                          <p:attrName>ppt_x</p:attrName>
                                          <p:attrName>ppt_y</p:attrName>
                                        </p:attrNameLst>
                                      </p:cBhvr>
                                      <p:rCtr x="-50000" y="0"/>
                                    </p:animMotion>
                                  </p:childTnLst>
                                </p:cTn>
                              </p:par>
                              <p:par>
                                <p:cTn id="55" presetID="1" presetClass="mediacall" presetSubtype="0" fill="hold" nodeType="withEffect">
                                  <p:stCondLst>
                                    <p:cond delay="0"/>
                                  </p:stCondLst>
                                  <p:childTnLst>
                                    <p:cmd type="call" cmd="playFrom(0.0)">
                                      <p:cBhvr>
                                        <p:cTn id="56" dur="3082" fill="hold"/>
                                        <p:tgtEl>
                                          <p:spTgt spid="3"/>
                                        </p:tgtEl>
                                      </p:cBhvr>
                                    </p:cmd>
                                  </p:childTnLst>
                                </p:cTn>
                              </p:par>
                              <p:par>
                                <p:cTn id="57" presetID="35" presetClass="path" presetSubtype="0" accel="50000" decel="50000" fill="hold" nodeType="withEffect">
                                  <p:stCondLst>
                                    <p:cond delay="0"/>
                                  </p:stCondLst>
                                  <p:childTnLst>
                                    <p:animMotion origin="layout" path="M 0 0 L -1 0 " pathEditMode="relative" rAng="0" ptsTypes="AA">
                                      <p:cBhvr>
                                        <p:cTn id="58"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9" fill="hold" display="0">
                  <p:stCondLst>
                    <p:cond delay="indefinite"/>
                  </p:stCondLst>
                  <p:endCondLst>
                    <p:cond evt="onStopAudio" delay="0">
                      <p:tgtEl>
                        <p:sldTgt/>
                      </p:tgtEl>
                    </p:cond>
                  </p:endCondLst>
                </p:cTn>
                <p:tgtEl>
                  <p:spTgt spid="2"/>
                </p:tgtEl>
              </p:cMediaNode>
            </p:audio>
            <p:audio>
              <p:cMediaNode vol="80000">
                <p:cTn id="60" fill="hold" display="0">
                  <p:stCondLst>
                    <p:cond delay="indefinite"/>
                  </p:stCondLst>
                  <p:endCondLst>
                    <p:cond evt="onStopAudio" delay="0">
                      <p:tgtEl>
                        <p:sldTgt/>
                      </p:tgtEl>
                    </p:cond>
                  </p:endCondLst>
                </p:cTn>
                <p:tgtEl>
                  <p:spTgt spid="3"/>
                </p:tgtEl>
              </p:cMediaNode>
            </p:audio>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6"/>
                                        </p:tgtEl>
                                      </p:cBhvr>
                                    </p:animEffect>
                                    <p:animScale>
                                      <p:cBhvr>
                                        <p:cTn id="66" dur="250" autoRev="1" fill="hold"/>
                                        <p:tgtEl>
                                          <p:spTgt spid="16"/>
                                        </p:tgtEl>
                                      </p:cBhvr>
                                      <p:by x="105000" y="105000"/>
                                    </p:animScale>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bldLvl="0" animBg="1"/>
      <p:bldP spid="13" grpId="1" bldLvl="0" animBg="1"/>
      <p:bldP spid="14" grpId="0" bldLvl="0" animBg="1"/>
      <p:bldP spid="14" grpId="1" bldLvl="0" animBg="1"/>
      <p:bldP spid="8" grpId="0" bldLvl="0" animBg="1"/>
      <p:bldP spid="8" grpId="1" bldLvl="0" animBg="1"/>
      <p:bldP spid="8" grpId="2" bldLvl="0" animBg="1"/>
      <p:bldP spid="18" grpId="0" bldLvl="0" animBg="1"/>
      <p:bldP spid="18"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0"/>
            <a:ext cx="6857999" cy="51434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0" y="0"/>
            <a:ext cx="6857999" cy="51434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8062" y="4169181"/>
            <a:ext cx="997388" cy="846407"/>
          </a:xfrm>
          <a:prstGeom prst="rect">
            <a:avLst/>
          </a:prstGeom>
        </p:spPr>
      </p:pic>
      <p:pic>
        <p:nvPicPr>
          <p:cNvPr id="7" name="Picture 6"/>
          <p:cNvPicPr>
            <a:picLocks noChangeAspect="1"/>
          </p:cNvPicPr>
          <p:nvPr/>
        </p:nvPicPr>
        <p:blipFill>
          <a:blip r:embed="rId9"/>
          <a:stretch>
            <a:fillRect/>
          </a:stretch>
        </p:blipFill>
        <p:spPr>
          <a:xfrm>
            <a:off x="2814379" y="3650226"/>
            <a:ext cx="1484441" cy="1068797"/>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43400" y="5453742"/>
            <a:ext cx="457200" cy="4572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65489" y="3244793"/>
            <a:ext cx="955631" cy="466385"/>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006850" y="5433855"/>
            <a:ext cx="457200" cy="457200"/>
          </a:xfrm>
          <a:prstGeom prst="rect">
            <a:avLst/>
          </a:prstGeom>
        </p:spPr>
      </p:pic>
      <p:sp>
        <p:nvSpPr>
          <p:cNvPr id="13" name="Rectangle 12"/>
          <p:cNvSpPr/>
          <p:nvPr/>
        </p:nvSpPr>
        <p:spPr>
          <a:xfrm>
            <a:off x="1371600" y="219530"/>
            <a:ext cx="6429375" cy="12001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a:solidFill>
                  <a:srgbClr val="002060"/>
                </a:solidFill>
                <a:latin typeface="Times New Roman" panose="02020603050405020304" charset="0"/>
                <a:cs typeface="Times New Roman" panose="02020603050405020304" charset="0"/>
              </a:rPr>
              <a:t>Số cân nặng (tính theo kg) của 10 học sinh lớp 10A được ghi lại như sau:</a:t>
            </a:r>
          </a:p>
          <a:p>
            <a:pPr algn="ctr"/>
            <a:r>
              <a:rPr lang="en-US" sz="1800">
                <a:solidFill>
                  <a:srgbClr val="002060"/>
                </a:solidFill>
                <a:latin typeface="Times New Roman" panose="02020603050405020304" charset="0"/>
                <a:cs typeface="Times New Roman" panose="02020603050405020304" charset="0"/>
              </a:rPr>
              <a:t>37     37     40     42     45     40    42     42     55     52</a:t>
            </a:r>
          </a:p>
          <a:p>
            <a:pPr algn="l"/>
            <a:r>
              <a:rPr lang="en-US" sz="1800">
                <a:solidFill>
                  <a:srgbClr val="002060"/>
                </a:solidFill>
                <a:latin typeface="Times New Roman" panose="02020603050405020304" charset="0"/>
                <a:cs typeface="Times New Roman" panose="02020603050405020304" charset="0"/>
              </a:rPr>
              <a:t>Tìm trung vị của mẫu số liệu trên.</a:t>
            </a:r>
          </a:p>
        </p:txBody>
      </p:sp>
      <p:sp>
        <p:nvSpPr>
          <p:cNvPr id="14" name="Rectangle 13"/>
          <p:cNvSpPr/>
          <p:nvPr/>
        </p:nvSpPr>
        <p:spPr>
          <a:xfrm>
            <a:off x="1371600" y="1533978"/>
            <a:ext cx="6429375" cy="9756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panose="02020603050405020304" charset="0"/>
                <a:cs typeface="Times New Roman" panose="02020603050405020304" charset="0"/>
              </a:rPr>
              <a:t>42,5</a:t>
            </a:r>
          </a:p>
        </p:txBody>
      </p:sp>
      <p:pic>
        <p:nvPicPr>
          <p:cNvPr id="16" name="Picture 15"/>
          <p:cNvPicPr>
            <a:picLocks noChangeAspect="1"/>
          </p:cNvPicPr>
          <p:nvPr/>
        </p:nvPicPr>
        <p:blipFill>
          <a:blip r:embed="rId12"/>
          <a:stretch>
            <a:fillRect/>
          </a:stretch>
        </p:blipFill>
        <p:spPr>
          <a:xfrm>
            <a:off x="1241198" y="2851588"/>
            <a:ext cx="1061369" cy="973751"/>
          </a:xfrm>
          <a:prstGeom prst="rect">
            <a:avLst/>
          </a:prstGeom>
        </p:spPr>
      </p:pic>
      <p:sp>
        <p:nvSpPr>
          <p:cNvPr id="8" name="Oval Callout 7"/>
          <p:cNvSpPr/>
          <p:nvPr/>
        </p:nvSpPr>
        <p:spPr>
          <a:xfrm>
            <a:off x="1810226" y="2430304"/>
            <a:ext cx="1420654" cy="884396"/>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a:solidFill>
                  <a:schemeClr val="accent1">
                    <a:lumMod val="50000"/>
                  </a:schemeClr>
                </a:solidFill>
                <a:latin typeface="UTM Kabel KT" panose="02040603050506020204" charset="0"/>
                <a:cs typeface="UTM Kabel KT" panose="02040603050506020204" charset="0"/>
              </a:rPr>
              <a:t>Không trả lời được thì mình giúp cho để qua vòng nhé!</a:t>
            </a:r>
          </a:p>
        </p:txBody>
      </p:sp>
      <p:sp>
        <p:nvSpPr>
          <p:cNvPr id="18" name="Rectangular Callout 17"/>
          <p:cNvSpPr/>
          <p:nvPr/>
        </p:nvSpPr>
        <p:spPr>
          <a:xfrm>
            <a:off x="1909482" y="2571750"/>
            <a:ext cx="3573170" cy="673043"/>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7030A0"/>
                </a:solidFill>
                <a:latin typeface="Times New Roman" panose="02020603050405020304" charset="0"/>
                <a:cs typeface="Times New Roman" panose="02020603050405020304" charset="0"/>
              </a:rPr>
              <a:t>42,5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8"/>
                                        </p:tgtEl>
                                        <p:attrNameLst>
                                          <p:attrName>style.color</p:attrName>
                                        </p:attrNameLst>
                                      </p:cBhvr>
                                      <p:by>
                                        <p:hsl h="7200000" s="0" l="0"/>
                                      </p:by>
                                    </p:animClr>
                                    <p:animClr clrSpc="hsl" dir="cw">
                                      <p:cBhvr>
                                        <p:cTn id="15" dur="500" fill="hold"/>
                                        <p:tgtEl>
                                          <p:spTgt spid="8"/>
                                        </p:tgtEl>
                                        <p:attrNameLst>
                                          <p:attrName>fillcolor</p:attrName>
                                        </p:attrNameLst>
                                      </p:cBhvr>
                                      <p:by>
                                        <p:hsl h="7200000" s="0" l="0"/>
                                      </p:by>
                                    </p:animClr>
                                    <p:animClr clrSpc="hsl" dir="cw">
                                      <p:cBhvr>
                                        <p:cTn id="16" dur="500" fill="hold"/>
                                        <p:tgtEl>
                                          <p:spTgt spid="8"/>
                                        </p:tgtEl>
                                        <p:attrNameLst>
                                          <p:attrName>stroke.color</p:attrName>
                                        </p:attrNameLst>
                                      </p:cBhvr>
                                      <p:by>
                                        <p:hsl h="7200000" s="0" l="0"/>
                                      </p:by>
                                    </p:animClr>
                                    <p:set>
                                      <p:cBhvr>
                                        <p:cTn id="17" dur="500" fill="hold"/>
                                        <p:tgtEl>
                                          <p:spTgt spid="8"/>
                                        </p:tgtEl>
                                        <p:attrNameLst>
                                          <p:attrName>fill.type</p:attrName>
                                        </p:attrNameLst>
                                      </p:cBhvr>
                                      <p:to>
                                        <p:strVal val="solid"/>
                                      </p:to>
                                    </p:set>
                                  </p:childTnLst>
                                </p:cTn>
                              </p:par>
                              <p:par>
                                <p:cTn id="18" presetID="10" presetClass="exit" presetSubtype="0" fill="hold" grpId="2"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par>
                                <p:cTn id="31" presetID="10" presetClass="exit" presetSubtype="0" fill="hold" grpId="1"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1306" fill="hold"/>
                                        <p:tgtEl>
                                          <p:spTgt spid="2"/>
                                        </p:tgtEl>
                                      </p:cBhvr>
                                    </p:cmd>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10" presetClass="exit" presetSubtype="0" fill="hold" nodeType="after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par>
                          <p:cTn id="52" fill="hold">
                            <p:stCondLst>
                              <p:cond delay="1500"/>
                            </p:stCondLst>
                            <p:childTnLst>
                              <p:par>
                                <p:cTn id="53" presetID="35" presetClass="path" presetSubtype="0" accel="50000" decel="50000" fill="hold" nodeType="afterEffect">
                                  <p:stCondLst>
                                    <p:cond delay="0"/>
                                  </p:stCondLst>
                                  <p:childTnLst>
                                    <p:animMotion origin="layout" path="M 0 0 L -1 0 " pathEditMode="relative" rAng="0" ptsTypes="AA">
                                      <p:cBhvr>
                                        <p:cTn id="54" dur="3000" fill="hold"/>
                                        <p:tgtEl>
                                          <p:spTgt spid="4"/>
                                        </p:tgtEl>
                                        <p:attrNameLst>
                                          <p:attrName>ppt_x</p:attrName>
                                          <p:attrName>ppt_y</p:attrName>
                                        </p:attrNameLst>
                                      </p:cBhvr>
                                      <p:rCtr x="-50000" y="0"/>
                                    </p:animMotion>
                                  </p:childTnLst>
                                </p:cTn>
                              </p:par>
                              <p:par>
                                <p:cTn id="55" presetID="1" presetClass="mediacall" presetSubtype="0" fill="hold" nodeType="withEffect">
                                  <p:stCondLst>
                                    <p:cond delay="0"/>
                                  </p:stCondLst>
                                  <p:childTnLst>
                                    <p:cmd type="call" cmd="playFrom(0.0)">
                                      <p:cBhvr>
                                        <p:cTn id="56" dur="3082" fill="hold"/>
                                        <p:tgtEl>
                                          <p:spTgt spid="3"/>
                                        </p:tgtEl>
                                      </p:cBhvr>
                                    </p:cmd>
                                  </p:childTnLst>
                                </p:cTn>
                              </p:par>
                              <p:par>
                                <p:cTn id="57" presetID="35" presetClass="path" presetSubtype="0" accel="50000" decel="50000" fill="hold" nodeType="withEffect">
                                  <p:stCondLst>
                                    <p:cond delay="0"/>
                                  </p:stCondLst>
                                  <p:childTnLst>
                                    <p:animMotion origin="layout" path="M 0 0 L -1 0 " pathEditMode="relative" rAng="0" ptsTypes="AA">
                                      <p:cBhvr>
                                        <p:cTn id="58"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9" fill="hold" display="0">
                  <p:stCondLst>
                    <p:cond delay="indefinite"/>
                  </p:stCondLst>
                  <p:endCondLst>
                    <p:cond evt="onStopAudio" delay="0">
                      <p:tgtEl>
                        <p:sldTgt/>
                      </p:tgtEl>
                    </p:cond>
                  </p:endCondLst>
                </p:cTn>
                <p:tgtEl>
                  <p:spTgt spid="2"/>
                </p:tgtEl>
              </p:cMediaNode>
            </p:audio>
            <p:audio>
              <p:cMediaNode vol="80000">
                <p:cTn id="60" fill="hold" display="0">
                  <p:stCondLst>
                    <p:cond delay="indefinite"/>
                  </p:stCondLst>
                  <p:endCondLst>
                    <p:cond evt="onStopAudio" delay="0">
                      <p:tgtEl>
                        <p:sldTgt/>
                      </p:tgtEl>
                    </p:cond>
                  </p:endCondLst>
                </p:cTn>
                <p:tgtEl>
                  <p:spTgt spid="3"/>
                </p:tgtEl>
              </p:cMediaNode>
            </p:audio>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6"/>
                                        </p:tgtEl>
                                      </p:cBhvr>
                                    </p:animEffect>
                                    <p:animScale>
                                      <p:cBhvr>
                                        <p:cTn id="66" dur="250" autoRev="1" fill="hold"/>
                                        <p:tgtEl>
                                          <p:spTgt spid="16"/>
                                        </p:tgtEl>
                                      </p:cBhvr>
                                      <p:by x="105000" y="105000"/>
                                    </p:animScale>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bldLvl="0" animBg="1"/>
      <p:bldP spid="13" grpId="1" bldLvl="0" animBg="1"/>
      <p:bldP spid="14" grpId="0" bldLvl="0" animBg="1"/>
      <p:bldP spid="14" grpId="1" bldLvl="0" animBg="1"/>
      <p:bldP spid="8" grpId="0" bldLvl="0" animBg="1"/>
      <p:bldP spid="8" grpId="1" bldLvl="0" animBg="1"/>
      <p:bldP spid="8" grpId="2" bldLvl="0" animBg="1"/>
      <p:bldP spid="18" grpId="0" bldLvl="0" animBg="1"/>
      <p:bldP spid="18"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0"/>
            <a:ext cx="6857999" cy="51434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1000" y="0"/>
            <a:ext cx="6857999" cy="51434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4078" y="4184624"/>
            <a:ext cx="692565" cy="637889"/>
          </a:xfrm>
          <a:prstGeom prst="rect">
            <a:avLst/>
          </a:prstGeom>
        </p:spPr>
      </p:pic>
      <p:pic>
        <p:nvPicPr>
          <p:cNvPr id="7" name="Picture 6"/>
          <p:cNvPicPr>
            <a:picLocks noChangeAspect="1"/>
          </p:cNvPicPr>
          <p:nvPr/>
        </p:nvPicPr>
        <p:blipFill>
          <a:blip r:embed="rId11"/>
          <a:stretch>
            <a:fillRect/>
          </a:stretch>
        </p:blipFill>
        <p:spPr>
          <a:xfrm>
            <a:off x="2814379" y="3650226"/>
            <a:ext cx="1484441" cy="1068797"/>
          </a:xfrm>
          <a:prstGeom prst="rect">
            <a:avLst/>
          </a:prstGeom>
        </p:spPr>
      </p:pic>
      <p:pic>
        <p:nvPicPr>
          <p:cNvPr id="11" name="Picture 10"/>
          <p:cNvPicPr>
            <a:picLocks noChangeAspect="1"/>
          </p:cNvPicPr>
          <p:nvPr/>
        </p:nvPicPr>
        <p:blipFill>
          <a:blip r:embed="rId12"/>
          <a:stretch>
            <a:fillRect/>
          </a:stretch>
        </p:blipFill>
        <p:spPr>
          <a:xfrm flipH="1">
            <a:off x="4739862" y="3759946"/>
            <a:ext cx="470606" cy="583143"/>
          </a:xfrm>
          <a:prstGeom prst="rect">
            <a:avLst/>
          </a:prstGeom>
        </p:spPr>
      </p:pic>
      <p:pic>
        <p:nvPicPr>
          <p:cNvPr id="12" name="Picture 11"/>
          <p:cNvPicPr>
            <a:picLocks noChangeAspect="1"/>
          </p:cNvPicPr>
          <p:nvPr/>
        </p:nvPicPr>
        <p:blipFill>
          <a:blip r:embed="rId13"/>
          <a:stretch>
            <a:fillRect/>
          </a:stretch>
        </p:blipFill>
        <p:spPr>
          <a:xfrm>
            <a:off x="5353811" y="4080654"/>
            <a:ext cx="484327" cy="827881"/>
          </a:xfrm>
          <a:prstGeom prst="rect">
            <a:avLst/>
          </a:prstGeom>
        </p:spPr>
      </p:pic>
      <p:sp>
        <p:nvSpPr>
          <p:cNvPr id="14" name="Wave 13"/>
          <p:cNvSpPr/>
          <p:nvPr/>
        </p:nvSpPr>
        <p:spPr>
          <a:xfrm>
            <a:off x="1929653" y="2075258"/>
            <a:ext cx="2874308" cy="609127"/>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450" b="1">
                <a:ln w="22225">
                  <a:solidFill>
                    <a:schemeClr val="accent2"/>
                  </a:solidFill>
                  <a:prstDash val="solid"/>
                </a:ln>
                <a:solidFill>
                  <a:srgbClr val="FFC000"/>
                </a:solidFill>
                <a:latin typeface="UTM Showcard" panose="02040603050506020204" charset="0"/>
                <a:cs typeface="UTM Showcard" panose="02040603050506020204" charset="0"/>
              </a:rPr>
              <a:t>CHÀO MỪNG TÍ XÌ TRUM VỀ NHÀ  </a:t>
            </a:r>
          </a:p>
        </p:txBody>
      </p:sp>
      <p:pic>
        <p:nvPicPr>
          <p:cNvPr id="3" name="Picture 2"/>
          <p:cNvPicPr>
            <a:picLocks noChangeAspect="1"/>
          </p:cNvPicPr>
          <p:nvPr/>
        </p:nvPicPr>
        <p:blipFill>
          <a:blip r:embed="rId14"/>
          <a:stretch>
            <a:fillRect/>
          </a:stretch>
        </p:blipFill>
        <p:spPr>
          <a:xfrm flipH="1">
            <a:off x="4114445" y="3535927"/>
            <a:ext cx="620159" cy="620159"/>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43400" y="5380264"/>
            <a:ext cx="457200" cy="4572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65489" y="3244793"/>
            <a:ext cx="955631" cy="466385"/>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4902821" y="5409713"/>
            <a:ext cx="457200" cy="4572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3735483" y="5409713"/>
            <a:ext cx="457200" cy="457200"/>
          </a:xfrm>
          <a:prstGeom prst="rect">
            <a:avLst/>
          </a:prstGeom>
        </p:spPr>
      </p:pic>
      <p:sp>
        <p:nvSpPr>
          <p:cNvPr id="17" name="Rectangle 16"/>
          <p:cNvSpPr/>
          <p:nvPr/>
        </p:nvSpPr>
        <p:spPr>
          <a:xfrm>
            <a:off x="1371600" y="219551"/>
            <a:ext cx="6629400" cy="12001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a:solidFill>
                  <a:srgbClr val="002060"/>
                </a:solidFill>
                <a:latin typeface="Times New Roman" panose="02020603050405020304" charset="0"/>
                <a:cs typeface="Times New Roman" panose="02020603050405020304" charset="0"/>
                <a:sym typeface="+mn-ea"/>
              </a:rPr>
              <a:t>Cho mẫu số liệu sau được sắp xếp theo thứ tự tăng dần:</a:t>
            </a:r>
            <a:endParaRPr lang="en-US" sz="1800">
              <a:solidFill>
                <a:srgbClr val="002060"/>
              </a:solidFill>
              <a:latin typeface="Times New Roman" panose="02020603050405020304" charset="0"/>
              <a:cs typeface="Times New Roman" panose="02020603050405020304" charset="0"/>
            </a:endParaRPr>
          </a:p>
          <a:p>
            <a:pPr algn="ctr"/>
            <a:r>
              <a:rPr lang="en-US" sz="1800">
                <a:solidFill>
                  <a:srgbClr val="002060"/>
                </a:solidFill>
                <a:latin typeface="Times New Roman" panose="02020603050405020304" charset="0"/>
                <a:cs typeface="Times New Roman" panose="02020603050405020304" charset="0"/>
                <a:sym typeface="+mn-ea"/>
              </a:rPr>
              <a:t>5	6	x	17	18	30</a:t>
            </a:r>
            <a:endParaRPr lang="en-US" sz="1800">
              <a:solidFill>
                <a:srgbClr val="002060"/>
              </a:solidFill>
              <a:latin typeface="Times New Roman" panose="02020603050405020304" charset="0"/>
              <a:cs typeface="Times New Roman" panose="02020603050405020304" charset="0"/>
            </a:endParaRPr>
          </a:p>
          <a:p>
            <a:pPr algn="l"/>
            <a:r>
              <a:rPr lang="en-US" sz="1800">
                <a:solidFill>
                  <a:srgbClr val="002060"/>
                </a:solidFill>
                <a:latin typeface="Times New Roman" panose="02020603050405020304" charset="0"/>
                <a:cs typeface="Times New Roman" panose="02020603050405020304" charset="0"/>
                <a:sym typeface="+mn-ea"/>
              </a:rPr>
              <a:t>Biết trung vị của mẫu số liệu trên bằng 14. Giá trị của x là?</a:t>
            </a:r>
            <a:endParaRPr lang="en-US" sz="1800">
              <a:solidFill>
                <a:srgbClr val="002060"/>
              </a:solidFill>
              <a:latin typeface="Times New Roman" panose="02020603050405020304" charset="0"/>
              <a:cs typeface="Times New Roman" panose="02020603050405020304" charset="0"/>
            </a:endParaRPr>
          </a:p>
          <a:p>
            <a:pPr algn="ctr"/>
            <a:r>
              <a:rPr lang="en-US" sz="1800" b="1">
                <a:solidFill>
                  <a:srgbClr val="002060"/>
                </a:solidFill>
                <a:latin typeface="Times New Roman" panose="02020603050405020304" charset="0"/>
                <a:cs typeface="Times New Roman" panose="02020603050405020304" charset="0"/>
                <a:sym typeface="+mn-ea"/>
              </a:rPr>
              <a:t>A. </a:t>
            </a:r>
            <a:r>
              <a:rPr lang="en-US" sz="1800">
                <a:solidFill>
                  <a:srgbClr val="002060"/>
                </a:solidFill>
                <a:latin typeface="Times New Roman" panose="02020603050405020304" charset="0"/>
                <a:cs typeface="Times New Roman" panose="02020603050405020304" charset="0"/>
                <a:sym typeface="+mn-ea"/>
              </a:rPr>
              <a:t>10		</a:t>
            </a:r>
            <a:r>
              <a:rPr lang="en-US" sz="1800" b="1">
                <a:solidFill>
                  <a:srgbClr val="002060"/>
                </a:solidFill>
                <a:latin typeface="Times New Roman" panose="02020603050405020304" charset="0"/>
                <a:cs typeface="Times New Roman" panose="02020603050405020304" charset="0"/>
                <a:sym typeface="+mn-ea"/>
              </a:rPr>
              <a:t>B.</a:t>
            </a:r>
            <a:r>
              <a:rPr lang="en-US" sz="1800">
                <a:solidFill>
                  <a:srgbClr val="002060"/>
                </a:solidFill>
                <a:latin typeface="Times New Roman" panose="02020603050405020304" charset="0"/>
                <a:cs typeface="Times New Roman" panose="02020603050405020304" charset="0"/>
                <a:sym typeface="+mn-ea"/>
              </a:rPr>
              <a:t> 11		</a:t>
            </a:r>
            <a:r>
              <a:rPr lang="en-US" sz="1800" b="1">
                <a:solidFill>
                  <a:srgbClr val="002060"/>
                </a:solidFill>
                <a:latin typeface="Times New Roman" panose="02020603050405020304" charset="0"/>
                <a:cs typeface="Times New Roman" panose="02020603050405020304" charset="0"/>
                <a:sym typeface="+mn-ea"/>
              </a:rPr>
              <a:t>C. </a:t>
            </a:r>
            <a:r>
              <a:rPr lang="en-US" sz="1800">
                <a:solidFill>
                  <a:srgbClr val="002060"/>
                </a:solidFill>
                <a:latin typeface="Times New Roman" panose="02020603050405020304" charset="0"/>
                <a:cs typeface="Times New Roman" panose="02020603050405020304" charset="0"/>
                <a:sym typeface="+mn-ea"/>
              </a:rPr>
              <a:t>12		</a:t>
            </a:r>
            <a:r>
              <a:rPr lang="en-US" sz="1800" b="1">
                <a:solidFill>
                  <a:srgbClr val="002060"/>
                </a:solidFill>
                <a:latin typeface="Times New Roman" panose="02020603050405020304" charset="0"/>
                <a:cs typeface="Times New Roman" panose="02020603050405020304" charset="0"/>
                <a:sym typeface="+mn-ea"/>
              </a:rPr>
              <a:t>D. </a:t>
            </a:r>
            <a:r>
              <a:rPr lang="en-US" sz="1800">
                <a:solidFill>
                  <a:srgbClr val="002060"/>
                </a:solidFill>
                <a:latin typeface="Times New Roman" panose="02020603050405020304" charset="0"/>
                <a:cs typeface="Times New Roman" panose="02020603050405020304" charset="0"/>
                <a:sym typeface="+mn-ea"/>
              </a:rPr>
              <a:t>13	</a:t>
            </a:r>
            <a:endParaRPr lang="en-US" sz="1800">
              <a:solidFill>
                <a:srgbClr val="002060"/>
              </a:solidFill>
              <a:latin typeface="Times New Roman" panose="02020603050405020304" charset="0"/>
              <a:cs typeface="Times New Roman" panose="02020603050405020304" charset="0"/>
            </a:endParaRPr>
          </a:p>
        </p:txBody>
      </p:sp>
      <p:sp>
        <p:nvSpPr>
          <p:cNvPr id="18" name="Rectangle 17"/>
          <p:cNvSpPr/>
          <p:nvPr/>
        </p:nvSpPr>
        <p:spPr>
          <a:xfrm>
            <a:off x="1371600" y="1533978"/>
            <a:ext cx="6429375" cy="9756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panose="02020603050405020304" charset="0"/>
                <a:cs typeface="Times New Roman" panose="02020603050405020304" charset="0"/>
              </a:rPr>
              <a:t>B</a:t>
            </a:r>
          </a:p>
        </p:txBody>
      </p:sp>
      <p:pic>
        <p:nvPicPr>
          <p:cNvPr id="22" name="Picture 21"/>
          <p:cNvPicPr>
            <a:picLocks noChangeAspect="1"/>
          </p:cNvPicPr>
          <p:nvPr/>
        </p:nvPicPr>
        <p:blipFill>
          <a:blip r:embed="rId17"/>
          <a:stretch>
            <a:fillRect/>
          </a:stretch>
        </p:blipFill>
        <p:spPr>
          <a:xfrm>
            <a:off x="1241198" y="2851588"/>
            <a:ext cx="1061369" cy="973751"/>
          </a:xfrm>
          <a:prstGeom prst="rect">
            <a:avLst/>
          </a:prstGeom>
        </p:spPr>
      </p:pic>
      <p:sp>
        <p:nvSpPr>
          <p:cNvPr id="23" name="Oval Callout 22"/>
          <p:cNvSpPr/>
          <p:nvPr/>
        </p:nvSpPr>
        <p:spPr>
          <a:xfrm>
            <a:off x="1810226" y="2430304"/>
            <a:ext cx="1420654" cy="884396"/>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a:solidFill>
                  <a:schemeClr val="accent1">
                    <a:lumMod val="50000"/>
                  </a:schemeClr>
                </a:solidFill>
                <a:latin typeface="UTM Kabel KT" panose="02040603050506020204" charset="0"/>
                <a:cs typeface="UTM Kabel KT" panose="02040603050506020204" charset="0"/>
              </a:rPr>
              <a:t>Không trả lời được thì mình giúp cho để qua vòng nhé!</a:t>
            </a:r>
          </a:p>
        </p:txBody>
      </p:sp>
      <p:sp>
        <p:nvSpPr>
          <p:cNvPr id="20" name="Rectangular Callout 19"/>
          <p:cNvSpPr/>
          <p:nvPr/>
        </p:nvSpPr>
        <p:spPr>
          <a:xfrm>
            <a:off x="1909482" y="2571750"/>
            <a:ext cx="3573170" cy="673043"/>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7030A0"/>
                </a:solidFill>
                <a:latin typeface="Times New Roman" panose="02020603050405020304" charset="0"/>
                <a:cs typeface="Times New Roman" panose="02020603050405020304" charset="0"/>
              </a:rPr>
              <a:t>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bldLvl="0" animBg="1"/>
      <p:bldP spid="17" grpId="0" bldLvl="0" animBg="1"/>
      <p:bldP spid="17" grpId="1" bldLvl="0" animBg="1"/>
      <p:bldP spid="18" grpId="0" bldLvl="0" animBg="1"/>
      <p:bldP spid="18" grpId="1" bldLvl="0" animBg="1"/>
      <p:bldP spid="23" grpId="0" bldLvl="0" animBg="1"/>
      <p:bldP spid="23" grpId="1" bldLvl="0" animBg="1"/>
      <p:bldP spid="23" grpId="2" bldLvl="0" animBg="1"/>
      <p:bldP spid="20" grpId="0" bldLvl="0" animBg="1"/>
      <p:bldP spid="20"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2" name="Google Shape;132;p25"/>
          <p:cNvPicPr preferRelativeResize="0"/>
          <p:nvPr/>
        </p:nvPicPr>
        <p:blipFill rotWithShape="1">
          <a:blip r:embed="rId3"/>
          <a:srcRect r="7273" b="14895"/>
          <a:stretch>
            <a:fillRect/>
          </a:stretch>
        </p:blipFill>
        <p:spPr>
          <a:xfrm>
            <a:off x="5244593" y="2022049"/>
            <a:ext cx="4529277" cy="3121451"/>
          </a:xfrm>
          <a:prstGeom prst="rect">
            <a:avLst/>
          </a:prstGeom>
          <a:noFill/>
          <a:ln>
            <a:noFill/>
          </a:ln>
        </p:spPr>
      </p:pic>
      <p:pic>
        <p:nvPicPr>
          <p:cNvPr id="133" name="Google Shape;133;p25"/>
          <p:cNvPicPr preferRelativeResize="0"/>
          <p:nvPr/>
        </p:nvPicPr>
        <p:blipFill rotWithShape="1">
          <a:blip r:embed="rId4"/>
          <a:srcRect/>
          <a:stretch>
            <a:fillRect/>
          </a:stretch>
        </p:blipFill>
        <p:spPr>
          <a:xfrm>
            <a:off x="-345381" y="-326898"/>
            <a:ext cx="2293427" cy="2348947"/>
          </a:xfrm>
          <a:prstGeom prst="rect">
            <a:avLst/>
          </a:prstGeom>
          <a:noFill/>
          <a:ln>
            <a:noFill/>
          </a:ln>
        </p:spPr>
      </p:pic>
      <p:pic>
        <p:nvPicPr>
          <p:cNvPr id="134" name="Google Shape;134;p25"/>
          <p:cNvPicPr preferRelativeResize="0"/>
          <p:nvPr/>
        </p:nvPicPr>
        <p:blipFill rotWithShape="1">
          <a:blip r:embed="rId5"/>
          <a:srcRect/>
          <a:stretch>
            <a:fillRect/>
          </a:stretch>
        </p:blipFill>
        <p:spPr>
          <a:xfrm>
            <a:off x="-1027467" y="4198056"/>
            <a:ext cx="3657600" cy="1682496"/>
          </a:xfrm>
          <a:prstGeom prst="rect">
            <a:avLst/>
          </a:prstGeom>
          <a:noFill/>
          <a:ln>
            <a:noFill/>
          </a:ln>
        </p:spPr>
      </p:pic>
      <p:pic>
        <p:nvPicPr>
          <p:cNvPr id="135" name="Google Shape;135;p25"/>
          <p:cNvPicPr preferRelativeResize="0"/>
          <p:nvPr/>
        </p:nvPicPr>
        <p:blipFill rotWithShape="1">
          <a:blip r:embed="rId6"/>
          <a:srcRect/>
          <a:stretch>
            <a:fillRect/>
          </a:stretch>
        </p:blipFill>
        <p:spPr>
          <a:xfrm rot="971609">
            <a:off x="7682368" y="163359"/>
            <a:ext cx="1335440" cy="2057400"/>
          </a:xfrm>
          <a:prstGeom prst="rect">
            <a:avLst/>
          </a:prstGeom>
          <a:noFill/>
          <a:ln>
            <a:noFill/>
          </a:ln>
        </p:spPr>
      </p:pic>
      <p:pic>
        <p:nvPicPr>
          <p:cNvPr id="137" name="Google Shape;137;p25"/>
          <p:cNvPicPr preferRelativeResize="0"/>
          <p:nvPr/>
        </p:nvPicPr>
        <p:blipFill rotWithShape="1">
          <a:blip r:embed="rId7"/>
          <a:srcRect/>
          <a:stretch>
            <a:fillRect/>
          </a:stretch>
        </p:blipFill>
        <p:spPr>
          <a:xfrm rot="3625725">
            <a:off x="4386410" y="3051167"/>
            <a:ext cx="1232000" cy="2411388"/>
          </a:xfrm>
          <a:prstGeom prst="rect">
            <a:avLst/>
          </a:prstGeom>
          <a:noFill/>
          <a:ln>
            <a:noFill/>
          </a:ln>
        </p:spPr>
      </p:pic>
      <p:pic>
        <p:nvPicPr>
          <p:cNvPr id="138" name="Google Shape;138;p25"/>
          <p:cNvPicPr preferRelativeResize="0"/>
          <p:nvPr/>
        </p:nvPicPr>
        <p:blipFill rotWithShape="1">
          <a:blip r:embed="rId8"/>
          <a:srcRect/>
          <a:stretch>
            <a:fillRect/>
          </a:stretch>
        </p:blipFill>
        <p:spPr>
          <a:xfrm rot="-1765130">
            <a:off x="5843052" y="-375835"/>
            <a:ext cx="1926475" cy="2057400"/>
          </a:xfrm>
          <a:prstGeom prst="rect">
            <a:avLst/>
          </a:prstGeom>
          <a:noFill/>
          <a:ln>
            <a:noFill/>
          </a:ln>
        </p:spPr>
      </p:pic>
      <p:pic>
        <p:nvPicPr>
          <p:cNvPr id="2" name="Picture 1" descr="412px-JohnGraunt"/>
          <p:cNvPicPr>
            <a:picLocks noChangeAspect="1"/>
          </p:cNvPicPr>
          <p:nvPr/>
        </p:nvPicPr>
        <p:blipFill>
          <a:blip r:embed="rId9"/>
          <a:srcRect l="-941" t="1049" b="5861"/>
          <a:stretch>
            <a:fillRect/>
          </a:stretch>
        </p:blipFill>
        <p:spPr>
          <a:xfrm rot="21360000" flipH="1">
            <a:off x="-154305" y="766445"/>
            <a:ext cx="2792730" cy="3745230"/>
          </a:xfrm>
          <a:prstGeom prst="rect">
            <a:avLst/>
          </a:prstGeom>
        </p:spPr>
      </p:pic>
      <p:pic>
        <p:nvPicPr>
          <p:cNvPr id="141" name="Google Shape;141;p25"/>
          <p:cNvPicPr preferRelativeResize="0"/>
          <p:nvPr/>
        </p:nvPicPr>
        <p:blipFill rotWithShape="1">
          <a:blip r:embed="rId10"/>
          <a:srcRect l="9616"/>
          <a:stretch>
            <a:fillRect/>
          </a:stretch>
        </p:blipFill>
        <p:spPr>
          <a:xfrm rot="-10257470">
            <a:off x="-1550224" y="79375"/>
            <a:ext cx="4092764" cy="1449070"/>
          </a:xfrm>
          <a:prstGeom prst="rect">
            <a:avLst/>
          </a:prstGeom>
          <a:noFill/>
          <a:ln>
            <a:noFill/>
          </a:ln>
        </p:spPr>
      </p:pic>
      <p:pic>
        <p:nvPicPr>
          <p:cNvPr id="140" name="Google Shape;140;p25"/>
          <p:cNvPicPr preferRelativeResize="0"/>
          <p:nvPr/>
        </p:nvPicPr>
        <p:blipFill rotWithShape="1">
          <a:blip r:embed="rId10"/>
          <a:srcRect/>
          <a:stretch>
            <a:fillRect/>
          </a:stretch>
        </p:blipFill>
        <p:spPr>
          <a:xfrm rot="742631">
            <a:off x="-1600840" y="3769182"/>
            <a:ext cx="4528309" cy="1449059"/>
          </a:xfrm>
          <a:prstGeom prst="rect">
            <a:avLst/>
          </a:prstGeom>
          <a:noFill/>
          <a:ln>
            <a:noFill/>
          </a:ln>
        </p:spPr>
      </p:pic>
      <p:grpSp>
        <p:nvGrpSpPr>
          <p:cNvPr id="129" name="Google Shape;129;p25"/>
          <p:cNvGrpSpPr/>
          <p:nvPr/>
        </p:nvGrpSpPr>
        <p:grpSpPr>
          <a:xfrm>
            <a:off x="2752090" y="1616710"/>
            <a:ext cx="6392545" cy="1633220"/>
            <a:chOff x="0" y="-47625"/>
            <a:chExt cx="3072554" cy="860425"/>
          </a:xfrm>
        </p:grpSpPr>
        <p:sp>
          <p:nvSpPr>
            <p:cNvPr id="130" name="Google Shape;130;p25"/>
            <p:cNvSpPr/>
            <p:nvPr/>
          </p:nvSpPr>
          <p:spPr>
            <a:xfrm>
              <a:off x="0" y="0"/>
              <a:ext cx="3072554" cy="812800"/>
            </a:xfrm>
            <a:custGeom>
              <a:avLst/>
              <a:gdLst/>
              <a:ahLst/>
              <a:cxnLst/>
              <a:rect l="l" t="t" r="r" b="b"/>
              <a:pathLst>
                <a:path w="3072554" h="812800" extrusionOk="0">
                  <a:moveTo>
                    <a:pt x="0" y="0"/>
                  </a:moveTo>
                  <a:lnTo>
                    <a:pt x="3072554" y="0"/>
                  </a:lnTo>
                  <a:lnTo>
                    <a:pt x="3072554" y="812800"/>
                  </a:lnTo>
                  <a:lnTo>
                    <a:pt x="0" y="812800"/>
                  </a:lnTo>
                  <a:close/>
                </a:path>
              </a:pathLst>
            </a:custGeom>
            <a:solidFill>
              <a:srgbClr val="775043"/>
            </a:solidFill>
            <a:ln>
              <a:noFill/>
            </a:ln>
          </p:spPr>
        </p:sp>
        <p:sp>
          <p:nvSpPr>
            <p:cNvPr id="131" name="Google Shape;131;p25"/>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rtl="0">
                <a:lnSpc>
                  <a:spcPct val="194000"/>
                </a:lnSpc>
                <a:spcBef>
                  <a:spcPts val="0"/>
                </a:spcBef>
                <a:spcAft>
                  <a:spcPts val="0"/>
                </a:spcAft>
                <a:buNone/>
              </a:pPr>
              <a:endParaRPr sz="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43" name="Google Shape;143;p25"/>
          <p:cNvSpPr txBox="1"/>
          <p:nvPr/>
        </p:nvSpPr>
        <p:spPr>
          <a:xfrm>
            <a:off x="2974975" y="1678940"/>
            <a:ext cx="6131560" cy="1543050"/>
          </a:xfrm>
          <a:prstGeom prst="rect">
            <a:avLst/>
          </a:prstGeom>
          <a:noFill/>
          <a:ln>
            <a:noFill/>
          </a:ln>
        </p:spPr>
        <p:txBody>
          <a:bodyPr spcFirstLastPara="1" wrap="square" lIns="0" tIns="0" rIns="0" bIns="0" anchor="t" anchorCtr="0">
            <a:noAutofit/>
          </a:bodyPr>
          <a:lstStyle/>
          <a:p>
            <a:pPr marL="0" marR="0" lvl="0" indent="0" algn="ctr" rtl="0">
              <a:lnSpc>
                <a:spcPct val="150000"/>
              </a:lnSpc>
              <a:spcBef>
                <a:spcPts val="0"/>
              </a:spcBef>
              <a:spcAft>
                <a:spcPts val="0"/>
              </a:spcAft>
              <a:buNone/>
            </a:pPr>
            <a:r>
              <a:rPr lang="en-US" sz="3200" b="1">
                <a:solidFill>
                  <a:schemeClr val="bg1"/>
                </a:solidFill>
                <a:latin typeface="UTM Atlas" panose="02040603050506020204" charset="0"/>
                <a:cs typeface="UTM Atlas" panose="02040603050506020204" charset="0"/>
              </a:rPr>
              <a:t>CÁC SỐ ĐẶC TRƯNG </a:t>
            </a:r>
          </a:p>
          <a:p>
            <a:pPr marL="0" marR="0" lvl="0" indent="0" algn="ctr" rtl="0">
              <a:lnSpc>
                <a:spcPct val="150000"/>
              </a:lnSpc>
              <a:spcBef>
                <a:spcPts val="0"/>
              </a:spcBef>
              <a:spcAft>
                <a:spcPts val="0"/>
              </a:spcAft>
              <a:buNone/>
            </a:pPr>
            <a:r>
              <a:rPr lang="en-US" sz="3200" b="1">
                <a:solidFill>
                  <a:schemeClr val="bg1"/>
                </a:solidFill>
                <a:latin typeface="UTM Atlas" panose="02040603050506020204" charset="0"/>
                <a:cs typeface="UTM Atlas" panose="02040603050506020204" charset="0"/>
              </a:rPr>
              <a:t>ĐO XU THẾ TRUNG TÂM</a:t>
            </a:r>
          </a:p>
        </p:txBody>
      </p:sp>
      <p:pic>
        <p:nvPicPr>
          <p:cNvPr id="142" name="Google Shape;142;p25"/>
          <p:cNvPicPr preferRelativeResize="0"/>
          <p:nvPr/>
        </p:nvPicPr>
        <p:blipFill rotWithShape="1">
          <a:blip r:embed="rId10"/>
          <a:srcRect l="8582"/>
          <a:stretch>
            <a:fillRect/>
          </a:stretch>
        </p:blipFill>
        <p:spPr>
          <a:xfrm rot="-4718206">
            <a:off x="511175" y="1711325"/>
            <a:ext cx="4139565" cy="1449070"/>
          </a:xfrm>
          <a:prstGeom prst="rect">
            <a:avLst/>
          </a:prstGeom>
          <a:noFill/>
          <a:ln>
            <a:noFill/>
          </a:ln>
        </p:spPr>
      </p:pic>
      <p:pic>
        <p:nvPicPr>
          <p:cNvPr id="136" name="Google Shape;136;p25"/>
          <p:cNvPicPr preferRelativeResize="0"/>
          <p:nvPr/>
        </p:nvPicPr>
        <p:blipFill rotWithShape="1">
          <a:blip r:embed="rId11"/>
          <a:srcRect/>
          <a:stretch>
            <a:fillRect/>
          </a:stretch>
        </p:blipFill>
        <p:spPr>
          <a:xfrm rot="-6065733">
            <a:off x="3070773" y="-477257"/>
            <a:ext cx="1861835" cy="24439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wedge/>
      </p:transition>
    </mc:Choice>
    <mc:Fallback xmlns="">
      <p:transition spd="med">
        <p:wedg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9"/>
          <p:cNvPicPr preferRelativeResize="0"/>
          <p:nvPr/>
        </p:nvPicPr>
        <p:blipFill rotWithShape="1">
          <a:blip r:embed="rId3"/>
          <a:srcRect/>
          <a:stretch>
            <a:fillRect/>
          </a:stretch>
        </p:blipFill>
        <p:spPr>
          <a:xfrm>
            <a:off x="-2259" y="3081366"/>
            <a:ext cx="2427611" cy="2057400"/>
          </a:xfrm>
          <a:prstGeom prst="rect">
            <a:avLst/>
          </a:prstGeom>
          <a:noFill/>
          <a:ln>
            <a:noFill/>
          </a:ln>
        </p:spPr>
      </p:pic>
      <p:pic>
        <p:nvPicPr>
          <p:cNvPr id="197" name="Google Shape;197;p29"/>
          <p:cNvPicPr preferRelativeResize="0"/>
          <p:nvPr/>
        </p:nvPicPr>
        <p:blipFill rotWithShape="1">
          <a:blip r:embed="rId4"/>
          <a:srcRect/>
          <a:stretch>
            <a:fillRect/>
          </a:stretch>
        </p:blipFill>
        <p:spPr>
          <a:xfrm flipH="1">
            <a:off x="35560" y="936034"/>
            <a:ext cx="2271362" cy="3808686"/>
          </a:xfrm>
          <a:prstGeom prst="rect">
            <a:avLst/>
          </a:prstGeom>
          <a:noFill/>
          <a:ln>
            <a:noFill/>
          </a:ln>
        </p:spPr>
      </p:pic>
      <p:pic>
        <p:nvPicPr>
          <p:cNvPr id="198" name="Google Shape;198;p29"/>
          <p:cNvPicPr preferRelativeResize="0"/>
          <p:nvPr/>
        </p:nvPicPr>
        <p:blipFill rotWithShape="1">
          <a:blip r:embed="rId5"/>
          <a:srcRect/>
          <a:stretch>
            <a:fillRect/>
          </a:stretch>
        </p:blipFill>
        <p:spPr>
          <a:xfrm rot="3497812">
            <a:off x="6251636" y="2124992"/>
            <a:ext cx="2376731" cy="3119814"/>
          </a:xfrm>
          <a:prstGeom prst="rect">
            <a:avLst/>
          </a:prstGeom>
          <a:noFill/>
          <a:ln>
            <a:noFill/>
          </a:ln>
        </p:spPr>
      </p:pic>
      <p:pic>
        <p:nvPicPr>
          <p:cNvPr id="199" name="Google Shape;199;p29"/>
          <p:cNvPicPr preferRelativeResize="0"/>
          <p:nvPr/>
        </p:nvPicPr>
        <p:blipFill rotWithShape="1">
          <a:blip r:embed="rId6"/>
          <a:srcRect/>
          <a:stretch>
            <a:fillRect/>
          </a:stretch>
        </p:blipFill>
        <p:spPr>
          <a:xfrm rot="-4915630">
            <a:off x="6998266" y="-578217"/>
            <a:ext cx="1863761" cy="2871340"/>
          </a:xfrm>
          <a:prstGeom prst="rect">
            <a:avLst/>
          </a:prstGeom>
          <a:noFill/>
          <a:ln>
            <a:noFill/>
          </a:ln>
        </p:spPr>
      </p:pic>
      <p:pic>
        <p:nvPicPr>
          <p:cNvPr id="200" name="Google Shape;200;p29"/>
          <p:cNvPicPr preferRelativeResize="0"/>
          <p:nvPr/>
        </p:nvPicPr>
        <p:blipFill rotWithShape="1">
          <a:blip r:embed="rId7"/>
          <a:srcRect/>
          <a:stretch>
            <a:fillRect/>
          </a:stretch>
        </p:blipFill>
        <p:spPr>
          <a:xfrm>
            <a:off x="2182428" y="0"/>
            <a:ext cx="3657600" cy="1103930"/>
          </a:xfrm>
          <a:prstGeom prst="rect">
            <a:avLst/>
          </a:prstGeom>
          <a:noFill/>
          <a:ln>
            <a:noFill/>
          </a:ln>
        </p:spPr>
      </p:pic>
      <p:sp>
        <p:nvSpPr>
          <p:cNvPr id="201" name="Google Shape;201;p29"/>
          <p:cNvSpPr txBox="1"/>
          <p:nvPr/>
        </p:nvSpPr>
        <p:spPr>
          <a:xfrm>
            <a:off x="2536508" y="1430020"/>
            <a:ext cx="4524375" cy="61531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altLang="en-GB" sz="4000" b="0" i="0" u="none" strike="noStrike" cap="none">
                <a:solidFill>
                  <a:srgbClr val="57C4B2"/>
                </a:solidFill>
                <a:latin typeface="UTM Showcard" panose="02040603050506020204" charset="0"/>
                <a:ea typeface="Lalezar" panose="00000500000000000000"/>
                <a:cs typeface="UTM Showcard" panose="02040603050506020204" charset="0"/>
                <a:sym typeface="Lalezar" panose="00000500000000000000"/>
              </a:rPr>
              <a:t>Nội dung bài học</a:t>
            </a:r>
          </a:p>
        </p:txBody>
      </p:sp>
      <p:sp>
        <p:nvSpPr>
          <p:cNvPr id="202" name="Google Shape;202;p29"/>
          <p:cNvSpPr txBox="1"/>
          <p:nvPr/>
        </p:nvSpPr>
        <p:spPr>
          <a:xfrm>
            <a:off x="2657475" y="2296160"/>
            <a:ext cx="4462145" cy="184912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1. </a:t>
            </a:r>
            <a:r>
              <a:rPr lang="en-US" altLang="en-GB" sz="2400" b="1" i="0" u="none" strike="noStrike" cap="none" dirty="0" err="1">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Số</a:t>
            </a:r>
            <a:r>
              <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 </a:t>
            </a:r>
            <a:r>
              <a:rPr lang="en-US" altLang="en-GB" sz="2400" b="1" i="0" u="none" strike="noStrike" cap="none" dirty="0" err="1">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trung</a:t>
            </a:r>
            <a:r>
              <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 </a:t>
            </a:r>
            <a:r>
              <a:rPr lang="en-US" altLang="en-GB" sz="2400" b="1" i="0" u="none" strike="noStrike" cap="none" dirty="0" err="1">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bình</a:t>
            </a:r>
            <a:r>
              <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 </a:t>
            </a:r>
            <a:r>
              <a:rPr lang="en-US" altLang="en-GB" sz="2400" b="1" i="0" u="none" strike="noStrike" cap="none" dirty="0" err="1">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và</a:t>
            </a:r>
            <a:r>
              <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 </a:t>
            </a:r>
            <a:r>
              <a:rPr lang="en-US" altLang="en-GB" sz="2400" b="1" i="0" u="none" strike="noStrike" cap="none" dirty="0" err="1">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trung</a:t>
            </a:r>
            <a:r>
              <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 </a:t>
            </a:r>
            <a:r>
              <a:rPr lang="en-US" altLang="en-GB" sz="2400" b="1" i="0" u="none" strike="noStrike" cap="none" dirty="0" err="1">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vị</a:t>
            </a:r>
            <a:endPar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endParaRPr>
          </a:p>
          <a:p>
            <a:pPr marL="0" marR="0" lvl="0" indent="0" algn="l" rtl="0">
              <a:lnSpc>
                <a:spcPct val="150000"/>
              </a:lnSpc>
              <a:spcBef>
                <a:spcPts val="0"/>
              </a:spcBef>
              <a:spcAft>
                <a:spcPts val="0"/>
              </a:spcAft>
              <a:buNone/>
            </a:pPr>
            <a:r>
              <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2. </a:t>
            </a:r>
            <a:r>
              <a:rPr lang="en-US" altLang="en-GB" sz="2400" b="1" i="0" u="none" strike="noStrike" cap="none" dirty="0" err="1">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Tứ</a:t>
            </a:r>
            <a:r>
              <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 </a:t>
            </a:r>
            <a:r>
              <a:rPr lang="en-US" altLang="en-GB" sz="2400" b="1" i="0" u="none" strike="noStrike" cap="none" dirty="0" err="1">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phân</a:t>
            </a:r>
            <a:r>
              <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 </a:t>
            </a:r>
            <a:r>
              <a:rPr lang="en-US" altLang="en-GB" sz="2400" b="1" i="0" u="none" strike="noStrike" cap="none" dirty="0" err="1">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rPr>
              <a:t>vị</a:t>
            </a:r>
            <a:endPar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endParaRPr>
          </a:p>
          <a:p>
            <a:pPr marL="0" marR="0" lvl="0" indent="0" algn="l" rtl="0">
              <a:lnSpc>
                <a:spcPct val="150000"/>
              </a:lnSpc>
              <a:spcBef>
                <a:spcPts val="0"/>
              </a:spcBef>
              <a:spcAft>
                <a:spcPts val="0"/>
              </a:spcAft>
              <a:buNone/>
            </a:pPr>
            <a:endParaRPr lang="en-US" altLang="en-GB" sz="2400" b="1" i="0" u="none" strike="noStrike" cap="none" dirty="0">
              <a:ln w="15875">
                <a:solidFill>
                  <a:schemeClr val="accent1"/>
                </a:solidFill>
              </a:ln>
              <a:noFill/>
              <a:effectLst/>
              <a:latin typeface="UTM Centur" panose="02040603050506020204" charset="0"/>
              <a:ea typeface="Lato" panose="020F0502020204030203"/>
              <a:cs typeface="UTM Centur" panose="02040603050506020204" charset="0"/>
              <a:sym typeface="Lato" panose="020F0502020204030203"/>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anim calcmode="lin" valueType="num">
                                      <p:cBhvr>
                                        <p:cTn id="8" dur="1000" fill="hold"/>
                                        <p:tgtEl>
                                          <p:spTgt spid="201"/>
                                        </p:tgtEl>
                                        <p:attrNameLst>
                                          <p:attrName>ppt_x</p:attrName>
                                        </p:attrNameLst>
                                      </p:cBhvr>
                                      <p:tavLst>
                                        <p:tav tm="0">
                                          <p:val>
                                            <p:strVal val="#ppt_x"/>
                                          </p:val>
                                        </p:tav>
                                        <p:tav tm="100000">
                                          <p:val>
                                            <p:strVal val="#ppt_x"/>
                                          </p:val>
                                        </p:tav>
                                      </p:tavLst>
                                    </p:anim>
                                    <p:anim calcmode="lin" valueType="num">
                                      <p:cBhvr>
                                        <p:cTn id="9" dur="900" decel="100000" fill="hold"/>
                                        <p:tgtEl>
                                          <p:spTgt spid="20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202"/>
                                        </p:tgtEl>
                                        <p:attrNameLst>
                                          <p:attrName>style.visibility</p:attrName>
                                        </p:attrNameLst>
                                      </p:cBhvr>
                                      <p:to>
                                        <p:strVal val="visible"/>
                                      </p:to>
                                    </p:set>
                                    <p:animEffect transition="in" filter="fade">
                                      <p:cBhvr>
                                        <p:cTn id="14" dur="1000"/>
                                        <p:tgtEl>
                                          <p:spTgt spid="202"/>
                                        </p:tgtEl>
                                      </p:cBhvr>
                                    </p:animEffect>
                                    <p:anim calcmode="lin" valueType="num">
                                      <p:cBhvr>
                                        <p:cTn id="15" dur="1000" fill="hold"/>
                                        <p:tgtEl>
                                          <p:spTgt spid="202"/>
                                        </p:tgtEl>
                                        <p:attrNameLst>
                                          <p:attrName>ppt_x</p:attrName>
                                        </p:attrNameLst>
                                      </p:cBhvr>
                                      <p:tavLst>
                                        <p:tav tm="0">
                                          <p:val>
                                            <p:strVal val="#ppt_x"/>
                                          </p:val>
                                        </p:tav>
                                        <p:tav tm="100000">
                                          <p:val>
                                            <p:strVal val="#ppt_x"/>
                                          </p:val>
                                        </p:tav>
                                      </p:tavLst>
                                    </p:anim>
                                    <p:anim calcmode="lin" valueType="num">
                                      <p:cBhvr>
                                        <p:cTn id="16" dur="900" decel="100000" fill="hold"/>
                                        <p:tgtEl>
                                          <p:spTgt spid="20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0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P spid="201" grpId="1"/>
      <p:bldP spid="202" grpId="0"/>
      <p:bldP spid="20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3" name="Cloud 2"/>
          <p:cNvSpPr/>
          <p:nvPr/>
        </p:nvSpPr>
        <p:spPr>
          <a:xfrm>
            <a:off x="3356610" y="2348865"/>
            <a:ext cx="3902075" cy="951865"/>
          </a:xfrm>
          <a:prstGeom prst="cloud">
            <a:avLst/>
          </a:prstGeom>
          <a:solidFill>
            <a:schemeClr val="accent2">
              <a:lumMod val="20000"/>
              <a:lumOff val="80000"/>
            </a:schemeClr>
          </a:solidFill>
          <a:ln>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66" name="Google Shape;566;p47"/>
          <p:cNvPicPr preferRelativeResize="0"/>
          <p:nvPr/>
        </p:nvPicPr>
        <p:blipFill rotWithShape="1">
          <a:blip r:embed="rId3"/>
          <a:srcRect/>
          <a:stretch>
            <a:fillRect/>
          </a:stretch>
        </p:blipFill>
        <p:spPr>
          <a:xfrm rot="-5400000">
            <a:off x="7357802" y="-268520"/>
            <a:ext cx="1514994" cy="2057400"/>
          </a:xfrm>
          <a:prstGeom prst="rect">
            <a:avLst/>
          </a:prstGeom>
          <a:noFill/>
          <a:ln>
            <a:noFill/>
          </a:ln>
        </p:spPr>
      </p:pic>
      <p:pic>
        <p:nvPicPr>
          <p:cNvPr id="564" name="Google Shape;564;p47"/>
          <p:cNvPicPr preferRelativeResize="0"/>
          <p:nvPr/>
        </p:nvPicPr>
        <p:blipFill rotWithShape="1">
          <a:blip r:embed="rId4"/>
          <a:srcRect l="4363" t="33532"/>
          <a:stretch>
            <a:fillRect/>
          </a:stretch>
        </p:blipFill>
        <p:spPr>
          <a:xfrm>
            <a:off x="0" y="0"/>
            <a:ext cx="3498000" cy="733757"/>
          </a:xfrm>
          <a:prstGeom prst="rect">
            <a:avLst/>
          </a:prstGeom>
          <a:noFill/>
          <a:ln>
            <a:noFill/>
          </a:ln>
        </p:spPr>
      </p:pic>
      <p:grpSp>
        <p:nvGrpSpPr>
          <p:cNvPr id="559" name="Google Shape;559;p47"/>
          <p:cNvGrpSpPr/>
          <p:nvPr/>
        </p:nvGrpSpPr>
        <p:grpSpPr>
          <a:xfrm>
            <a:off x="201299" y="2510"/>
            <a:ext cx="8765540" cy="1623060"/>
            <a:chOff x="-834803" y="-2825082"/>
            <a:chExt cx="23374774" cy="4328158"/>
          </a:xfrm>
        </p:grpSpPr>
        <p:sp>
          <p:nvSpPr>
            <p:cNvPr id="560" name="Google Shape;560;p47"/>
            <p:cNvSpPr txBox="1"/>
            <p:nvPr/>
          </p:nvSpPr>
          <p:spPr>
            <a:xfrm>
              <a:off x="-834803" y="-2825082"/>
              <a:ext cx="10707676" cy="177122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altLang="en-GB" sz="3600" b="0" i="0" u="none" strike="noStrike" cap="none">
                  <a:solidFill>
                    <a:srgbClr val="E66EAA"/>
                  </a:solidFill>
                  <a:latin typeface="UTM Showcard" panose="02040603050506020204" charset="0"/>
                  <a:ea typeface="Lalezar" panose="00000500000000000000"/>
                  <a:cs typeface="UTM Showcard" panose="02040603050506020204" charset="0"/>
                  <a:sym typeface="Lalezar" panose="00000500000000000000"/>
                </a:rPr>
                <a:t>KHỞI ĐỘNG </a:t>
              </a:r>
            </a:p>
          </p:txBody>
        </p:sp>
        <p:sp>
          <p:nvSpPr>
            <p:cNvPr id="561" name="Google Shape;561;p47"/>
            <p:cNvSpPr txBox="1"/>
            <p:nvPr/>
          </p:nvSpPr>
          <p:spPr>
            <a:xfrm>
              <a:off x="-778923" y="-997976"/>
              <a:ext cx="23318894" cy="250105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800">
                  <a:latin typeface="UTM Alberta Heavy" panose="02040603050506020204" charset="0"/>
                  <a:cs typeface="UTM Alberta Heavy" panose="02040603050506020204" charset="0"/>
                </a:rPr>
                <a:t>Hai phương pháp học tiếng Anh khác nhau được áp dụng cho hai lớp A và B có trình độ tiếng Anh tương đương nhau. Sau hai tháng, điểm khảo sát tiếng Anh (thang điểm 10) của hai lớp được cho như hình bên. </a:t>
              </a:r>
            </a:p>
          </p:txBody>
        </p:sp>
      </p:grpSp>
      <p:pic>
        <p:nvPicPr>
          <p:cNvPr id="565" name="Google Shape;565;p47"/>
          <p:cNvPicPr preferRelativeResize="0"/>
          <p:nvPr/>
        </p:nvPicPr>
        <p:blipFill rotWithShape="1">
          <a:blip r:embed="rId5"/>
          <a:srcRect/>
          <a:stretch>
            <a:fillRect/>
          </a:stretch>
        </p:blipFill>
        <p:spPr>
          <a:xfrm rot="7274058">
            <a:off x="7297643" y="2745482"/>
            <a:ext cx="1970118" cy="1137464"/>
          </a:xfrm>
          <a:prstGeom prst="rect">
            <a:avLst/>
          </a:prstGeom>
          <a:noFill/>
          <a:ln>
            <a:noFill/>
          </a:ln>
        </p:spPr>
      </p:pic>
      <p:pic>
        <p:nvPicPr>
          <p:cNvPr id="569" name="Google Shape;569;p47"/>
          <p:cNvPicPr preferRelativeResize="0"/>
          <p:nvPr/>
        </p:nvPicPr>
        <p:blipFill rotWithShape="1">
          <a:blip r:embed="rId6"/>
          <a:srcRect l="22707" b="32758"/>
          <a:stretch>
            <a:fillRect/>
          </a:stretch>
        </p:blipFill>
        <p:spPr>
          <a:xfrm rot="-5400000">
            <a:off x="7068607" y="3068107"/>
            <a:ext cx="1862018" cy="2288768"/>
          </a:xfrm>
          <a:prstGeom prst="rect">
            <a:avLst/>
          </a:prstGeom>
          <a:noFill/>
          <a:ln>
            <a:noFill/>
          </a:ln>
        </p:spPr>
      </p:pic>
      <p:pic>
        <p:nvPicPr>
          <p:cNvPr id="11" name="Picture 10" descr="3dfe6f11c68d78de7a141ec5a122db7d"/>
          <p:cNvPicPr>
            <a:picLocks noChangeAspect="1"/>
          </p:cNvPicPr>
          <p:nvPr/>
        </p:nvPicPr>
        <p:blipFill>
          <a:blip r:embed="rId7"/>
          <a:stretch>
            <a:fillRect/>
          </a:stretch>
        </p:blipFill>
        <p:spPr>
          <a:xfrm>
            <a:off x="1964690" y="1463675"/>
            <a:ext cx="1212850" cy="1009650"/>
          </a:xfrm>
          <a:prstGeom prst="rect">
            <a:avLst/>
          </a:prstGeom>
        </p:spPr>
      </p:pic>
      <p:sp>
        <p:nvSpPr>
          <p:cNvPr id="5" name="Text Box 4"/>
          <p:cNvSpPr txBox="1"/>
          <p:nvPr/>
        </p:nvSpPr>
        <p:spPr>
          <a:xfrm>
            <a:off x="3093720" y="1555115"/>
            <a:ext cx="5591810" cy="922020"/>
          </a:xfrm>
          <a:prstGeom prst="rect">
            <a:avLst/>
          </a:prstGeom>
          <a:noFill/>
        </p:spPr>
        <p:txBody>
          <a:bodyPr wrap="square" rtlCol="0">
            <a:spAutoFit/>
          </a:bodyPr>
          <a:lstStyle/>
          <a:p>
            <a:pPr marL="0" indent="0">
              <a:buNone/>
            </a:pPr>
            <a:r>
              <a:rPr lang="en-US" sz="1800">
                <a:latin typeface="Times New Roman" panose="02020603050405020304" charset="0"/>
                <a:cs typeface="Times New Roman" panose="02020603050405020304" charset="0"/>
              </a:rPr>
              <a:t>Quan sát hai mẫu số liệu trên, có thể đánh giá phương pháp học tập nào hiệu quả hơn không? Dựa vào yếu tố nào để đánh giá?</a:t>
            </a:r>
          </a:p>
        </p:txBody>
      </p:sp>
      <p:pic>
        <p:nvPicPr>
          <p:cNvPr id="2" name="Picture 1"/>
          <p:cNvPicPr>
            <a:picLocks noChangeAspect="1"/>
          </p:cNvPicPr>
          <p:nvPr/>
        </p:nvPicPr>
        <p:blipFill>
          <a:blip r:embed="rId8"/>
          <a:srcRect t="33321"/>
          <a:stretch>
            <a:fillRect/>
          </a:stretch>
        </p:blipFill>
        <p:spPr>
          <a:xfrm>
            <a:off x="222250" y="1568450"/>
            <a:ext cx="1742440" cy="1118235"/>
          </a:xfrm>
          <a:prstGeom prst="rect">
            <a:avLst/>
          </a:prstGeom>
        </p:spPr>
      </p:pic>
      <p:pic>
        <p:nvPicPr>
          <p:cNvPr id="4" name="Picture 3"/>
          <p:cNvPicPr>
            <a:picLocks noChangeAspect="1"/>
          </p:cNvPicPr>
          <p:nvPr/>
        </p:nvPicPr>
        <p:blipFill>
          <a:blip r:embed="rId9"/>
          <a:srcRect t="33733"/>
          <a:stretch>
            <a:fillRect/>
          </a:stretch>
        </p:blipFill>
        <p:spPr>
          <a:xfrm>
            <a:off x="201295" y="2691130"/>
            <a:ext cx="1774825" cy="1122680"/>
          </a:xfrm>
          <a:prstGeom prst="rect">
            <a:avLst/>
          </a:prstGeom>
        </p:spPr>
      </p:pic>
      <p:sp>
        <p:nvSpPr>
          <p:cNvPr id="6" name="Text Box 5"/>
          <p:cNvSpPr txBox="1"/>
          <p:nvPr/>
        </p:nvSpPr>
        <p:spPr>
          <a:xfrm>
            <a:off x="201295" y="3256915"/>
            <a:ext cx="7874635" cy="1710690"/>
          </a:xfrm>
          <a:prstGeom prst="rect">
            <a:avLst/>
          </a:prstGeom>
          <a:noFill/>
        </p:spPr>
        <p:txBody>
          <a:bodyPr wrap="square" rtlCol="0">
            <a:noAutofit/>
          </a:bodyPr>
          <a:lstStyle/>
          <a:p>
            <a:pPr algn="ctr"/>
            <a:r>
              <a:rPr lang="en-US" sz="1800" b="1">
                <a:latin typeface="Times New Roman" panose="02020603050405020304" charset="0"/>
                <a:cs typeface="Times New Roman" panose="02020603050405020304" charset="0"/>
              </a:rPr>
              <a:t>Lời giải</a:t>
            </a:r>
          </a:p>
          <a:p>
            <a:pPr marL="914400" lvl="2" indent="457200">
              <a:lnSpc>
                <a:spcPct val="100000"/>
              </a:lnSpc>
              <a:buNone/>
            </a:pPr>
            <a:r>
              <a:rPr lang="en-US" sz="1800">
                <a:latin typeface="Times New Roman" panose="02020603050405020304" charset="0"/>
                <a:cs typeface="Times New Roman" panose="02020603050405020304" charset="0"/>
              </a:rPr>
              <a:t>Mỗi lớp A và B là 15 học sinh.</a:t>
            </a:r>
          </a:p>
          <a:p>
            <a:pPr marL="0" indent="0">
              <a:lnSpc>
                <a:spcPct val="150000"/>
              </a:lnSpc>
              <a:buNone/>
            </a:pPr>
            <a:r>
              <a:rPr lang="en-US" sz="1800">
                <a:latin typeface="Times New Roman" panose="02020603050405020304" charset="0"/>
                <a:cs typeface="Times New Roman" panose="02020603050405020304" charset="0"/>
                <a:sym typeface="+mn-ea"/>
              </a:rPr>
              <a:t>Điểm trung bình cộng của lớp A là </a:t>
            </a:r>
            <a:endParaRPr lang="en-US" sz="1800">
              <a:latin typeface="Times New Roman" panose="02020603050405020304" charset="0"/>
              <a:cs typeface="Times New Roman" panose="02020603050405020304" charset="0"/>
            </a:endParaRPr>
          </a:p>
          <a:p>
            <a:pPr marL="0" indent="0">
              <a:lnSpc>
                <a:spcPct val="150000"/>
              </a:lnSpc>
              <a:buNone/>
            </a:pPr>
            <a:endParaRPr lang="en-US" sz="1800">
              <a:latin typeface="Times New Roman" panose="02020603050405020304" charset="0"/>
              <a:cs typeface="Times New Roman" panose="02020603050405020304" charset="0"/>
            </a:endParaRPr>
          </a:p>
          <a:p>
            <a:endParaRPr lang="en-US" sz="1800">
              <a:latin typeface="Times New Roman" panose="02020603050405020304" charset="0"/>
              <a:cs typeface="Times New Roman" panose="02020603050405020304" charset="0"/>
            </a:endParaRPr>
          </a:p>
        </p:txBody>
      </p:sp>
      <p:graphicFrame>
        <p:nvGraphicFramePr>
          <p:cNvPr id="7" name="Object 6"/>
          <p:cNvGraphicFramePr/>
          <p:nvPr/>
        </p:nvGraphicFramePr>
        <p:xfrm>
          <a:off x="3568065" y="3865880"/>
          <a:ext cx="5408930" cy="590550"/>
        </p:xfrm>
        <a:graphic>
          <a:graphicData uri="http://schemas.openxmlformats.org/presentationml/2006/ole">
            <mc:AlternateContent xmlns:mc="http://schemas.openxmlformats.org/markup-compatibility/2006">
              <mc:Choice xmlns:v="urn:schemas-microsoft-com:vml" Requires="v">
                <p:oleObj r:id="rId10" imgW="3784600" imgH="393700" progId="Equation.DSMT4">
                  <p:embed/>
                </p:oleObj>
              </mc:Choice>
              <mc:Fallback>
                <p:oleObj r:id="rId10" imgW="3784600" imgH="393700" progId="Equation.DSMT4">
                  <p:embed/>
                  <p:pic>
                    <p:nvPicPr>
                      <p:cNvPr id="0" name="Picture 7"/>
                      <p:cNvPicPr/>
                      <p:nvPr/>
                    </p:nvPicPr>
                    <p:blipFill>
                      <a:blip r:embed="rId11"/>
                      <a:stretch>
                        <a:fillRect/>
                      </a:stretch>
                    </p:blipFill>
                    <p:spPr>
                      <a:xfrm>
                        <a:off x="3568065" y="3865880"/>
                        <a:ext cx="5408930" cy="590550"/>
                      </a:xfrm>
                      <a:prstGeom prst="rect">
                        <a:avLst/>
                      </a:prstGeom>
                    </p:spPr>
                  </p:pic>
                </p:oleObj>
              </mc:Fallback>
            </mc:AlternateContent>
          </a:graphicData>
        </a:graphic>
      </p:graphicFrame>
      <p:graphicFrame>
        <p:nvGraphicFramePr>
          <p:cNvPr id="9" name="Object 8"/>
          <p:cNvGraphicFramePr/>
          <p:nvPr/>
        </p:nvGraphicFramePr>
        <p:xfrm>
          <a:off x="3541395" y="4534853"/>
          <a:ext cx="5490210" cy="582295"/>
        </p:xfrm>
        <a:graphic>
          <a:graphicData uri="http://schemas.openxmlformats.org/presentationml/2006/ole">
            <mc:AlternateContent xmlns:mc="http://schemas.openxmlformats.org/markup-compatibility/2006">
              <mc:Choice xmlns:v="urn:schemas-microsoft-com:vml" Requires="v">
                <p:oleObj r:id="rId12" imgW="3860800" imgH="393700" progId="Equation.DSMT4">
                  <p:embed/>
                </p:oleObj>
              </mc:Choice>
              <mc:Fallback>
                <p:oleObj r:id="rId12" imgW="3860800" imgH="393700" progId="Equation.DSMT4">
                  <p:embed/>
                  <p:pic>
                    <p:nvPicPr>
                      <p:cNvPr id="0" name="Picture 9"/>
                      <p:cNvPicPr/>
                      <p:nvPr/>
                    </p:nvPicPr>
                    <p:blipFill>
                      <a:blip r:embed="rId13"/>
                      <a:stretch>
                        <a:fillRect/>
                      </a:stretch>
                    </p:blipFill>
                    <p:spPr>
                      <a:xfrm>
                        <a:off x="3541395" y="4534853"/>
                        <a:ext cx="5490210" cy="582295"/>
                      </a:xfrm>
                      <a:prstGeom prst="rect">
                        <a:avLst/>
                      </a:prstGeom>
                    </p:spPr>
                  </p:pic>
                </p:oleObj>
              </mc:Fallback>
            </mc:AlternateContent>
          </a:graphicData>
        </a:graphic>
      </p:graphicFrame>
      <p:sp>
        <p:nvSpPr>
          <p:cNvPr id="12" name="Text Box 11"/>
          <p:cNvSpPr txBox="1"/>
          <p:nvPr/>
        </p:nvSpPr>
        <p:spPr>
          <a:xfrm>
            <a:off x="3568700" y="2537143"/>
            <a:ext cx="3596005" cy="645160"/>
          </a:xfrm>
          <a:prstGeom prst="rect">
            <a:avLst/>
          </a:prstGeom>
          <a:noFill/>
        </p:spPr>
        <p:txBody>
          <a:bodyPr wrap="square" rtlCol="0">
            <a:spAutoFit/>
          </a:bodyPr>
          <a:lstStyle/>
          <a:p>
            <a:pPr algn="ctr"/>
            <a:r>
              <a:rPr lang="en-US" sz="1800">
                <a:latin typeface="Times New Roman" panose="02020603050405020304" charset="0"/>
                <a:cs typeface="Times New Roman" panose="02020603050405020304" charset="0"/>
              </a:rPr>
              <a:t>Số trung bình cộng điểm khảo sát  của mỗi lớp A và B.</a:t>
            </a:r>
          </a:p>
        </p:txBody>
      </p:sp>
      <p:sp>
        <p:nvSpPr>
          <p:cNvPr id="13" name="Text Box 12"/>
          <p:cNvSpPr txBox="1"/>
          <p:nvPr/>
        </p:nvSpPr>
        <p:spPr>
          <a:xfrm>
            <a:off x="186055" y="4611370"/>
            <a:ext cx="4572000" cy="368300"/>
          </a:xfrm>
          <a:prstGeom prst="rect">
            <a:avLst/>
          </a:prstGeom>
          <a:noFill/>
        </p:spPr>
        <p:txBody>
          <a:bodyPr wrap="square" rtlCol="0" anchor="t">
            <a:spAutoFit/>
          </a:bodyPr>
          <a:lstStyle/>
          <a:p>
            <a:r>
              <a:rPr lang="en-US" sz="1800">
                <a:latin typeface="Times New Roman" panose="02020603050405020304" charset="0"/>
                <a:cs typeface="Times New Roman" panose="02020603050405020304" charset="0"/>
                <a:sym typeface="+mn-ea"/>
              </a:rPr>
              <a:t>Điểm trung bình cộng của lớp B là </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559"/>
                                        </p:tgtEl>
                                        <p:attrNameLst>
                                          <p:attrName>style.visibility</p:attrName>
                                        </p:attrNameLst>
                                      </p:cBhvr>
                                      <p:to>
                                        <p:strVal val="visible"/>
                                      </p:to>
                                    </p:set>
                                    <p:animEffect transition="in" filter="fade">
                                      <p:cBhvr>
                                        <p:cTn id="19" dur="1000"/>
                                        <p:tgtEl>
                                          <p:spTgt spid="559"/>
                                        </p:tgtEl>
                                      </p:cBhvr>
                                    </p:animEffect>
                                    <p:anim calcmode="lin" valueType="num">
                                      <p:cBhvr>
                                        <p:cTn id="20" dur="1000" fill="hold"/>
                                        <p:tgtEl>
                                          <p:spTgt spid="559"/>
                                        </p:tgtEl>
                                        <p:attrNameLst>
                                          <p:attrName>ppt_x</p:attrName>
                                        </p:attrNameLst>
                                      </p:cBhvr>
                                      <p:tavLst>
                                        <p:tav tm="0">
                                          <p:val>
                                            <p:strVal val="#ppt_x"/>
                                          </p:val>
                                        </p:tav>
                                        <p:tav tm="100000">
                                          <p:val>
                                            <p:strVal val="#ppt_x"/>
                                          </p:val>
                                        </p:tav>
                                      </p:tavLst>
                                    </p:anim>
                                    <p:anim calcmode="lin" valueType="num">
                                      <p:cBhvr>
                                        <p:cTn id="21" dur="900" decel="100000" fill="hold"/>
                                        <p:tgtEl>
                                          <p:spTgt spid="55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5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strips(downRight)">
                                      <p:cBhvr>
                                        <p:cTn id="37" dur="500"/>
                                        <p:tgtEl>
                                          <p:spTgt spid="3"/>
                                        </p:tgtEl>
                                      </p:cBhvr>
                                    </p:animEffect>
                                  </p:childTnLst>
                                </p:cTn>
                              </p:par>
                              <p:par>
                                <p:cTn id="38" presetID="18" presetClass="entr" presetSubtype="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downRigh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p:bldP spid="5" grpId="1"/>
      <p:bldP spid="6" grpId="0"/>
      <p:bldP spid="6" grpId="1"/>
      <p:bldP spid="12" grpId="0"/>
      <p:bldP spid="12"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66" name="Google Shape;566;p47"/>
          <p:cNvPicPr preferRelativeResize="0"/>
          <p:nvPr/>
        </p:nvPicPr>
        <p:blipFill rotWithShape="1">
          <a:blip r:embed="rId3"/>
          <a:srcRect/>
          <a:stretch>
            <a:fillRect/>
          </a:stretch>
        </p:blipFill>
        <p:spPr>
          <a:xfrm rot="-5400000">
            <a:off x="7357802" y="-268520"/>
            <a:ext cx="1514994" cy="2057400"/>
          </a:xfrm>
          <a:prstGeom prst="rect">
            <a:avLst/>
          </a:prstGeom>
          <a:noFill/>
          <a:ln>
            <a:noFill/>
          </a:ln>
        </p:spPr>
      </p:pic>
      <p:pic>
        <p:nvPicPr>
          <p:cNvPr id="564" name="Google Shape;564;p47"/>
          <p:cNvPicPr preferRelativeResize="0"/>
          <p:nvPr/>
        </p:nvPicPr>
        <p:blipFill rotWithShape="1">
          <a:blip r:embed="rId4"/>
          <a:srcRect l="4363" t="33532"/>
          <a:stretch>
            <a:fillRect/>
          </a:stretch>
        </p:blipFill>
        <p:spPr>
          <a:xfrm>
            <a:off x="0" y="-7620"/>
            <a:ext cx="3498000" cy="733757"/>
          </a:xfrm>
          <a:prstGeom prst="rect">
            <a:avLst/>
          </a:prstGeom>
          <a:noFill/>
          <a:ln>
            <a:noFill/>
          </a:ln>
        </p:spPr>
      </p:pic>
      <p:sp>
        <p:nvSpPr>
          <p:cNvPr id="560" name="Google Shape;560;p47"/>
          <p:cNvSpPr txBox="1"/>
          <p:nvPr/>
        </p:nvSpPr>
        <p:spPr>
          <a:xfrm>
            <a:off x="201295" y="97790"/>
            <a:ext cx="4015105" cy="66421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altLang="en-GB" sz="3600" b="0" i="0" u="none" strike="noStrike" cap="none">
                <a:solidFill>
                  <a:srgbClr val="E66EAA"/>
                </a:solidFill>
                <a:latin typeface="UTM Showcard" panose="02040603050506020204" charset="0"/>
                <a:ea typeface="Lalezar" panose="00000500000000000000"/>
                <a:cs typeface="UTM Showcard" panose="02040603050506020204" charset="0"/>
                <a:sym typeface="Lalezar" panose="00000500000000000000"/>
              </a:rPr>
              <a:t>KHỞI ĐỘNG </a:t>
            </a:r>
          </a:p>
        </p:txBody>
      </p:sp>
      <p:pic>
        <p:nvPicPr>
          <p:cNvPr id="565" name="Google Shape;565;p47"/>
          <p:cNvPicPr preferRelativeResize="0"/>
          <p:nvPr/>
        </p:nvPicPr>
        <p:blipFill rotWithShape="1">
          <a:blip r:embed="rId5"/>
          <a:srcRect/>
          <a:stretch>
            <a:fillRect/>
          </a:stretch>
        </p:blipFill>
        <p:spPr>
          <a:xfrm rot="7274058">
            <a:off x="7297643" y="2745482"/>
            <a:ext cx="1970118" cy="1137464"/>
          </a:xfrm>
          <a:prstGeom prst="rect">
            <a:avLst/>
          </a:prstGeom>
          <a:noFill/>
          <a:ln>
            <a:noFill/>
          </a:ln>
        </p:spPr>
      </p:pic>
      <p:pic>
        <p:nvPicPr>
          <p:cNvPr id="569" name="Google Shape;569;p47"/>
          <p:cNvPicPr preferRelativeResize="0"/>
          <p:nvPr/>
        </p:nvPicPr>
        <p:blipFill rotWithShape="1">
          <a:blip r:embed="rId6"/>
          <a:srcRect l="22707" b="32758"/>
          <a:stretch>
            <a:fillRect/>
          </a:stretch>
        </p:blipFill>
        <p:spPr>
          <a:xfrm rot="-5400000">
            <a:off x="7068607" y="3068107"/>
            <a:ext cx="1862018" cy="2288768"/>
          </a:xfrm>
          <a:prstGeom prst="rect">
            <a:avLst/>
          </a:prstGeom>
          <a:noFill/>
          <a:ln>
            <a:noFill/>
          </a:ln>
        </p:spPr>
      </p:pic>
      <p:pic>
        <p:nvPicPr>
          <p:cNvPr id="2" name="Picture 1"/>
          <p:cNvPicPr>
            <a:picLocks noChangeAspect="1"/>
          </p:cNvPicPr>
          <p:nvPr/>
        </p:nvPicPr>
        <p:blipFill>
          <a:blip r:embed="rId7"/>
          <a:srcRect t="34305"/>
          <a:stretch>
            <a:fillRect/>
          </a:stretch>
        </p:blipFill>
        <p:spPr>
          <a:xfrm>
            <a:off x="227965" y="1085215"/>
            <a:ext cx="1742440" cy="1101725"/>
          </a:xfrm>
          <a:prstGeom prst="rect">
            <a:avLst/>
          </a:prstGeom>
        </p:spPr>
      </p:pic>
      <p:pic>
        <p:nvPicPr>
          <p:cNvPr id="4" name="Picture 3"/>
          <p:cNvPicPr>
            <a:picLocks noChangeAspect="1"/>
          </p:cNvPicPr>
          <p:nvPr/>
        </p:nvPicPr>
        <p:blipFill>
          <a:blip r:embed="rId8"/>
          <a:srcRect t="33835"/>
          <a:stretch>
            <a:fillRect/>
          </a:stretch>
        </p:blipFill>
        <p:spPr>
          <a:xfrm>
            <a:off x="205105" y="3043555"/>
            <a:ext cx="1774825" cy="1117600"/>
          </a:xfrm>
          <a:prstGeom prst="rect">
            <a:avLst/>
          </a:prstGeom>
        </p:spPr>
      </p:pic>
      <p:graphicFrame>
        <p:nvGraphicFramePr>
          <p:cNvPr id="12" name="Table 11"/>
          <p:cNvGraphicFramePr/>
          <p:nvPr/>
        </p:nvGraphicFramePr>
        <p:xfrm>
          <a:off x="2181860" y="1085215"/>
          <a:ext cx="5115560" cy="762000"/>
        </p:xfrm>
        <a:graphic>
          <a:graphicData uri="http://schemas.openxmlformats.org/drawingml/2006/table">
            <a:tbl>
              <a:tblPr firstRow="1" bandRow="1">
                <a:tableStyleId>{5C22544A-7EE6-4342-B048-85BDC9FD1C3A}</a:tableStyleId>
              </a:tblPr>
              <a:tblGrid>
                <a:gridCol w="1278890">
                  <a:extLst>
                    <a:ext uri="{9D8B030D-6E8A-4147-A177-3AD203B41FA5}">
                      <a16:colId xmlns:a16="http://schemas.microsoft.com/office/drawing/2014/main" val="20000"/>
                    </a:ext>
                  </a:extLst>
                </a:gridCol>
                <a:gridCol w="639445">
                  <a:extLst>
                    <a:ext uri="{9D8B030D-6E8A-4147-A177-3AD203B41FA5}">
                      <a16:colId xmlns:a16="http://schemas.microsoft.com/office/drawing/2014/main" val="20001"/>
                    </a:ext>
                  </a:extLst>
                </a:gridCol>
                <a:gridCol w="639445">
                  <a:extLst>
                    <a:ext uri="{9D8B030D-6E8A-4147-A177-3AD203B41FA5}">
                      <a16:colId xmlns:a16="http://schemas.microsoft.com/office/drawing/2014/main" val="20002"/>
                    </a:ext>
                  </a:extLst>
                </a:gridCol>
                <a:gridCol w="639445">
                  <a:extLst>
                    <a:ext uri="{9D8B030D-6E8A-4147-A177-3AD203B41FA5}">
                      <a16:colId xmlns:a16="http://schemas.microsoft.com/office/drawing/2014/main" val="20003"/>
                    </a:ext>
                  </a:extLst>
                </a:gridCol>
                <a:gridCol w="639445">
                  <a:extLst>
                    <a:ext uri="{9D8B030D-6E8A-4147-A177-3AD203B41FA5}">
                      <a16:colId xmlns:a16="http://schemas.microsoft.com/office/drawing/2014/main" val="20004"/>
                    </a:ext>
                  </a:extLst>
                </a:gridCol>
                <a:gridCol w="639445">
                  <a:extLst>
                    <a:ext uri="{9D8B030D-6E8A-4147-A177-3AD203B41FA5}">
                      <a16:colId xmlns:a16="http://schemas.microsoft.com/office/drawing/2014/main" val="20005"/>
                    </a:ext>
                  </a:extLst>
                </a:gridCol>
                <a:gridCol w="639445">
                  <a:extLst>
                    <a:ext uri="{9D8B030D-6E8A-4147-A177-3AD203B41FA5}">
                      <a16:colId xmlns:a16="http://schemas.microsoft.com/office/drawing/2014/main" val="20006"/>
                    </a:ext>
                  </a:extLst>
                </a:gridCol>
              </a:tblGrid>
              <a:tr h="381000">
                <a:tc>
                  <a:txBody>
                    <a:bodyPr/>
                    <a:lstStyle/>
                    <a:p>
                      <a:pPr algn="ctr">
                        <a:buNone/>
                      </a:pPr>
                      <a:r>
                        <a:rPr lang="en-US" b="1">
                          <a:latin typeface="UTM Centur" panose="02040603050506020204" charset="0"/>
                          <a:cs typeface="UTM Centur" panose="02040603050506020204" charset="0"/>
                        </a:rPr>
                        <a:t>Điểm</a:t>
                      </a:r>
                    </a:p>
                  </a:txBody>
                  <a:tcPr/>
                </a:tc>
                <a:tc>
                  <a:txBody>
                    <a:bodyPr/>
                    <a:lstStyle/>
                    <a:p>
                      <a:pPr algn="ctr">
                        <a:buNone/>
                      </a:pPr>
                      <a:r>
                        <a:rPr lang="en-US" b="1">
                          <a:latin typeface="UTM Centur" panose="02040603050506020204" charset="0"/>
                          <a:cs typeface="UTM Centur" panose="02040603050506020204" charset="0"/>
                        </a:rPr>
                        <a:t>3</a:t>
                      </a:r>
                    </a:p>
                  </a:txBody>
                  <a:tcPr/>
                </a:tc>
                <a:tc>
                  <a:txBody>
                    <a:bodyPr/>
                    <a:lstStyle/>
                    <a:p>
                      <a:pPr algn="ctr">
                        <a:buNone/>
                      </a:pPr>
                      <a:r>
                        <a:rPr lang="en-US" b="1">
                          <a:latin typeface="UTM Centur" panose="02040603050506020204" charset="0"/>
                          <a:cs typeface="UTM Centur" panose="02040603050506020204" charset="0"/>
                        </a:rPr>
                        <a:t>4</a:t>
                      </a:r>
                    </a:p>
                  </a:txBody>
                  <a:tcPr/>
                </a:tc>
                <a:tc>
                  <a:txBody>
                    <a:bodyPr/>
                    <a:lstStyle/>
                    <a:p>
                      <a:pPr algn="ctr">
                        <a:buNone/>
                      </a:pPr>
                      <a:r>
                        <a:rPr lang="en-US" b="1">
                          <a:latin typeface="UTM Centur" panose="02040603050506020204" charset="0"/>
                          <a:cs typeface="UTM Centur" panose="02040603050506020204" charset="0"/>
                        </a:rPr>
                        <a:t>5</a:t>
                      </a:r>
                    </a:p>
                  </a:txBody>
                  <a:tcPr/>
                </a:tc>
                <a:tc>
                  <a:txBody>
                    <a:bodyPr/>
                    <a:lstStyle/>
                    <a:p>
                      <a:pPr algn="ctr">
                        <a:buNone/>
                      </a:pPr>
                      <a:r>
                        <a:rPr lang="en-US" b="1">
                          <a:latin typeface="UTM Centur" panose="02040603050506020204" charset="0"/>
                          <a:cs typeface="UTM Centur" panose="02040603050506020204" charset="0"/>
                        </a:rPr>
                        <a:t>7</a:t>
                      </a:r>
                    </a:p>
                  </a:txBody>
                  <a:tcPr/>
                </a:tc>
                <a:tc>
                  <a:txBody>
                    <a:bodyPr/>
                    <a:lstStyle/>
                    <a:p>
                      <a:pPr algn="ctr">
                        <a:buNone/>
                      </a:pPr>
                      <a:r>
                        <a:rPr lang="en-US" b="1">
                          <a:latin typeface="UTM Centur" panose="02040603050506020204" charset="0"/>
                          <a:cs typeface="UTM Centur" panose="02040603050506020204" charset="0"/>
                        </a:rPr>
                        <a:t>8</a:t>
                      </a:r>
                    </a:p>
                  </a:txBody>
                  <a:tcPr/>
                </a:tc>
                <a:tc>
                  <a:txBody>
                    <a:bodyPr/>
                    <a:lstStyle/>
                    <a:p>
                      <a:pPr algn="ctr">
                        <a:buNone/>
                      </a:pPr>
                      <a:r>
                        <a:rPr lang="en-US" b="1">
                          <a:latin typeface="UTM Centur" panose="02040603050506020204" charset="0"/>
                          <a:cs typeface="UTM Centur" panose="02040603050506020204" charset="0"/>
                        </a:rPr>
                        <a:t>9</a:t>
                      </a:r>
                    </a:p>
                  </a:txBody>
                  <a:tcPr/>
                </a:tc>
                <a:extLst>
                  <a:ext uri="{0D108BD9-81ED-4DB2-BD59-A6C34878D82A}">
                    <a16:rowId xmlns:a16="http://schemas.microsoft.com/office/drawing/2014/main" val="10000"/>
                  </a:ext>
                </a:extLst>
              </a:tr>
              <a:tr h="381000">
                <a:tc>
                  <a:txBody>
                    <a:bodyPr/>
                    <a:lstStyle/>
                    <a:p>
                      <a:pPr algn="ctr">
                        <a:buNone/>
                      </a:pPr>
                      <a:r>
                        <a:rPr lang="en-US" b="1">
                          <a:latin typeface="UTM Centur" panose="02040603050506020204" charset="0"/>
                          <a:cs typeface="UTM Centur" panose="02040603050506020204" charset="0"/>
                        </a:rPr>
                        <a:t>Số học sinh</a:t>
                      </a: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extLst>
                  <a:ext uri="{0D108BD9-81ED-4DB2-BD59-A6C34878D82A}">
                    <a16:rowId xmlns:a16="http://schemas.microsoft.com/office/drawing/2014/main" val="10001"/>
                  </a:ext>
                </a:extLst>
              </a:tr>
            </a:tbl>
          </a:graphicData>
        </a:graphic>
      </p:graphicFrame>
      <p:graphicFrame>
        <p:nvGraphicFramePr>
          <p:cNvPr id="14" name="Table 13"/>
          <p:cNvGraphicFramePr/>
          <p:nvPr/>
        </p:nvGraphicFramePr>
        <p:xfrm>
          <a:off x="2181860" y="3043555"/>
          <a:ext cx="6394450" cy="762000"/>
        </p:xfrm>
        <a:graphic>
          <a:graphicData uri="http://schemas.openxmlformats.org/drawingml/2006/table">
            <a:tbl>
              <a:tblPr firstRow="1" bandRow="1">
                <a:tableStyleId>{5C22544A-7EE6-4342-B048-85BDC9FD1C3A}</a:tableStyleId>
              </a:tblPr>
              <a:tblGrid>
                <a:gridCol w="1278890">
                  <a:extLst>
                    <a:ext uri="{9D8B030D-6E8A-4147-A177-3AD203B41FA5}">
                      <a16:colId xmlns:a16="http://schemas.microsoft.com/office/drawing/2014/main" val="20000"/>
                    </a:ext>
                  </a:extLst>
                </a:gridCol>
                <a:gridCol w="639445">
                  <a:extLst>
                    <a:ext uri="{9D8B030D-6E8A-4147-A177-3AD203B41FA5}">
                      <a16:colId xmlns:a16="http://schemas.microsoft.com/office/drawing/2014/main" val="20001"/>
                    </a:ext>
                  </a:extLst>
                </a:gridCol>
                <a:gridCol w="639445">
                  <a:extLst>
                    <a:ext uri="{9D8B030D-6E8A-4147-A177-3AD203B41FA5}">
                      <a16:colId xmlns:a16="http://schemas.microsoft.com/office/drawing/2014/main" val="20002"/>
                    </a:ext>
                  </a:extLst>
                </a:gridCol>
                <a:gridCol w="639445">
                  <a:extLst>
                    <a:ext uri="{9D8B030D-6E8A-4147-A177-3AD203B41FA5}">
                      <a16:colId xmlns:a16="http://schemas.microsoft.com/office/drawing/2014/main" val="20003"/>
                    </a:ext>
                  </a:extLst>
                </a:gridCol>
                <a:gridCol w="639445">
                  <a:extLst>
                    <a:ext uri="{9D8B030D-6E8A-4147-A177-3AD203B41FA5}">
                      <a16:colId xmlns:a16="http://schemas.microsoft.com/office/drawing/2014/main" val="20004"/>
                    </a:ext>
                  </a:extLst>
                </a:gridCol>
                <a:gridCol w="639445">
                  <a:extLst>
                    <a:ext uri="{9D8B030D-6E8A-4147-A177-3AD203B41FA5}">
                      <a16:colId xmlns:a16="http://schemas.microsoft.com/office/drawing/2014/main" val="20005"/>
                    </a:ext>
                  </a:extLst>
                </a:gridCol>
                <a:gridCol w="639445">
                  <a:extLst>
                    <a:ext uri="{9D8B030D-6E8A-4147-A177-3AD203B41FA5}">
                      <a16:colId xmlns:a16="http://schemas.microsoft.com/office/drawing/2014/main" val="20006"/>
                    </a:ext>
                  </a:extLst>
                </a:gridCol>
                <a:gridCol w="639445">
                  <a:extLst>
                    <a:ext uri="{9D8B030D-6E8A-4147-A177-3AD203B41FA5}">
                      <a16:colId xmlns:a16="http://schemas.microsoft.com/office/drawing/2014/main" val="20007"/>
                    </a:ext>
                  </a:extLst>
                </a:gridCol>
                <a:gridCol w="639445">
                  <a:extLst>
                    <a:ext uri="{9D8B030D-6E8A-4147-A177-3AD203B41FA5}">
                      <a16:colId xmlns:a16="http://schemas.microsoft.com/office/drawing/2014/main" val="20008"/>
                    </a:ext>
                  </a:extLst>
                </a:gridCol>
              </a:tblGrid>
              <a:tr h="381000">
                <a:tc>
                  <a:txBody>
                    <a:bodyPr/>
                    <a:lstStyle/>
                    <a:p>
                      <a:pPr algn="ctr">
                        <a:buNone/>
                      </a:pPr>
                      <a:r>
                        <a:rPr lang="en-US" b="1">
                          <a:latin typeface="UTM Centur" panose="02040603050506020204" charset="0"/>
                          <a:cs typeface="UTM Centur" panose="02040603050506020204" charset="0"/>
                        </a:rPr>
                        <a:t>Điểm</a:t>
                      </a:r>
                    </a:p>
                  </a:txBody>
                  <a:tcPr/>
                </a:tc>
                <a:tc>
                  <a:txBody>
                    <a:bodyPr/>
                    <a:lstStyle/>
                    <a:p>
                      <a:pPr algn="ctr">
                        <a:buNone/>
                      </a:pPr>
                      <a:r>
                        <a:rPr lang="en-US" b="1">
                          <a:latin typeface="UTM Centur" panose="02040603050506020204" charset="0"/>
                          <a:cs typeface="UTM Centur" panose="02040603050506020204" charset="0"/>
                        </a:rPr>
                        <a:t>3</a:t>
                      </a:r>
                    </a:p>
                  </a:txBody>
                  <a:tcPr/>
                </a:tc>
                <a:tc>
                  <a:txBody>
                    <a:bodyPr/>
                    <a:lstStyle/>
                    <a:p>
                      <a:pPr algn="ctr">
                        <a:buNone/>
                      </a:pPr>
                      <a:r>
                        <a:rPr lang="en-US" b="1">
                          <a:latin typeface="UTM Centur" panose="02040603050506020204" charset="0"/>
                          <a:cs typeface="UTM Centur" panose="02040603050506020204" charset="0"/>
                        </a:rPr>
                        <a:t>4</a:t>
                      </a:r>
                    </a:p>
                  </a:txBody>
                  <a:tcPr/>
                </a:tc>
                <a:tc>
                  <a:txBody>
                    <a:bodyPr/>
                    <a:lstStyle/>
                    <a:p>
                      <a:pPr algn="ctr">
                        <a:buNone/>
                      </a:pPr>
                      <a:r>
                        <a:rPr lang="en-US" b="1">
                          <a:latin typeface="UTM Centur" panose="02040603050506020204" charset="0"/>
                          <a:cs typeface="UTM Centur" panose="02040603050506020204" charset="0"/>
                        </a:rPr>
                        <a:t>5</a:t>
                      </a:r>
                    </a:p>
                  </a:txBody>
                  <a:tcPr/>
                </a:tc>
                <a:tc>
                  <a:txBody>
                    <a:bodyPr/>
                    <a:lstStyle/>
                    <a:p>
                      <a:pPr algn="ctr">
                        <a:buNone/>
                      </a:pPr>
                      <a:r>
                        <a:rPr lang="en-US" b="1">
                          <a:latin typeface="UTM Centur" panose="02040603050506020204" charset="0"/>
                          <a:cs typeface="UTM Centur" panose="02040603050506020204" charset="0"/>
                        </a:rPr>
                        <a:t>6</a:t>
                      </a:r>
                    </a:p>
                  </a:txBody>
                  <a:tcPr/>
                </a:tc>
                <a:tc>
                  <a:txBody>
                    <a:bodyPr/>
                    <a:lstStyle/>
                    <a:p>
                      <a:pPr algn="ctr">
                        <a:buNone/>
                      </a:pPr>
                      <a:r>
                        <a:rPr lang="en-US" b="1">
                          <a:latin typeface="UTM Centur" panose="02040603050506020204" charset="0"/>
                          <a:cs typeface="UTM Centur" panose="02040603050506020204" charset="0"/>
                        </a:rPr>
                        <a:t>7</a:t>
                      </a:r>
                    </a:p>
                  </a:txBody>
                  <a:tcPr/>
                </a:tc>
                <a:tc>
                  <a:txBody>
                    <a:bodyPr/>
                    <a:lstStyle/>
                    <a:p>
                      <a:pPr algn="ctr">
                        <a:buNone/>
                      </a:pPr>
                      <a:r>
                        <a:rPr lang="en-US" b="1">
                          <a:latin typeface="UTM Centur" panose="02040603050506020204" charset="0"/>
                          <a:cs typeface="UTM Centur" panose="02040603050506020204" charset="0"/>
                        </a:rPr>
                        <a:t>8</a:t>
                      </a:r>
                    </a:p>
                  </a:txBody>
                  <a:tcPr/>
                </a:tc>
                <a:tc>
                  <a:txBody>
                    <a:bodyPr/>
                    <a:lstStyle/>
                    <a:p>
                      <a:pPr algn="ctr">
                        <a:buNone/>
                      </a:pPr>
                      <a:r>
                        <a:rPr lang="en-US" b="1">
                          <a:latin typeface="UTM Centur" panose="02040603050506020204" charset="0"/>
                          <a:cs typeface="UTM Centur" panose="02040603050506020204" charset="0"/>
                        </a:rPr>
                        <a:t>9</a:t>
                      </a:r>
                    </a:p>
                  </a:txBody>
                  <a:tcPr/>
                </a:tc>
                <a:tc>
                  <a:txBody>
                    <a:bodyPr/>
                    <a:lstStyle/>
                    <a:p>
                      <a:pPr algn="ctr">
                        <a:buNone/>
                      </a:pPr>
                      <a:r>
                        <a:rPr lang="en-US" b="1">
                          <a:latin typeface="UTM Centur" panose="02040603050506020204" charset="0"/>
                          <a:cs typeface="UTM Centur" panose="02040603050506020204" charset="0"/>
                        </a:rPr>
                        <a:t>10</a:t>
                      </a:r>
                    </a:p>
                  </a:txBody>
                  <a:tcPr/>
                </a:tc>
                <a:extLst>
                  <a:ext uri="{0D108BD9-81ED-4DB2-BD59-A6C34878D82A}">
                    <a16:rowId xmlns:a16="http://schemas.microsoft.com/office/drawing/2014/main" val="10000"/>
                  </a:ext>
                </a:extLst>
              </a:tr>
              <a:tr h="381000">
                <a:tc>
                  <a:txBody>
                    <a:bodyPr/>
                    <a:lstStyle/>
                    <a:p>
                      <a:pPr algn="ctr">
                        <a:buNone/>
                      </a:pPr>
                      <a:r>
                        <a:rPr lang="en-US" b="1">
                          <a:latin typeface="UTM Centur" panose="02040603050506020204" charset="0"/>
                          <a:cs typeface="UTM Centur" panose="02040603050506020204" charset="0"/>
                        </a:rPr>
                        <a:t>Số học sinh</a:t>
                      </a: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tc>
                  <a:txBody>
                    <a:bodyPr/>
                    <a:lstStyle/>
                    <a:p>
                      <a:pPr algn="ctr">
                        <a:buNone/>
                      </a:pPr>
                      <a:endParaRPr lang="en-US" b="0">
                        <a:latin typeface="UTM Centur" panose="02040603050506020204" charset="0"/>
                        <a:cs typeface="UTM Centur" panose="02040603050506020204" charset="0"/>
                      </a:endParaRPr>
                    </a:p>
                  </a:txBody>
                  <a:tcPr/>
                </a:tc>
                <a:extLst>
                  <a:ext uri="{0D108BD9-81ED-4DB2-BD59-A6C34878D82A}">
                    <a16:rowId xmlns:a16="http://schemas.microsoft.com/office/drawing/2014/main" val="10001"/>
                  </a:ext>
                </a:extLst>
              </a:tr>
            </a:tbl>
          </a:graphicData>
        </a:graphic>
      </p:graphicFrame>
      <p:sp>
        <p:nvSpPr>
          <p:cNvPr id="15" name="Text Box 14"/>
          <p:cNvSpPr txBox="1"/>
          <p:nvPr/>
        </p:nvSpPr>
        <p:spPr>
          <a:xfrm>
            <a:off x="2181860" y="1936750"/>
            <a:ext cx="4572000" cy="352425"/>
          </a:xfrm>
          <a:prstGeom prst="rect">
            <a:avLst/>
          </a:prstGeom>
          <a:noFill/>
        </p:spPr>
        <p:txBody>
          <a:bodyPr wrap="square" rtlCol="0" anchor="t">
            <a:spAutoFit/>
          </a:bodyPr>
          <a:lstStyle/>
          <a:p>
            <a:r>
              <a:rPr lang="en-US" sz="1700">
                <a:latin typeface="UTM Centur" panose="02040603050506020204" charset="0"/>
                <a:cs typeface="UTM Centur" panose="02040603050506020204" charset="0"/>
                <a:sym typeface="+mn-ea"/>
              </a:rPr>
              <a:t>Trung bình cộng điểm khảo sát của lớp A là</a:t>
            </a:r>
          </a:p>
        </p:txBody>
      </p:sp>
      <p:graphicFrame>
        <p:nvGraphicFramePr>
          <p:cNvPr id="16" name="Object 15"/>
          <p:cNvGraphicFramePr/>
          <p:nvPr/>
        </p:nvGraphicFramePr>
        <p:xfrm>
          <a:off x="2435860" y="2377440"/>
          <a:ext cx="3802380" cy="556895"/>
        </p:xfrm>
        <a:graphic>
          <a:graphicData uri="http://schemas.openxmlformats.org/presentationml/2006/ole">
            <mc:AlternateContent xmlns:mc="http://schemas.openxmlformats.org/markup-compatibility/2006">
              <mc:Choice xmlns:v="urn:schemas-microsoft-com:vml" Requires="v">
                <p:oleObj r:id="rId9" imgW="2374265" imgH="393700" progId="Equation.DSMT4">
                  <p:embed/>
                </p:oleObj>
              </mc:Choice>
              <mc:Fallback>
                <p:oleObj r:id="rId9" imgW="2374265" imgH="393700" progId="Equation.DSMT4">
                  <p:embed/>
                  <p:pic>
                    <p:nvPicPr>
                      <p:cNvPr id="0" name="Picture 7"/>
                      <p:cNvPicPr/>
                      <p:nvPr/>
                    </p:nvPicPr>
                    <p:blipFill>
                      <a:blip r:embed="rId10"/>
                      <a:stretch>
                        <a:fillRect/>
                      </a:stretch>
                    </p:blipFill>
                    <p:spPr>
                      <a:xfrm>
                        <a:off x="2435860" y="2377440"/>
                        <a:ext cx="3802380" cy="556895"/>
                      </a:xfrm>
                      <a:prstGeom prst="rect">
                        <a:avLst/>
                      </a:prstGeom>
                    </p:spPr>
                  </p:pic>
                </p:oleObj>
              </mc:Fallback>
            </mc:AlternateContent>
          </a:graphicData>
        </a:graphic>
      </p:graphicFrame>
      <p:graphicFrame>
        <p:nvGraphicFramePr>
          <p:cNvPr id="18" name="Object 17"/>
          <p:cNvGraphicFramePr/>
          <p:nvPr/>
        </p:nvGraphicFramePr>
        <p:xfrm>
          <a:off x="2374900" y="4293235"/>
          <a:ext cx="4373245" cy="556895"/>
        </p:xfrm>
        <a:graphic>
          <a:graphicData uri="http://schemas.openxmlformats.org/presentationml/2006/ole">
            <mc:AlternateContent xmlns:mc="http://schemas.openxmlformats.org/markup-compatibility/2006">
              <mc:Choice xmlns:v="urn:schemas-microsoft-com:vml" Requires="v">
                <p:oleObj r:id="rId11" imgW="2730500" imgH="393700" progId="Equation.DSMT4">
                  <p:embed/>
                </p:oleObj>
              </mc:Choice>
              <mc:Fallback>
                <p:oleObj r:id="rId11" imgW="2730500" imgH="393700" progId="Equation.DSMT4">
                  <p:embed/>
                  <p:pic>
                    <p:nvPicPr>
                      <p:cNvPr id="0" name="Picture 7"/>
                      <p:cNvPicPr/>
                      <p:nvPr/>
                    </p:nvPicPr>
                    <p:blipFill>
                      <a:blip r:embed="rId12"/>
                      <a:stretch>
                        <a:fillRect/>
                      </a:stretch>
                    </p:blipFill>
                    <p:spPr>
                      <a:xfrm>
                        <a:off x="2374900" y="4293235"/>
                        <a:ext cx="4373245" cy="556895"/>
                      </a:xfrm>
                      <a:prstGeom prst="rect">
                        <a:avLst/>
                      </a:prstGeom>
                    </p:spPr>
                  </p:pic>
                </p:oleObj>
              </mc:Fallback>
            </mc:AlternateContent>
          </a:graphicData>
        </a:graphic>
      </p:graphicFrame>
      <p:sp>
        <p:nvSpPr>
          <p:cNvPr id="20" name="Text Box 19"/>
          <p:cNvSpPr txBox="1"/>
          <p:nvPr/>
        </p:nvSpPr>
        <p:spPr>
          <a:xfrm>
            <a:off x="2181860" y="3929380"/>
            <a:ext cx="4572000" cy="352425"/>
          </a:xfrm>
          <a:prstGeom prst="rect">
            <a:avLst/>
          </a:prstGeom>
          <a:noFill/>
        </p:spPr>
        <p:txBody>
          <a:bodyPr wrap="square" rtlCol="0" anchor="t">
            <a:spAutoFit/>
          </a:bodyPr>
          <a:lstStyle/>
          <a:p>
            <a:r>
              <a:rPr lang="en-US" sz="1700">
                <a:latin typeface="UTM Centur" panose="02040603050506020204" charset="0"/>
                <a:cs typeface="UTM Centur" panose="02040603050506020204" charset="0"/>
                <a:sym typeface="+mn-ea"/>
              </a:rPr>
              <a:t>Trung bình cộng điểm khảo sát của lớp B là</a:t>
            </a:r>
          </a:p>
        </p:txBody>
      </p:sp>
      <p:sp>
        <p:nvSpPr>
          <p:cNvPr id="25" name="Text Box 24"/>
          <p:cNvSpPr txBox="1"/>
          <p:nvPr/>
        </p:nvSpPr>
        <p:spPr>
          <a:xfrm>
            <a:off x="3618230" y="142684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1</a:t>
            </a:r>
          </a:p>
        </p:txBody>
      </p:sp>
      <p:sp>
        <p:nvSpPr>
          <p:cNvPr id="3" name="Text Box 2"/>
          <p:cNvSpPr txBox="1"/>
          <p:nvPr/>
        </p:nvSpPr>
        <p:spPr>
          <a:xfrm>
            <a:off x="4248150" y="142684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2</a:t>
            </a:r>
          </a:p>
        </p:txBody>
      </p:sp>
      <p:sp>
        <p:nvSpPr>
          <p:cNvPr id="5" name="Text Box 4"/>
          <p:cNvSpPr txBox="1"/>
          <p:nvPr/>
        </p:nvSpPr>
        <p:spPr>
          <a:xfrm>
            <a:off x="4895850" y="142684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5</a:t>
            </a:r>
          </a:p>
        </p:txBody>
      </p:sp>
      <p:sp>
        <p:nvSpPr>
          <p:cNvPr id="6" name="Text Box 5"/>
          <p:cNvSpPr txBox="1"/>
          <p:nvPr/>
        </p:nvSpPr>
        <p:spPr>
          <a:xfrm>
            <a:off x="5533390" y="142684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4</a:t>
            </a:r>
          </a:p>
        </p:txBody>
      </p:sp>
      <p:sp>
        <p:nvSpPr>
          <p:cNvPr id="7" name="Text Box 6"/>
          <p:cNvSpPr txBox="1"/>
          <p:nvPr/>
        </p:nvSpPr>
        <p:spPr>
          <a:xfrm>
            <a:off x="6148070" y="142684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2</a:t>
            </a:r>
          </a:p>
        </p:txBody>
      </p:sp>
      <p:sp>
        <p:nvSpPr>
          <p:cNvPr id="8" name="Text Box 7"/>
          <p:cNvSpPr txBox="1"/>
          <p:nvPr/>
        </p:nvSpPr>
        <p:spPr>
          <a:xfrm>
            <a:off x="6808470" y="142684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1</a:t>
            </a:r>
          </a:p>
        </p:txBody>
      </p:sp>
      <p:sp>
        <p:nvSpPr>
          <p:cNvPr id="9" name="Text Box 8"/>
          <p:cNvSpPr txBox="1"/>
          <p:nvPr/>
        </p:nvSpPr>
        <p:spPr>
          <a:xfrm>
            <a:off x="3618230" y="342201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1</a:t>
            </a:r>
          </a:p>
        </p:txBody>
      </p:sp>
      <p:sp>
        <p:nvSpPr>
          <p:cNvPr id="10" name="Text Box 9"/>
          <p:cNvSpPr txBox="1"/>
          <p:nvPr/>
        </p:nvSpPr>
        <p:spPr>
          <a:xfrm>
            <a:off x="4263390" y="342963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1</a:t>
            </a:r>
          </a:p>
        </p:txBody>
      </p:sp>
      <p:sp>
        <p:nvSpPr>
          <p:cNvPr id="11" name="Text Box 10"/>
          <p:cNvSpPr txBox="1"/>
          <p:nvPr/>
        </p:nvSpPr>
        <p:spPr>
          <a:xfrm>
            <a:off x="4893310" y="342201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3</a:t>
            </a:r>
          </a:p>
        </p:txBody>
      </p:sp>
      <p:sp>
        <p:nvSpPr>
          <p:cNvPr id="13" name="Text Box 12"/>
          <p:cNvSpPr txBox="1"/>
          <p:nvPr/>
        </p:nvSpPr>
        <p:spPr>
          <a:xfrm>
            <a:off x="5538470" y="342963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3</a:t>
            </a:r>
          </a:p>
        </p:txBody>
      </p:sp>
      <p:sp>
        <p:nvSpPr>
          <p:cNvPr id="21" name="Text Box 20"/>
          <p:cNvSpPr txBox="1"/>
          <p:nvPr/>
        </p:nvSpPr>
        <p:spPr>
          <a:xfrm>
            <a:off x="6198870" y="342963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4</a:t>
            </a:r>
          </a:p>
        </p:txBody>
      </p:sp>
      <p:sp>
        <p:nvSpPr>
          <p:cNvPr id="22" name="Text Box 21"/>
          <p:cNvSpPr txBox="1"/>
          <p:nvPr/>
        </p:nvSpPr>
        <p:spPr>
          <a:xfrm>
            <a:off x="6836410" y="342963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1</a:t>
            </a:r>
          </a:p>
        </p:txBody>
      </p:sp>
      <p:sp>
        <p:nvSpPr>
          <p:cNvPr id="23" name="Text Box 22"/>
          <p:cNvSpPr txBox="1"/>
          <p:nvPr/>
        </p:nvSpPr>
        <p:spPr>
          <a:xfrm>
            <a:off x="7458710" y="342963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1</a:t>
            </a:r>
          </a:p>
        </p:txBody>
      </p:sp>
      <p:sp>
        <p:nvSpPr>
          <p:cNvPr id="24" name="Text Box 23"/>
          <p:cNvSpPr txBox="1"/>
          <p:nvPr/>
        </p:nvSpPr>
        <p:spPr>
          <a:xfrm>
            <a:off x="8073390" y="3429635"/>
            <a:ext cx="408940" cy="368300"/>
          </a:xfrm>
          <a:prstGeom prst="rect">
            <a:avLst/>
          </a:prstGeom>
          <a:noFill/>
        </p:spPr>
        <p:txBody>
          <a:bodyPr wrap="square" rtlCol="0">
            <a:spAutoFit/>
          </a:bodyPr>
          <a:lstStyle/>
          <a:p>
            <a:r>
              <a:rPr lang="en-US" sz="1800">
                <a:latin typeface="UTM Centur" panose="02040603050506020204" charset="0"/>
                <a:cs typeface="UTM Centur" panose="02040603050506020204" charset="0"/>
              </a:rPr>
              <a:t>1</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strips(down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strips(down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trips(down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trips(down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strips(down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strips(down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900" decel="100000" fill="hold"/>
                                        <p:tgtEl>
                                          <p:spTgt spid="15"/>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strips(downLeft)">
                                      <p:cBhvr>
                                        <p:cTn id="73" dur="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strips(downLeft)">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strips(downLeft)">
                                      <p:cBhvr>
                                        <p:cTn id="83" dur="500"/>
                                        <p:tgtEl>
                                          <p:spTgt spid="11"/>
                                        </p:tgtEl>
                                      </p:cBhvr>
                                    </p:animEffect>
                                  </p:childTnLst>
                                </p:cTn>
                              </p:par>
                            </p:childTnLst>
                          </p:cTn>
                        </p:par>
                      </p:childTnLst>
                    </p:cTn>
                  </p:par>
                  <p:par>
                    <p:cTn id="84" fill="hold">
                      <p:stCondLst>
                        <p:cond delay="indefinite"/>
                      </p:stCondLst>
                      <p:childTnLst>
                        <p:par>
                          <p:cTn id="85" fill="hold">
                            <p:stCondLst>
                              <p:cond delay="0"/>
                            </p:stCondLst>
                            <p:childTnLst>
                              <p:par>
                                <p:cTn id="86" presetID="18" presetClass="entr" presetSubtype="12"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strips(downLeft)">
                                      <p:cBhvr>
                                        <p:cTn id="88" dur="5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18" presetClass="entr" presetSubtype="12"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strips(downLeft)">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18" presetClass="entr" presetSubtype="12"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strips(downLeft)">
                                      <p:cBhvr>
                                        <p:cTn id="98" dur="500"/>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18" presetClass="entr" presetSubtype="12"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strips(down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18" presetClass="entr" presetSubtype="12"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strips(downLeft)">
                                      <p:cBhvr>
                                        <p:cTn id="108" dur="500"/>
                                        <p:tgtEl>
                                          <p:spTgt spid="24"/>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8"/>
                                        </p:tgtEl>
                                        <p:attrNameLst>
                                          <p:attrName>style.visibility</p:attrName>
                                        </p:attrNameLst>
                                      </p:cBhvr>
                                      <p:to>
                                        <p:strVal val="visible"/>
                                      </p:to>
                                    </p:set>
                                    <p:anim calcmode="lin" valueType="num">
                                      <p:cBhvr additive="base">
                                        <p:cTn id="113" dur="500" fill="hold"/>
                                        <p:tgtEl>
                                          <p:spTgt spid="18"/>
                                        </p:tgtEl>
                                        <p:attrNameLst>
                                          <p:attrName>ppt_x</p:attrName>
                                        </p:attrNameLst>
                                      </p:cBhvr>
                                      <p:tavLst>
                                        <p:tav tm="0">
                                          <p:val>
                                            <p:strVal val="#ppt_x"/>
                                          </p:val>
                                        </p:tav>
                                        <p:tav tm="100000">
                                          <p:val>
                                            <p:strVal val="#ppt_x"/>
                                          </p:val>
                                        </p:tav>
                                      </p:tavLst>
                                    </p:anim>
                                    <p:anim calcmode="lin" valueType="num">
                                      <p:cBhvr additive="base">
                                        <p:cTn id="114" dur="500" fill="hold"/>
                                        <p:tgtEl>
                                          <p:spTgt spid="1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0" grpId="0"/>
      <p:bldP spid="20" grpId="1"/>
      <p:bldP spid="25" grpId="0"/>
      <p:bldP spid="25" grpId="1"/>
      <p:bldP spid="3" grpId="0"/>
      <p:bldP spid="3"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3" grpId="0"/>
      <p:bldP spid="13" grpId="1"/>
      <p:bldP spid="21" grpId="0"/>
      <p:bldP spid="21" grpId="1"/>
      <p:bldP spid="22" grpId="0"/>
      <p:bldP spid="22" grpId="1"/>
      <p:bldP spid="23" grpId="0"/>
      <p:bldP spid="23" grpId="1"/>
      <p:bldP spid="24" grpId="0"/>
      <p:bldP spid="2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0"/>
          <p:cNvPicPr preferRelativeResize="0"/>
          <p:nvPr/>
        </p:nvPicPr>
        <p:blipFill rotWithShape="1">
          <a:blip r:embed="rId3"/>
          <a:srcRect/>
          <a:stretch>
            <a:fillRect/>
          </a:stretch>
        </p:blipFill>
        <p:spPr>
          <a:xfrm rot="5400000">
            <a:off x="6869179" y="2248385"/>
            <a:ext cx="3657600" cy="1103930"/>
          </a:xfrm>
          <a:prstGeom prst="rect">
            <a:avLst/>
          </a:prstGeom>
          <a:noFill/>
          <a:ln>
            <a:noFill/>
          </a:ln>
        </p:spPr>
      </p:pic>
      <p:sp>
        <p:nvSpPr>
          <p:cNvPr id="211" name="Google Shape;211;p30"/>
          <p:cNvSpPr txBox="1"/>
          <p:nvPr/>
        </p:nvSpPr>
        <p:spPr>
          <a:xfrm>
            <a:off x="511810" y="415290"/>
            <a:ext cx="5735955" cy="4616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altLang="en-GB" sz="3000" b="0" i="0" u="none" strike="noStrike" cap="none">
                <a:solidFill>
                  <a:srgbClr val="FC9982"/>
                </a:solidFill>
                <a:latin typeface="UTM Showcard" panose="02040603050506020204" charset="0"/>
                <a:ea typeface="Lalezar" panose="00000500000000000000"/>
                <a:cs typeface="UTM Showcard" panose="02040603050506020204" charset="0"/>
                <a:sym typeface="Lalezar" panose="00000500000000000000"/>
              </a:rPr>
              <a:t>1. Số trung bình và trung vị</a:t>
            </a:r>
          </a:p>
        </p:txBody>
      </p:sp>
      <p:sp>
        <p:nvSpPr>
          <p:cNvPr id="212" name="Google Shape;212;p30"/>
          <p:cNvSpPr txBox="1"/>
          <p:nvPr/>
        </p:nvSpPr>
        <p:spPr>
          <a:xfrm>
            <a:off x="766433" y="829039"/>
            <a:ext cx="4767159" cy="36893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000" b="1">
                <a:solidFill>
                  <a:schemeClr val="bg2">
                    <a:lumMod val="60000"/>
                    <a:lumOff val="40000"/>
                  </a:schemeClr>
                </a:solidFill>
                <a:latin typeface="UTM Centur" panose="02040603050506020204" charset="0"/>
                <a:cs typeface="UTM Centur" panose="02040603050506020204" charset="0"/>
              </a:rPr>
              <a:t>a) Số trung bình </a:t>
            </a:r>
          </a:p>
        </p:txBody>
      </p:sp>
      <p:pic>
        <p:nvPicPr>
          <p:cNvPr id="221" name="Google Shape;221;p30"/>
          <p:cNvPicPr preferRelativeResize="0"/>
          <p:nvPr/>
        </p:nvPicPr>
        <p:blipFill rotWithShape="1">
          <a:blip r:embed="rId4"/>
          <a:srcRect/>
          <a:stretch>
            <a:fillRect/>
          </a:stretch>
        </p:blipFill>
        <p:spPr>
          <a:xfrm rot="5400000">
            <a:off x="7065516" y="2033"/>
            <a:ext cx="2147192" cy="2057400"/>
          </a:xfrm>
          <a:prstGeom prst="rect">
            <a:avLst/>
          </a:prstGeom>
          <a:noFill/>
          <a:ln>
            <a:noFill/>
          </a:ln>
        </p:spPr>
      </p:pic>
      <p:pic>
        <p:nvPicPr>
          <p:cNvPr id="222" name="Google Shape;222;p30"/>
          <p:cNvPicPr preferRelativeResize="0"/>
          <p:nvPr/>
        </p:nvPicPr>
        <p:blipFill rotWithShape="1">
          <a:blip r:embed="rId5"/>
          <a:srcRect l="29820" r="211" b="46527"/>
          <a:stretch>
            <a:fillRect/>
          </a:stretch>
        </p:blipFill>
        <p:spPr>
          <a:xfrm>
            <a:off x="-319178" y="3930942"/>
            <a:ext cx="2628423" cy="2345685"/>
          </a:xfrm>
          <a:prstGeom prst="rect">
            <a:avLst/>
          </a:prstGeom>
          <a:noFill/>
          <a:ln>
            <a:noFill/>
          </a:ln>
        </p:spPr>
      </p:pic>
      <p:pic>
        <p:nvPicPr>
          <p:cNvPr id="223" name="Google Shape;223;p30"/>
          <p:cNvPicPr preferRelativeResize="0"/>
          <p:nvPr/>
        </p:nvPicPr>
        <p:blipFill rotWithShape="1">
          <a:blip r:embed="rId6"/>
          <a:srcRect/>
          <a:stretch>
            <a:fillRect/>
          </a:stretch>
        </p:blipFill>
        <p:spPr>
          <a:xfrm>
            <a:off x="1728291" y="4271053"/>
            <a:ext cx="1650322" cy="1665462"/>
          </a:xfrm>
          <a:prstGeom prst="rect">
            <a:avLst/>
          </a:prstGeom>
          <a:noFill/>
          <a:ln>
            <a:noFill/>
          </a:ln>
        </p:spPr>
      </p:pic>
      <p:pic>
        <p:nvPicPr>
          <p:cNvPr id="224" name="Google Shape;224;p30"/>
          <p:cNvPicPr preferRelativeResize="0"/>
          <p:nvPr/>
        </p:nvPicPr>
        <p:blipFill rotWithShape="1">
          <a:blip r:embed="rId7"/>
          <a:srcRect/>
          <a:stretch>
            <a:fillRect/>
          </a:stretch>
        </p:blipFill>
        <p:spPr>
          <a:xfrm rot="360000">
            <a:off x="5762192" y="4060482"/>
            <a:ext cx="3272886" cy="2440393"/>
          </a:xfrm>
          <a:prstGeom prst="rect">
            <a:avLst/>
          </a:prstGeom>
          <a:noFill/>
          <a:ln>
            <a:noFill/>
          </a:ln>
        </p:spPr>
      </p:pic>
      <p:pic>
        <p:nvPicPr>
          <p:cNvPr id="225" name="Google Shape;225;p30"/>
          <p:cNvPicPr preferRelativeResize="0"/>
          <p:nvPr/>
        </p:nvPicPr>
        <p:blipFill rotWithShape="1">
          <a:blip r:embed="rId7"/>
          <a:srcRect/>
          <a:stretch>
            <a:fillRect/>
          </a:stretch>
        </p:blipFill>
        <p:spPr>
          <a:xfrm>
            <a:off x="-2049650" y="-1116371"/>
            <a:ext cx="3272886" cy="2440393"/>
          </a:xfrm>
          <a:prstGeom prst="rect">
            <a:avLst/>
          </a:prstGeom>
          <a:noFill/>
          <a:ln>
            <a:noFill/>
          </a:ln>
        </p:spPr>
      </p:pic>
      <p:pic>
        <p:nvPicPr>
          <p:cNvPr id="226" name="Google Shape;226;p30"/>
          <p:cNvPicPr preferRelativeResize="0"/>
          <p:nvPr/>
        </p:nvPicPr>
        <p:blipFill rotWithShape="1">
          <a:blip r:embed="rId8"/>
          <a:srcRect/>
          <a:stretch>
            <a:fillRect/>
          </a:stretch>
        </p:blipFill>
        <p:spPr>
          <a:xfrm rot="10800000">
            <a:off x="6507005" y="154668"/>
            <a:ext cx="1566819" cy="1949662"/>
          </a:xfrm>
          <a:prstGeom prst="rect">
            <a:avLst/>
          </a:prstGeom>
          <a:noFill/>
          <a:ln>
            <a:noFill/>
          </a:ln>
        </p:spPr>
      </p:pic>
      <mc:AlternateContent xmlns:mc="http://schemas.openxmlformats.org/markup-compatibility/2006" xmlns:a14="http://schemas.microsoft.com/office/drawing/2010/main">
        <mc:Choice Requires="a14">
          <p:sp>
            <p:nvSpPr>
              <p:cNvPr id="8" name="Text Box 7"/>
              <p:cNvSpPr txBox="1"/>
              <p:nvPr/>
            </p:nvSpPr>
            <p:spPr>
              <a:xfrm>
                <a:off x="767080" y="1156335"/>
                <a:ext cx="7150735" cy="833120"/>
              </a:xfrm>
              <a:prstGeom prst="rect">
                <a:avLst/>
              </a:prstGeom>
              <a:noFill/>
            </p:spPr>
            <p:txBody>
              <a:bodyPr wrap="square" rtlCol="0">
                <a:noAutofit/>
              </a:bodyPr>
              <a:lstStyle/>
              <a:p>
                <a:pPr fontAlgn="base"/>
                <a:r>
                  <a:rPr lang="en-US" sz="1800">
                    <a:solidFill>
                      <a:srgbClr val="FF0000"/>
                    </a:solidFill>
                    <a:latin typeface="UTM Centur" panose="02040603050506020204" charset="0"/>
                    <a:cs typeface="UTM Centur" panose="02040603050506020204" charset="0"/>
                  </a:rPr>
                  <a:t>Số trung bình (số trung bình cộng)</a:t>
                </a:r>
                <a:r>
                  <a:rPr lang="en-US" sz="1800">
                    <a:latin typeface="UTM Centur" panose="02040603050506020204" charset="0"/>
                    <a:cs typeface="UTM Centur" panose="02040603050506020204" charset="0"/>
                  </a:rPr>
                  <a:t> của mẫu số liệu </a:t>
                </a:r>
                <a14:m>
                  <m:oMath xmlns:m="http://schemas.openxmlformats.org/officeDocument/2006/math">
                    <m:r>
                      <m:rPr>
                        <m:sty m:val="p"/>
                      </m:rPr>
                      <a:rPr lang="en-US" sz="1800">
                        <a:latin typeface="Cambria Math" panose="02040503050406030204" charset="0"/>
                        <a:cs typeface="Cambria Math" panose="02040503050406030204" charset="0"/>
                      </a:rPr>
                      <m:t>x</m:t>
                    </m:r>
                    <m:r>
                      <a:rPr lang="en-US" sz="1800" baseline="-25000">
                        <a:latin typeface="Cambria Math" panose="02040503050406030204" charset="0"/>
                        <a:cs typeface="Cambria Math" panose="02040503050406030204" charset="0"/>
                      </a:rPr>
                      <m:t>1</m:t>
                    </m:r>
                    <m:r>
                      <a:rPr lang="en-US" sz="1800">
                        <a:latin typeface="Cambria Math" panose="02040503050406030204" charset="0"/>
                        <a:cs typeface="Cambria Math" panose="02040503050406030204" charset="0"/>
                      </a:rPr>
                      <m:t>, </m:t>
                    </m:r>
                    <m:r>
                      <m:rPr>
                        <m:sty m:val="p"/>
                      </m:rPr>
                      <a:rPr lang="en-US" sz="1800">
                        <a:latin typeface="Cambria Math" panose="02040503050406030204" charset="0"/>
                        <a:cs typeface="Cambria Math" panose="02040503050406030204" charset="0"/>
                      </a:rPr>
                      <m:t>x</m:t>
                    </m:r>
                    <m:r>
                      <a:rPr lang="en-US" sz="1800" baseline="-25000">
                        <a:latin typeface="Cambria Math" panose="02040503050406030204" charset="0"/>
                        <a:cs typeface="Cambria Math" panose="02040503050406030204" charset="0"/>
                      </a:rPr>
                      <m:t>2</m:t>
                    </m:r>
                    <m:r>
                      <a:rPr lang="en-US" sz="1800">
                        <a:latin typeface="Cambria Math" panose="02040503050406030204" charset="0"/>
                        <a:cs typeface="Cambria Math" panose="02040503050406030204" charset="0"/>
                      </a:rPr>
                      <m:t>,..., </m:t>
                    </m:r>
                    <m:r>
                      <m:rPr>
                        <m:sty m:val="p"/>
                      </m:rPr>
                      <a:rPr lang="en-US" sz="1800">
                        <a:latin typeface="Cambria Math" panose="02040503050406030204" charset="0"/>
                        <a:cs typeface="Cambria Math" panose="02040503050406030204" charset="0"/>
                      </a:rPr>
                      <m:t>xn</m:t>
                    </m:r>
                  </m:oMath>
                </a14:m>
                <a:r>
                  <a:rPr lang="en-US" sz="1800">
                    <a:latin typeface="UTM Centur" panose="02040603050506020204" charset="0"/>
                    <a:cs typeface="UTM Centur" panose="02040603050506020204" charset="0"/>
                  </a:rPr>
                  <a:t>, kí hiệu là </a:t>
                </a:r>
                <a14:m>
                  <m:oMath xmlns:m="http://schemas.openxmlformats.org/officeDocument/2006/math">
                    <m:acc>
                      <m:accPr>
                        <m:chr m:val="̅"/>
                        <m:ctrlPr>
                          <a:rPr lang="en-US" sz="1800" i="1">
                            <a:latin typeface="Cambria Math" panose="02040503050406030204" pitchFamily="18" charset="0"/>
                            <a:cs typeface="Cambria Math" panose="02040503050406030204" charset="0"/>
                          </a:rPr>
                        </m:ctrlPr>
                      </m:accPr>
                      <m:e>
                        <m:r>
                          <a:rPr lang="en-US" sz="1800" i="1">
                            <a:latin typeface="Cambria Math" panose="02040503050406030204" charset="0"/>
                            <a:cs typeface="Cambria Math" panose="02040503050406030204" charset="0"/>
                          </a:rPr>
                          <m:t>𝑥</m:t>
                        </m:r>
                      </m:e>
                    </m:acc>
                  </m:oMath>
                </a14:m>
                <a:r>
                  <a:rPr lang="en-US" sz="1800">
                    <a:latin typeface="UTM Centur" panose="02040603050506020204" charset="0"/>
                    <a:cs typeface="UTM Centur" panose="02040603050506020204" charset="0"/>
                  </a:rPr>
                  <a:t>, được tính bằng công thức:</a:t>
                </a:r>
              </a:p>
            </p:txBody>
          </p:sp>
        </mc:Choice>
        <mc:Fallback xmlns="">
          <p:sp>
            <p:nvSpPr>
              <p:cNvPr id="8" name="Text Box 7"/>
              <p:cNvSpPr txBox="1">
                <a:spLocks noRot="1" noChangeAspect="1" noMove="1" noResize="1" noEditPoints="1" noAdjustHandles="1" noChangeArrowheads="1" noChangeShapeType="1" noTextEdit="1"/>
              </p:cNvSpPr>
              <p:nvPr/>
            </p:nvSpPr>
            <p:spPr>
              <a:xfrm>
                <a:off x="767080" y="1156335"/>
                <a:ext cx="7150735" cy="833120"/>
              </a:xfrm>
              <a:prstGeom prst="rect">
                <a:avLst/>
              </a:prstGeom>
              <a:blipFill rotWithShape="1">
                <a:blip r:embed="rId9"/>
                <a:stretch>
                  <a:fillRect/>
                </a:stretch>
              </a:blipFill>
            </p:spPr>
            <p:txBody>
              <a:bodyPr/>
              <a:lstStyle/>
              <a:p>
                <a:r>
                  <a:rPr lang="en-US" altLang="en-US">
                    <a:noFill/>
                  </a:rPr>
                  <a:t> </a:t>
                </a:r>
              </a:p>
            </p:txBody>
          </p:sp>
        </mc:Fallback>
      </mc:AlternateContent>
      <p:graphicFrame>
        <p:nvGraphicFramePr>
          <p:cNvPr id="9" name="Object 8"/>
          <p:cNvGraphicFramePr/>
          <p:nvPr/>
        </p:nvGraphicFramePr>
        <p:xfrm>
          <a:off x="3185160" y="1804670"/>
          <a:ext cx="2222500" cy="591185"/>
        </p:xfrm>
        <a:graphic>
          <a:graphicData uri="http://schemas.openxmlformats.org/presentationml/2006/ole">
            <mc:AlternateContent xmlns:mc="http://schemas.openxmlformats.org/markup-compatibility/2006">
              <mc:Choice xmlns:v="urn:schemas-microsoft-com:vml" Requires="v">
                <p:oleObj r:id="rId10" imgW="1666240" imgH="547370" progId="Equation.DSMT4">
                  <p:embed/>
                </p:oleObj>
              </mc:Choice>
              <mc:Fallback>
                <p:oleObj r:id="rId10" imgW="1666240" imgH="547370" progId="Equation.DSMT4">
                  <p:embed/>
                  <p:pic>
                    <p:nvPicPr>
                      <p:cNvPr id="0" name="Picture 9"/>
                      <p:cNvPicPr/>
                      <p:nvPr/>
                    </p:nvPicPr>
                    <p:blipFill>
                      <a:blip r:embed="rId11"/>
                      <a:stretch>
                        <a:fillRect/>
                      </a:stretch>
                    </p:blipFill>
                    <p:spPr>
                      <a:xfrm>
                        <a:off x="3185160" y="1804670"/>
                        <a:ext cx="2222500" cy="59118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1" name="Text Box 10"/>
              <p:cNvSpPr txBox="1"/>
              <p:nvPr/>
            </p:nvSpPr>
            <p:spPr>
              <a:xfrm>
                <a:off x="767080" y="2344420"/>
                <a:ext cx="7150735" cy="845820"/>
              </a:xfrm>
              <a:prstGeom prst="rect">
                <a:avLst/>
              </a:prstGeom>
              <a:noFill/>
            </p:spPr>
            <p:txBody>
              <a:bodyPr wrap="square" rtlCol="0">
                <a:noAutofit/>
              </a:bodyPr>
              <a:lstStyle/>
              <a:p>
                <a:r>
                  <a:rPr lang="en-US" sz="1800" b="1">
                    <a:latin typeface="UTM Centur" panose="02040603050506020204" charset="0"/>
                    <a:cs typeface="UTM Centur" panose="02040603050506020204" charset="0"/>
                  </a:rPr>
                  <a:t>Chú ý.</a:t>
                </a:r>
                <a:r>
                  <a:rPr lang="en-US" sz="1800">
                    <a:latin typeface="UTM Centur" panose="02040603050506020204" charset="0"/>
                    <a:cs typeface="UTM Centur" panose="02040603050506020204" charset="0"/>
                  </a:rPr>
                  <a:t> Trong trường hợp mẫu số liệu cho dưới dạng bảng tần số thì số trung bình được tính theo công thức:</a:t>
                </a:r>
              </a:p>
              <a:p>
                <a:endParaRPr lang="en-US" sz="1800">
                  <a:latin typeface="UTM Centur" panose="02040603050506020204" charset="0"/>
                  <a:cs typeface="UTM Centur" panose="02040603050506020204" charset="0"/>
                </a:endParaRPr>
              </a:p>
              <a:p>
                <a:pPr>
                  <a:lnSpc>
                    <a:spcPct val="150000"/>
                  </a:lnSpc>
                </a:pPr>
                <a:endParaRPr lang="en-US" sz="1800">
                  <a:latin typeface="UTM Centur" panose="02040603050506020204" charset="0"/>
                  <a:cs typeface="UTM Centur" panose="02040603050506020204" charset="0"/>
                </a:endParaRPr>
              </a:p>
              <a:p>
                <a:r>
                  <a:rPr lang="en-US" sz="1800">
                    <a:latin typeface="UTM Centur" panose="02040603050506020204" charset="0"/>
                    <a:cs typeface="UTM Centur" panose="02040603050506020204" charset="0"/>
                  </a:rPr>
                  <a:t>Trong đó m</a:t>
                </a:r>
                <a:r>
                  <a:rPr lang="en-US" sz="1800" baseline="-25000">
                    <a:latin typeface="UTM Centur" panose="02040603050506020204" charset="0"/>
                    <a:cs typeface="UTM Centur" panose="02040603050506020204" charset="0"/>
                  </a:rPr>
                  <a:t>k</a:t>
                </a:r>
                <a:r>
                  <a:rPr lang="en-US" sz="1800">
                    <a:latin typeface="UTM Centur" panose="02040603050506020204" charset="0"/>
                    <a:cs typeface="UTM Centur" panose="02040603050506020204" charset="0"/>
                  </a:rPr>
                  <a:t> là tần số của giá trị x</a:t>
                </a:r>
                <a:r>
                  <a:rPr lang="en-US" sz="1800" baseline="-25000">
                    <a:latin typeface="UTM Centur" panose="02040603050506020204" charset="0"/>
                    <a:cs typeface="UTM Centur" panose="02040603050506020204" charset="0"/>
                  </a:rPr>
                  <a:t>k</a:t>
                </a:r>
                <a:r>
                  <a:rPr lang="en-US" sz="1800">
                    <a:latin typeface="UTM Centur" panose="02040603050506020204" charset="0"/>
                    <a:cs typeface="UTM Centur" panose="02040603050506020204" charset="0"/>
                  </a:rPr>
                  <a:t> và </a:t>
                </a:r>
                <a14:m>
                  <m:oMath xmlns:m="http://schemas.openxmlformats.org/officeDocument/2006/math">
                    <m:r>
                      <m:rPr>
                        <m:sty m:val="p"/>
                      </m:rPr>
                      <a:rPr lang="en-US" sz="1800">
                        <a:latin typeface="Cambria Math" panose="02040503050406030204" charset="0"/>
                        <a:cs typeface="Cambria Math" panose="02040503050406030204" charset="0"/>
                      </a:rPr>
                      <m:t>n</m:t>
                    </m:r>
                    <m:r>
                      <a:rPr lang="en-US" sz="1800">
                        <a:latin typeface="Cambria Math" panose="02040503050406030204" charset="0"/>
                        <a:cs typeface="Cambria Math" panose="02040503050406030204" charset="0"/>
                      </a:rPr>
                      <m:t>=</m:t>
                    </m:r>
                    <m:r>
                      <m:rPr>
                        <m:sty m:val="p"/>
                      </m:rPr>
                      <a:rPr lang="en-US" sz="1800">
                        <a:latin typeface="Cambria Math" panose="02040503050406030204" charset="0"/>
                        <a:cs typeface="Cambria Math" panose="02040503050406030204" charset="0"/>
                      </a:rPr>
                      <m:t>m</m:t>
                    </m:r>
                    <m:r>
                      <a:rPr lang="en-US" sz="1800" baseline="-25000">
                        <a:latin typeface="Cambria Math" panose="02040503050406030204" charset="0"/>
                        <a:cs typeface="Cambria Math" panose="02040503050406030204" charset="0"/>
                      </a:rPr>
                      <m:t>1</m:t>
                    </m:r>
                    <m:r>
                      <a:rPr lang="en-US" sz="1800">
                        <a:latin typeface="Cambria Math" panose="02040503050406030204" charset="0"/>
                        <a:cs typeface="Cambria Math" panose="02040503050406030204" charset="0"/>
                      </a:rPr>
                      <m:t>+</m:t>
                    </m:r>
                    <m:r>
                      <m:rPr>
                        <m:sty m:val="p"/>
                      </m:rPr>
                      <a:rPr lang="en-US" sz="1800">
                        <a:latin typeface="Cambria Math" panose="02040503050406030204" charset="0"/>
                        <a:cs typeface="Cambria Math" panose="02040503050406030204" charset="0"/>
                      </a:rPr>
                      <m:t>m</m:t>
                    </m:r>
                    <m:r>
                      <a:rPr lang="en-US" sz="1800" baseline="-25000">
                        <a:latin typeface="Cambria Math" panose="02040503050406030204" charset="0"/>
                        <a:cs typeface="Cambria Math" panose="02040503050406030204" charset="0"/>
                      </a:rPr>
                      <m:t>2</m:t>
                    </m:r>
                    <m:r>
                      <a:rPr lang="en-US" sz="1800">
                        <a:latin typeface="Cambria Math" panose="02040503050406030204" charset="0"/>
                        <a:cs typeface="Cambria Math" panose="02040503050406030204" charset="0"/>
                      </a:rPr>
                      <m:t>+...+</m:t>
                    </m:r>
                    <m:r>
                      <m:rPr>
                        <m:sty m:val="p"/>
                      </m:rPr>
                      <a:rPr lang="en-US" sz="1800">
                        <a:latin typeface="Cambria Math" panose="02040503050406030204" charset="0"/>
                        <a:cs typeface="Cambria Math" panose="02040503050406030204" charset="0"/>
                      </a:rPr>
                      <m:t>mk</m:t>
                    </m:r>
                  </m:oMath>
                </a14:m>
                <a:endParaRPr lang="en-US" sz="1800" baseline="-25000">
                  <a:latin typeface="UTM Centur" panose="02040603050506020204" charset="0"/>
                  <a:cs typeface="UTM Centur" panose="02040603050506020204" charset="0"/>
                </a:endParaRPr>
              </a:p>
            </p:txBody>
          </p:sp>
        </mc:Choice>
        <mc:Fallback xmlns="">
          <p:sp>
            <p:nvSpPr>
              <p:cNvPr id="11" name="Text Box 10"/>
              <p:cNvSpPr txBox="1">
                <a:spLocks noRot="1" noChangeAspect="1" noMove="1" noResize="1" noEditPoints="1" noAdjustHandles="1" noChangeArrowheads="1" noChangeShapeType="1" noTextEdit="1"/>
              </p:cNvSpPr>
              <p:nvPr/>
            </p:nvSpPr>
            <p:spPr>
              <a:xfrm>
                <a:off x="767080" y="2344420"/>
                <a:ext cx="7150735" cy="845820"/>
              </a:xfrm>
              <a:prstGeom prst="rect">
                <a:avLst/>
              </a:prstGeom>
              <a:blipFill rotWithShape="1">
                <a:blip r:embed="rId12"/>
                <a:stretch>
                  <a:fillRect b="-89189"/>
                </a:stretch>
              </a:blipFill>
            </p:spPr>
            <p:txBody>
              <a:bodyPr/>
              <a:lstStyle/>
              <a:p>
                <a:r>
                  <a:rPr lang="en-US" altLang="en-US">
                    <a:noFill/>
                  </a:rPr>
                  <a:t> </a:t>
                </a:r>
              </a:p>
            </p:txBody>
          </p:sp>
        </mc:Fallback>
      </mc:AlternateContent>
      <p:graphicFrame>
        <p:nvGraphicFramePr>
          <p:cNvPr id="12" name="Object 11"/>
          <p:cNvGraphicFramePr/>
          <p:nvPr/>
        </p:nvGraphicFramePr>
        <p:xfrm>
          <a:off x="2982595" y="2987040"/>
          <a:ext cx="3097530" cy="589280"/>
        </p:xfrm>
        <a:graphic>
          <a:graphicData uri="http://schemas.openxmlformats.org/presentationml/2006/ole">
            <mc:AlternateContent xmlns:mc="http://schemas.openxmlformats.org/markup-compatibility/2006">
              <mc:Choice xmlns:v="urn:schemas-microsoft-com:vml" Requires="v">
                <p:oleObj r:id="rId13" imgW="2996565" imgH="635635" progId="Equation.DSMT4">
                  <p:embed/>
                </p:oleObj>
              </mc:Choice>
              <mc:Fallback>
                <p:oleObj r:id="rId13" imgW="2996565" imgH="635635" progId="Equation.DSMT4">
                  <p:embed/>
                  <p:pic>
                    <p:nvPicPr>
                      <p:cNvPr id="0" name="Picture 12"/>
                      <p:cNvPicPr/>
                      <p:nvPr/>
                    </p:nvPicPr>
                    <p:blipFill>
                      <a:blip r:embed="rId14"/>
                      <a:stretch>
                        <a:fillRect/>
                      </a:stretch>
                    </p:blipFill>
                    <p:spPr>
                      <a:xfrm>
                        <a:off x="2982595" y="2987040"/>
                        <a:ext cx="3097530" cy="589280"/>
                      </a:xfrm>
                      <a:prstGeom prst="rect">
                        <a:avLst/>
                      </a:prstGeom>
                    </p:spPr>
                  </p:pic>
                </p:oleObj>
              </mc:Fallback>
            </mc:AlternateContent>
          </a:graphicData>
        </a:graphic>
      </p:graphicFrame>
      <p:pic>
        <p:nvPicPr>
          <p:cNvPr id="4" name="Picture 3" descr="icegif-631"/>
          <p:cNvPicPr>
            <a:picLocks noChangeAspect="1"/>
          </p:cNvPicPr>
          <p:nvPr/>
        </p:nvPicPr>
        <p:blipFill>
          <a:blip r:embed="rId15"/>
          <a:stretch>
            <a:fillRect/>
          </a:stretch>
        </p:blipFill>
        <p:spPr>
          <a:xfrm>
            <a:off x="4118610" y="3935095"/>
            <a:ext cx="1355090" cy="135509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250" fill="hold">
                                          <p:stCondLst>
                                            <p:cond delay="0"/>
                                          </p:stCondLst>
                                        </p:cTn>
                                        <p:tgtEl>
                                          <p:spTgt spid="211"/>
                                        </p:tgtEl>
                                        <p:attrNameLst>
                                          <p:attrName>style.visibility</p:attrName>
                                        </p:attrNameLst>
                                      </p:cBhvr>
                                      <p:to>
                                        <p:strVal val="visible"/>
                                      </p:to>
                                    </p:set>
                                    <p:anim calcmode="lin" valueType="num">
                                      <p:cBhvr additive="base">
                                        <p:cTn id="7" dur="250" fill="hold"/>
                                        <p:tgtEl>
                                          <p:spTgt spid="211"/>
                                        </p:tgtEl>
                                        <p:attrNameLst>
                                          <p:attrName>ppt_x</p:attrName>
                                        </p:attrNameLst>
                                      </p:cBhvr>
                                      <p:tavLst>
                                        <p:tav tm="0">
                                          <p:val>
                                            <p:strVal val="1+#ppt_w/2"/>
                                          </p:val>
                                        </p:tav>
                                        <p:tav tm="100000">
                                          <p:val>
                                            <p:strVal val="#ppt_x"/>
                                          </p:val>
                                        </p:tav>
                                      </p:tavLst>
                                    </p:anim>
                                    <p:anim calcmode="lin" valueType="num">
                                      <p:cBhvr additive="base">
                                        <p:cTn id="8" dur="250" fill="hold"/>
                                        <p:tgtEl>
                                          <p:spTgt spid="211"/>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childTnLst>
                                    <p:set>
                                      <p:cBhvr>
                                        <p:cTn id="10" dur="1" fill="hold">
                                          <p:stCondLst>
                                            <p:cond delay="0"/>
                                          </p:stCondLst>
                                        </p:cTn>
                                        <p:tgtEl>
                                          <p:spTgt spid="212"/>
                                        </p:tgtEl>
                                        <p:attrNameLst>
                                          <p:attrName>style.visibility</p:attrName>
                                        </p:attrNameLst>
                                      </p:cBhvr>
                                      <p:to>
                                        <p:strVal val="visible"/>
                                      </p:to>
                                    </p:set>
                                    <p:animEffect transition="in" filter="fade">
                                      <p:cBhvr>
                                        <p:cTn id="11" dur="1000"/>
                                        <p:tgtEl>
                                          <p:spTgt spid="212"/>
                                        </p:tgtEl>
                                      </p:cBhvr>
                                    </p:animEffect>
                                    <p:anim calcmode="lin" valueType="num">
                                      <p:cBhvr>
                                        <p:cTn id="12" dur="1000" fill="hold"/>
                                        <p:tgtEl>
                                          <p:spTgt spid="212"/>
                                        </p:tgtEl>
                                        <p:attrNameLst>
                                          <p:attrName>ppt_x</p:attrName>
                                        </p:attrNameLst>
                                      </p:cBhvr>
                                      <p:tavLst>
                                        <p:tav tm="0">
                                          <p:val>
                                            <p:strVal val="#ppt_x"/>
                                          </p:val>
                                        </p:tav>
                                        <p:tav tm="100000">
                                          <p:val>
                                            <p:strVal val="#ppt_x"/>
                                          </p:val>
                                        </p:tav>
                                      </p:tavLst>
                                    </p:anim>
                                    <p:anim calcmode="lin" valueType="num">
                                      <p:cBhvr>
                                        <p:cTn id="13" dur="900" decel="100000" fill="hold"/>
                                        <p:tgtEl>
                                          <p:spTgt spid="2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12"/>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900" decel="100000" fill="hold"/>
                                        <p:tgtEl>
                                          <p:spTgt spid="1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P spid="211" grpId="1"/>
      <p:bldP spid="212" grpId="0"/>
      <p:bldP spid="212" grpId="1"/>
      <p:bldP spid="8" grpId="0"/>
      <p:bldP spid="8" grpId="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3"/>
          <p:cNvPicPr preferRelativeResize="0"/>
          <p:nvPr/>
        </p:nvPicPr>
        <p:blipFill rotWithShape="1">
          <a:blip r:embed="rId3"/>
          <a:srcRect/>
          <a:stretch>
            <a:fillRect/>
          </a:stretch>
        </p:blipFill>
        <p:spPr>
          <a:xfrm>
            <a:off x="25656" y="2560832"/>
            <a:ext cx="1514994" cy="2057400"/>
          </a:xfrm>
          <a:prstGeom prst="rect">
            <a:avLst/>
          </a:prstGeom>
          <a:noFill/>
          <a:ln>
            <a:noFill/>
          </a:ln>
        </p:spPr>
      </p:pic>
      <p:pic>
        <p:nvPicPr>
          <p:cNvPr id="269" name="Google Shape;269;p33"/>
          <p:cNvPicPr preferRelativeResize="0"/>
          <p:nvPr/>
        </p:nvPicPr>
        <p:blipFill rotWithShape="1">
          <a:blip r:embed="rId4"/>
          <a:srcRect/>
          <a:stretch>
            <a:fillRect/>
          </a:stretch>
        </p:blipFill>
        <p:spPr>
          <a:xfrm>
            <a:off x="25656" y="0"/>
            <a:ext cx="1238927" cy="1250293"/>
          </a:xfrm>
          <a:prstGeom prst="rect">
            <a:avLst/>
          </a:prstGeom>
          <a:noFill/>
          <a:ln>
            <a:noFill/>
          </a:ln>
        </p:spPr>
      </p:pic>
      <p:pic>
        <p:nvPicPr>
          <p:cNvPr id="270" name="Google Shape;270;p33"/>
          <p:cNvPicPr preferRelativeResize="0"/>
          <p:nvPr/>
        </p:nvPicPr>
        <p:blipFill rotWithShape="1">
          <a:blip r:embed="rId5"/>
          <a:srcRect/>
          <a:stretch>
            <a:fillRect/>
          </a:stretch>
        </p:blipFill>
        <p:spPr>
          <a:xfrm rot="-2952850">
            <a:off x="7189044" y="1952349"/>
            <a:ext cx="800515" cy="2057400"/>
          </a:xfrm>
          <a:prstGeom prst="rect">
            <a:avLst/>
          </a:prstGeom>
          <a:noFill/>
          <a:ln>
            <a:noFill/>
          </a:ln>
        </p:spPr>
      </p:pic>
      <p:pic>
        <p:nvPicPr>
          <p:cNvPr id="271" name="Google Shape;271;p33"/>
          <p:cNvPicPr preferRelativeResize="0"/>
          <p:nvPr/>
        </p:nvPicPr>
        <p:blipFill rotWithShape="1">
          <a:blip r:embed="rId6"/>
          <a:srcRect l="9277" b="19068"/>
          <a:stretch>
            <a:fillRect/>
          </a:stretch>
        </p:blipFill>
        <p:spPr>
          <a:xfrm>
            <a:off x="5635039" y="3179992"/>
            <a:ext cx="3508961" cy="1963508"/>
          </a:xfrm>
          <a:prstGeom prst="rect">
            <a:avLst/>
          </a:prstGeom>
          <a:noFill/>
          <a:ln>
            <a:noFill/>
          </a:ln>
        </p:spPr>
      </p:pic>
      <p:pic>
        <p:nvPicPr>
          <p:cNvPr id="272" name="Google Shape;272;p33"/>
          <p:cNvPicPr preferRelativeResize="0"/>
          <p:nvPr/>
        </p:nvPicPr>
        <p:blipFill rotWithShape="1">
          <a:blip r:embed="rId7"/>
          <a:srcRect l="17899" b="38301"/>
          <a:stretch>
            <a:fillRect/>
          </a:stretch>
        </p:blipFill>
        <p:spPr>
          <a:xfrm>
            <a:off x="25656" y="4113552"/>
            <a:ext cx="3002905" cy="1009361"/>
          </a:xfrm>
          <a:prstGeom prst="rect">
            <a:avLst/>
          </a:prstGeom>
          <a:noFill/>
          <a:ln>
            <a:noFill/>
          </a:ln>
        </p:spPr>
      </p:pic>
      <p:pic>
        <p:nvPicPr>
          <p:cNvPr id="273" name="Google Shape;273;p33"/>
          <p:cNvPicPr preferRelativeResize="0"/>
          <p:nvPr/>
        </p:nvPicPr>
        <p:blipFill rotWithShape="1">
          <a:blip r:embed="rId8"/>
          <a:srcRect b="51412"/>
          <a:stretch>
            <a:fillRect/>
          </a:stretch>
        </p:blipFill>
        <p:spPr>
          <a:xfrm rot="10800000">
            <a:off x="2893712" y="0"/>
            <a:ext cx="2956427" cy="1420795"/>
          </a:xfrm>
          <a:prstGeom prst="rect">
            <a:avLst/>
          </a:prstGeom>
          <a:noFill/>
          <a:ln>
            <a:noFill/>
          </a:ln>
        </p:spPr>
      </p:pic>
      <p:pic>
        <p:nvPicPr>
          <p:cNvPr id="274" name="Google Shape;274;p33"/>
          <p:cNvPicPr preferRelativeResize="0"/>
          <p:nvPr/>
        </p:nvPicPr>
        <p:blipFill rotWithShape="1">
          <a:blip r:embed="rId9"/>
          <a:srcRect/>
          <a:stretch>
            <a:fillRect/>
          </a:stretch>
        </p:blipFill>
        <p:spPr>
          <a:xfrm rot="-5400000">
            <a:off x="7040735" y="87158"/>
            <a:ext cx="2149131" cy="2057400"/>
          </a:xfrm>
          <a:prstGeom prst="rect">
            <a:avLst/>
          </a:prstGeom>
          <a:noFill/>
          <a:ln>
            <a:noFill/>
          </a:ln>
        </p:spPr>
      </p:pic>
      <p:sp>
        <p:nvSpPr>
          <p:cNvPr id="2" name="Text Box 1"/>
          <p:cNvSpPr txBox="1"/>
          <p:nvPr/>
        </p:nvSpPr>
        <p:spPr>
          <a:xfrm>
            <a:off x="762635" y="551815"/>
            <a:ext cx="7867650" cy="713105"/>
          </a:xfrm>
          <a:prstGeom prst="rect">
            <a:avLst/>
          </a:prstGeom>
          <a:noFill/>
        </p:spPr>
        <p:txBody>
          <a:bodyPr wrap="square" rtlCol="0">
            <a:noAutofit/>
          </a:bodyPr>
          <a:lstStyle/>
          <a:p>
            <a:r>
              <a:rPr lang="en-US" sz="2000">
                <a:solidFill>
                  <a:schemeClr val="bg2">
                    <a:lumMod val="60000"/>
                    <a:lumOff val="40000"/>
                  </a:schemeClr>
                </a:solidFill>
                <a:latin typeface="UTM Cooper Black" panose="02040603050506020204" charset="0"/>
                <a:cs typeface="UTM Cooper Black" panose="02040603050506020204" charset="0"/>
              </a:rPr>
              <a:t>Ví dụ 1.</a:t>
            </a:r>
            <a:r>
              <a:rPr lang="en-US" sz="1900">
                <a:solidFill>
                  <a:schemeClr val="accent6">
                    <a:lumMod val="75000"/>
                  </a:schemeClr>
                </a:solidFill>
                <a:latin typeface="UTM Cooper Black" panose="02040603050506020204" charset="0"/>
                <a:cs typeface="UTM Cooper Black" panose="02040603050506020204" charset="0"/>
              </a:rPr>
              <a:t> </a:t>
            </a:r>
            <a:r>
              <a:rPr lang="en-US" sz="1800" b="1">
                <a:solidFill>
                  <a:schemeClr val="tx1"/>
                </a:solidFill>
                <a:latin typeface="UTM Centur" panose="02040603050506020204" charset="0"/>
                <a:cs typeface="UTM Centur" panose="02040603050506020204" charset="0"/>
              </a:rPr>
              <a:t>Thống kê điểm kiểm tra môn tiếng Anh của 45 học sinh lớp 10A như sau</a:t>
            </a:r>
            <a:r>
              <a:rPr lang="en-US" sz="1800">
                <a:solidFill>
                  <a:schemeClr val="tx1"/>
                </a:solidFill>
                <a:latin typeface="UTM Centur" panose="02040603050506020204" charset="0"/>
                <a:cs typeface="UTM Centur" panose="02040603050506020204" charset="0"/>
              </a:rPr>
              <a:t>:</a:t>
            </a:r>
            <a:r>
              <a:rPr lang="en-US" sz="1900">
                <a:solidFill>
                  <a:schemeClr val="tx1"/>
                </a:solidFill>
                <a:latin typeface="UTM Centur" panose="02040603050506020204" charset="0"/>
                <a:cs typeface="UTM Centur" panose="02040603050506020204" charset="0"/>
              </a:rPr>
              <a:t> </a:t>
            </a:r>
          </a:p>
        </p:txBody>
      </p:sp>
      <p:graphicFrame>
        <p:nvGraphicFramePr>
          <p:cNvPr id="3" name="Table 2"/>
          <p:cNvGraphicFramePr/>
          <p:nvPr/>
        </p:nvGraphicFramePr>
        <p:xfrm>
          <a:off x="1371600" y="1253490"/>
          <a:ext cx="6396355" cy="762000"/>
        </p:xfrm>
        <a:graphic>
          <a:graphicData uri="http://schemas.openxmlformats.org/drawingml/2006/table">
            <a:tbl>
              <a:tblPr firstRow="1" bandRow="1">
                <a:tableStyleId>{5C22544A-7EE6-4342-B048-85BDC9FD1C3A}</a:tableStyleId>
              </a:tblPr>
              <a:tblGrid>
                <a:gridCol w="1599089">
                  <a:extLst>
                    <a:ext uri="{9D8B030D-6E8A-4147-A177-3AD203B41FA5}">
                      <a16:colId xmlns:a16="http://schemas.microsoft.com/office/drawing/2014/main" val="20000"/>
                    </a:ext>
                  </a:extLst>
                </a:gridCol>
                <a:gridCol w="799544">
                  <a:extLst>
                    <a:ext uri="{9D8B030D-6E8A-4147-A177-3AD203B41FA5}">
                      <a16:colId xmlns:a16="http://schemas.microsoft.com/office/drawing/2014/main" val="20001"/>
                    </a:ext>
                  </a:extLst>
                </a:gridCol>
                <a:gridCol w="799545">
                  <a:extLst>
                    <a:ext uri="{9D8B030D-6E8A-4147-A177-3AD203B41FA5}">
                      <a16:colId xmlns:a16="http://schemas.microsoft.com/office/drawing/2014/main" val="20002"/>
                    </a:ext>
                  </a:extLst>
                </a:gridCol>
                <a:gridCol w="799544">
                  <a:extLst>
                    <a:ext uri="{9D8B030D-6E8A-4147-A177-3AD203B41FA5}">
                      <a16:colId xmlns:a16="http://schemas.microsoft.com/office/drawing/2014/main" val="20003"/>
                    </a:ext>
                  </a:extLst>
                </a:gridCol>
                <a:gridCol w="799544">
                  <a:extLst>
                    <a:ext uri="{9D8B030D-6E8A-4147-A177-3AD203B41FA5}">
                      <a16:colId xmlns:a16="http://schemas.microsoft.com/office/drawing/2014/main" val="20004"/>
                    </a:ext>
                  </a:extLst>
                </a:gridCol>
                <a:gridCol w="799545">
                  <a:extLst>
                    <a:ext uri="{9D8B030D-6E8A-4147-A177-3AD203B41FA5}">
                      <a16:colId xmlns:a16="http://schemas.microsoft.com/office/drawing/2014/main" val="20005"/>
                    </a:ext>
                  </a:extLst>
                </a:gridCol>
                <a:gridCol w="799544">
                  <a:extLst>
                    <a:ext uri="{9D8B030D-6E8A-4147-A177-3AD203B41FA5}">
                      <a16:colId xmlns:a16="http://schemas.microsoft.com/office/drawing/2014/main" val="20006"/>
                    </a:ext>
                  </a:extLst>
                </a:gridCol>
              </a:tblGrid>
              <a:tr h="381000">
                <a:tc>
                  <a:txBody>
                    <a:bodyPr/>
                    <a:lstStyle/>
                    <a:p>
                      <a:pPr algn="ctr">
                        <a:buNone/>
                      </a:pPr>
                      <a:r>
                        <a:rPr lang="en-US" sz="1700" b="1">
                          <a:latin typeface="UTM Centur" panose="02040603050506020204" charset="0"/>
                          <a:cs typeface="UTM Centur" panose="02040603050506020204" charset="0"/>
                        </a:rPr>
                        <a:t>Điểm</a:t>
                      </a:r>
                    </a:p>
                  </a:txBody>
                  <a:tcPr/>
                </a:tc>
                <a:tc>
                  <a:txBody>
                    <a:bodyPr/>
                    <a:lstStyle/>
                    <a:p>
                      <a:pPr algn="ctr">
                        <a:buNone/>
                      </a:pPr>
                      <a:r>
                        <a:rPr lang="en-US" sz="1700" b="0">
                          <a:latin typeface="UTM Centur" panose="02040603050506020204" charset="0"/>
                          <a:cs typeface="UTM Centur" panose="02040603050506020204" charset="0"/>
                        </a:rPr>
                        <a:t>4</a:t>
                      </a:r>
                    </a:p>
                  </a:txBody>
                  <a:tcPr/>
                </a:tc>
                <a:tc>
                  <a:txBody>
                    <a:bodyPr/>
                    <a:lstStyle/>
                    <a:p>
                      <a:pPr algn="ctr">
                        <a:buNone/>
                      </a:pPr>
                      <a:r>
                        <a:rPr lang="en-US" sz="1700" b="0">
                          <a:latin typeface="UTM Centur" panose="02040603050506020204" charset="0"/>
                          <a:cs typeface="UTM Centur" panose="02040603050506020204" charset="0"/>
                        </a:rPr>
                        <a:t>5</a:t>
                      </a:r>
                    </a:p>
                  </a:txBody>
                  <a:tcPr/>
                </a:tc>
                <a:tc>
                  <a:txBody>
                    <a:bodyPr/>
                    <a:lstStyle/>
                    <a:p>
                      <a:pPr algn="ctr">
                        <a:buNone/>
                      </a:pPr>
                      <a:r>
                        <a:rPr lang="en-US" sz="1700" b="0">
                          <a:latin typeface="UTM Centur" panose="02040603050506020204" charset="0"/>
                          <a:cs typeface="UTM Centur" panose="02040603050506020204" charset="0"/>
                        </a:rPr>
                        <a:t>6</a:t>
                      </a:r>
                    </a:p>
                  </a:txBody>
                  <a:tcPr/>
                </a:tc>
                <a:tc>
                  <a:txBody>
                    <a:bodyPr/>
                    <a:lstStyle/>
                    <a:p>
                      <a:pPr algn="ctr">
                        <a:buNone/>
                      </a:pPr>
                      <a:r>
                        <a:rPr lang="en-US" sz="1700" b="0">
                          <a:latin typeface="UTM Centur" panose="02040603050506020204" charset="0"/>
                          <a:cs typeface="UTM Centur" panose="02040603050506020204" charset="0"/>
                        </a:rPr>
                        <a:t>7</a:t>
                      </a:r>
                    </a:p>
                  </a:txBody>
                  <a:tcPr/>
                </a:tc>
                <a:tc>
                  <a:txBody>
                    <a:bodyPr/>
                    <a:lstStyle/>
                    <a:p>
                      <a:pPr algn="ctr">
                        <a:buNone/>
                      </a:pPr>
                      <a:r>
                        <a:rPr lang="en-US" sz="1700" b="0">
                          <a:latin typeface="UTM Centur" panose="02040603050506020204" charset="0"/>
                          <a:cs typeface="UTM Centur" panose="02040603050506020204" charset="0"/>
                        </a:rPr>
                        <a:t>8</a:t>
                      </a:r>
                    </a:p>
                  </a:txBody>
                  <a:tcPr/>
                </a:tc>
                <a:tc>
                  <a:txBody>
                    <a:bodyPr/>
                    <a:lstStyle/>
                    <a:p>
                      <a:pPr algn="ctr">
                        <a:buNone/>
                      </a:pPr>
                      <a:r>
                        <a:rPr lang="en-US" sz="1700" b="0">
                          <a:latin typeface="UTM Centur" panose="02040603050506020204" charset="0"/>
                          <a:cs typeface="UTM Centur" panose="02040603050506020204" charset="0"/>
                        </a:rPr>
                        <a:t>9</a:t>
                      </a:r>
                    </a:p>
                  </a:txBody>
                  <a:tcPr/>
                </a:tc>
                <a:extLst>
                  <a:ext uri="{0D108BD9-81ED-4DB2-BD59-A6C34878D82A}">
                    <a16:rowId xmlns:a16="http://schemas.microsoft.com/office/drawing/2014/main" val="10000"/>
                  </a:ext>
                </a:extLst>
              </a:tr>
              <a:tr h="381000">
                <a:tc>
                  <a:txBody>
                    <a:bodyPr/>
                    <a:lstStyle/>
                    <a:p>
                      <a:pPr algn="ctr">
                        <a:buNone/>
                      </a:pPr>
                      <a:r>
                        <a:rPr lang="en-US" sz="1700" b="1">
                          <a:latin typeface="UTM Centur" panose="02040603050506020204" charset="0"/>
                          <a:cs typeface="UTM Centur" panose="02040603050506020204" charset="0"/>
                        </a:rPr>
                        <a:t>Số học sinh </a:t>
                      </a:r>
                    </a:p>
                  </a:txBody>
                  <a:tcPr/>
                </a:tc>
                <a:tc>
                  <a:txBody>
                    <a:bodyPr/>
                    <a:lstStyle/>
                    <a:p>
                      <a:pPr algn="ctr">
                        <a:buNone/>
                      </a:pPr>
                      <a:r>
                        <a:rPr lang="en-US" sz="1700" b="0">
                          <a:latin typeface="UTM Centur" panose="02040603050506020204" charset="0"/>
                          <a:cs typeface="UTM Centur" panose="02040603050506020204" charset="0"/>
                        </a:rPr>
                        <a:t>2</a:t>
                      </a:r>
                    </a:p>
                  </a:txBody>
                  <a:tcPr/>
                </a:tc>
                <a:tc>
                  <a:txBody>
                    <a:bodyPr/>
                    <a:lstStyle/>
                    <a:p>
                      <a:pPr algn="ctr">
                        <a:buNone/>
                      </a:pPr>
                      <a:r>
                        <a:rPr lang="en-US" sz="1700" b="0">
                          <a:latin typeface="UTM Centur" panose="02040603050506020204" charset="0"/>
                          <a:cs typeface="UTM Centur" panose="02040603050506020204" charset="0"/>
                        </a:rPr>
                        <a:t>11</a:t>
                      </a:r>
                    </a:p>
                  </a:txBody>
                  <a:tcPr/>
                </a:tc>
                <a:tc>
                  <a:txBody>
                    <a:bodyPr/>
                    <a:lstStyle/>
                    <a:p>
                      <a:pPr algn="ctr">
                        <a:buNone/>
                      </a:pPr>
                      <a:r>
                        <a:rPr lang="en-US" sz="1700" b="0">
                          <a:latin typeface="UTM Centur" panose="02040603050506020204" charset="0"/>
                          <a:cs typeface="UTM Centur" panose="02040603050506020204" charset="0"/>
                        </a:rPr>
                        <a:t>9</a:t>
                      </a:r>
                    </a:p>
                  </a:txBody>
                  <a:tcPr/>
                </a:tc>
                <a:tc>
                  <a:txBody>
                    <a:bodyPr/>
                    <a:lstStyle/>
                    <a:p>
                      <a:pPr algn="ctr">
                        <a:buNone/>
                      </a:pPr>
                      <a:r>
                        <a:rPr lang="en-US" sz="1700" b="0">
                          <a:latin typeface="UTM Centur" panose="02040603050506020204" charset="0"/>
                          <a:cs typeface="UTM Centur" panose="02040603050506020204" charset="0"/>
                        </a:rPr>
                        <a:t>16</a:t>
                      </a:r>
                    </a:p>
                  </a:txBody>
                  <a:tcPr/>
                </a:tc>
                <a:tc>
                  <a:txBody>
                    <a:bodyPr/>
                    <a:lstStyle/>
                    <a:p>
                      <a:pPr algn="ctr">
                        <a:buNone/>
                      </a:pPr>
                      <a:r>
                        <a:rPr lang="en-US" sz="1700" b="0">
                          <a:latin typeface="UTM Centur" panose="02040603050506020204" charset="0"/>
                          <a:cs typeface="UTM Centur" panose="02040603050506020204" charset="0"/>
                        </a:rPr>
                        <a:t>4</a:t>
                      </a:r>
                    </a:p>
                  </a:txBody>
                  <a:tcPr/>
                </a:tc>
                <a:tc>
                  <a:txBody>
                    <a:bodyPr/>
                    <a:lstStyle/>
                    <a:p>
                      <a:pPr algn="ctr">
                        <a:buNone/>
                      </a:pPr>
                      <a:r>
                        <a:rPr lang="en-US" sz="1700" b="0">
                          <a:latin typeface="UTM Centur" panose="02040603050506020204" charset="0"/>
                          <a:cs typeface="UTM Centur" panose="02040603050506020204" charset="0"/>
                        </a:rPr>
                        <a:t>3</a:t>
                      </a:r>
                    </a:p>
                  </a:txBody>
                  <a:tcPr/>
                </a:tc>
                <a:extLst>
                  <a:ext uri="{0D108BD9-81ED-4DB2-BD59-A6C34878D82A}">
                    <a16:rowId xmlns:a16="http://schemas.microsoft.com/office/drawing/2014/main" val="10001"/>
                  </a:ext>
                </a:extLst>
              </a:tr>
            </a:tbl>
          </a:graphicData>
        </a:graphic>
      </p:graphicFrame>
      <p:sp>
        <p:nvSpPr>
          <p:cNvPr id="4" name="Text Box 3"/>
          <p:cNvSpPr txBox="1"/>
          <p:nvPr/>
        </p:nvSpPr>
        <p:spPr>
          <a:xfrm>
            <a:off x="1550670" y="2377440"/>
            <a:ext cx="6228715" cy="860425"/>
          </a:xfrm>
          <a:prstGeom prst="rect">
            <a:avLst/>
          </a:prstGeom>
          <a:noFill/>
        </p:spPr>
        <p:txBody>
          <a:bodyPr wrap="square" rtlCol="0">
            <a:spAutoFit/>
          </a:bodyPr>
          <a:lstStyle/>
          <a:p>
            <a:pPr algn="ctr"/>
            <a:r>
              <a:rPr lang="en-US" sz="2000" b="1">
                <a:latin typeface="UTM Centur" panose="02040603050506020204" charset="0"/>
                <a:cs typeface="UTM Centur" panose="02040603050506020204" charset="0"/>
              </a:rPr>
              <a:t>Lời giải</a:t>
            </a:r>
          </a:p>
          <a:p>
            <a:pPr>
              <a:lnSpc>
                <a:spcPct val="150000"/>
              </a:lnSpc>
            </a:pPr>
            <a:r>
              <a:rPr lang="en-US" sz="2000">
                <a:latin typeface="UTM Centur" panose="02040603050506020204" charset="0"/>
                <a:cs typeface="UTM Centur" panose="02040603050506020204" charset="0"/>
              </a:rPr>
              <a:t>Trung bình điểm kiểm tra của lớp 10A là</a:t>
            </a:r>
          </a:p>
        </p:txBody>
      </p:sp>
      <p:sp>
        <p:nvSpPr>
          <p:cNvPr id="5" name="Text Box 4"/>
          <p:cNvSpPr txBox="1"/>
          <p:nvPr/>
        </p:nvSpPr>
        <p:spPr>
          <a:xfrm>
            <a:off x="762635" y="2040255"/>
            <a:ext cx="7868285" cy="368300"/>
          </a:xfrm>
          <a:prstGeom prst="rect">
            <a:avLst/>
          </a:prstGeom>
          <a:noFill/>
        </p:spPr>
        <p:txBody>
          <a:bodyPr wrap="square" rtlCol="0">
            <a:spAutoFit/>
          </a:bodyPr>
          <a:lstStyle/>
          <a:p>
            <a:r>
              <a:rPr lang="en-US" sz="1800" b="1">
                <a:latin typeface="UTM Centur" panose="02040603050506020204" charset="0"/>
                <a:cs typeface="UTM Centur" panose="02040603050506020204" charset="0"/>
              </a:rPr>
              <a:t>Hãy tính trung bình điểm kiểm tra môn tiếng Anh của lớp 10A </a:t>
            </a:r>
          </a:p>
        </p:txBody>
      </p:sp>
      <p:graphicFrame>
        <p:nvGraphicFramePr>
          <p:cNvPr id="18" name="Object 17"/>
          <p:cNvGraphicFramePr/>
          <p:nvPr/>
        </p:nvGraphicFramePr>
        <p:xfrm>
          <a:off x="1821180" y="3308985"/>
          <a:ext cx="5372100" cy="706755"/>
        </p:xfrm>
        <a:graphic>
          <a:graphicData uri="http://schemas.openxmlformats.org/presentationml/2006/ole">
            <mc:AlternateContent xmlns:mc="http://schemas.openxmlformats.org/markup-compatibility/2006">
              <mc:Choice xmlns:v="urn:schemas-microsoft-com:vml" Requires="v">
                <p:oleObj r:id="rId10" imgW="2997200" imgH="393700" progId="Equation.DSMT4">
                  <p:embed/>
                </p:oleObj>
              </mc:Choice>
              <mc:Fallback>
                <p:oleObj r:id="rId10" imgW="2997200" imgH="393700" progId="Equation.DSMT4">
                  <p:embed/>
                  <p:pic>
                    <p:nvPicPr>
                      <p:cNvPr id="0" name="Picture 7"/>
                      <p:cNvPicPr/>
                      <p:nvPr/>
                    </p:nvPicPr>
                    <p:blipFill>
                      <a:blip r:embed="rId11"/>
                      <a:stretch>
                        <a:fillRect/>
                      </a:stretch>
                    </p:blipFill>
                    <p:spPr>
                      <a:xfrm>
                        <a:off x="1821180" y="3308985"/>
                        <a:ext cx="5372100" cy="706755"/>
                      </a:xfrm>
                      <a:prstGeom prst="rect">
                        <a:avLst/>
                      </a:prstGeom>
                    </p:spPr>
                  </p:pic>
                </p:oleObj>
              </mc:Fallback>
            </mc:AlternateContent>
          </a:graphicData>
        </a:graphic>
      </p:graphicFrame>
      <p:sp>
        <p:nvSpPr>
          <p:cNvPr id="14" name="Text Box 13"/>
          <p:cNvSpPr txBox="1"/>
          <p:nvPr/>
        </p:nvSpPr>
        <p:spPr>
          <a:xfrm>
            <a:off x="285115" y="4070350"/>
            <a:ext cx="8714740" cy="1044575"/>
          </a:xfrm>
          <a:prstGeom prst="rect">
            <a:avLst/>
          </a:prstGeom>
          <a:noFill/>
        </p:spPr>
        <p:txBody>
          <a:bodyPr wrap="square" rtlCol="0">
            <a:noAutofit/>
          </a:bodyPr>
          <a:lstStyle/>
          <a:p>
            <a:r>
              <a:rPr lang="en-US" sz="1800" b="1">
                <a:latin typeface="UTM Centur" panose="02040603050506020204" charset="0"/>
                <a:cs typeface="UTM Centur" panose="02040603050506020204" charset="0"/>
              </a:rPr>
              <a:t>Ý nghĩa.</a:t>
            </a:r>
            <a:r>
              <a:rPr lang="en-US" sz="1800">
                <a:latin typeface="UTM Centur" panose="02040603050506020204" charset="0"/>
                <a:cs typeface="UTM Centur" panose="02040603050506020204" charset="0"/>
              </a:rPr>
              <a:t> Số trung bình là giá trị trung bình cộng của các số trong mẫu số liệu, nó cho biết vị trí trung tâm của mẫu số liệu và có thể dùng để đại diện cho mẫu số liệu.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46"/>
          <p:cNvPicPr preferRelativeResize="0"/>
          <p:nvPr/>
        </p:nvPicPr>
        <p:blipFill rotWithShape="1">
          <a:blip r:embed="rId3"/>
          <a:srcRect/>
          <a:stretch>
            <a:fillRect/>
          </a:stretch>
        </p:blipFill>
        <p:spPr>
          <a:xfrm>
            <a:off x="6943771" y="0"/>
            <a:ext cx="2246141" cy="3460440"/>
          </a:xfrm>
          <a:prstGeom prst="rect">
            <a:avLst/>
          </a:prstGeom>
          <a:noFill/>
          <a:ln>
            <a:noFill/>
          </a:ln>
        </p:spPr>
      </p:pic>
      <p:pic>
        <p:nvPicPr>
          <p:cNvPr id="544" name="Google Shape;544;p46"/>
          <p:cNvPicPr preferRelativeResize="0"/>
          <p:nvPr/>
        </p:nvPicPr>
        <p:blipFill rotWithShape="1">
          <a:blip r:embed="rId4"/>
          <a:srcRect l="2648" r="54385" b="30331"/>
          <a:stretch>
            <a:fillRect/>
          </a:stretch>
        </p:blipFill>
        <p:spPr>
          <a:xfrm rot="-5400000">
            <a:off x="6565279" y="-759947"/>
            <a:ext cx="1828299" cy="3348193"/>
          </a:xfrm>
          <a:prstGeom prst="rect">
            <a:avLst/>
          </a:prstGeom>
          <a:noFill/>
          <a:ln>
            <a:noFill/>
          </a:ln>
        </p:spPr>
      </p:pic>
      <p:pic>
        <p:nvPicPr>
          <p:cNvPr id="550" name="Google Shape;550;p46"/>
          <p:cNvPicPr preferRelativeResize="0"/>
          <p:nvPr/>
        </p:nvPicPr>
        <p:blipFill rotWithShape="1">
          <a:blip r:embed="rId5"/>
          <a:srcRect/>
          <a:stretch>
            <a:fillRect/>
          </a:stretch>
        </p:blipFill>
        <p:spPr>
          <a:xfrm>
            <a:off x="21786" y="51122"/>
            <a:ext cx="994652" cy="741652"/>
          </a:xfrm>
          <a:prstGeom prst="rect">
            <a:avLst/>
          </a:prstGeom>
          <a:noFill/>
          <a:ln>
            <a:noFill/>
          </a:ln>
        </p:spPr>
      </p:pic>
      <p:pic>
        <p:nvPicPr>
          <p:cNvPr id="551" name="Google Shape;551;p46"/>
          <p:cNvPicPr preferRelativeResize="0"/>
          <p:nvPr/>
        </p:nvPicPr>
        <p:blipFill rotWithShape="1">
          <a:blip r:embed="rId6"/>
          <a:srcRect r="8170" b="7455"/>
          <a:stretch>
            <a:fillRect/>
          </a:stretch>
        </p:blipFill>
        <p:spPr>
          <a:xfrm>
            <a:off x="6733453" y="2859683"/>
            <a:ext cx="2410547" cy="2287982"/>
          </a:xfrm>
          <a:prstGeom prst="rect">
            <a:avLst/>
          </a:prstGeom>
          <a:noFill/>
          <a:ln>
            <a:noFill/>
          </a:ln>
        </p:spPr>
      </p:pic>
      <p:pic>
        <p:nvPicPr>
          <p:cNvPr id="552" name="Google Shape;552;p46"/>
          <p:cNvPicPr preferRelativeResize="0"/>
          <p:nvPr/>
        </p:nvPicPr>
        <p:blipFill rotWithShape="1">
          <a:blip r:embed="rId7"/>
          <a:srcRect/>
          <a:stretch>
            <a:fillRect/>
          </a:stretch>
        </p:blipFill>
        <p:spPr>
          <a:xfrm rot="2489365">
            <a:off x="4338480" y="785381"/>
            <a:ext cx="1523797" cy="941984"/>
          </a:xfrm>
          <a:prstGeom prst="rect">
            <a:avLst/>
          </a:prstGeom>
          <a:noFill/>
          <a:ln>
            <a:noFill/>
          </a:ln>
        </p:spPr>
      </p:pic>
      <p:pic>
        <p:nvPicPr>
          <p:cNvPr id="553" name="Google Shape;553;p46"/>
          <p:cNvPicPr preferRelativeResize="0"/>
          <p:nvPr/>
        </p:nvPicPr>
        <p:blipFill rotWithShape="1">
          <a:blip r:embed="rId8"/>
          <a:srcRect/>
          <a:stretch>
            <a:fillRect/>
          </a:stretch>
        </p:blipFill>
        <p:spPr>
          <a:xfrm>
            <a:off x="6943771" y="3604941"/>
            <a:ext cx="1685879" cy="1465895"/>
          </a:xfrm>
          <a:prstGeom prst="rect">
            <a:avLst/>
          </a:prstGeom>
          <a:noFill/>
          <a:ln>
            <a:noFill/>
          </a:ln>
        </p:spPr>
      </p:pic>
      <p:pic>
        <p:nvPicPr>
          <p:cNvPr id="554" name="Google Shape;554;p46"/>
          <p:cNvPicPr preferRelativeResize="0"/>
          <p:nvPr/>
        </p:nvPicPr>
        <p:blipFill rotWithShape="1">
          <a:blip r:embed="rId9"/>
          <a:srcRect/>
          <a:stretch>
            <a:fillRect/>
          </a:stretch>
        </p:blipFill>
        <p:spPr>
          <a:xfrm>
            <a:off x="2905047" y="3461858"/>
            <a:ext cx="1751558" cy="1678311"/>
          </a:xfrm>
          <a:prstGeom prst="rect">
            <a:avLst/>
          </a:prstGeom>
          <a:noFill/>
          <a:ln>
            <a:noFill/>
          </a:ln>
        </p:spPr>
      </p:pic>
      <p:sp>
        <p:nvSpPr>
          <p:cNvPr id="4" name="Text Box 3"/>
          <p:cNvSpPr txBox="1"/>
          <p:nvPr/>
        </p:nvSpPr>
        <p:spPr>
          <a:xfrm>
            <a:off x="587375" y="473710"/>
            <a:ext cx="8041640" cy="1216660"/>
          </a:xfrm>
          <a:prstGeom prst="rect">
            <a:avLst/>
          </a:prstGeom>
          <a:noFill/>
        </p:spPr>
        <p:txBody>
          <a:bodyPr wrap="square" rtlCol="0">
            <a:noAutofit/>
          </a:bodyPr>
          <a:lstStyle/>
          <a:p>
            <a:r>
              <a:rPr lang="en-US" sz="1800">
                <a:solidFill>
                  <a:schemeClr val="bg2">
                    <a:lumMod val="60000"/>
                    <a:lumOff val="40000"/>
                  </a:schemeClr>
                </a:solidFill>
                <a:latin typeface="UTM Cooper Black" panose="02040603050506020204" charset="0"/>
                <a:cs typeface="UTM Cooper Black" panose="02040603050506020204" charset="0"/>
                <a:sym typeface="+mn-ea"/>
              </a:rPr>
              <a:t>Ví dụ 2. </a:t>
            </a:r>
            <a:r>
              <a:rPr lang="en-US" sz="1800">
                <a:latin typeface="UTM Centur" panose="02040603050506020204" charset="0"/>
                <a:cs typeface="UTM Centur" panose="02040603050506020204" charset="0"/>
              </a:rPr>
              <a:t>Một công ty nhỏ gồm 1 giám đốc và 5 nhân viên, thu nhập hằng tháng của giám đốc là 20 triệu đồng, của mỗi nhân viên là 4 triệu đồng.</a:t>
            </a:r>
          </a:p>
          <a:p>
            <a:r>
              <a:rPr lang="en-US" sz="1800">
                <a:latin typeface="UTM Centur" panose="02040603050506020204" charset="0"/>
                <a:cs typeface="UTM Centur" panose="02040603050506020204" charset="0"/>
              </a:rPr>
              <a:t>a) Tính thu nhập trung bình của các thành viên trong công ty.</a:t>
            </a:r>
          </a:p>
          <a:p>
            <a:r>
              <a:rPr lang="en-US" sz="1800">
                <a:latin typeface="UTM Centur" panose="02040603050506020204" charset="0"/>
                <a:cs typeface="UTM Centur" panose="02040603050506020204" charset="0"/>
              </a:rPr>
              <a:t>b) Thu nhập trung bình có phản ánh đúng thu nhập của nhân viên công ty không?</a:t>
            </a:r>
          </a:p>
        </p:txBody>
      </p:sp>
      <p:sp>
        <p:nvSpPr>
          <p:cNvPr id="2" name="Text Box 1"/>
          <p:cNvSpPr txBox="1"/>
          <p:nvPr/>
        </p:nvSpPr>
        <p:spPr>
          <a:xfrm>
            <a:off x="586740" y="1868805"/>
            <a:ext cx="8042910" cy="1337945"/>
          </a:xfrm>
          <a:prstGeom prst="rect">
            <a:avLst/>
          </a:prstGeom>
          <a:noFill/>
        </p:spPr>
        <p:txBody>
          <a:bodyPr wrap="square" rtlCol="0" anchor="t">
            <a:spAutoFit/>
          </a:bodyPr>
          <a:lstStyle/>
          <a:p>
            <a:pPr algn="ctr"/>
            <a:r>
              <a:rPr lang="en-US" sz="1800" b="1">
                <a:latin typeface="UTM Centur" panose="02040603050506020204" charset="0"/>
                <a:cs typeface="UTM Centur" panose="02040603050506020204" charset="0"/>
                <a:sym typeface="+mn-ea"/>
              </a:rPr>
              <a:t>Lời giải</a:t>
            </a:r>
            <a:endParaRPr lang="en-US" sz="1800" b="1">
              <a:latin typeface="UTM Centur" panose="02040603050506020204" charset="0"/>
              <a:cs typeface="UTM Centur" panose="02040603050506020204" charset="0"/>
            </a:endParaRPr>
          </a:p>
          <a:p>
            <a:pPr>
              <a:lnSpc>
                <a:spcPct val="150000"/>
              </a:lnSpc>
            </a:pPr>
            <a:r>
              <a:rPr lang="en-US" sz="1800">
                <a:latin typeface="UTM Centur" panose="02040603050506020204" charset="0"/>
                <a:cs typeface="UTM Centur" panose="02040603050506020204" charset="0"/>
                <a:sym typeface="+mn-ea"/>
              </a:rPr>
              <a:t>a) Thu nhập trung bình của các thành viên trong công ty là</a:t>
            </a:r>
          </a:p>
          <a:p>
            <a:pPr marL="3657600" lvl="8" indent="457200">
              <a:lnSpc>
                <a:spcPct val="200000"/>
              </a:lnSpc>
            </a:pPr>
            <a:r>
              <a:rPr lang="en-US" sz="1800">
                <a:latin typeface="UTM Centur" panose="02040603050506020204" charset="0"/>
                <a:cs typeface="UTM Centur" panose="02040603050506020204" charset="0"/>
                <a:sym typeface="+mn-ea"/>
              </a:rPr>
              <a:t>                (Triệu đồng)</a:t>
            </a:r>
          </a:p>
        </p:txBody>
      </p:sp>
      <p:graphicFrame>
        <p:nvGraphicFramePr>
          <p:cNvPr id="18" name="Object 17"/>
          <p:cNvGraphicFramePr/>
          <p:nvPr/>
        </p:nvGraphicFramePr>
        <p:xfrm>
          <a:off x="1634808" y="2663190"/>
          <a:ext cx="4074795" cy="706755"/>
        </p:xfrm>
        <a:graphic>
          <a:graphicData uri="http://schemas.openxmlformats.org/presentationml/2006/ole">
            <mc:AlternateContent xmlns:mc="http://schemas.openxmlformats.org/markup-compatibility/2006">
              <mc:Choice xmlns:v="urn:schemas-microsoft-com:vml" Requires="v">
                <p:oleObj r:id="rId10" imgW="2273300" imgH="393700" progId="Equation.DSMT4">
                  <p:embed/>
                </p:oleObj>
              </mc:Choice>
              <mc:Fallback>
                <p:oleObj r:id="rId10" imgW="2273300" imgH="393700" progId="Equation.DSMT4">
                  <p:embed/>
                  <p:pic>
                    <p:nvPicPr>
                      <p:cNvPr id="0" name="Picture 7"/>
                      <p:cNvPicPr/>
                      <p:nvPr/>
                    </p:nvPicPr>
                    <p:blipFill>
                      <a:blip r:embed="rId11"/>
                      <a:stretch>
                        <a:fillRect/>
                      </a:stretch>
                    </p:blipFill>
                    <p:spPr>
                      <a:xfrm>
                        <a:off x="1634808" y="2663190"/>
                        <a:ext cx="4074795" cy="706755"/>
                      </a:xfrm>
                      <a:prstGeom prst="rect">
                        <a:avLst/>
                      </a:prstGeom>
                    </p:spPr>
                  </p:pic>
                </p:oleObj>
              </mc:Fallback>
            </mc:AlternateContent>
          </a:graphicData>
        </a:graphic>
      </p:graphicFrame>
      <p:sp>
        <p:nvSpPr>
          <p:cNvPr id="3" name="Text Box 2"/>
          <p:cNvSpPr txBox="1"/>
          <p:nvPr/>
        </p:nvSpPr>
        <p:spPr>
          <a:xfrm>
            <a:off x="586740" y="3322955"/>
            <a:ext cx="8042275" cy="645160"/>
          </a:xfrm>
          <a:prstGeom prst="rect">
            <a:avLst/>
          </a:prstGeom>
          <a:noFill/>
        </p:spPr>
        <p:txBody>
          <a:bodyPr wrap="square" rtlCol="0">
            <a:spAutoFit/>
          </a:bodyPr>
          <a:lstStyle/>
          <a:p>
            <a:r>
              <a:rPr lang="en-US" sz="1800">
                <a:latin typeface="UTM Centur" panose="02040603050506020204" charset="0"/>
                <a:cs typeface="UTM Centur" panose="02040603050506020204" charset="0"/>
              </a:rPr>
              <a:t>b) Thu nhập trung bình không phản ánh đúng thu nhập của nhân viên công ty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900" decel="100000" fill="hold"/>
                                        <p:tgtEl>
                                          <p:spTgt spid="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900" decel="100000" fill="hold"/>
                                        <p:tgtEl>
                                          <p:spTgt spid="1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44"/>
          <p:cNvPicPr preferRelativeResize="0"/>
          <p:nvPr/>
        </p:nvPicPr>
        <p:blipFill rotWithShape="1">
          <a:blip r:embed="rId3"/>
          <a:srcRect/>
          <a:stretch>
            <a:fillRect/>
          </a:stretch>
        </p:blipFill>
        <p:spPr>
          <a:xfrm rot="-4110499" flipH="1">
            <a:off x="2324435" y="-924986"/>
            <a:ext cx="2615041" cy="2057400"/>
          </a:xfrm>
          <a:prstGeom prst="rect">
            <a:avLst/>
          </a:prstGeom>
          <a:noFill/>
          <a:ln>
            <a:noFill/>
          </a:ln>
        </p:spPr>
      </p:pic>
      <p:pic>
        <p:nvPicPr>
          <p:cNvPr id="481" name="Google Shape;481;p44"/>
          <p:cNvPicPr preferRelativeResize="0"/>
          <p:nvPr/>
        </p:nvPicPr>
        <p:blipFill rotWithShape="1">
          <a:blip r:embed="rId4"/>
          <a:srcRect/>
          <a:stretch>
            <a:fillRect/>
          </a:stretch>
        </p:blipFill>
        <p:spPr>
          <a:xfrm rot="3427275">
            <a:off x="820431" y="74305"/>
            <a:ext cx="640625" cy="1205621"/>
          </a:xfrm>
          <a:prstGeom prst="rect">
            <a:avLst/>
          </a:prstGeom>
          <a:noFill/>
          <a:ln>
            <a:noFill/>
          </a:ln>
        </p:spPr>
      </p:pic>
      <p:pic>
        <p:nvPicPr>
          <p:cNvPr id="482" name="Google Shape;482;p44"/>
          <p:cNvPicPr preferRelativeResize="0"/>
          <p:nvPr/>
        </p:nvPicPr>
        <p:blipFill rotWithShape="1">
          <a:blip r:embed="rId5"/>
          <a:srcRect/>
          <a:stretch>
            <a:fillRect/>
          </a:stretch>
        </p:blipFill>
        <p:spPr>
          <a:xfrm>
            <a:off x="-307630" y="-715416"/>
            <a:ext cx="2492134" cy="2202140"/>
          </a:xfrm>
          <a:prstGeom prst="rect">
            <a:avLst/>
          </a:prstGeom>
          <a:noFill/>
          <a:ln>
            <a:noFill/>
          </a:ln>
        </p:spPr>
      </p:pic>
      <p:pic>
        <p:nvPicPr>
          <p:cNvPr id="483" name="Google Shape;483;p44"/>
          <p:cNvPicPr preferRelativeResize="0"/>
          <p:nvPr/>
        </p:nvPicPr>
        <p:blipFill rotWithShape="1">
          <a:blip r:embed="rId6"/>
          <a:srcRect r="9903" b="16666"/>
          <a:stretch>
            <a:fillRect/>
          </a:stretch>
        </p:blipFill>
        <p:spPr>
          <a:xfrm rot="1800000">
            <a:off x="7964170" y="3968115"/>
            <a:ext cx="1699895" cy="1610360"/>
          </a:xfrm>
          <a:prstGeom prst="rect">
            <a:avLst/>
          </a:prstGeom>
          <a:noFill/>
          <a:ln>
            <a:noFill/>
          </a:ln>
        </p:spPr>
      </p:pic>
      <p:pic>
        <p:nvPicPr>
          <p:cNvPr id="485" name="Google Shape;485;p44"/>
          <p:cNvPicPr preferRelativeResize="0"/>
          <p:nvPr/>
        </p:nvPicPr>
        <p:blipFill rotWithShape="1">
          <a:blip r:embed="rId7"/>
          <a:srcRect l="5528" t="5435"/>
          <a:stretch>
            <a:fillRect/>
          </a:stretch>
        </p:blipFill>
        <p:spPr>
          <a:xfrm rot="5400000">
            <a:off x="6080991" y="63889"/>
            <a:ext cx="3126898" cy="2999121"/>
          </a:xfrm>
          <a:prstGeom prst="rect">
            <a:avLst/>
          </a:prstGeom>
          <a:noFill/>
          <a:ln>
            <a:noFill/>
          </a:ln>
        </p:spPr>
      </p:pic>
      <p:sp>
        <p:nvSpPr>
          <p:cNvPr id="211" name="Google Shape;211;p30"/>
          <p:cNvSpPr txBox="1"/>
          <p:nvPr/>
        </p:nvSpPr>
        <p:spPr>
          <a:xfrm>
            <a:off x="378460" y="1017270"/>
            <a:ext cx="5735955" cy="4616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altLang="en-GB" sz="3000" b="0" i="0" u="none" strike="noStrike" cap="none">
                <a:solidFill>
                  <a:srgbClr val="FC9982"/>
                </a:solidFill>
                <a:latin typeface="UTM Showcard" panose="02040603050506020204" charset="0"/>
                <a:ea typeface="Lalezar" panose="00000500000000000000"/>
                <a:cs typeface="UTM Showcard" panose="02040603050506020204" charset="0"/>
                <a:sym typeface="Lalezar" panose="00000500000000000000"/>
              </a:rPr>
              <a:t>1. Số trung bình và trung vị</a:t>
            </a:r>
          </a:p>
        </p:txBody>
      </p:sp>
      <p:pic>
        <p:nvPicPr>
          <p:cNvPr id="274" name="Google Shape;274;p33"/>
          <p:cNvPicPr preferRelativeResize="0"/>
          <p:nvPr/>
        </p:nvPicPr>
        <p:blipFill rotWithShape="1">
          <a:blip r:embed="rId8"/>
          <a:srcRect/>
          <a:stretch>
            <a:fillRect/>
          </a:stretch>
        </p:blipFill>
        <p:spPr>
          <a:xfrm rot="-5400000">
            <a:off x="7033115" y="49058"/>
            <a:ext cx="2149131" cy="2057400"/>
          </a:xfrm>
          <a:prstGeom prst="rect">
            <a:avLst/>
          </a:prstGeom>
          <a:noFill/>
          <a:ln>
            <a:noFill/>
          </a:ln>
        </p:spPr>
      </p:pic>
      <p:sp>
        <p:nvSpPr>
          <p:cNvPr id="212" name="Google Shape;212;p30"/>
          <p:cNvSpPr txBox="1"/>
          <p:nvPr/>
        </p:nvSpPr>
        <p:spPr>
          <a:xfrm>
            <a:off x="615315" y="1561465"/>
            <a:ext cx="8161020" cy="203009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000" b="1">
                <a:solidFill>
                  <a:schemeClr val="bg2">
                    <a:lumMod val="60000"/>
                    <a:lumOff val="40000"/>
                  </a:schemeClr>
                </a:solidFill>
                <a:latin typeface="UTM Centur" panose="02040603050506020204" charset="0"/>
                <a:cs typeface="UTM Centur" panose="02040603050506020204" charset="0"/>
              </a:rPr>
              <a:t>b) Trung vị </a:t>
            </a:r>
          </a:p>
          <a:p>
            <a:pPr marL="0" marR="0" lvl="0" indent="0" algn="l" rtl="0">
              <a:lnSpc>
                <a:spcPct val="120000"/>
              </a:lnSpc>
              <a:spcBef>
                <a:spcPts val="0"/>
              </a:spcBef>
              <a:spcAft>
                <a:spcPts val="0"/>
              </a:spcAft>
              <a:buNone/>
            </a:pPr>
            <a:r>
              <a:rPr lang="en-US" sz="1800">
                <a:solidFill>
                  <a:schemeClr val="tx1"/>
                </a:solidFill>
                <a:latin typeface="UTM Centur" panose="02040603050506020204" charset="0"/>
                <a:cs typeface="UTM Centur" panose="02040603050506020204" charset="0"/>
              </a:rPr>
              <a:t>Để tìm trung vị (kí hiệu là Me) của một mẫu số liệu, ta thực hiện như sau:</a:t>
            </a:r>
          </a:p>
          <a:p>
            <a:pPr marL="0" marR="0" lvl="0" indent="0" algn="l" rtl="0">
              <a:lnSpc>
                <a:spcPct val="120000"/>
              </a:lnSpc>
              <a:spcBef>
                <a:spcPts val="0"/>
              </a:spcBef>
              <a:spcAft>
                <a:spcPts val="0"/>
              </a:spcAft>
              <a:buFont typeface="Arial" panose="020B0604020202020204" pitchFamily="34" charset="0"/>
              <a:buNone/>
            </a:pPr>
            <a:r>
              <a:rPr lang="en-US" sz="1800" b="1" i="1">
                <a:solidFill>
                  <a:schemeClr val="tx1"/>
                </a:solidFill>
                <a:latin typeface="UTM Centur" panose="02040603050506020204" charset="0"/>
                <a:cs typeface="UTM Centur" panose="02040603050506020204" charset="0"/>
              </a:rPr>
              <a:t>Bước 1</a:t>
            </a:r>
            <a:r>
              <a:rPr lang="en-US" sz="1800">
                <a:solidFill>
                  <a:schemeClr val="tx1"/>
                </a:solidFill>
                <a:latin typeface="UTM Centur" panose="02040603050506020204" charset="0"/>
                <a:cs typeface="UTM Centur" panose="02040603050506020204" charset="0"/>
              </a:rPr>
              <a:t>: Sắp xếp các giá trị trong mẫu số liệu theo thứ tự không giảm.</a:t>
            </a:r>
          </a:p>
          <a:p>
            <a:pPr marL="0" marR="0" lvl="0" indent="0" algn="l" rtl="0">
              <a:lnSpc>
                <a:spcPct val="120000"/>
              </a:lnSpc>
              <a:spcBef>
                <a:spcPts val="0"/>
              </a:spcBef>
              <a:spcAft>
                <a:spcPts val="0"/>
              </a:spcAft>
              <a:buFont typeface="Arial" panose="020B0604020202020204" pitchFamily="34" charset="0"/>
              <a:buNone/>
            </a:pPr>
            <a:r>
              <a:rPr lang="en-US" sz="1800" b="1" i="1">
                <a:solidFill>
                  <a:schemeClr val="tx1"/>
                </a:solidFill>
                <a:latin typeface="UTM Centur" panose="02040603050506020204" charset="0"/>
                <a:cs typeface="UTM Centur" panose="02040603050506020204" charset="0"/>
                <a:sym typeface="+mn-ea"/>
              </a:rPr>
              <a:t>Bước 2</a:t>
            </a:r>
            <a:r>
              <a:rPr lang="en-US" sz="1800">
                <a:solidFill>
                  <a:schemeClr val="tx1"/>
                </a:solidFill>
                <a:latin typeface="UTM Centur" panose="02040603050506020204" charset="0"/>
                <a:cs typeface="UTM Centur" panose="02040603050506020204" charset="0"/>
                <a:sym typeface="+mn-ea"/>
              </a:rPr>
              <a:t>: </a:t>
            </a:r>
            <a:r>
              <a:rPr lang="en-US" sz="1800">
                <a:solidFill>
                  <a:schemeClr val="tx1"/>
                </a:solidFill>
                <a:latin typeface="UTM Centur" panose="02040603050506020204" charset="0"/>
                <a:cs typeface="UTM Centur" panose="02040603050506020204" charset="0"/>
              </a:rPr>
              <a:t>Nếu số giá trị của mẫu số liệu là số lẻ thì giá trị chính giữa của mẫu là trung vị. Nếu là số chẵn thì trung vị là trung bình cộng của hai giá trị chính giữa của mẫu.</a:t>
            </a:r>
          </a:p>
        </p:txBody>
      </p:sp>
      <p:pic>
        <p:nvPicPr>
          <p:cNvPr id="4" name="Picture 3" descr="icegif-631"/>
          <p:cNvPicPr>
            <a:picLocks noChangeAspect="1"/>
          </p:cNvPicPr>
          <p:nvPr/>
        </p:nvPicPr>
        <p:blipFill>
          <a:blip r:embed="rId9"/>
          <a:stretch>
            <a:fillRect/>
          </a:stretch>
        </p:blipFill>
        <p:spPr>
          <a:xfrm>
            <a:off x="4118610" y="3912235"/>
            <a:ext cx="1355090" cy="135509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anim calcmode="lin" valueType="num">
                                      <p:cBhvr>
                                        <p:cTn id="8" dur="500" fill="hold"/>
                                        <p:tgtEl>
                                          <p:spTgt spid="211"/>
                                        </p:tgtEl>
                                        <p:attrNameLst>
                                          <p:attrName>ppt_x</p:attrName>
                                        </p:attrNameLst>
                                      </p:cBhvr>
                                      <p:tavLst>
                                        <p:tav tm="0">
                                          <p:val>
                                            <p:strVal val="#ppt_x"/>
                                          </p:val>
                                        </p:tav>
                                        <p:tav tm="100000">
                                          <p:val>
                                            <p:strVal val="#ppt_x"/>
                                          </p:val>
                                        </p:tav>
                                      </p:tavLst>
                                    </p:anim>
                                    <p:anim calcmode="lin" valueType="num">
                                      <p:cBhvr>
                                        <p:cTn id="9" dur="450" decel="100000" fill="hold"/>
                                        <p:tgtEl>
                                          <p:spTgt spid="21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12"/>
                                        </p:tgtEl>
                                        <p:attrNameLst>
                                          <p:attrName>style.visibility</p:attrName>
                                        </p:attrNameLst>
                                      </p:cBhvr>
                                      <p:to>
                                        <p:strVal val="visible"/>
                                      </p:to>
                                    </p:set>
                                    <p:animEffect transition="in" filter="fade">
                                      <p:cBhvr>
                                        <p:cTn id="13" dur="1000"/>
                                        <p:tgtEl>
                                          <p:spTgt spid="212"/>
                                        </p:tgtEl>
                                      </p:cBhvr>
                                    </p:animEffect>
                                    <p:anim calcmode="lin" valueType="num">
                                      <p:cBhvr>
                                        <p:cTn id="14" dur="1000" fill="hold"/>
                                        <p:tgtEl>
                                          <p:spTgt spid="212"/>
                                        </p:tgtEl>
                                        <p:attrNameLst>
                                          <p:attrName>ppt_x</p:attrName>
                                        </p:attrNameLst>
                                      </p:cBhvr>
                                      <p:tavLst>
                                        <p:tav tm="0">
                                          <p:val>
                                            <p:strVal val="#ppt_x"/>
                                          </p:val>
                                        </p:tav>
                                        <p:tav tm="100000">
                                          <p:val>
                                            <p:strVal val="#ppt_x"/>
                                          </p:val>
                                        </p:tav>
                                      </p:tavLst>
                                    </p:anim>
                                    <p:anim calcmode="lin" valueType="num">
                                      <p:cBhvr>
                                        <p:cTn id="15" dur="900" decel="100000" fill="hold"/>
                                        <p:tgtEl>
                                          <p:spTgt spid="2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P spid="211" grpId="1"/>
      <p:bldP spid="212" grpId="0"/>
      <p:bldP spid="212" grpId="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1411</Words>
  <Application>Microsoft Office PowerPoint</Application>
  <PresentationFormat>On-screen Show (16:9)</PresentationFormat>
  <Paragraphs>161</Paragraphs>
  <Slides>18</Slides>
  <Notes>13</Notes>
  <HiddenSlides>0</HiddenSlides>
  <MMClips>13</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32" baseType="lpstr">
      <vt:lpstr>Cambria Math</vt:lpstr>
      <vt:lpstr>UTM Cooper Black</vt:lpstr>
      <vt:lpstr>Arial</vt:lpstr>
      <vt:lpstr>Times New Roman</vt:lpstr>
      <vt:lpstr>UTM Showcard</vt:lpstr>
      <vt:lpstr>UTM Kabel KT</vt:lpstr>
      <vt:lpstr>Calibri</vt:lpstr>
      <vt:lpstr>UTM Alberta Heavy</vt:lpstr>
      <vt:lpstr>UTM Centur</vt:lpstr>
      <vt:lpstr>UTM Atlas</vt:lpstr>
      <vt:lpstr>Wingdings</vt:lpstr>
      <vt:lpstr>Simple Light</vt:lpstr>
      <vt:lpstr>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thanh Nguyenduc</cp:lastModifiedBy>
  <cp:revision>24</cp:revision>
  <dcterms:created xsi:type="dcterms:W3CDTF">2023-11-24T04:45:00Z</dcterms:created>
  <dcterms:modified xsi:type="dcterms:W3CDTF">2024-12-12T13:39:08Z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EB10919D0CF74467842956D81913349C_13</vt:lpwstr>
  </property>
  <property fmtid="{D5CDD505-2E9C-101B-9397-08002B2CF9AE}" pid="3" name="KSOProductBuildVer">
    <vt:lpwstr>1033-12.2.0.19307</vt:lpwstr>
  </property>
</Properties>
</file>