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65" r:id="rId1"/>
  </p:sldMasterIdLst>
  <p:notesMasterIdLst>
    <p:notesMasterId r:id="rId27"/>
  </p:notesMasterIdLst>
  <p:sldIdLst>
    <p:sldId id="376" r:id="rId2"/>
    <p:sldId id="301" r:id="rId3"/>
    <p:sldId id="333" r:id="rId4"/>
    <p:sldId id="332" r:id="rId5"/>
    <p:sldId id="377" r:id="rId6"/>
    <p:sldId id="372" r:id="rId7"/>
    <p:sldId id="330" r:id="rId8"/>
    <p:sldId id="335" r:id="rId9"/>
    <p:sldId id="336" r:id="rId10"/>
    <p:sldId id="378" r:id="rId11"/>
    <p:sldId id="411" r:id="rId12"/>
    <p:sldId id="340" r:id="rId13"/>
    <p:sldId id="342" r:id="rId14"/>
    <p:sldId id="343" r:id="rId15"/>
    <p:sldId id="373" r:id="rId16"/>
    <p:sldId id="354" r:id="rId17"/>
    <p:sldId id="380" r:id="rId18"/>
    <p:sldId id="375" r:id="rId19"/>
    <p:sldId id="374" r:id="rId20"/>
    <p:sldId id="355" r:id="rId21"/>
    <p:sldId id="381" r:id="rId22"/>
    <p:sldId id="356" r:id="rId23"/>
    <p:sldId id="357" r:id="rId24"/>
    <p:sldId id="409" r:id="rId25"/>
    <p:sldId id="410" r:id="rId26"/>
  </p:sldIdLst>
  <p:sldSz cx="24384000" cy="13716000"/>
  <p:notesSz cx="6858000" cy="9144000"/>
  <p:custDataLst>
    <p:tags r:id="rId28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33FF"/>
    <a:srgbClr val="E7F7FF"/>
    <a:srgbClr val="D6F7FE"/>
    <a:srgbClr val="EEF7E9"/>
    <a:srgbClr val="135F82"/>
    <a:srgbClr val="FFFFFF"/>
    <a:srgbClr val="008000"/>
    <a:srgbClr val="242452"/>
    <a:srgbClr val="270F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0" autoAdjust="0"/>
    <p:restoredTop sz="94139" autoAdjust="0"/>
  </p:normalViewPr>
  <p:slideViewPr>
    <p:cSldViewPr>
      <p:cViewPr varScale="1">
        <p:scale>
          <a:sx n="33" d="100"/>
          <a:sy n="33" d="100"/>
        </p:scale>
        <p:origin x="960" y="-192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4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4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2070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1066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5614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4311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276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7464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4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4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4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4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4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4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230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076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8885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1369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5491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80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1314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739444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7806938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95310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23545799" cy="838200"/>
          </a:xfrm>
          <a:prstGeom prst="rect">
            <a:avLst/>
          </a:prstGeom>
        </p:spPr>
        <p:txBody>
          <a:bodyPr tIns="91440" bIns="91440"/>
          <a:lstStyle>
            <a:lvl1pPr algn="l">
              <a:defRPr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743200"/>
            <a:ext cx="23545799" cy="10662429"/>
          </a:xfrm>
          <a:prstGeom prst="rect">
            <a:avLst/>
          </a:prstGeom>
        </p:spPr>
        <p:txBody>
          <a:bodyPr tIns="91440" bIns="91440"/>
          <a:lstStyle>
            <a:lvl1pPr algn="l">
              <a:defRPr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l">
              <a:defRPr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l">
              <a:defRPr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l">
              <a:defRPr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l">
              <a:defRPr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88837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12/12/2024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3972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6196286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8623634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003772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913119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901794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06794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867221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549512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045732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40328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8698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51" r:id="rId13"/>
    <p:sldLayoutId id="2147483750" r:id="rId14"/>
    <p:sldLayoutId id="2147483740" r:id="rId15"/>
    <p:sldLayoutId id="2147483755" r:id="rId16"/>
    <p:sldLayoutId id="2147483763" r:id="rId17"/>
    <p:sldLayoutId id="2147483764" r:id="rId18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3" Type="http://schemas.openxmlformats.org/officeDocument/2006/relationships/image" Target="../media/image190.png"/><Relationship Id="rId7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0.png"/><Relationship Id="rId5" Type="http://schemas.openxmlformats.org/officeDocument/2006/relationships/image" Target="../media/image210.png"/><Relationship Id="rId4" Type="http://schemas.openxmlformats.org/officeDocument/2006/relationships/image" Target="../media/image200.png"/><Relationship Id="rId9" Type="http://schemas.openxmlformats.org/officeDocument/2006/relationships/image" Target="../media/image28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6.png"/><Relationship Id="rId7" Type="http://schemas.openxmlformats.org/officeDocument/2006/relationships/image" Target="../media/image4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30.png"/><Relationship Id="rId5" Type="http://schemas.openxmlformats.org/officeDocument/2006/relationships/image" Target="../media/image41.png"/><Relationship Id="rId4" Type="http://schemas.openxmlformats.org/officeDocument/2006/relationships/image" Target="../media/image37.png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90.png"/><Relationship Id="rId7" Type="http://schemas.openxmlformats.org/officeDocument/2006/relationships/image" Target="../media/image34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30.png"/><Relationship Id="rId5" Type="http://schemas.openxmlformats.org/officeDocument/2006/relationships/image" Target="../media/image320.png"/><Relationship Id="rId4" Type="http://schemas.openxmlformats.org/officeDocument/2006/relationships/image" Target="../media/image300.png"/><Relationship Id="rId9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7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37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2.png"/><Relationship Id="rId7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/>
          <p:nvPr/>
        </p:nvSpPr>
        <p:spPr>
          <a:xfrm>
            <a:off x="5023910" y="3047698"/>
            <a:ext cx="1433706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4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CHÀO MỪNG QUÝ THẦY CÔ</a:t>
            </a:r>
          </a:p>
          <a:p>
            <a:pPr marL="0" marR="0" lvl="0" indent="0" algn="ctr" defTabSz="21774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VỀ DỰ GIỜ LỚP 10A7</a:t>
            </a:r>
            <a:endParaRPr kumimoji="0" lang="vi-VN" altLang="en-US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070" y="12792934"/>
            <a:ext cx="608330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1774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GV: </a:t>
            </a:r>
            <a:r>
              <a:rPr kumimoji="0" lang="vi-VN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Lê Huỳnh Hiệp</a:t>
            </a: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8328" y="2684930"/>
                <a:ext cx="23740872" cy="107442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ts val="1200"/>
                  </a:spcBef>
                  <a:buClr>
                    <a:srgbClr val="FF0000"/>
                  </a:buClr>
                  <a:buFont typeface="Wingdings" panose="05000000000000000000" pitchFamily="2" charset="2"/>
                  <a:buChar char="v"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𝑶𝑴</m:t>
                        </m:r>
                      </m:e>
                    </m:acc>
                  </m:oMath>
                </a14:m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ó độ dài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𝑶𝑴</m:t>
                            </m:r>
                          </m:e>
                        </m:acc>
                      </m:e>
                    </m:d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Bef>
                    <a:spcPts val="1200"/>
                  </a:spcBef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𝑶𝑴</m:t>
                        </m:r>
                      </m:e>
                    </m:acc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𝑶𝑴</m:t>
                            </m:r>
                          </m:e>
                        </m:acc>
                      </m:e>
                    </m:d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𝟒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Bef>
                    <a:spcPts val="1200"/>
                  </a:spcBef>
                  <a:buClr>
                    <a:srgbClr val="FF0000"/>
                  </a:buClr>
                  <a:buFont typeface="Wingdings" panose="05000000000000000000" pitchFamily="2" charset="2"/>
                  <a:buChar char="ü"/>
                </a:pPr>
                <a:r>
                  <a:rPr lang="en-US" b="1" i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b="1" i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i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b="1" i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pPr>
                  <a:lnSpc>
                    <a:spcPct val="150000"/>
                  </a:lnSpc>
                  <a:spcBef>
                    <a:spcPts val="1200"/>
                  </a:spcBef>
                  <a:buClr>
                    <a:srgbClr val="FF0000"/>
                  </a:buClr>
                </a:pP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sz="48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sz="48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𝑶𝑴</m:t>
                        </m:r>
                      </m:e>
                    </m:acc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Do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𝑶𝑴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Bef>
                    <a:spcPts val="1200"/>
                  </a:spcBef>
                  <a:buFont typeface="Wingdings" panose="05000000000000000000" pitchFamily="2" charset="2"/>
                  <a:buChar char="Ø"/>
                </a:pPr>
                <a:r>
                  <a:rPr lang="en-US" sz="48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Chẳng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sz="48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b="1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1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800" b="1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en-US" sz="4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8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Bef>
                    <a:spcPts val="1200"/>
                  </a:spcBef>
                </a:pPr>
                <a:endParaRPr lang="en-US" b="1" i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28" y="2684930"/>
                <a:ext cx="23740872" cy="10744200"/>
              </a:xfrm>
              <a:prstGeom prst="rect">
                <a:avLst/>
              </a:prstGeom>
              <a:blipFill>
                <a:blip r:embed="rId3"/>
                <a:stretch>
                  <a:fillRect l="-105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91EFB9E1-C2C8-4179-962F-C0CDC30C73C0}"/>
              </a:ext>
            </a:extLst>
          </p:cNvPr>
          <p:cNvSpPr txBox="1">
            <a:spLocks/>
          </p:cNvSpPr>
          <p:nvPr/>
        </p:nvSpPr>
        <p:spPr>
          <a:xfrm>
            <a:off x="323850" y="1809750"/>
            <a:ext cx="16002000" cy="76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91440" bIns="91440" anchor="ctr" anchorCtr="0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vi-VN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BIỂU THỨC TỌA ĐỘ CỦA CÁC PHÉP TOÁN VECTƠ</a:t>
            </a:r>
          </a:p>
        </p:txBody>
      </p:sp>
    </p:spTree>
    <p:extLst>
      <p:ext uri="{BB962C8B-B14F-4D97-AF65-F5344CB8AC3E}">
        <p14:creationId xmlns:p14="http://schemas.microsoft.com/office/powerpoint/2010/main" val="26367213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3850" y="2571750"/>
                <a:ext cx="23740872" cy="108204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defTabSz="2177278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Wingdings"/>
                </a:endParaRPr>
              </a:p>
              <a:p>
                <a:pPr lvl="0" defTabSz="2177278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1"/>
                </a:pP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VD3: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Cho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i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𝑶𝑴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pt-BR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và vectơ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bằng ? 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b="1" dirty="0">
                  <a:latin typeface="Tahom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𝑶𝑴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𝟒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𝟏𝟕</m:t>
                        </m:r>
                      </m:e>
                    </m:rad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50" y="2571750"/>
                <a:ext cx="23740872" cy="10820400"/>
              </a:xfrm>
              <a:prstGeom prst="rect">
                <a:avLst/>
              </a:prstGeom>
              <a:blipFill>
                <a:blip r:embed="rId3"/>
                <a:stretch>
                  <a:fillRect l="-112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4C0A54A7-B269-4B7D-8782-98F22FCDEB57}"/>
              </a:ext>
            </a:extLst>
          </p:cNvPr>
          <p:cNvSpPr txBox="1">
            <a:spLocks/>
          </p:cNvSpPr>
          <p:nvPr/>
        </p:nvSpPr>
        <p:spPr>
          <a:xfrm>
            <a:off x="323850" y="1809750"/>
            <a:ext cx="16002000" cy="76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91440" bIns="91440" anchor="ctr" anchorCtr="0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vi-VN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BIỂU THỨC TỌA ĐỘ CỦA CÁC PHÉP TOÁN VECTƠ</a:t>
            </a:r>
          </a:p>
        </p:txBody>
      </p:sp>
      <p:graphicFrame>
        <p:nvGraphicFramePr>
          <p:cNvPr id="2" name="Đối tượng 1">
            <a:extLst>
              <a:ext uri="{FF2B5EF4-FFF2-40B4-BE49-F238E27FC236}">
                <a16:creationId xmlns:a16="http://schemas.microsoft.com/office/drawing/2014/main" id="{308F2B8B-6692-1DEF-ADE5-076C05EA7F5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56150" y="2393950"/>
          <a:ext cx="190500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0440" imgH="152280" progId="Equation.KSEE3">
                  <p:embed/>
                </p:oleObj>
              </mc:Choice>
              <mc:Fallback>
                <p:oleObj name="Equation" r:id="rId4" imgW="190440" imgH="152280" progId="Equation.KSEE3">
                  <p:embed/>
                  <p:pic>
                    <p:nvPicPr>
                      <p:cNvPr id="2" name="Đối tượng 1">
                        <a:extLst>
                          <a:ext uri="{FF2B5EF4-FFF2-40B4-BE49-F238E27FC236}">
                            <a16:creationId xmlns:a16="http://schemas.microsoft.com/office/drawing/2014/main" id="{308F2B8B-6692-1DEF-ADE5-076C05EA7F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56150" y="2393950"/>
                        <a:ext cx="190500" cy="15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00400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2743201"/>
                <a:ext cx="126492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1200"/>
                  </a:spcBef>
                  <a:buClr>
                    <a:srgbClr val="FF0000"/>
                  </a:buClr>
                  <a:buFont typeface="Wingdings" panose="05000000000000000000" pitchFamily="2" charset="2"/>
                  <a:buChar char="v"/>
                </a:pP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𝑴𝑵</m:t>
                        </m:r>
                      </m:e>
                    </m:acc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′−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′−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Clr>
                    <a:srgbClr val="FF0000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𝑴𝑵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𝑴𝑵</m:t>
                              </m:r>
                            </m:e>
                          </m:acc>
                        </m:e>
                      </m:d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′−</m:t>
                                  </m:r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𝒚</m:t>
                                  </m:r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′−</m:t>
                                  </m:r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Clr>
                    <a:srgbClr val="FF0000"/>
                  </a:buClr>
                  <a:buNone/>
                </a:pPr>
                <a:endParaRPr lang="en-US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"/>
                  </a:rPr>
                  <a:t></a:t>
                </a:r>
                <a:r>
                  <a:rPr lang="en-US" b="1" dirty="0">
                    <a:solidFill>
                      <a:srgbClr val="FFFF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"/>
                  </a:rPr>
                  <a:t> 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VD3: 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𝟕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914400" indent="-914400">
                  <a:lnSpc>
                    <a:spcPct val="100000"/>
                  </a:lnSpc>
                  <a:spcBef>
                    <a:spcPts val="1200"/>
                  </a:spcBef>
                  <a:buAutoNum type="alphaLcParenR"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fr-FR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𝑪</m:t>
                    </m:r>
                  </m:oMath>
                </a14:m>
                <a:endParaRPr lang="en-US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743201"/>
                <a:ext cx="12649200" cy="10744199"/>
              </a:xfrm>
              <a:prstGeom prst="rect">
                <a:avLst/>
              </a:prstGeom>
              <a:blipFill>
                <a:blip r:embed="rId3"/>
                <a:stretch>
                  <a:fillRect l="-2167" t="-85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91EFB9E1-C2C8-4179-962F-C0CDC30C73C0}"/>
              </a:ext>
            </a:extLst>
          </p:cNvPr>
          <p:cNvSpPr txBox="1">
            <a:spLocks/>
          </p:cNvSpPr>
          <p:nvPr/>
        </p:nvSpPr>
        <p:spPr>
          <a:xfrm>
            <a:off x="323850" y="1809750"/>
            <a:ext cx="16002000" cy="76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91440" bIns="91440" anchor="ctr" anchorCtr="0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vi-VN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BIỂU THỨC TỌA ĐỘ CỦA CÁC PHÉP TOÁN VECTƠ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335000" y="2743201"/>
                <a:ext cx="107442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1200"/>
                  </a:spcBef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fr-FR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fr-FR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dẫn</a:t>
                </a:r>
                <a:r>
                  <a:rPr lang="fr-FR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r>
                  <a:rPr lang="fr-FR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Ta </a:t>
                </a:r>
                <a:r>
                  <a:rPr lang="fr-FR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endParaRPr lang="fr-FR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0000"/>
                  </a:lnSpc>
                  <a:spcBef>
                    <a:spcPts val="1200"/>
                  </a:spcBef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−(−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0000"/>
                  </a:lnSpc>
                  <a:spcBef>
                    <a:spcPts val="1200"/>
                  </a:spcBef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𝑩𝑪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𝟕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fr-FR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r>
                  <a:rPr lang="fr-FR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fr-FR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fr-FR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fr-FR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fr-FR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𝑩</m:t>
                    </m:r>
                  </m:oMath>
                </a14:m>
                <a:r>
                  <a:rPr lang="fr-FR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tới</a:t>
                </a:r>
                <a:r>
                  <a:rPr lang="fr-FR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</m:oMath>
                </a14:m>
                <a:r>
                  <a:rPr lang="fr-FR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𝑪</m:t>
                    </m:r>
                  </m:oMath>
                </a14:m>
                <a:r>
                  <a:rPr lang="fr-FR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là:</a:t>
                </a:r>
              </a:p>
              <a:p>
                <a:pPr>
                  <a:lnSpc>
                    <a:spcPct val="100000"/>
                  </a:lnSpc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vi-VN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𝑨𝑩</m:t>
                    </m:r>
                    <m:r>
                      <a:rPr lang="vi-VN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</m:e>
                    </m:d>
                    <m:r>
                      <a:rPr lang="vi-VN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vi-VN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𝟒</m:t>
                            </m:r>
                          </m:e>
                          <m:sup>
                            <m:r>
                              <a:rPr lang="vi-VN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vi-VN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vi-VN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e>
                    </m:rad>
                    <m:r>
                      <m:rPr>
                        <m:nor/>
                      </m:rPr>
                      <a:rPr lang="fr-FR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fr-FR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0000"/>
                  </a:lnSpc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vi-VN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𝑪</m:t>
                    </m:r>
                    <m:r>
                      <a:rPr lang="vi-VN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𝑩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𝑪</m:t>
                            </m:r>
                          </m:e>
                        </m:acc>
                      </m:e>
                    </m:d>
                    <m:r>
                      <a:rPr lang="vi-VN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𝟒</m:t>
                            </m:r>
                          </m:e>
                          <m:sup>
                            <m:r>
                              <a:rPr lang="vi-VN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vi-VN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vi-VN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vi-VN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e>
                    </m:rad>
                    <m:r>
                      <m:rPr>
                        <m:nor/>
                      </m:rPr>
                      <a:rPr lang="fr-FR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fr-FR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endParaRPr lang="fr-FR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5000" y="2743201"/>
                <a:ext cx="10744200" cy="10744199"/>
              </a:xfrm>
              <a:prstGeom prst="rect">
                <a:avLst/>
              </a:prstGeom>
              <a:blipFill>
                <a:blip r:embed="rId4"/>
                <a:stretch>
                  <a:fillRect l="-2551" t="-79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22010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2743201"/>
                <a:ext cx="115824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ts val="0"/>
                  </a:spcBef>
                  <a:buClr>
                    <a:srgbClr val="FF0000"/>
                  </a:buClr>
                  <a:buFont typeface="Wingdings" panose="05000000000000000000" pitchFamily="2" charset="2"/>
                  <a:buChar char="v"/>
                </a:pPr>
                <a:r>
                  <a:rPr lang="en-US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"/>
                  </a:rPr>
                  <a:t> Luyện tập 2</a:t>
                </a:r>
                <a:r>
                  <a:rPr lang="en-US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Clr>
                    <a:srgbClr val="FF0000"/>
                  </a:buClr>
                  <a:buNone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mặt phẳng tọa độ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cho hai điểm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Các điểm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thẳng hàng không?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Tìm điểm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để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𝑶𝑨𝑩𝑴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một hình bình hành.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743201"/>
                <a:ext cx="11582400" cy="10744199"/>
              </a:xfrm>
              <a:prstGeom prst="rect">
                <a:avLst/>
              </a:prstGeom>
              <a:blipFill>
                <a:blip r:embed="rId3"/>
                <a:stretch>
                  <a:fillRect l="-2313" r="-294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91EFB9E1-C2C8-4179-962F-C0CDC30C73C0}"/>
              </a:ext>
            </a:extLst>
          </p:cNvPr>
          <p:cNvSpPr txBox="1">
            <a:spLocks/>
          </p:cNvSpPr>
          <p:nvPr/>
        </p:nvSpPr>
        <p:spPr>
          <a:xfrm>
            <a:off x="323850" y="1809750"/>
            <a:ext cx="16002000" cy="76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91440" bIns="91440" anchor="ctr" anchorCtr="0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vi-VN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BIỂU THỨC TỌA ĐỘ CỦA CÁC PHÉP TOÁN VECTƠ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2743201"/>
                <a:ext cx="118872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fr-FR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Hướng dẫn:</a:t>
                </a:r>
              </a:p>
              <a:p>
                <a:pPr marL="0" indent="0" algn="just">
                  <a:lnSpc>
                    <a:spcPct val="150000"/>
                  </a:lnSpc>
                  <a:spcBef>
                    <a:spcPts val="1200"/>
                  </a:spcBef>
                  <a:buNone/>
                </a:pPr>
                <a:r>
                  <a:rPr lang="fr-FR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Ta có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không cùng phương (vì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đó các điểm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không cùng nằm trên một đường thẳng.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không thẳng hàng.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2743201"/>
                <a:ext cx="11887200" cy="10744199"/>
              </a:xfrm>
              <a:prstGeom prst="rect">
                <a:avLst/>
              </a:prstGeom>
              <a:blipFill>
                <a:blip r:embed="rId4"/>
                <a:stretch>
                  <a:fillRect l="-225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3213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2743201"/>
                <a:ext cx="115824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ts val="0"/>
                  </a:spcBef>
                  <a:buClr>
                    <a:srgbClr val="FF0000"/>
                  </a:buClr>
                  <a:buFont typeface="Wingdings" panose="05000000000000000000" pitchFamily="2" charset="2"/>
                  <a:buChar char="1"/>
                </a:pPr>
                <a:r>
                  <a:rPr lang="en-US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"/>
                  </a:rPr>
                  <a:t> Luyện tập 2</a:t>
                </a:r>
                <a:r>
                  <a:rPr lang="en-US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Clr>
                    <a:srgbClr val="FF0000"/>
                  </a:buClr>
                  <a:buNone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mặt phẳng tọa độ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cho hai điểm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Các điểm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thẳng hàng không?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Tìm điểm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để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𝑶𝑨𝑩𝑴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một hình bình hành.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743201"/>
                <a:ext cx="11582400" cy="10744199"/>
              </a:xfrm>
              <a:prstGeom prst="rect">
                <a:avLst/>
              </a:prstGeom>
              <a:blipFill>
                <a:blip r:embed="rId3"/>
                <a:stretch>
                  <a:fillRect l="-2313" r="-294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91EFB9E1-C2C8-4179-962F-C0CDC30C73C0}"/>
              </a:ext>
            </a:extLst>
          </p:cNvPr>
          <p:cNvSpPr txBox="1">
            <a:spLocks/>
          </p:cNvSpPr>
          <p:nvPr/>
        </p:nvSpPr>
        <p:spPr>
          <a:xfrm>
            <a:off x="323850" y="1809750"/>
            <a:ext cx="16002000" cy="76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91440" bIns="91440" anchor="ctr" anchorCtr="0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vi-VN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BIỂU THỨC TỌA ĐỘ CỦA CÁC PHÉP TOÁN VECTƠ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2743201"/>
                <a:ext cx="118872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00000"/>
                  </a:lnSpc>
                  <a:spcBef>
                    <a:spcPts val="1200"/>
                  </a:spcBef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fr-FR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Hướng dẫn: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r>
                  <a:rPr lang="fr-FR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endParaRPr lang="fr-FR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endParaRPr lang="fr-FR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endParaRPr lang="fr-FR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 điểm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không thẳng hàng nên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𝑶𝑨𝑩𝑴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một hình bình hành khi và chỉ khi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𝑶𝑴</m:t>
                        </m:r>
                      </m:e>
                    </m:acc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𝑶𝑴</m:t>
                        </m:r>
                      </m:e>
                    </m:acc>
                    <m:r>
                      <a:rPr lang="vi-VN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vi-V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vi-VN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e>
                    </m:acc>
                    <m:r>
                      <a:rPr lang="vi-VN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vi-V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vi-V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endParaRPr lang="en-US" b="1" i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𝑶𝑴</m:t>
                        </m:r>
                      </m:e>
                    </m:acc>
                    <m:r>
                      <a:rPr lang="vi-VN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vi-VN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vi-VN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vi-VN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vi-VN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vi-VN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vi-VN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vi-V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2743201"/>
                <a:ext cx="11887200" cy="10744199"/>
              </a:xfrm>
              <a:prstGeom prst="rect">
                <a:avLst/>
              </a:prstGeom>
              <a:blipFill>
                <a:blip r:embed="rId4"/>
                <a:stretch>
                  <a:fillRect l="-2254" t="-793" r="-3279" b="-130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Red lights in the dark&#10;&#10;Description automatically generated with low confidence">
            <a:extLst>
              <a:ext uri="{FF2B5EF4-FFF2-40B4-BE49-F238E27FC236}">
                <a16:creationId xmlns:a16="http://schemas.microsoft.com/office/drawing/2014/main" id="{A0C344ED-9A66-4FC3-924F-12F9EE1A632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30400" y="3893955"/>
            <a:ext cx="5735070" cy="326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6919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1EFB9E1-C2C8-4179-962F-C0CDC30C73C0}"/>
              </a:ext>
            </a:extLst>
          </p:cNvPr>
          <p:cNvSpPr txBox="1">
            <a:spLocks/>
          </p:cNvSpPr>
          <p:nvPr/>
        </p:nvSpPr>
        <p:spPr>
          <a:xfrm>
            <a:off x="323850" y="1809750"/>
            <a:ext cx="16002000" cy="76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91440" bIns="91440" anchor="ctr" anchorCtr="0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vi-VN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BIỂU THỨC TỌA ĐỘ CỦA CÁC PHÉP TOÁN VECTƠ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316237C-A210-B2FD-FC71-2382EFC7C5B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7983" y="2764439"/>
                <a:ext cx="23393400" cy="233985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b="1" dirty="0" err="1">
                    <a:solidFill>
                      <a:srgbClr val="FF0000"/>
                    </a:solidFill>
                  </a:rPr>
                  <a:t>Chú</a:t>
                </a:r>
                <a:r>
                  <a:rPr lang="en-US" b="1" dirty="0">
                    <a:solidFill>
                      <a:srgbClr val="FF0000"/>
                    </a:solidFill>
                  </a:rPr>
                  <a:t> ý</a:t>
                </a:r>
                <a:r>
                  <a:rPr lang="vi-VN" dirty="0">
                    <a:solidFill>
                      <a:srgbClr val="FF0000"/>
                    </a:solidFill>
                  </a:rPr>
                  <a:t>: </a:t>
                </a:r>
                <a:r>
                  <a:rPr lang="vi-VN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</a:t>
                </a:r>
                <a:r>
                  <a:rPr lang="vi-VN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iể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sub>
                            </m:sSub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sub>
                            </m:sSub>
                          </m:num>
                          <m:den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sub>
                            </m:sSub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sub>
                            </m:sSub>
                          </m:num>
                          <m:den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vi-VN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sub>
                            </m:sSub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sub>
                            </m:sSub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sub>
                            </m:sSub>
                          </m:num>
                          <m:den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sub>
                            </m:sSub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sub>
                            </m:sSub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sub>
                            </m:sSub>
                          </m:num>
                          <m:den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vi-VN" dirty="0">
                    <a:solidFill>
                      <a:prstClr val="black"/>
                    </a:solidFill>
                  </a:rPr>
                  <a:t> 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316237C-A210-B2FD-FC71-2382EFC7C5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983" y="2764439"/>
                <a:ext cx="23393400" cy="2339855"/>
              </a:xfrm>
              <a:prstGeom prst="rect">
                <a:avLst/>
              </a:prstGeom>
              <a:blipFill>
                <a:blip r:embed="rId3"/>
                <a:stretch>
                  <a:fillRect l="-1381" t="-3368" b="-5699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45999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-40527" y="6571576"/>
            <a:ext cx="23941001" cy="6412385"/>
            <a:chOff x="-27280" y="3685364"/>
            <a:chExt cx="23094619" cy="6412384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3685364"/>
              <a:ext cx="22682027" cy="6412384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-27280" y="3685364"/>
              <a:ext cx="4068477" cy="1079473"/>
              <a:chOff x="334670" y="3952064"/>
              <a:chExt cx="4068477" cy="1079473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774" y="2964756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380491" y="4098668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34670" y="3952064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620483" y="510540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d>
                        <m:dPr>
                          <m:ctrlPr>
                            <a:rPr lang="en-US" sz="5400" b="1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5400" b="1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5400" b="1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5400" b="1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5400" b="1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  <m:r>
                            <a:rPr lang="en-US" sz="54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5400" b="1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𝒚</m:t>
                          </m:r>
                          <m:r>
                            <a:rPr lang="en-US" sz="5400" b="1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d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d>
                        <m:dPr>
                          <m:ctrlPr>
                            <a:rPr lang="en-US" sz="5400" b="1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5400" b="1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54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5400" b="1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𝒚</m:t>
                          </m:r>
                          <m:r>
                            <a:rPr lang="en-US" sz="5400" b="1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5400" b="1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𝒚</m:t>
                          </m:r>
                          <m:r>
                            <a:rPr lang="en-US" sz="5400" b="1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d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714993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d>
                        <m:dPr>
                          <m:ctrlPr>
                            <a:rPr lang="en-US" sz="5400" b="1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5400" b="1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5400" b="1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54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54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54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5400" b="1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𝒚</m:t>
                          </m:r>
                          <m:r>
                            <a:rPr lang="en-US" sz="5400" b="1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5400" b="1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𝒚</m:t>
                          </m:r>
                          <m:r>
                            <a:rPr lang="en-US" sz="5400" b="1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d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714993" cy="617268"/>
                </a:xfrm>
                <a:prstGeom prst="rect">
                  <a:avLst/>
                </a:prstGeom>
                <a:blipFill>
                  <a:blip r:embed="rId5"/>
                  <a:stretch>
                    <a:fillRect r="-445" b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d>
                        <m:dPr>
                          <m:ctrlPr>
                            <a:rPr lang="en-US" sz="5400" b="1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5400" b="1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54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5400" b="1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𝒚</m:t>
                          </m:r>
                          <m:r>
                            <a:rPr lang="en-US" sz="5400" b="1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d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 b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12644429" y="5195768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>
              <a:solidFill>
                <a:prstClr val="white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0" y="2590803"/>
            <a:ext cx="23943880" cy="2401467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4302314" y="3058461"/>
                <a:ext cx="18847826" cy="18364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sz="4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  <m:r>
                          <a:rPr lang="en-US" sz="4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Khi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629920" indent="-62992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629920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</a:t>
                </a:r>
                <a:r>
                  <a:rPr lang="en-US" sz="4800" b="1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2314" y="3058461"/>
                <a:ext cx="18847826" cy="1836400"/>
              </a:xfrm>
              <a:prstGeom prst="rect">
                <a:avLst/>
              </a:prstGeom>
              <a:blipFill>
                <a:blip r:embed="rId9"/>
                <a:stretch>
                  <a:fillRect l="-1488" t="-5980" b="-1727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669002" y="1685889"/>
            <a:ext cx="98296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6D22AB4F-F9D0-C8B9-2D88-FD2591217588}"/>
                  </a:ext>
                </a:extLst>
              </p:cNvPr>
              <p:cNvSpPr txBox="1"/>
              <p:nvPr/>
            </p:nvSpPr>
            <p:spPr>
              <a:xfrm>
                <a:off x="1217696" y="7958843"/>
                <a:ext cx="12432890" cy="754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ea typeface="Cambria Math" panose="02040503050406030204" pitchFamily="18" charset="0"/>
                  </a:rPr>
                  <a:t>Ta </a:t>
                </a:r>
                <a:r>
                  <a:rPr lang="en-US" b="1" dirty="0" err="1">
                    <a:ea typeface="Cambria Math" panose="02040503050406030204" pitchFamily="18" charset="0"/>
                  </a:rPr>
                  <a:t>có</a:t>
                </a:r>
                <a:r>
                  <a:rPr lang="en-US" b="1" dirty="0"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m:rPr>
                        <m:nor/>
                      </m:rPr>
                      <a:rPr lang="en-US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endParaRPr lang="vi-VN" dirty="0"/>
              </a:p>
            </p:txBody>
          </p:sp>
        </mc:Choice>
        <mc:Fallback xmlns="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6D22AB4F-F9D0-C8B9-2D88-FD25912175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696" y="7958843"/>
                <a:ext cx="12432890" cy="754053"/>
              </a:xfrm>
              <a:prstGeom prst="rect">
                <a:avLst/>
              </a:prstGeom>
              <a:blipFill>
                <a:blip r:embed="rId10"/>
                <a:stretch>
                  <a:fillRect l="-1962" t="-15447" b="-390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4644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-202901" y="6501146"/>
            <a:ext cx="23948086" cy="6412385"/>
            <a:chOff x="-27280" y="3455071"/>
            <a:chExt cx="23101454" cy="6412384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92147" y="3455071"/>
              <a:ext cx="22682027" cy="6412384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sz="48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-27280" y="3685364"/>
              <a:ext cx="4068477" cy="1079473"/>
              <a:chOff x="334670" y="3952064"/>
              <a:chExt cx="4068477" cy="1079473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774" y="2964756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380491" y="4098668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34670" y="3952064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620483" y="510540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4800" b="1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𝒌𝒙</m:t>
                            </m:r>
                            <m:r>
                              <a:rPr lang="en-US" sz="48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4800" b="1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𝒌𝒙</m:t>
                            </m:r>
                            <m:r>
                              <a:rPr lang="en-US" sz="4800" b="1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  <m:r>
                          <a:rPr lang="en-US" sz="48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8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vi-VN" sz="640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4800" b="1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4800" b="1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800" b="1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  <m:r>
                          <a:rPr lang="en-US" sz="48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8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vi-VN" sz="640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4800" b="1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4800" b="1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𝒌𝒙</m:t>
                            </m:r>
                            <m:r>
                              <a:rPr lang="en-US" sz="4800" b="1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  <m:r>
                          <a:rPr lang="en-US" sz="48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40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4800" b="1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𝒌𝒙</m:t>
                            </m:r>
                            <m:r>
                              <a:rPr lang="en-US" sz="48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4800" b="1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800" b="1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  <m:r>
                          <a:rPr lang="en-US" sz="48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40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6631556" y="5223455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b="1" dirty="0">
              <a:solidFill>
                <a:prstClr val="white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0" y="2467665"/>
            <a:ext cx="23943880" cy="2524605"/>
            <a:chOff x="923003" y="3794414"/>
            <a:chExt cx="23943880" cy="2524604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3794414"/>
              <a:ext cx="23594672" cy="252460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sz="440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defRPr/>
                  </a:pP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2.</a:t>
                  </a: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endParaRPr lang="en-US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760373" y="1685889"/>
            <a:ext cx="800219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D3564171-59D3-7AFA-A533-3AB2B09158E7}"/>
                  </a:ext>
                </a:extLst>
              </p:cNvPr>
              <p:cNvSpPr txBox="1"/>
              <p:nvPr/>
            </p:nvSpPr>
            <p:spPr>
              <a:xfrm>
                <a:off x="4338446" y="2736771"/>
                <a:ext cx="15778354" cy="7999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Khi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4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𝐤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D3564171-59D3-7AFA-A533-3AB2B09158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8446" y="2736771"/>
                <a:ext cx="15778354" cy="799963"/>
              </a:xfrm>
              <a:prstGeom prst="rect">
                <a:avLst/>
              </a:prstGeom>
              <a:blipFill>
                <a:blip r:embed="rId8"/>
                <a:stretch>
                  <a:fillRect l="-1584" t="-12977" b="-3511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E785858E-80CB-4E61-7BD6-6DF8CA69B626}"/>
                  </a:ext>
                </a:extLst>
              </p:cNvPr>
              <p:cNvSpPr txBox="1"/>
              <p:nvPr/>
            </p:nvSpPr>
            <p:spPr>
              <a:xfrm>
                <a:off x="2054943" y="8291566"/>
                <a:ext cx="12359148" cy="14157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dirty="0">
                    <a:ea typeface="Cambria Math" panose="02040503050406030204" pitchFamily="18" charset="0"/>
                  </a:rPr>
                  <a:t>Ta </a:t>
                </a:r>
                <a:r>
                  <a:rPr lang="en-US" b="1" dirty="0" err="1">
                    <a:ea typeface="Cambria Math" panose="02040503050406030204" pitchFamily="18" charset="0"/>
                  </a:rPr>
                  <a:t>có</a:t>
                </a:r>
                <a:r>
                  <a:rPr lang="en-US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𝒌𝒙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𝒌𝒙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𝒌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lvl="0" indent="0" defTabSz="2177278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Wingdings"/>
                </a:endParaRPr>
              </a:p>
            </p:txBody>
          </p:sp>
        </mc:Choice>
        <mc:Fallback xmlns="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E785858E-80CB-4E61-7BD6-6DF8CA69B6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943" y="8291566"/>
                <a:ext cx="12359148" cy="1415772"/>
              </a:xfrm>
              <a:prstGeom prst="rect">
                <a:avLst/>
              </a:prstGeom>
              <a:blipFill>
                <a:blip r:embed="rId9"/>
                <a:stretch>
                  <a:fillRect l="-1923" t="-1034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2646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-40527" y="6571576"/>
            <a:ext cx="23941001" cy="6412385"/>
            <a:chOff x="-27280" y="3685364"/>
            <a:chExt cx="23094619" cy="6412384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3685364"/>
              <a:ext cx="22682027" cy="6412384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-27280" y="3685364"/>
              <a:ext cx="4068477" cy="1079473"/>
              <a:chOff x="334670" y="3952064"/>
              <a:chExt cx="4068477" cy="1079473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774" y="2964756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380491" y="4098668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34670" y="3952064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620483" y="510540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d>
                        <m:dPr>
                          <m:ctrlPr>
                            <a:rPr lang="en-US" sz="5400" b="1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5400" b="1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54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54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𝟖</m:t>
                          </m:r>
                        </m:e>
                      </m:d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d>
                        <m:dPr>
                          <m:ctrlPr>
                            <a:rPr lang="en-US" sz="5400" b="1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54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54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5400" b="1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e>
                      </m:d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d>
                        <m:dPr>
                          <m:ctrlPr>
                            <a:rPr lang="en-US" sz="5400" b="1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5400" b="1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54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5400" b="1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e>
                      </m:d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d>
                        <m:dPr>
                          <m:ctrlPr>
                            <a:rPr lang="en-US" sz="54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5400" b="1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  <m:r>
                            <a:rPr lang="en-US" sz="54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5400" b="1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d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 b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12644429" y="5195768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>
              <a:solidFill>
                <a:prstClr val="white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0" y="2590803"/>
            <a:ext cx="23943880" cy="2401467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1410944" y="8182072"/>
                <a:ext cx="10247655" cy="9408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endPara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944" y="8182072"/>
                <a:ext cx="10247655" cy="940835"/>
              </a:xfrm>
              <a:prstGeom prst="rect">
                <a:avLst/>
              </a:prstGeom>
              <a:blipFill>
                <a:blip r:embed="rId8"/>
                <a:stretch>
                  <a:fillRect l="-2677" t="-3871" b="-322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4302314" y="3058461"/>
                <a:ext cx="18847826" cy="9818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</a:t>
                </a:r>
                <a:r>
                  <a:rPr lang="en-US" sz="4800" b="1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2314" y="3058461"/>
                <a:ext cx="18847826" cy="981872"/>
              </a:xfrm>
              <a:prstGeom prst="rect">
                <a:avLst/>
              </a:prstGeom>
              <a:blipFill>
                <a:blip r:embed="rId9"/>
                <a:stretch>
                  <a:fillRect l="-1488" t="-1863" r="-517" b="-2919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669002" y="1685889"/>
            <a:ext cx="98296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</p:spTree>
    <p:extLst>
      <p:ext uri="{BB962C8B-B14F-4D97-AF65-F5344CB8AC3E}">
        <p14:creationId xmlns:p14="http://schemas.microsoft.com/office/powerpoint/2010/main" val="16191609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4282" y="6706408"/>
            <a:ext cx="23941001" cy="6412385"/>
            <a:chOff x="-27280" y="3685364"/>
            <a:chExt cx="23094619" cy="6412384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3685364"/>
              <a:ext cx="22682027" cy="6412384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-27280" y="3685364"/>
              <a:ext cx="4068477" cy="1079473"/>
              <a:chOff x="334670" y="3952064"/>
              <a:chExt cx="4068477" cy="1079473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774" y="2964756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380491" y="4098668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34670" y="3952064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620483" y="510540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d>
                        <m:dPr>
                          <m:ctrlPr>
                            <a:rPr lang="en-US" sz="4800" b="1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1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8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800" b="1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</m:oMath>
                  </a14:m>
                  <a:r>
                    <a:rPr lang="en-US" sz="48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663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d>
                        <m:dPr>
                          <m:ctrlPr>
                            <a:rPr lang="en-US" sz="4800" b="1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8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800" b="1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1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d>
                    </m:oMath>
                  </a14:m>
                  <a:r>
                    <a:rPr lang="en-US" sz="48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663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d>
                        <m:dPr>
                          <m:ctrlPr>
                            <a:rPr lang="en-US" sz="4800" b="1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8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800" b="1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</m:oMath>
                  </a14:m>
                  <a:r>
                    <a:rPr lang="en-US" sz="48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663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d>
                        <m:dPr>
                          <m:ctrlPr>
                            <a:rPr lang="en-US" sz="480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4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8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</m:oMath>
                  </a14:m>
                  <a:r>
                    <a:rPr lang="en-US" sz="48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 b="-663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618684" y="5217735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>
              <a:solidFill>
                <a:prstClr val="white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346600" y="2716187"/>
            <a:ext cx="23594672" cy="2296164"/>
            <a:chOff x="1272211" y="4022855"/>
            <a:chExt cx="23594672" cy="2296163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719E236-B0D7-442E-8A08-3228625765BF}"/>
                </a:ext>
              </a:extLst>
            </p:cNvPr>
            <p:cNvGrpSpPr/>
            <p:nvPr/>
          </p:nvGrpSpPr>
          <p:grpSpPr>
            <a:xfrm>
              <a:off x="1362045" y="4022855"/>
              <a:ext cx="3503060" cy="865576"/>
              <a:chOff x="2028795" y="4384805"/>
              <a:chExt cx="3503060" cy="865576"/>
            </a:xfrm>
          </p:grpSpPr>
          <p:sp>
            <p:nvSpPr>
              <p:cNvPr id="23" name="Freeform 20">
                <a:extLst>
                  <a:ext uri="{FF2B5EF4-FFF2-40B4-BE49-F238E27FC236}">
                    <a16:creationId xmlns:a16="http://schemas.microsoft.com/office/drawing/2014/main" id="{B393AAC4-D254-453D-8479-B404D455FFB8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364273" y="3082799"/>
                <a:ext cx="832104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rgbClr val="FFF9BC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641E29D-906E-4634-ADED-96B1E8DA8216}"/>
                  </a:ext>
                </a:extLst>
              </p:cNvPr>
              <p:cNvSpPr txBox="1"/>
              <p:nvPr/>
            </p:nvSpPr>
            <p:spPr>
              <a:xfrm>
                <a:off x="2542253" y="4384805"/>
                <a:ext cx="2895398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 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1389121" y="8241719"/>
                <a:ext cx="14384279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có 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).(−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);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.(−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d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b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9121" y="8241719"/>
                <a:ext cx="14384279" cy="830997"/>
              </a:xfrm>
              <a:prstGeom prst="rect">
                <a:avLst/>
              </a:prstGeom>
              <a:blipFill>
                <a:blip r:embed="rId7"/>
                <a:stretch>
                  <a:fillRect l="-720" t="-17647" b="-375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4029327" y="3061788"/>
                <a:ext cx="19734189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48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</a:p>
              <a:p>
                <a:r>
                  <a:rPr lang="en-SG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9327" y="3061788"/>
                <a:ext cx="19734189" cy="1569660"/>
              </a:xfrm>
              <a:prstGeom prst="rect">
                <a:avLst/>
              </a:prstGeom>
              <a:blipFill>
                <a:blip r:embed="rId8"/>
                <a:stretch>
                  <a:fillRect l="-1421" t="-930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669002" y="1685889"/>
            <a:ext cx="98296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  <p:pic>
        <p:nvPicPr>
          <p:cNvPr id="35" name="Picture 21">
            <a:extLst>
              <a:ext uri="{FF2B5EF4-FFF2-40B4-BE49-F238E27FC236}">
                <a16:creationId xmlns:a16="http://schemas.microsoft.com/office/drawing/2014/main" id="{70A7D77F-DAAC-2936-07AB-581815A6A25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340" y="2590803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ln w="38100" cap="sq">
            <a:solidFill>
              <a:srgbClr val="91720D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08752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17C9077-2F0E-4830-9CBB-2CF87E745444}"/>
              </a:ext>
            </a:extLst>
          </p:cNvPr>
          <p:cNvGrpSpPr/>
          <p:nvPr/>
        </p:nvGrpSpPr>
        <p:grpSpPr>
          <a:xfrm>
            <a:off x="1002274" y="1884651"/>
            <a:ext cx="22817236" cy="9946698"/>
            <a:chOff x="1438691" y="1793813"/>
            <a:chExt cx="22817236" cy="10641062"/>
          </a:xfrm>
        </p:grpSpPr>
        <p:grpSp>
          <p:nvGrpSpPr>
            <p:cNvPr id="69" name="Group 68"/>
            <p:cNvGrpSpPr/>
            <p:nvPr/>
          </p:nvGrpSpPr>
          <p:grpSpPr>
            <a:xfrm>
              <a:off x="1575873" y="1797127"/>
              <a:ext cx="22680054" cy="10637748"/>
              <a:chOff x="-3538955" y="3448230"/>
              <a:chExt cx="22680054" cy="10637748"/>
            </a:xfrm>
          </p:grpSpPr>
          <p:sp>
            <p:nvSpPr>
              <p:cNvPr id="70" name="Right Triangle 69"/>
              <p:cNvSpPr/>
              <p:nvPr/>
            </p:nvSpPr>
            <p:spPr>
              <a:xfrm flipH="1">
                <a:off x="8958821" y="3486542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1" name="Group 70"/>
              <p:cNvGrpSpPr/>
              <p:nvPr/>
            </p:nvGrpSpPr>
            <p:grpSpPr>
              <a:xfrm>
                <a:off x="-3538955" y="3448230"/>
                <a:ext cx="22680054" cy="10637748"/>
                <a:chOff x="-3538955" y="3448230"/>
                <a:chExt cx="22680054" cy="10637748"/>
              </a:xfrm>
            </p:grpSpPr>
            <p:sp>
              <p:nvSpPr>
                <p:cNvPr id="72" name="Rounded Rectangle 71"/>
                <p:cNvSpPr/>
                <p:nvPr/>
              </p:nvSpPr>
              <p:spPr>
                <a:xfrm>
                  <a:off x="-3538955" y="3592713"/>
                  <a:ext cx="22680054" cy="10493265"/>
                </a:xfrm>
                <a:prstGeom prst="roundRect">
                  <a:avLst>
                    <a:gd name="adj" fmla="val 2127"/>
                  </a:avLst>
                </a:prstGeom>
                <a:solidFill>
                  <a:schemeClr val="bg1"/>
                </a:solidFill>
                <a:ln w="76200">
                  <a:solidFill>
                    <a:srgbClr val="0999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3" name="TextBox 72"/>
                <p:cNvSpPr txBox="1"/>
                <p:nvPr/>
              </p:nvSpPr>
              <p:spPr>
                <a:xfrm>
                  <a:off x="5759299" y="3448230"/>
                  <a:ext cx="3890809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5400" b="1" cap="all">
                      <a:ln w="0"/>
                      <a:solidFill>
                        <a:schemeClr val="bg1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CHƯƠNG I</a:t>
                  </a:r>
                </a:p>
              </p:txBody>
            </p:sp>
          </p:grpSp>
        </p:grpSp>
        <p:sp>
          <p:nvSpPr>
            <p:cNvPr id="74" name="Right Triangle 73"/>
            <p:cNvSpPr/>
            <p:nvPr/>
          </p:nvSpPr>
          <p:spPr>
            <a:xfrm flipH="1">
              <a:off x="7921388" y="1793819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ound Same Side Corner Rectangle 95"/>
            <p:cNvSpPr/>
            <p:nvPr/>
          </p:nvSpPr>
          <p:spPr>
            <a:xfrm flipV="1">
              <a:off x="8114764" y="1793813"/>
              <a:ext cx="10807999" cy="1181261"/>
            </a:xfrm>
            <a:prstGeom prst="round2SameRect">
              <a:avLst>
                <a:gd name="adj1" fmla="val 6458"/>
                <a:gd name="adj2" fmla="val 0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8114763" y="1953929"/>
              <a:ext cx="1080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8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CHƯƠNG I</a:t>
              </a:r>
              <a:r>
                <a:rPr lang="en-US" sz="48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</a:t>
              </a:r>
              <a:r>
                <a:rPr lang="vi-VN" sz="48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 </a:t>
              </a:r>
              <a:r>
                <a:rPr lang="en-US" sz="48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VECTƠ</a:t>
              </a:r>
              <a:endParaRPr lang="vi-VN" sz="4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467544" y="4114018"/>
              <a:ext cx="13632086" cy="8332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6" name="Group 60"/>
            <p:cNvGrpSpPr/>
            <p:nvPr/>
          </p:nvGrpSpPr>
          <p:grpSpPr>
            <a:xfrm>
              <a:off x="1438691" y="5971610"/>
              <a:ext cx="8010108" cy="893784"/>
              <a:chOff x="7450558" y="7793649"/>
              <a:chExt cx="8011038" cy="893888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9149954" y="7793649"/>
                <a:ext cx="6311642" cy="8891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  <a:defRPr/>
                </a:pPr>
                <a:r>
                  <a:rPr lang="vi-VN" sz="4800" b="1" dirty="0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 ĐỘ CỦA VECTƠ</a:t>
                </a:r>
                <a:endParaRPr lang="en-US" sz="4800" b="1" dirty="0">
                  <a:solidFill>
                    <a:srgbClr val="24245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8" name="Group 26"/>
              <p:cNvGrpSpPr/>
              <p:nvPr/>
            </p:nvGrpSpPr>
            <p:grpSpPr>
              <a:xfrm>
                <a:off x="7450558" y="7834555"/>
                <a:ext cx="1383018" cy="852982"/>
                <a:chOff x="7450631" y="8291755"/>
                <a:chExt cx="1371600" cy="852982"/>
              </a:xfrm>
            </p:grpSpPr>
            <p:sp>
              <p:nvSpPr>
                <p:cNvPr id="59" name="Isosceles Triangle 44"/>
                <p:cNvSpPr/>
                <p:nvPr/>
              </p:nvSpPr>
              <p:spPr>
                <a:xfrm rot="16200000">
                  <a:off x="7469936" y="8281488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60" name="Group 28"/>
                <p:cNvGrpSpPr/>
                <p:nvPr/>
              </p:nvGrpSpPr>
              <p:grpSpPr>
                <a:xfrm>
                  <a:off x="7450631" y="8321487"/>
                  <a:ext cx="1371600" cy="823250"/>
                  <a:chOff x="7450631" y="8321487"/>
                  <a:chExt cx="1371600" cy="823250"/>
                </a:xfrm>
              </p:grpSpPr>
              <p:sp>
                <p:nvSpPr>
                  <p:cNvPr id="61" name="Round Same Side Corner Rectangle 60"/>
                  <p:cNvSpPr/>
                  <p:nvPr/>
                </p:nvSpPr>
                <p:spPr>
                  <a:xfrm rot="5400000">
                    <a:off x="7770671" y="8036947"/>
                    <a:ext cx="731520" cy="1371600"/>
                  </a:xfrm>
                  <a:prstGeom prst="round2SameRect">
                    <a:avLst/>
                  </a:pr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7924349" y="8321487"/>
                    <a:ext cx="539313" cy="82325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4400" b="1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1</a:t>
                    </a:r>
                  </a:p>
                </p:txBody>
              </p:sp>
            </p:grpSp>
          </p:grpSp>
        </p:grpSp>
        <p:grpSp>
          <p:nvGrpSpPr>
            <p:cNvPr id="63" name="Group 67"/>
            <p:cNvGrpSpPr/>
            <p:nvPr/>
          </p:nvGrpSpPr>
          <p:grpSpPr>
            <a:xfrm>
              <a:off x="1447805" y="7460330"/>
              <a:ext cx="16267290" cy="979073"/>
              <a:chOff x="7459672" y="7170625"/>
              <a:chExt cx="16269158" cy="979184"/>
            </a:xfrm>
          </p:grpSpPr>
          <p:sp>
            <p:nvSpPr>
              <p:cNvPr id="75" name="Rectangle 74"/>
              <p:cNvSpPr/>
              <p:nvPr/>
            </p:nvSpPr>
            <p:spPr>
              <a:xfrm>
                <a:off x="9111076" y="7260701"/>
                <a:ext cx="14617754" cy="8891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None/>
                  <a:defRPr/>
                </a:pPr>
                <a:r>
                  <a:rPr lang="vi-VN" sz="4800" b="1" spc="-150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 THỨC TỌA ĐỘ CỦA CÁC PHÉP TOÁN VECTƠ</a:t>
                </a:r>
                <a:endParaRPr lang="en-US" sz="4800" b="1" spc="-150">
                  <a:solidFill>
                    <a:srgbClr val="24245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6" name="Group 32"/>
              <p:cNvGrpSpPr/>
              <p:nvPr/>
            </p:nvGrpSpPr>
            <p:grpSpPr>
              <a:xfrm>
                <a:off x="7459672" y="7170625"/>
                <a:ext cx="1411234" cy="924549"/>
                <a:chOff x="7459669" y="6189930"/>
                <a:chExt cx="1399583" cy="924549"/>
              </a:xfrm>
            </p:grpSpPr>
            <p:sp>
              <p:nvSpPr>
                <p:cNvPr id="77" name="Isosceles Triangle 44"/>
                <p:cNvSpPr/>
                <p:nvPr/>
              </p:nvSpPr>
              <p:spPr>
                <a:xfrm rot="16200000">
                  <a:off x="7469936" y="6179663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78" name="Group 41"/>
                <p:cNvGrpSpPr/>
                <p:nvPr/>
              </p:nvGrpSpPr>
              <p:grpSpPr>
                <a:xfrm>
                  <a:off x="7487652" y="6291231"/>
                  <a:ext cx="1371600" cy="823248"/>
                  <a:chOff x="7487652" y="6291231"/>
                  <a:chExt cx="1371600" cy="823248"/>
                </a:xfrm>
              </p:grpSpPr>
              <p:sp>
                <p:nvSpPr>
                  <p:cNvPr id="79" name="Round Same Side Corner Rectangle 78"/>
                  <p:cNvSpPr/>
                  <p:nvPr/>
                </p:nvSpPr>
                <p:spPr>
                  <a:xfrm rot="5400000">
                    <a:off x="7807692" y="5987125"/>
                    <a:ext cx="731520" cy="1371600"/>
                  </a:xfrm>
                  <a:prstGeom prst="round2SameRect">
                    <a:avLst/>
                  </a:pr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80" name="TextBox 79"/>
                  <p:cNvSpPr txBox="1"/>
                  <p:nvPr/>
                </p:nvSpPr>
                <p:spPr>
                  <a:xfrm>
                    <a:off x="7961369" y="6291231"/>
                    <a:ext cx="539312" cy="82324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4400" b="1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2</a:t>
                    </a:r>
                  </a:p>
                </p:txBody>
              </p:sp>
            </p:grpSp>
          </p:grpSp>
        </p:grpSp>
        <p:grpSp>
          <p:nvGrpSpPr>
            <p:cNvPr id="49" name="Group 32"/>
            <p:cNvGrpSpPr/>
            <p:nvPr/>
          </p:nvGrpSpPr>
          <p:grpSpPr>
            <a:xfrm>
              <a:off x="1447798" y="8899390"/>
              <a:ext cx="1030947" cy="920099"/>
              <a:chOff x="7459669" y="6460865"/>
              <a:chExt cx="1321926" cy="920205"/>
            </a:xfrm>
          </p:grpSpPr>
          <p:sp>
            <p:nvSpPr>
              <p:cNvPr id="50" name="Isosceles Triangle 44"/>
              <p:cNvSpPr/>
              <p:nvPr/>
            </p:nvSpPr>
            <p:spPr>
              <a:xfrm rot="16200000">
                <a:off x="7469936" y="6450598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8084389" y="6557822"/>
                <a:ext cx="697206" cy="8232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</a:p>
            </p:txBody>
          </p:sp>
        </p:grpSp>
      </p:grpSp>
      <p:sp>
        <p:nvSpPr>
          <p:cNvPr id="5" name="TextBox 97">
            <a:extLst>
              <a:ext uri="{FF2B5EF4-FFF2-40B4-BE49-F238E27FC236}">
                <a16:creationId xmlns:a16="http://schemas.microsoft.com/office/drawing/2014/main" id="{4F758F89-050B-410D-D953-3339297437B0}"/>
              </a:ext>
            </a:extLst>
          </p:cNvPr>
          <p:cNvSpPr txBox="1"/>
          <p:nvPr/>
        </p:nvSpPr>
        <p:spPr>
          <a:xfrm>
            <a:off x="4738446" y="3455859"/>
            <a:ext cx="1668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10: VECTƠ TRONG MẶT PHẲNG TỌA ĐỘ</a:t>
            </a:r>
          </a:p>
        </p:txBody>
      </p: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4282" y="6706408"/>
            <a:ext cx="23941001" cy="6412385"/>
            <a:chOff x="-27280" y="3685364"/>
            <a:chExt cx="23094619" cy="6412384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3685364"/>
              <a:ext cx="22682027" cy="6412384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-27280" y="3685364"/>
              <a:ext cx="4068477" cy="1079473"/>
              <a:chOff x="334670" y="3952064"/>
              <a:chExt cx="4068477" cy="1079473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774" y="2964756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380491" y="4098668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34670" y="3952064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620483" y="510540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d>
                        <m:dPr>
                          <m:ctrlPr>
                            <a:rPr lang="en-US" sz="4800" b="1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1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8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800" b="1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d>
                    </m:oMath>
                  </a14:m>
                  <a:r>
                    <a:rPr lang="en-US" sz="48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663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d>
                        <m:dPr>
                          <m:ctrlPr>
                            <a:rPr lang="en-US" sz="4800" b="1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1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8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800" b="1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</m:oMath>
                  </a14:m>
                  <a:r>
                    <a:rPr lang="en-US" sz="48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663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d>
                        <m:dPr>
                          <m:ctrlPr>
                            <a:rPr lang="en-US" sz="4800" b="1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1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8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800" b="1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</m:oMath>
                  </a14:m>
                  <a:r>
                    <a:rPr lang="en-US" sz="48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663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d>
                        <m:dPr>
                          <m:ctrlPr>
                            <a:rPr lang="en-US" sz="480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4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8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a14:m>
                  <a:r>
                    <a:rPr lang="en-US" sz="48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 b="-663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618684" y="5217735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>
              <a:solidFill>
                <a:prstClr val="white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346600" y="2716187"/>
            <a:ext cx="23594672" cy="2296164"/>
            <a:chOff x="1272211" y="4022855"/>
            <a:chExt cx="23594672" cy="2296163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719E236-B0D7-442E-8A08-3228625765BF}"/>
                </a:ext>
              </a:extLst>
            </p:cNvPr>
            <p:cNvGrpSpPr/>
            <p:nvPr/>
          </p:nvGrpSpPr>
          <p:grpSpPr>
            <a:xfrm>
              <a:off x="1362045" y="4022855"/>
              <a:ext cx="3503060" cy="865576"/>
              <a:chOff x="2028795" y="4384805"/>
              <a:chExt cx="3503060" cy="865576"/>
            </a:xfrm>
          </p:grpSpPr>
          <p:sp>
            <p:nvSpPr>
              <p:cNvPr id="23" name="Freeform 20">
                <a:extLst>
                  <a:ext uri="{FF2B5EF4-FFF2-40B4-BE49-F238E27FC236}">
                    <a16:creationId xmlns:a16="http://schemas.microsoft.com/office/drawing/2014/main" id="{B393AAC4-D254-453D-8479-B404D455FFB8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364273" y="3082799"/>
                <a:ext cx="832104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rgbClr val="FFF9BC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641E29D-906E-4634-ADED-96B1E8DA8216}"/>
                  </a:ext>
                </a:extLst>
              </p:cNvPr>
              <p:cNvSpPr txBox="1"/>
              <p:nvPr/>
            </p:nvSpPr>
            <p:spPr>
              <a:xfrm>
                <a:off x="2542253" y="4384805"/>
                <a:ext cx="2895398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5 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1389121" y="8241719"/>
                <a:ext cx="14384279" cy="16794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có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.(−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);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d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b="1" dirty="0">
                  <a:latin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=&gt;</m:t>
                    </m:r>
                  </m:oMath>
                </a14:m>
                <a:r>
                  <a:rPr lang="en-US" sz="48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8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4800" b="1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endPara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9121" y="8241719"/>
                <a:ext cx="14384279" cy="1679499"/>
              </a:xfrm>
              <a:prstGeom prst="rect">
                <a:avLst/>
              </a:prstGeom>
              <a:blipFill>
                <a:blip r:embed="rId7"/>
                <a:stretch>
                  <a:fillRect l="-720" t="-872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4029327" y="3061788"/>
                <a:ext cx="19734189" cy="16794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8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4800" b="1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en-SG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9327" y="3061788"/>
                <a:ext cx="19734189" cy="1679499"/>
              </a:xfrm>
              <a:prstGeom prst="rect">
                <a:avLst/>
              </a:prstGeom>
              <a:blipFill>
                <a:blip r:embed="rId8"/>
                <a:stretch>
                  <a:fillRect l="-1421" t="-3623" r="-1576" b="-1811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669002" y="1685889"/>
            <a:ext cx="98296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  <p:pic>
        <p:nvPicPr>
          <p:cNvPr id="20" name="Picture 21">
            <a:extLst>
              <a:ext uri="{FF2B5EF4-FFF2-40B4-BE49-F238E27FC236}">
                <a16:creationId xmlns:a16="http://schemas.microsoft.com/office/drawing/2014/main" id="{B98AAF4E-77B8-3811-EAA5-A34666CD83D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824" y="2645473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ln w="38100" cap="sq">
            <a:solidFill>
              <a:srgbClr val="91720D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5259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0" y="6436366"/>
            <a:ext cx="23941001" cy="6412385"/>
            <a:chOff x="-27280" y="3685364"/>
            <a:chExt cx="23094619" cy="6412384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3685364"/>
              <a:ext cx="22682027" cy="6412384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-27280" y="3685364"/>
              <a:ext cx="4068477" cy="1079473"/>
              <a:chOff x="334670" y="3952064"/>
              <a:chExt cx="4068477" cy="1079473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774" y="2964756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380491" y="4098668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34670" y="3952064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620483" y="5105400"/>
            <a:ext cx="23452448" cy="1300640"/>
            <a:chOff x="241306" y="2243792"/>
            <a:chExt cx="11726224" cy="650320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</m:e>
                      </m:rad>
                    </m:oMath>
                  </a14:m>
                  <a:r>
                    <a:rPr lang="en-US" sz="48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0900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a14:m>
                  <a:r>
                    <a:rPr lang="en-US" sz="48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0900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a14:m>
                  <a:r>
                    <a:rPr lang="en-US" sz="48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10900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499295" y="2276844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a14:m>
                  <a:r>
                    <a:rPr lang="en-US" sz="48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99295" y="2276844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 b="-10427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18659101" y="5241923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>
              <a:solidFill>
                <a:prstClr val="white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490548" y="2568581"/>
            <a:ext cx="23594672" cy="2423689"/>
            <a:chOff x="1272211" y="3895330"/>
            <a:chExt cx="23594672" cy="2423688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3895330"/>
              <a:ext cx="23594672" cy="2423688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719E236-B0D7-442E-8A08-3228625765BF}"/>
                </a:ext>
              </a:extLst>
            </p:cNvPr>
            <p:cNvGrpSpPr/>
            <p:nvPr/>
          </p:nvGrpSpPr>
          <p:grpSpPr>
            <a:xfrm>
              <a:off x="1362045" y="4022855"/>
              <a:ext cx="3503060" cy="865576"/>
              <a:chOff x="2028795" y="4384805"/>
              <a:chExt cx="3503060" cy="865576"/>
            </a:xfrm>
          </p:grpSpPr>
          <p:sp>
            <p:nvSpPr>
              <p:cNvPr id="23" name="Freeform 20">
                <a:extLst>
                  <a:ext uri="{FF2B5EF4-FFF2-40B4-BE49-F238E27FC236}">
                    <a16:creationId xmlns:a16="http://schemas.microsoft.com/office/drawing/2014/main" id="{B393AAC4-D254-453D-8479-B404D455FFB8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364273" y="3082799"/>
                <a:ext cx="832104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rgbClr val="FFF9BC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641E29D-906E-4634-ADED-96B1E8DA8216}"/>
                  </a:ext>
                </a:extLst>
              </p:cNvPr>
              <p:cNvSpPr txBox="1"/>
              <p:nvPr/>
            </p:nvSpPr>
            <p:spPr>
              <a:xfrm>
                <a:off x="2542253" y="4384805"/>
                <a:ext cx="2895398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6 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3080608" y="2697262"/>
                <a:ext cx="20623874" cy="17971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Trong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Oxy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</m:d>
                    <m:r>
                      <a:rPr lang="en-US" sz="4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𝑶𝑴</m:t>
                        </m:r>
                        <m:r>
                          <a:rPr lang="en-US" sz="4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bằng ? 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0608" y="2697262"/>
                <a:ext cx="20623874" cy="1797159"/>
              </a:xfrm>
              <a:prstGeom prst="rect">
                <a:avLst/>
              </a:prstGeom>
              <a:blipFill>
                <a:blip r:embed="rId7"/>
                <a:stretch>
                  <a:fillRect l="-1330" t="-6102" r="-2187" b="-1661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669002" y="1685889"/>
            <a:ext cx="98296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  <p:pic>
        <p:nvPicPr>
          <p:cNvPr id="20" name="Picture 21">
            <a:extLst>
              <a:ext uri="{FF2B5EF4-FFF2-40B4-BE49-F238E27FC236}">
                <a16:creationId xmlns:a16="http://schemas.microsoft.com/office/drawing/2014/main" id="{751F4B18-4F2B-9F93-46AB-3DEBF995DA8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340" y="2590803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ln w="38100" cap="sq">
            <a:solidFill>
              <a:srgbClr val="91720D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A24CA120-5634-86D5-7EED-2511E9193C95}"/>
                  </a:ext>
                </a:extLst>
              </p:cNvPr>
              <p:cNvSpPr txBox="1"/>
              <p:nvPr/>
            </p:nvSpPr>
            <p:spPr>
              <a:xfrm>
                <a:off x="1794493" y="7885745"/>
                <a:ext cx="12413672" cy="9415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𝑶𝑴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endParaRPr lang="vi-VN" dirty="0"/>
              </a:p>
            </p:txBody>
          </p:sp>
        </mc:Choice>
        <mc:Fallback xmlns="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A24CA120-5634-86D5-7EED-2511E9193C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4493" y="7885745"/>
                <a:ext cx="12413672" cy="941540"/>
              </a:xfrm>
              <a:prstGeom prst="rect">
                <a:avLst/>
              </a:prstGeom>
              <a:blipFill>
                <a:blip r:embed="rId9"/>
                <a:stretch>
                  <a:fillRect l="-1964" t="-1948" b="-2402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5037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-40527" y="6571576"/>
            <a:ext cx="23941001" cy="6412385"/>
            <a:chOff x="-27280" y="3685364"/>
            <a:chExt cx="23094619" cy="6412384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3685364"/>
              <a:ext cx="22682027" cy="6412384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-27280" y="3685364"/>
              <a:ext cx="4068477" cy="1079473"/>
              <a:chOff x="334670" y="3952064"/>
              <a:chExt cx="4068477" cy="1079473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774" y="2964756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380491" y="4098668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34670" y="3952064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620483" y="5105400"/>
            <a:ext cx="23566010" cy="1234536"/>
            <a:chOff x="241306" y="2243792"/>
            <a:chExt cx="11783005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800" b="1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𝟕</m:t>
                          </m:r>
                        </m:e>
                      </m:rad>
                    </m:oMath>
                  </a14:m>
                  <a:r>
                    <a:rPr lang="en-US" sz="48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9479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1812F0-72B6-4695-918E-1559D10E093B}"/>
                </a:ext>
              </a:extLst>
            </p:cNvPr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80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7</a:t>
              </a:r>
              <a:r>
                <a:rPr lang="en-US" sz="48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800" b="1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𝟓</m:t>
                          </m:r>
                        </m:e>
                      </m:rad>
                    </m:oMath>
                  </a14:m>
                  <a:r>
                    <a:rPr lang="en-US" sz="48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9479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FE3254-D4F7-4AE6-9631-67D4D43B93C6}"/>
                </a:ext>
              </a:extLst>
            </p:cNvPr>
            <p:cNvSpPr/>
            <p:nvPr/>
          </p:nvSpPr>
          <p:spPr>
            <a:xfrm>
              <a:off x="9556076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  <a:r>
                <a: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12644429" y="5195768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>
              <a:solidFill>
                <a:prstClr val="white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490548" y="2568581"/>
            <a:ext cx="23594672" cy="2423689"/>
            <a:chOff x="1272211" y="3895330"/>
            <a:chExt cx="23594672" cy="2423688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3895330"/>
              <a:ext cx="23594672" cy="2423688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719E236-B0D7-442E-8A08-3228625765BF}"/>
                </a:ext>
              </a:extLst>
            </p:cNvPr>
            <p:cNvGrpSpPr/>
            <p:nvPr/>
          </p:nvGrpSpPr>
          <p:grpSpPr>
            <a:xfrm>
              <a:off x="1362045" y="4022855"/>
              <a:ext cx="3503060" cy="865576"/>
              <a:chOff x="2028795" y="4384805"/>
              <a:chExt cx="3503060" cy="865576"/>
            </a:xfrm>
          </p:grpSpPr>
          <p:sp>
            <p:nvSpPr>
              <p:cNvPr id="23" name="Freeform 20">
                <a:extLst>
                  <a:ext uri="{FF2B5EF4-FFF2-40B4-BE49-F238E27FC236}">
                    <a16:creationId xmlns:a16="http://schemas.microsoft.com/office/drawing/2014/main" id="{B393AAC4-D254-453D-8479-B404D455FFB8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364273" y="3082799"/>
                <a:ext cx="832104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rgbClr val="FFF9BC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641E29D-906E-4634-ADED-96B1E8DA8216}"/>
                  </a:ext>
                </a:extLst>
              </p:cNvPr>
              <p:cNvSpPr txBox="1"/>
              <p:nvPr/>
            </p:nvSpPr>
            <p:spPr>
              <a:xfrm>
                <a:off x="2542253" y="4384805"/>
                <a:ext cx="2895398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7 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1700483" y="7919242"/>
                <a:ext cx="12368337" cy="10165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có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𝑶𝑴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(−</m:t>
                            </m:r>
                            <m:r>
                              <a:rPr lang="en-US" sz="4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</m:oMath>
                </a14:m>
                <a:endPara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0483" y="7919242"/>
                <a:ext cx="12368337" cy="1016560"/>
              </a:xfrm>
              <a:prstGeom prst="rect">
                <a:avLst/>
              </a:prstGeom>
              <a:blipFill>
                <a:blip r:embed="rId5"/>
                <a:stretch>
                  <a:fillRect l="-2267" t="-2395" b="-2395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3080608" y="2697262"/>
                <a:ext cx="20623874" cy="17971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Trong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Oxy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en-US" sz="4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𝑶𝑴</m:t>
                        </m:r>
                        <m:r>
                          <a:rPr lang="en-US" sz="4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bằng ? 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0608" y="2697262"/>
                <a:ext cx="20623874" cy="1797159"/>
              </a:xfrm>
              <a:prstGeom prst="rect">
                <a:avLst/>
              </a:prstGeom>
              <a:blipFill>
                <a:blip r:embed="rId6"/>
                <a:stretch>
                  <a:fillRect l="-1330" t="-6102" r="-2187" b="-1661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669002" y="1685889"/>
            <a:ext cx="98296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  <p:pic>
        <p:nvPicPr>
          <p:cNvPr id="20" name="Picture 21">
            <a:extLst>
              <a:ext uri="{FF2B5EF4-FFF2-40B4-BE49-F238E27FC236}">
                <a16:creationId xmlns:a16="http://schemas.microsoft.com/office/drawing/2014/main" id="{751F4B18-4F2B-9F93-46AB-3DEBF995DA8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340" y="2590803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ln w="38100" cap="sq">
            <a:solidFill>
              <a:srgbClr val="91720D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48710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-72643" y="6553200"/>
            <a:ext cx="23941001" cy="6412385"/>
            <a:chOff x="-27280" y="3685364"/>
            <a:chExt cx="23094619" cy="6412384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3685364"/>
              <a:ext cx="22682027" cy="6412384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-27280" y="3685364"/>
              <a:ext cx="4068477" cy="1079473"/>
              <a:chOff x="334670" y="3952064"/>
              <a:chExt cx="4068477" cy="1079473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774" y="2964756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380491" y="4098668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34670" y="3952064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620483" y="510540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𝟏𝟑</m:t>
                          </m:r>
                        </m:e>
                      </m:rad>
                    </m:oMath>
                  </a14:m>
                  <a:r>
                    <a:rPr lang="en-US" sz="4800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9479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e>
                      </m:rad>
                    </m:oMath>
                  </a14:m>
                  <a:r>
                    <a:rPr lang="en-US" sz="4800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9479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𝟕</m:t>
                          </m:r>
                        </m:e>
                      </m:rad>
                    </m:oMath>
                  </a14:m>
                  <a:r>
                    <a:rPr lang="en-US" sz="4800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9479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e>
                      </m:rad>
                    </m:oMath>
                  </a14:m>
                  <a:r>
                    <a:rPr lang="en-US" sz="48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 b="-9479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6623067" y="5219738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4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>
              <a:solidFill>
                <a:prstClr val="white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0" y="2590803"/>
            <a:ext cx="23943880" cy="2401467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8</a:t>
                  </a: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1FB11C65-8BD6-48B2-A424-E6F4B06755C4}"/>
              </a:ext>
            </a:extLst>
          </p:cNvPr>
          <p:cNvSpPr txBox="1"/>
          <p:nvPr/>
        </p:nvSpPr>
        <p:spPr>
          <a:xfrm>
            <a:off x="4852863" y="6936076"/>
            <a:ext cx="133109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4083442" y="3059351"/>
                <a:ext cx="19319686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pt-BR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pt-BR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độ dài của Vectơ</a:t>
                </a:r>
                <a:r>
                  <a:rPr lang="en-US" sz="48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pt-BR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442" y="3059351"/>
                <a:ext cx="19319686" cy="830997"/>
              </a:xfrm>
              <a:prstGeom prst="rect">
                <a:avLst/>
              </a:prstGeom>
              <a:blipFill>
                <a:blip r:embed="rId8"/>
                <a:stretch>
                  <a:fillRect l="-1452" t="-19853" b="-352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760373" y="1685889"/>
            <a:ext cx="800219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9D7F211C-0712-5060-C88E-4F9562CF1746}"/>
                  </a:ext>
                </a:extLst>
              </p:cNvPr>
              <p:cNvSpPr txBox="1"/>
              <p:nvPr/>
            </p:nvSpPr>
            <p:spPr>
              <a:xfrm>
                <a:off x="1174726" y="7943746"/>
                <a:ext cx="16655578" cy="11710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1200"/>
                  </a:spcBef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𝟏𝟑</m:t>
                        </m:r>
                      </m:e>
                    </m:ra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9D7F211C-0712-5060-C88E-4F9562CF17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726" y="7943746"/>
                <a:ext cx="16655578" cy="1171026"/>
              </a:xfrm>
              <a:prstGeom prst="rect">
                <a:avLst/>
              </a:prstGeom>
              <a:blipFill>
                <a:blip r:embed="rId9"/>
                <a:stretch>
                  <a:fillRect b="-234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84049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  <p:bldP spid="3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248400" y="914400"/>
            <a:ext cx="12484100" cy="302069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TỔNG KẾT BÀI HỌC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4800600"/>
            <a:ext cx="18804255" cy="230695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marL="0" marR="0" lvl="0" indent="0" algn="l" defTabSz="21774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1. </a:t>
            </a:r>
            <a:r>
              <a:rPr lang="vi-VN" altLang="en-US" sz="7200" dirty="0">
                <a:solidFill>
                  <a:srgbClr val="FF0000"/>
                </a:solidFill>
                <a:latin typeface="Times New Roman" panose="02020603050405020304" charset="0"/>
              </a:rPr>
              <a:t>Biểu thức tọa độ các phép toán </a:t>
            </a:r>
            <a:r>
              <a:rPr lang="vi-VN" altLang="en-US" sz="7200" dirty="0" err="1">
                <a:solidFill>
                  <a:srgbClr val="FF0000"/>
                </a:solidFill>
                <a:latin typeface="Times New Roman" panose="02020603050405020304" charset="0"/>
              </a:rPr>
              <a:t>vectơ</a:t>
            </a:r>
            <a:r>
              <a:rPr kumimoji="0" lang="vi-VN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. </a:t>
            </a:r>
          </a:p>
          <a:p>
            <a:pPr marL="0" marR="0" lvl="0" indent="0" algn="l" defTabSz="21774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6" name="TextBox 3"/>
          <p:cNvSpPr txBox="1"/>
          <p:nvPr/>
        </p:nvSpPr>
        <p:spPr>
          <a:xfrm>
            <a:off x="609600" y="6350635"/>
            <a:ext cx="2393950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marL="0" marR="0" lvl="0" indent="0" algn="l" defTabSz="21774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   </a:t>
            </a:r>
            <a:r>
              <a:rPr kumimoji="0" lang="vi-VN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2.</a:t>
            </a:r>
            <a:r>
              <a:rPr kumimoji="0" lang="vi-VN" altLang="en-US" sz="7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 Điều kiện hai </a:t>
            </a:r>
            <a:r>
              <a:rPr kumimoji="0" lang="vi-VN" altLang="en-US" sz="7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vectơ</a:t>
            </a:r>
            <a:r>
              <a:rPr kumimoji="0" lang="vi-VN" altLang="en-US" sz="7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 cùng phương</a:t>
            </a:r>
            <a:r>
              <a:rPr kumimoji="0" lang="vi-VN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inh-nen-powerpoin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711660" cy="15292070"/>
          </a:xfrm>
          <a:prstGeom prst="rect">
            <a:avLst/>
          </a:prstGeom>
        </p:spPr>
      </p:pic>
      <p:sp>
        <p:nvSpPr>
          <p:cNvPr id="12" name="Subtitle 5"/>
          <p:cNvSpPr>
            <a:spLocks noGrp="1"/>
          </p:cNvSpPr>
          <p:nvPr/>
        </p:nvSpPr>
        <p:spPr>
          <a:xfrm>
            <a:off x="552450" y="4953000"/>
            <a:ext cx="22784435" cy="21977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rtlCol="0" anchor="t" anchorCtr="0" compatLnSpc="1"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1774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baseline="0" noProof="0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CẢM ƠN </a:t>
            </a:r>
            <a:r>
              <a:rPr kumimoji="0" lang="vi-VN" sz="8000" b="1" i="0" u="none" strike="noStrike" kern="1200" cap="none" spc="0" normalizeH="0" baseline="0" noProof="0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QÚY </a:t>
            </a:r>
            <a:r>
              <a:rPr kumimoji="0" lang="en-US" sz="8000" b="1" i="0" u="none" strike="noStrike" kern="1200" cap="none" spc="0" normalizeH="0" baseline="0" noProof="0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THẦY CÔ  ĐÃ ĐẾN DỰ GIỜ</a:t>
            </a:r>
          </a:p>
          <a:p>
            <a:pPr marL="0" marR="0" lvl="0" indent="0" algn="ctr" defTabSz="21774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Lớp</a:t>
            </a:r>
            <a:r>
              <a:rPr kumimoji="0" lang="en-US" sz="8000" b="1" i="0" u="none" strike="noStrike" kern="1200" cap="none" spc="0" normalizeH="0" baseline="0" noProof="0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1</a:t>
            </a:r>
            <a:r>
              <a:rPr kumimoji="0" lang="vi-VN" altLang="en-US" sz="8000" b="1" i="0" u="none" strike="noStrike" kern="1200" cap="none" spc="0" normalizeH="0" baseline="0" noProof="0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0</a:t>
            </a:r>
            <a:r>
              <a:rPr kumimoji="0" lang="en-US" sz="8000" b="1" i="0" u="none" strike="noStrike" kern="1200" cap="none" spc="0" normalizeH="0" baseline="0" noProof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A</a:t>
            </a:r>
            <a:r>
              <a:rPr kumimoji="0" lang="en-US" sz="8000" b="1" i="0" u="none" strike="noStrike" kern="1200" cap="none" spc="0" normalizeH="0" baseline="0" noProof="0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7</a:t>
            </a:r>
            <a:endParaRPr kumimoji="0" lang="vi-VN" altLang="en-US" sz="8000" b="1" i="0" u="none" strike="noStrike" kern="1200" cap="none" spc="0" normalizeH="0" baseline="0" noProof="0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228600" y="76200"/>
            <a:ext cx="2362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21774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kumimoji="0" lang="vi-VN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  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vi-VN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KHỞI ĐỘNG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43A0DA5B-0B50-B97C-CDC0-31CA6595B50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1564" y="2133600"/>
                <a:ext cx="23740872" cy="108966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Clr>
                    <a:srgbClr val="FF0000"/>
                  </a:buClr>
                  <a:buNone/>
                </a:pP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𝒋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0000"/>
                  </a:lnSpc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dẫn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indent="0">
                  <a:lnSpc>
                    <a:spcPct val="100000"/>
                  </a:lnSpc>
                  <a:buClr>
                    <a:srgbClr val="FF0000"/>
                  </a:buClr>
                  <a:buNone/>
                </a:pP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⟹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𝒋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;</a:t>
                </a:r>
              </a:p>
              <a:p>
                <a:pPr marL="0" indent="0">
                  <a:lnSpc>
                    <a:spcPct val="100000"/>
                  </a:lnSpc>
                  <a:buClr>
                    <a:srgbClr val="FF0000"/>
                  </a:buClr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⟹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𝒋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; </a:t>
                </a:r>
              </a:p>
              <a:p>
                <a:pPr marL="0" indent="0">
                  <a:lnSpc>
                    <a:spcPct val="100000"/>
                  </a:lnSpc>
                  <a:buClr>
                    <a:srgbClr val="FF0000"/>
                  </a:buClr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buClr>
                    <a:srgbClr val="FF0000"/>
                  </a:buClr>
                  <a:buNone/>
                </a:pP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e>
                    </m:d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e>
                    </m:d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𝒋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𝒋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⟹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𝒊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𝒋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𝟏𝟐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𝒋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⟹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𝟏𝟐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𝒊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𝒋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𝟏𝟐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𝒋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⟹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𝟖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𝟏𝟐</m:t>
                        </m:r>
                      </m:e>
                    </m:d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43A0DA5B-0B50-B97C-CDC0-31CA6595B5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564" y="2133600"/>
                <a:ext cx="23740872" cy="10896600"/>
              </a:xfrm>
              <a:prstGeom prst="rect">
                <a:avLst/>
              </a:prstGeom>
              <a:blipFill>
                <a:blip r:embed="rId3"/>
                <a:stretch>
                  <a:fillRect l="-1155" t="-83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9278" y="2647950"/>
                <a:ext cx="23740872" cy="108204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v"/>
                </a:pP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Khi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•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m:rPr>
                        <m:nor/>
                      </m:rPr>
                      <a:rPr lang="en-US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      </m:t>
                    </m:r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•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m:rPr>
                        <m:nor/>
                      </m:rPr>
                      <a:rPr lang="en-US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    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•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𝒌𝒙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𝒌𝒚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𝒌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lvl="0" indent="0" defTabSz="2177278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Wingdings"/>
                </a:endParaRPr>
              </a:p>
              <a:p>
                <a:pPr marL="0" lvl="0" indent="0" defTabSz="2177278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"/>
                  </a:rPr>
                  <a:t> 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VD1: 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dẫn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b="1" dirty="0">
                  <a:latin typeface="Tahom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)+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	 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278" y="2647950"/>
                <a:ext cx="23740872" cy="10820400"/>
              </a:xfrm>
              <a:prstGeom prst="rect">
                <a:avLst/>
              </a:prstGeom>
              <a:blipFill>
                <a:blip r:embed="rId3"/>
                <a:stretch>
                  <a:fillRect l="-1129" t="-84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4C0A54A7-B269-4B7D-8782-98F22FCDEB57}"/>
              </a:ext>
            </a:extLst>
          </p:cNvPr>
          <p:cNvSpPr txBox="1">
            <a:spLocks/>
          </p:cNvSpPr>
          <p:nvPr/>
        </p:nvSpPr>
        <p:spPr>
          <a:xfrm>
            <a:off x="323850" y="1809750"/>
            <a:ext cx="16002000" cy="76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91440" bIns="91440" anchor="ctr" anchorCtr="0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vi-VN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BIỂU THỨC TỌA ĐỘ CỦA CÁC PHÉP TOÁN VECTƠ</a:t>
            </a:r>
          </a:p>
        </p:txBody>
      </p:sp>
      <p:graphicFrame>
        <p:nvGraphicFramePr>
          <p:cNvPr id="2" name="Đối tượng 1">
            <a:extLst>
              <a:ext uri="{FF2B5EF4-FFF2-40B4-BE49-F238E27FC236}">
                <a16:creationId xmlns:a16="http://schemas.microsoft.com/office/drawing/2014/main" id="{308F2B8B-6692-1DEF-ADE5-076C05EA7F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104571"/>
              </p:ext>
            </p:extLst>
          </p:nvPr>
        </p:nvGraphicFramePr>
        <p:xfrm>
          <a:off x="4756150" y="2393950"/>
          <a:ext cx="190500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0440" imgH="152280" progId="Equation.KSEE3">
                  <p:embed/>
                </p:oleObj>
              </mc:Choice>
              <mc:Fallback>
                <p:oleObj name="Equation" r:id="rId4" imgW="190440" imgH="152280" progId="Equation.KSEE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56150" y="2393950"/>
                        <a:ext cx="190500" cy="15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67337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9278" y="2647950"/>
                <a:ext cx="23740872" cy="108204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defTabSz="2177278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Wingdings"/>
                </a:endParaRPr>
              </a:p>
              <a:p>
                <a:pPr marL="0" lvl="0" indent="0" defTabSz="2177278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"/>
                  </a:rPr>
                  <a:t>  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VD2: 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dẫn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b="1" dirty="0">
                  <a:latin typeface="Tahom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=&gt;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                      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d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278" y="2647950"/>
                <a:ext cx="23740872" cy="10820400"/>
              </a:xfrm>
              <a:prstGeom prst="rect">
                <a:avLst/>
              </a:prstGeom>
              <a:blipFill>
                <a:blip r:embed="rId3"/>
                <a:stretch>
                  <a:fillRect l="-112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4C0A54A7-B269-4B7D-8782-98F22FCDEB57}"/>
              </a:ext>
            </a:extLst>
          </p:cNvPr>
          <p:cNvSpPr txBox="1">
            <a:spLocks/>
          </p:cNvSpPr>
          <p:nvPr/>
        </p:nvSpPr>
        <p:spPr>
          <a:xfrm>
            <a:off x="323850" y="1809750"/>
            <a:ext cx="16002000" cy="76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91440" bIns="91440" anchor="ctr" anchorCtr="0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vi-VN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BIỂU THỨC TỌA ĐỘ CỦA CÁC PHÉP TOÁN VECTƠ</a:t>
            </a:r>
          </a:p>
        </p:txBody>
      </p:sp>
      <p:graphicFrame>
        <p:nvGraphicFramePr>
          <p:cNvPr id="2" name="Đối tượng 1">
            <a:extLst>
              <a:ext uri="{FF2B5EF4-FFF2-40B4-BE49-F238E27FC236}">
                <a16:creationId xmlns:a16="http://schemas.microsoft.com/office/drawing/2014/main" id="{308F2B8B-6692-1DEF-ADE5-076C05EA7F5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56150" y="2393950"/>
          <a:ext cx="190500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0440" imgH="152280" progId="Equation.KSEE3">
                  <p:embed/>
                </p:oleObj>
              </mc:Choice>
              <mc:Fallback>
                <p:oleObj name="Equation" r:id="rId4" imgW="190440" imgH="152280" progId="Equation.KSEE3">
                  <p:embed/>
                  <p:pic>
                    <p:nvPicPr>
                      <p:cNvPr id="2" name="Đối tượng 1">
                        <a:extLst>
                          <a:ext uri="{FF2B5EF4-FFF2-40B4-BE49-F238E27FC236}">
                            <a16:creationId xmlns:a16="http://schemas.microsoft.com/office/drawing/2014/main" id="{308F2B8B-6692-1DEF-ADE5-076C05EA7F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56150" y="2393950"/>
                        <a:ext cx="190500" cy="15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86828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9278" y="2647950"/>
                <a:ext cx="23740872" cy="108204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defTabSz="2177278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Wingdings"/>
                </a:endParaRPr>
              </a:p>
              <a:p>
                <a:pPr marL="0" lvl="0" indent="0" defTabSz="2177278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"/>
                  </a:rPr>
                  <a:t> HĐ2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hay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lvl="0" defTabSz="2177278">
                  <a:lnSpc>
                    <a:spcPct val="100000"/>
                  </a:lnSpc>
                  <a:spcBef>
                    <a:spcPts val="0"/>
                  </a:spcBef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dẫn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=&gt;</m:t>
                    </m:r>
                  </m:oMath>
                </a14:m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                     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Do 2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ü"/>
                </a:pP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tồn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′=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𝒌𝒙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′=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𝒌𝒚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(hay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</m:den>
                    </m:f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𝒙𝒚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278" y="2647950"/>
                <a:ext cx="23740872" cy="10820400"/>
              </a:xfrm>
              <a:prstGeom prst="rect">
                <a:avLst/>
              </a:prstGeom>
              <a:blipFill>
                <a:blip r:embed="rId3"/>
                <a:stretch>
                  <a:fillRect l="-112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4C0A54A7-B269-4B7D-8782-98F22FCDEB57}"/>
              </a:ext>
            </a:extLst>
          </p:cNvPr>
          <p:cNvSpPr txBox="1">
            <a:spLocks/>
          </p:cNvSpPr>
          <p:nvPr/>
        </p:nvSpPr>
        <p:spPr>
          <a:xfrm>
            <a:off x="323850" y="1809750"/>
            <a:ext cx="16002000" cy="76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91440" bIns="91440" anchor="ctr" anchorCtr="0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vi-VN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BIỂU THỨC TỌA ĐỘ CỦA CÁC PHÉP TOÁN VECTƠ</a:t>
            </a:r>
          </a:p>
        </p:txBody>
      </p:sp>
      <p:graphicFrame>
        <p:nvGraphicFramePr>
          <p:cNvPr id="2" name="Đối tượng 1">
            <a:extLst>
              <a:ext uri="{FF2B5EF4-FFF2-40B4-BE49-F238E27FC236}">
                <a16:creationId xmlns:a16="http://schemas.microsoft.com/office/drawing/2014/main" id="{308F2B8B-6692-1DEF-ADE5-076C05EA7F5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56150" y="2393950"/>
          <a:ext cx="190500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0440" imgH="152280" progId="Equation.KSEE3">
                  <p:embed/>
                </p:oleObj>
              </mc:Choice>
              <mc:Fallback>
                <p:oleObj name="Equation" r:id="rId4" imgW="190440" imgH="152280" progId="Equation.KSEE3">
                  <p:embed/>
                  <p:pic>
                    <p:nvPicPr>
                      <p:cNvPr id="2" name="Đối tượng 1">
                        <a:extLst>
                          <a:ext uri="{FF2B5EF4-FFF2-40B4-BE49-F238E27FC236}">
                            <a16:creationId xmlns:a16="http://schemas.microsoft.com/office/drawing/2014/main" id="{308F2B8B-6692-1DEF-ADE5-076C05EA7F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56150" y="2393950"/>
                        <a:ext cx="190500" cy="15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37176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8328" y="2667000"/>
                <a:ext cx="14749272" cy="108965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5000"/>
                  </a:lnSpc>
                  <a:spcBef>
                    <a:spcPts val="0"/>
                  </a:spcBef>
                  <a:buClr>
                    <a:srgbClr val="FF0000"/>
                  </a:buClr>
                  <a:buFont typeface="Wingdings" panose="05000000000000000000" pitchFamily="2" charset="2"/>
                  <a:buChar char="q"/>
                </a:pPr>
                <a:r>
                  <a:rPr lang="en-US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HĐ3: 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𝑸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𝑶𝒙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tung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𝑶𝒚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𝑯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𝟑𝟓</m:t>
                        </m:r>
                      </m:e>
                    </m:d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25000"/>
                  </a:lnSpc>
                  <a:spcBef>
                    <a:spcPts val="0"/>
                  </a:spcBef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𝑶𝒙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diễn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𝑶𝑷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𝑶𝑷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25000"/>
                  </a:lnSpc>
                  <a:spcBef>
                    <a:spcPts val="0"/>
                  </a:spcBef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𝑶𝒚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𝑸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diễn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𝑶𝑸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𝒋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𝑶𝑸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25000"/>
                  </a:lnSpc>
                  <a:spcBef>
                    <a:spcPts val="0"/>
                  </a:spcBef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𝑶𝑴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25000"/>
                  </a:lnSpc>
                  <a:spcBef>
                    <a:spcPts val="0"/>
                  </a:spcBef>
                  <a:buNone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28" y="2667000"/>
                <a:ext cx="14749272" cy="10896599"/>
              </a:xfrm>
              <a:prstGeom prst="rect">
                <a:avLst/>
              </a:prstGeom>
              <a:blipFill>
                <a:blip r:embed="rId3"/>
                <a:stretch>
                  <a:fillRect l="-1859" t="-56" r="-16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91EFB9E1-C2C8-4179-962F-C0CDC30C73C0}"/>
              </a:ext>
            </a:extLst>
          </p:cNvPr>
          <p:cNvSpPr txBox="1">
            <a:spLocks/>
          </p:cNvSpPr>
          <p:nvPr/>
        </p:nvSpPr>
        <p:spPr>
          <a:xfrm>
            <a:off x="323850" y="1809750"/>
            <a:ext cx="16002000" cy="76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91440" bIns="91440" anchor="ctr" anchorCtr="0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vi-VN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BIỂU THỨC TỌA ĐỘ CỦA CÁC PHÉP TOÁN VECTƠ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358872" y="2667000"/>
                <a:ext cx="8686800" cy="108965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 4.35</a:t>
                </a:r>
              </a:p>
              <a:p>
                <a:pPr algn="just">
                  <a:lnSpc>
                    <a:spcPct val="100000"/>
                  </a:lnSpc>
                  <a:spcBef>
                    <a:spcPts val="600"/>
                  </a:spcBef>
                  <a:buFont typeface="Wingdings" panose="05000000000000000000" pitchFamily="2" charset="2"/>
                  <a:buChar char="Ø"/>
                </a:pPr>
                <a:r>
                  <a:rPr lang="fr-FR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Hướng dẫn: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fr-FR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</a:t>
                </a: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Đ</m:t>
                    </m:r>
                    <m:r>
                      <m:rPr>
                        <m:nor/>
                      </m:rPr>
                      <a:rPr lang="en-US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i</m:t>
                    </m:r>
                    <m:r>
                      <m:rPr>
                        <m:nor/>
                      </m:rPr>
                      <a:rPr lang="en-US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ể</m:t>
                    </m:r>
                    <m:r>
                      <m:rPr>
                        <m:nor/>
                      </m:rPr>
                      <a:rPr lang="en-US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m</m:t>
                    </m:r>
                    <m:r>
                      <m:rPr>
                        <m:nor/>
                      </m:rPr>
                      <a:rPr lang="en-US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𝑷</m:t>
                    </m:r>
                    <m:r>
                      <m:rPr>
                        <m:nor/>
                      </m:rPr>
                      <a:rPr lang="en-US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bi</m:t>
                    </m:r>
                    <m:r>
                      <m:rPr>
                        <m:nor/>
                      </m:rPr>
                      <a:rPr lang="en-US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ể</m:t>
                    </m:r>
                    <m:r>
                      <m:rPr>
                        <m:nor/>
                      </m:rPr>
                      <a:rPr lang="en-US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u</m:t>
                    </m:r>
                    <m:r>
                      <m:rPr>
                        <m:nor/>
                      </m:rPr>
                      <a:rPr lang="en-US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di</m:t>
                    </m:r>
                    <m:r>
                      <m:rPr>
                        <m:nor/>
                      </m:rPr>
                      <a:rPr lang="en-US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ễ</m:t>
                    </m:r>
                    <m:r>
                      <m:rPr>
                        <m:nor/>
                      </m:rPr>
                      <a:rPr lang="en-US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en-US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s</m:t>
                    </m:r>
                    <m:r>
                      <m:rPr>
                        <m:nor/>
                      </m:rPr>
                      <a:rPr lang="en-US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ố 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m:rPr>
                        <m:nor/>
                      </m:rPr>
                      <a:rPr lang="en-US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𝑶𝑷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acc>
                  </m:oMath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𝑶𝑷</m:t>
                            </m:r>
                          </m:e>
                        </m:acc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𝑶𝑷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fr-FR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8872" y="2667000"/>
                <a:ext cx="8686800" cy="10896599"/>
              </a:xfrm>
              <a:prstGeom prst="rect">
                <a:avLst/>
              </a:prstGeom>
              <a:blipFill>
                <a:blip r:embed="rId4"/>
                <a:stretch>
                  <a:fillRect l="-315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A picture containing text, red, dark&#10;&#10;Description automatically generated">
            <a:extLst>
              <a:ext uri="{FF2B5EF4-FFF2-40B4-BE49-F238E27FC236}">
                <a16:creationId xmlns:a16="http://schemas.microsoft.com/office/drawing/2014/main" id="{CF0E3ECF-D6BB-4154-8F3C-18363D5936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30600" y="2667000"/>
            <a:ext cx="7162800" cy="513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5518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8328" y="2667000"/>
                <a:ext cx="14749272" cy="108965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5000"/>
                  </a:lnSpc>
                  <a:spcBef>
                    <a:spcPts val="0"/>
                  </a:spcBef>
                  <a:buClr>
                    <a:srgbClr val="FF0000"/>
                  </a:buClr>
                  <a:buFont typeface="Wingdings" panose="05000000000000000000" pitchFamily="2" charset="2"/>
                  <a:buChar char="q"/>
                </a:pPr>
                <a:r>
                  <a:rPr lang="en-US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HĐ3: 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𝑸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𝑶𝒙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tung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𝑶𝒚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𝑯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𝟑𝟓</m:t>
                        </m:r>
                      </m:e>
                    </m:d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25000"/>
                  </a:lnSpc>
                  <a:spcBef>
                    <a:spcPts val="0"/>
                  </a:spcBef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𝑶𝒙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diễn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𝑶𝑷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𝑶𝑷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25000"/>
                  </a:lnSpc>
                  <a:spcBef>
                    <a:spcPts val="0"/>
                  </a:spcBef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𝑶𝒚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𝑸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diễn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𝑶𝑸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𝒋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𝑶𝑸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25000"/>
                  </a:lnSpc>
                  <a:spcBef>
                    <a:spcPts val="0"/>
                  </a:spcBef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𝑶𝑴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25000"/>
                  </a:lnSpc>
                  <a:spcBef>
                    <a:spcPts val="0"/>
                  </a:spcBef>
                  <a:buNone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28" y="2667000"/>
                <a:ext cx="14749272" cy="10896599"/>
              </a:xfrm>
              <a:prstGeom prst="rect">
                <a:avLst/>
              </a:prstGeom>
              <a:blipFill>
                <a:blip r:embed="rId3"/>
                <a:stretch>
                  <a:fillRect l="-1859" t="-56" r="-140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91EFB9E1-C2C8-4179-962F-C0CDC30C73C0}"/>
              </a:ext>
            </a:extLst>
          </p:cNvPr>
          <p:cNvSpPr txBox="1">
            <a:spLocks/>
          </p:cNvSpPr>
          <p:nvPr/>
        </p:nvSpPr>
        <p:spPr>
          <a:xfrm>
            <a:off x="323850" y="1809750"/>
            <a:ext cx="16002000" cy="76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91440" bIns="91440" anchor="ctr" anchorCtr="0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vi-VN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BIỂU THỨC TỌA ĐỘ CỦA CÁC PHÉP TOÁN VECTƠ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358872" y="2667000"/>
                <a:ext cx="8686800" cy="108965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 4.35</a:t>
                </a:r>
              </a:p>
              <a:p>
                <a:pPr algn="just">
                  <a:lnSpc>
                    <a:spcPct val="100000"/>
                  </a:lnSpc>
                  <a:spcBef>
                    <a:spcPts val="600"/>
                  </a:spcBef>
                  <a:buFont typeface="Wingdings" panose="05000000000000000000" pitchFamily="2" charset="2"/>
                  <a:buChar char="Ø"/>
                </a:pPr>
                <a:r>
                  <a:rPr lang="fr-FR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Hướng dẫn: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fr-FR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</a:t>
                </a: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Đ</m:t>
                    </m:r>
                    <m:r>
                      <m:rPr>
                        <m:nor/>
                      </m:rPr>
                      <a:rPr lang="en-US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i</m:t>
                    </m:r>
                    <m:r>
                      <m:rPr>
                        <m:nor/>
                      </m:rPr>
                      <a:rPr lang="en-US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ể</m:t>
                    </m:r>
                    <m:r>
                      <m:rPr>
                        <m:nor/>
                      </m:rPr>
                      <a:rPr lang="en-US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m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𝑸</m:t>
                    </m:r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bi</m:t>
                    </m:r>
                    <m:r>
                      <m:rPr>
                        <m:nor/>
                      </m:rPr>
                      <a:rPr lang="en-US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ể</m:t>
                    </m:r>
                    <m:r>
                      <m:rPr>
                        <m:nor/>
                      </m:rPr>
                      <a:rPr lang="en-US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u</m:t>
                    </m:r>
                    <m:r>
                      <m:rPr>
                        <m:nor/>
                      </m:rPr>
                      <a:rPr lang="en-US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di</m:t>
                    </m:r>
                    <m:r>
                      <m:rPr>
                        <m:nor/>
                      </m:rPr>
                      <a:rPr lang="en-US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ễ</m:t>
                    </m:r>
                    <m:r>
                      <m:rPr>
                        <m:nor/>
                      </m:rPr>
                      <a:rPr lang="en-US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en-US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s</m:t>
                    </m:r>
                    <m:r>
                      <m:rPr>
                        <m:nor/>
                      </m:rPr>
                      <a:rPr lang="en-US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ố 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m:rPr>
                        <m:nor/>
                      </m:rPr>
                      <a:rPr lang="en-US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acc>
                  </m:oMath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𝑶𝑸</m:t>
                            </m:r>
                          </m:e>
                        </m:acc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𝑶𝑸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fr-FR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8872" y="2667000"/>
                <a:ext cx="8686800" cy="10896599"/>
              </a:xfrm>
              <a:prstGeom prst="rect">
                <a:avLst/>
              </a:prstGeom>
              <a:blipFill>
                <a:blip r:embed="rId4"/>
                <a:stretch>
                  <a:fillRect l="-315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A picture containing text, red, dark&#10;&#10;Description automatically generated">
            <a:extLst>
              <a:ext uri="{FF2B5EF4-FFF2-40B4-BE49-F238E27FC236}">
                <a16:creationId xmlns:a16="http://schemas.microsoft.com/office/drawing/2014/main" id="{CF0E3ECF-D6BB-4154-8F3C-18363D5936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30600" y="2667000"/>
            <a:ext cx="7162800" cy="513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9794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8328" y="2667000"/>
                <a:ext cx="14749272" cy="108965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5000"/>
                  </a:lnSpc>
                  <a:spcBef>
                    <a:spcPts val="0"/>
                  </a:spcBef>
                  <a:buClr>
                    <a:srgbClr val="FF0000"/>
                  </a:buClr>
                  <a:buFont typeface="Wingdings" panose="05000000000000000000" pitchFamily="2" charset="2"/>
                  <a:buChar char="q"/>
                </a:pPr>
                <a:r>
                  <a:rPr lang="en-US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HĐ3: 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𝑸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𝑶𝒙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tung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𝑶𝒚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𝑯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𝟑𝟓</m:t>
                        </m:r>
                      </m:e>
                    </m:d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25000"/>
                  </a:lnSpc>
                  <a:spcBef>
                    <a:spcPts val="0"/>
                  </a:spcBef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𝑶𝒙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diễn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𝑶𝑷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𝑶𝑷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25000"/>
                  </a:lnSpc>
                  <a:spcBef>
                    <a:spcPts val="0"/>
                  </a:spcBef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𝑶𝒚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𝑸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diễn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𝑶𝑸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𝒋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𝑶𝑸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25000"/>
                  </a:lnSpc>
                  <a:spcBef>
                    <a:spcPts val="0"/>
                  </a:spcBef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𝑶𝑴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25000"/>
                  </a:lnSpc>
                  <a:spcBef>
                    <a:spcPts val="0"/>
                  </a:spcBef>
                  <a:buNone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28" y="2667000"/>
                <a:ext cx="14749272" cy="10896599"/>
              </a:xfrm>
              <a:prstGeom prst="rect">
                <a:avLst/>
              </a:prstGeom>
              <a:blipFill>
                <a:blip r:embed="rId3"/>
                <a:stretch>
                  <a:fillRect l="-1859" t="-56" r="-140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91EFB9E1-C2C8-4179-962F-C0CDC30C73C0}"/>
              </a:ext>
            </a:extLst>
          </p:cNvPr>
          <p:cNvSpPr txBox="1">
            <a:spLocks/>
          </p:cNvSpPr>
          <p:nvPr/>
        </p:nvSpPr>
        <p:spPr>
          <a:xfrm>
            <a:off x="323850" y="1809750"/>
            <a:ext cx="16002000" cy="76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91440" bIns="91440" anchor="ctr" anchorCtr="0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vi-VN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BIỂU THỨC TỌA ĐỘ CỦA CÁC PHÉP TOÁN VECTƠ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358872" y="2667000"/>
                <a:ext cx="8686800" cy="108965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 4.35</a:t>
                </a:r>
              </a:p>
              <a:p>
                <a:pPr algn="just">
                  <a:lnSpc>
                    <a:spcPct val="100000"/>
                  </a:lnSpc>
                  <a:spcBef>
                    <a:spcPts val="600"/>
                  </a:spcBef>
                  <a:buFont typeface="Wingdings" panose="05000000000000000000" pitchFamily="2" charset="2"/>
                  <a:buChar char="Ø"/>
                </a:pPr>
                <a:r>
                  <a:rPr lang="fr-FR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Hướng dẫn: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fr-FR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Độ dài của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𝑶𝑴</m:t>
                        </m:r>
                      </m:e>
                    </m:acc>
                  </m:oMath>
                </a14:m>
                <a:endParaRPr lang="fr-FR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𝑶𝑴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𝑶𝑴</m:t>
                    </m:r>
                  </m:oMath>
                </a14:m>
                <a:endParaRPr lang="en-US" b="1" i="1">
                  <a:latin typeface="Cambria Math" panose="02040503050406030204" pitchFamily="18" charset="0"/>
                  <a:ea typeface="Cambria Math" panose="02040503050406030204" pitchFamily="18" charset="0"/>
                  <a:cs typeface="Tahoma" panose="020B0604030504040204" pitchFamily="34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en-US" b="1"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            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𝑶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𝑷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𝑶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𝑸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endParaRPr lang="en-US" b="1" i="1">
                  <a:latin typeface="Cambria Math" panose="02040503050406030204" pitchFamily="18" charset="0"/>
                  <a:ea typeface="Cambria Math" panose="02040503050406030204" pitchFamily="18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en-US" b="1"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            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  <m:sup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  <m:sup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</m:e>
                    </m:rad>
                  </m:oMath>
                </a14:m>
                <a:endParaRPr lang="en-US" b="1">
                  <a:latin typeface="Cambria Math" panose="02040503050406030204" pitchFamily="18" charset="0"/>
                  <a:ea typeface="Cambria Math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8872" y="2667000"/>
                <a:ext cx="8686800" cy="10896599"/>
              </a:xfrm>
              <a:prstGeom prst="rect">
                <a:avLst/>
              </a:prstGeom>
              <a:blipFill>
                <a:blip r:embed="rId4"/>
                <a:stretch>
                  <a:fillRect l="-315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Shape&#10;&#10;Description automatically generated with low confidence">
            <a:extLst>
              <a:ext uri="{FF2B5EF4-FFF2-40B4-BE49-F238E27FC236}">
                <a16:creationId xmlns:a16="http://schemas.microsoft.com/office/drawing/2014/main" id="{D1497AA9-2B19-4F97-AE29-97BA26F777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83000" y="2667000"/>
            <a:ext cx="7086600" cy="482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3961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2001</Words>
  <Application>Microsoft Office PowerPoint</Application>
  <PresentationFormat>Tùy chỉnh</PresentationFormat>
  <Paragraphs>319</Paragraphs>
  <Slides>25</Slides>
  <Notes>17</Notes>
  <HiddenSlides>0</HiddenSlides>
  <MMClips>0</MMClips>
  <ScaleCrop>false</ScaleCrop>
  <HeadingPairs>
    <vt:vector size="8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1</vt:i4>
      </vt:variant>
      <vt:variant>
        <vt:lpstr>Máy chủ nhúng OLE</vt:lpstr>
      </vt:variant>
      <vt:variant>
        <vt:i4>1</vt:i4>
      </vt:variant>
      <vt:variant>
        <vt:lpstr>Tiêu đề Bản chiếu</vt:lpstr>
      </vt:variant>
      <vt:variant>
        <vt:i4>25</vt:i4>
      </vt:variant>
    </vt:vector>
  </HeadingPairs>
  <TitlesOfParts>
    <vt:vector size="34" baseType="lpstr">
      <vt:lpstr>Arial</vt:lpstr>
      <vt:lpstr>Calibri</vt:lpstr>
      <vt:lpstr>Cambria Math</vt:lpstr>
      <vt:lpstr>Tahoma</vt:lpstr>
      <vt:lpstr>Times New Roman</vt:lpstr>
      <vt:lpstr>Tomaho</vt:lpstr>
      <vt:lpstr>Wingdings</vt:lpstr>
      <vt:lpstr>2_Office Theme</vt:lpstr>
      <vt:lpstr>Equation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/>
  <cp:keywords>thuvienhoclieu.com</cp:keywords>
  <dc:description>thuvienhoclieu.com</dc:description>
  <cp:lastModifiedBy/>
  <cp:revision>1</cp:revision>
  <dcterms:created xsi:type="dcterms:W3CDTF">2022-09-05T16:11:46Z</dcterms:created>
  <dcterms:modified xsi:type="dcterms:W3CDTF">2024-12-12T07:18:00Z</dcterms:modified>
</cp:coreProperties>
</file>