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1" r:id="rId4"/>
    <p:sldId id="262" r:id="rId5"/>
    <p:sldId id="270" r:id="rId6"/>
    <p:sldId id="272" r:id="rId7"/>
    <p:sldId id="266" r:id="rId8"/>
    <p:sldId id="265" r:id="rId9"/>
    <p:sldId id="257" r:id="rId10"/>
    <p:sldId id="258" r:id="rId11"/>
    <p:sldId id="26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0E7CD-00D1-44E5-B13D-F0C2088F4134}"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25327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0E7CD-00D1-44E5-B13D-F0C2088F4134}"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195683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0E7CD-00D1-44E5-B13D-F0C2088F4134}"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129181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0E7CD-00D1-44E5-B13D-F0C2088F4134}"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211205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0E7CD-00D1-44E5-B13D-F0C2088F4134}"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89014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0E7CD-00D1-44E5-B13D-F0C2088F4134}"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54966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0E7CD-00D1-44E5-B13D-F0C2088F4134}"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334987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0E7CD-00D1-44E5-B13D-F0C2088F4134}"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258753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0E7CD-00D1-44E5-B13D-F0C2088F4134}"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381401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0E7CD-00D1-44E5-B13D-F0C2088F4134}"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267232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0E7CD-00D1-44E5-B13D-F0C2088F4134}"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B3D6-41A3-48B8-986E-FC83AEE1C284}" type="slidenum">
              <a:rPr lang="en-US" smtClean="0"/>
              <a:t>‹#›</a:t>
            </a:fld>
            <a:endParaRPr lang="en-US"/>
          </a:p>
        </p:txBody>
      </p:sp>
    </p:spTree>
    <p:extLst>
      <p:ext uri="{BB962C8B-B14F-4D97-AF65-F5344CB8AC3E}">
        <p14:creationId xmlns:p14="http://schemas.microsoft.com/office/powerpoint/2010/main" val="312024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0E7CD-00D1-44E5-B13D-F0C2088F4134}" type="datetimeFigureOut">
              <a:rPr lang="en-US" smtClean="0"/>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B3D6-41A3-48B8-986E-FC83AEE1C284}" type="slidenum">
              <a:rPr lang="en-US" smtClean="0"/>
              <a:t>‹#›</a:t>
            </a:fld>
            <a:endParaRPr lang="en-US"/>
          </a:p>
        </p:txBody>
      </p:sp>
    </p:spTree>
    <p:extLst>
      <p:ext uri="{BB962C8B-B14F-4D97-AF65-F5344CB8AC3E}">
        <p14:creationId xmlns:p14="http://schemas.microsoft.com/office/powerpoint/2010/main" val="193101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764"/>
            <a:ext cx="9067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676400"/>
            <a:ext cx="990600" cy="1200329"/>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10A2 </a:t>
            </a:r>
            <a:endParaRPr lang="en-US" sz="2400" b="1" dirty="0">
              <a:latin typeface="Times New Roman" pitchFamily="18" charset="0"/>
              <a:cs typeface="Times New Roman" pitchFamily="18" charset="0"/>
            </a:endParaRPr>
          </a:p>
        </p:txBody>
      </p:sp>
      <p:sp>
        <p:nvSpPr>
          <p:cNvPr id="6" name="TextBox 5"/>
          <p:cNvSpPr txBox="1"/>
          <p:nvPr/>
        </p:nvSpPr>
        <p:spPr>
          <a:xfrm>
            <a:off x="6968836" y="1676399"/>
            <a:ext cx="1143000" cy="1200329"/>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Kính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thầy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cô</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giáo</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7" name="TextBox 6"/>
          <p:cNvSpPr txBox="1"/>
          <p:nvPr/>
        </p:nvSpPr>
        <p:spPr>
          <a:xfrm>
            <a:off x="415636" y="5410200"/>
            <a:ext cx="8534400" cy="1107996"/>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Tiết</a:t>
            </a:r>
            <a:r>
              <a:rPr lang="en-US" sz="2400" b="1" dirty="0" smtClean="0">
                <a:latin typeface="Times New Roman" pitchFamily="18" charset="0"/>
                <a:cs typeface="Times New Roman" pitchFamily="18" charset="0"/>
              </a:rPr>
              <a:t> 24: BÀI 14: ĐỊNH LUẬT I NEWTON</a:t>
            </a:r>
          </a:p>
          <a:p>
            <a:pPr algn="ctr"/>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HỒ VĂN HÒA</a:t>
            </a:r>
            <a:endParaRPr lang="en-US"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8748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845"/>
            <a:ext cx="8001000" cy="5632311"/>
          </a:xfrm>
          <a:prstGeom prst="rect">
            <a:avLst/>
          </a:prstGeom>
        </p:spPr>
        <p:txBody>
          <a:bodyPr wrap="square">
            <a:spAutoFit/>
          </a:bodyPr>
          <a:lstStyle/>
          <a:p>
            <a:r>
              <a:rPr lang="vi-VN" sz="2400" dirty="0">
                <a:latin typeface="Times New Roman" pitchFamily="18" charset="0"/>
                <a:cs typeface="Times New Roman" pitchFamily="18" charset="0"/>
              </a:rPr>
              <a:t>Tại Điều 11 Thông tư quy định, ở nơi có biển báo "Cự ly tối thiểu giữa hai xe" phải giữ khoảng cách không nhỏ hơn trị số ghi trên biển báo, người lái xe phải giữ một khoảng cách an toàn đối với xe chạy liền trước xe của mình. Cụ thể:</a:t>
            </a:r>
          </a:p>
          <a:p>
            <a:r>
              <a:rPr lang="vi-VN" sz="2400" dirty="0">
                <a:latin typeface="Times New Roman" pitchFamily="18" charset="0"/>
                <a:cs typeface="Times New Roman" pitchFamily="18" charset="0"/>
              </a:rPr>
              <a:t>     - Trong điều kiện mặt đường khô ráo, khoảng cách an toàn ứng với mỗi tốc độ được quy định như sau:</a:t>
            </a:r>
          </a:p>
          <a:p>
            <a:r>
              <a:rPr lang="vi-VN" sz="2400" dirty="0">
                <a:latin typeface="Times New Roman" pitchFamily="18" charset="0"/>
                <a:cs typeface="Times New Roman" pitchFamily="18" charset="0"/>
              </a:rPr>
              <a:t>Tốc độ lưu hành (km/h)	Khoảng cách an toàn tối thiểu (m)</a:t>
            </a:r>
          </a:p>
          <a:p>
            <a:r>
              <a:rPr lang="vi-VN" sz="2400" dirty="0">
                <a:latin typeface="Times New Roman" pitchFamily="18" charset="0"/>
                <a:cs typeface="Times New Roman" pitchFamily="18" charset="0"/>
              </a:rPr>
              <a:t>V= 60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35</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60 &lt; V ≤ 80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55</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80 &lt; V ≤ 100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70</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100 &lt; V ≤ 120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100</a:t>
            </a:r>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 Khi trời mưa, có sương mù, mặt đường trơn trượt, đường quanh co, đèo dốc…, người lái xe phải điều chỉnh khoảng cách theo biển báo trên đường.</a:t>
            </a:r>
          </a:p>
        </p:txBody>
      </p:sp>
    </p:spTree>
    <p:extLst>
      <p:ext uri="{BB962C8B-B14F-4D97-AF65-F5344CB8AC3E}">
        <p14:creationId xmlns:p14="http://schemas.microsoft.com/office/powerpoint/2010/main" val="4119469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10087"/>
            <a:ext cx="1204911" cy="201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0319" y="304800"/>
            <a:ext cx="7090281" cy="18466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15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tai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tai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dirty="0"/>
          </a:p>
        </p:txBody>
      </p:sp>
      <p:sp>
        <p:nvSpPr>
          <p:cNvPr id="8" name="TextBox 7"/>
          <p:cNvSpPr txBox="1"/>
          <p:nvPr/>
        </p:nvSpPr>
        <p:spPr>
          <a:xfrm>
            <a:off x="2057400" y="2895601"/>
            <a:ext cx="6553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a:t>
            </a:r>
            <a:endParaRPr lang="en-US" dirty="0"/>
          </a:p>
        </p:txBody>
      </p:sp>
      <p:cxnSp>
        <p:nvCxnSpPr>
          <p:cNvPr id="11" name="Straight Connector 10"/>
          <p:cNvCxnSpPr/>
          <p:nvPr/>
        </p:nvCxnSpPr>
        <p:spPr>
          <a:xfrm flipH="1">
            <a:off x="1295400" y="2151459"/>
            <a:ext cx="224919" cy="30848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1"/>
          </p:cNvCxnSpPr>
          <p:nvPr/>
        </p:nvCxnSpPr>
        <p:spPr>
          <a:xfrm flipV="1">
            <a:off x="1295400" y="3126434"/>
            <a:ext cx="762000" cy="22075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7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Káº¿t quáº£ hÃ¬nh áº£nh cho HOA H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5897" y="1371600"/>
            <a:ext cx="2514600" cy="2308324"/>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LỚP 10A3</a:t>
            </a:r>
          </a:p>
          <a:p>
            <a:pPr algn="ctr"/>
            <a:r>
              <a:rPr lang="en-US" sz="2400" b="1" dirty="0" err="1" smtClean="0">
                <a:latin typeface="Times New Roman" pitchFamily="18" charset="0"/>
                <a:cs typeface="Times New Roman" pitchFamily="18" charset="0"/>
              </a:rPr>
              <a:t>KÍNH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THẦY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CÔ</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985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10087"/>
            <a:ext cx="1204911" cy="201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0319" y="304800"/>
            <a:ext cx="7090281"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dirty="0"/>
          </a:p>
        </p:txBody>
      </p:sp>
      <p:sp>
        <p:nvSpPr>
          <p:cNvPr id="8" name="TextBox 7"/>
          <p:cNvSpPr txBox="1"/>
          <p:nvPr/>
        </p:nvSpPr>
        <p:spPr>
          <a:xfrm>
            <a:off x="2057400" y="2895601"/>
            <a:ext cx="65532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endParaRPr lang="en-US" dirty="0"/>
          </a:p>
        </p:txBody>
      </p:sp>
      <p:cxnSp>
        <p:nvCxnSpPr>
          <p:cNvPr id="11" name="Straight Connector 10"/>
          <p:cNvCxnSpPr/>
          <p:nvPr/>
        </p:nvCxnSpPr>
        <p:spPr>
          <a:xfrm flipH="1">
            <a:off x="1295401" y="1043464"/>
            <a:ext cx="224918" cy="41928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1"/>
          </p:cNvCxnSpPr>
          <p:nvPr/>
        </p:nvCxnSpPr>
        <p:spPr>
          <a:xfrm flipV="1">
            <a:off x="1295400" y="3311100"/>
            <a:ext cx="762000" cy="20229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3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50"/>
            <a:ext cx="3810000" cy="281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64126"/>
            <a:ext cx="4343400" cy="2585323"/>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trụ</a:t>
            </a:r>
            <a:r>
              <a:rPr lang="en-US" sz="2400" dirty="0" smtClean="0">
                <a:latin typeface="Times New Roman" pitchFamily="18" charset="0"/>
                <a:cs typeface="Times New Roman" pitchFamily="18" charset="0"/>
              </a:rPr>
              <a:t> Voyager</a:t>
            </a:r>
          </a:p>
          <a:p>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Mũi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Canaveral, </a:t>
            </a:r>
            <a:r>
              <a:rPr lang="en-US" sz="2400" dirty="0" err="1" smtClean="0">
                <a:latin typeface="Times New Roman" pitchFamily="18" charset="0"/>
                <a:cs typeface="Times New Roman" pitchFamily="18" charset="0"/>
              </a:rPr>
              <a:t>Floria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Kì</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1977</a:t>
            </a:r>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23942"/>
            <a:ext cx="1204911" cy="201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2133600" y="3276600"/>
            <a:ext cx="6629400" cy="2971800"/>
          </a:xfrm>
          <a:prstGeom prst="cloudCallout">
            <a:avLst>
              <a:gd name="adj1" fmla="val -58845"/>
              <a:gd name="adj2" fmla="val 198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Vogager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828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57200"/>
            <a:ext cx="3810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4294909" y="581889"/>
            <a:ext cx="249382" cy="242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38400"/>
            <a:ext cx="3657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91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4391891" y="2438400"/>
            <a:ext cx="249382" cy="242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22618" y="4343400"/>
            <a:ext cx="249382" cy="242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82" y="4613564"/>
            <a:ext cx="23622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loud Callout 16"/>
          <p:cNvSpPr/>
          <p:nvPr/>
        </p:nvSpPr>
        <p:spPr>
          <a:xfrm>
            <a:off x="249382" y="947303"/>
            <a:ext cx="3356264" cy="3382242"/>
          </a:xfrm>
          <a:prstGeom prst="cloudCallout">
            <a:avLst>
              <a:gd name="adj1" fmla="val -19595"/>
              <a:gd name="adj2" fmla="val 5799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Oval 4"/>
          <p:cNvSpPr/>
          <p:nvPr/>
        </p:nvSpPr>
        <p:spPr>
          <a:xfrm>
            <a:off x="4263737" y="457200"/>
            <a:ext cx="453736" cy="398316"/>
          </a:xfrm>
          <a:prstGeom prst="ellipse">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10200" y="1950027"/>
            <a:ext cx="457200" cy="457200"/>
          </a:xfrm>
          <a:prstGeom prst="ellipse">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36473" y="2331027"/>
            <a:ext cx="381000" cy="457200"/>
          </a:xfrm>
          <a:prstGeom prst="ellipse">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39491" y="4038600"/>
            <a:ext cx="536864" cy="613064"/>
          </a:xfrm>
          <a:prstGeom prst="ellipse">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152400"/>
            <a:ext cx="35814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I: </a:t>
            </a:r>
            <a:r>
              <a:rPr lang="vi-VN" sz="2400" b="1" dirty="0" smtClean="0">
                <a:latin typeface="Times New Roman" pitchFamily="18" charset="0"/>
                <a:cs typeface="Times New Roman" pitchFamily="18" charset="0"/>
              </a:rPr>
              <a:t>LỰC</a:t>
            </a:r>
            <a:r>
              <a:rPr lang="en-US" sz="2400" b="1" dirty="0" smtClean="0">
                <a:latin typeface="Times New Roman" pitchFamily="18" charset="0"/>
                <a:cs typeface="Times New Roman" pitchFamily="18" charset="0"/>
              </a:rPr>
              <a:t> VÀ CHUYỂN ĐỘNG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740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1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33333E-6 -0.00255 C 0.00504 0.00439 0.00782 0.00902 0.01216 0.01782 C 0.01424 0.02176 0.01823 0.02314 0.02118 0.02592 C 0.03177 0.03541 0.01997 0.02963 0.03021 0.03379 C 0.03629 0.04189 0.04427 0.04004 0.05139 0.04606 C 0.05782 0.05139 0.06181 0.05231 0.06962 0.05416 C 0.07414 0.05972 0.07795 0.0662 0.08334 0.07037 C 0.08941 0.075 0.09636 0.07731 0.10295 0.08032 C 0.10695 0.08564 0.10799 0.09004 0.11355 0.09259 C 0.11927 0.09976 0.12361 0.09907 0.13177 0.10046 C 0.14254 0.10555 0.15712 0.09814 0.16667 0.09051 C 0.18282 0.07731 0.17118 0.0824 0.18334 0.07824 C 0.1915 0.07106 0.19618 0.06805 0.20608 0.0662 C 0.21164 0.06365 0.21684 0.0618 0.22275 0.06018 C 0.22639 0.05509 0.22865 0.05301 0.23021 0.04606 C 0.23125 0.04745 0.23334 0.05 0.23334 0.05023 " pathEditMode="relative" rAng="0" ptsTypes="fffffffffffffffA">
                                      <p:cBhvr>
                                        <p:cTn id="26" dur="2000" fill="hold"/>
                                        <p:tgtEl>
                                          <p:spTgt spid="15"/>
                                        </p:tgtEl>
                                        <p:attrNameLst>
                                          <p:attrName>ppt_x</p:attrName>
                                          <p:attrName>ppt_y</p:attrName>
                                        </p:attrNameLst>
                                      </p:cBhvr>
                                      <p:rCtr x="11667" y="5394"/>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barn(inVertical)">
                                      <p:cBhvr>
                                        <p:cTn id="31" dur="5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6.11111E-6 -1.11111E-6 C 0.00105 0.00139 0.00192 0.00301 0.00313 0.00393 C 0.00591 0.00579 0.01216 0.0081 0.01216 0.0081 C 0.01754 0.01505 0.0139 0.01134 0.02431 0.0162 L 0.02431 0.0162 C 0.0297 0.02083 0.03143 0.02407 0.03785 0.02616 C 0.04376 0.03125 0.04966 0.03657 0.05608 0.04028 C 0.06042 0.04282 0.06581 0.04305 0.0698 0.04653 C 0.08022 0.05555 0.07535 0.05278 0.08334 0.05648 C 0.08976 0.06505 0.10105 0.06667 0.10921 0.07268 C 0.11233 0.075 0.11824 0.08079 0.11824 0.08079 C 0.12831 0.07917 0.13699 0.07662 0.14706 0.07477 C 0.16095 0.06829 0.15296 0.07106 0.17119 0.06875 C 0.19428 0.0625 0.21598 0.05231 0.23942 0.04838 C 0.25504 0.0419 0.22483 0.05393 0.26824 0.04444 C 0.26997 0.04398 0.27101 0.0412 0.27275 0.04028 C 0.27779 0.03727 0.28421 0.03843 0.28942 0.03843 " pathEditMode="relative" ptsTypes="fffFffffffffffffA">
                                      <p:cBhvr>
                                        <p:cTn id="40" dur="2000" fill="hold"/>
                                        <p:tgtEl>
                                          <p:spTgt spid="19"/>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barn(inVertical)">
                                      <p:cBhvr>
                                        <p:cTn id="45" dur="500"/>
                                        <p:tgtEl>
                                          <p:spTgt spid="205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0" nodeType="clickEffect">
                                  <p:stCondLst>
                                    <p:cond delay="0"/>
                                  </p:stCondLst>
                                  <p:childTnLst>
                                    <p:animEffect transition="out" filter="barn(inVertic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5E-6 -8.51852E-6 C 0.00209 0.00763 0.00313 0.00972 0.00904 0.01203 C 0.01477 0.01736 0.0198 0.02291 0.0257 0.02824 C 0.04758 0.04791 0.02605 0.02175 0.03942 0.03634 C 0.04116 0.03819 0.04359 0.04305 0.0455 0.04444 C 0.04688 0.0456 0.04862 0.04536 0.05001 0.04652 C 0.05782 0.05254 0.06407 0.06111 0.07275 0.06458 C 0.07796 0.07199 0.08664 0.07546 0.09393 0.0787 C 0.09688 0.08009 0.10296 0.08286 0.10296 0.08286 C 0.1073 0.08842 0.1139 0.09236 0.11963 0.0949 C 0.13491 0.11527 0.19063 0.10694 0.1955 0.10717 C 0.32484 0.12291 0.20557 0.10902 0.55452 0.10902 " pathEditMode="relative" ptsTypes="fffffffffffA">
                                      <p:cBhvr>
                                        <p:cTn id="54"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17" grpId="0" animBg="1"/>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7049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5582" y="2133600"/>
            <a:ext cx="1704975"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Isaac Newton </a:t>
            </a:r>
          </a:p>
          <a:p>
            <a:pPr algn="ctr"/>
            <a:r>
              <a:rPr lang="en-US" b="1" dirty="0" smtClean="0">
                <a:latin typeface="Times New Roman" pitchFamily="18" charset="0"/>
                <a:cs typeface="Times New Roman" pitchFamily="18" charset="0"/>
              </a:rPr>
              <a:t>(1643-1727) </a:t>
            </a:r>
            <a:endParaRPr lang="en-US" b="1" dirty="0">
              <a:latin typeface="Times New Roman" pitchFamily="18" charset="0"/>
              <a:cs typeface="Times New Roman" pitchFamily="18" charset="0"/>
            </a:endParaRPr>
          </a:p>
        </p:txBody>
      </p:sp>
      <p:sp>
        <p:nvSpPr>
          <p:cNvPr id="6" name="TextBox 5"/>
          <p:cNvSpPr txBox="1"/>
          <p:nvPr/>
        </p:nvSpPr>
        <p:spPr>
          <a:xfrm>
            <a:off x="2743200" y="910212"/>
            <a:ext cx="5791200" cy="1938992"/>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 name="TextBox 1"/>
          <p:cNvSpPr txBox="1"/>
          <p:nvPr/>
        </p:nvSpPr>
        <p:spPr>
          <a:xfrm>
            <a:off x="2667000" y="304800"/>
            <a:ext cx="5791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II. ĐỊNH LUẬT I NEWTON</a:t>
            </a:r>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58" y="3429000"/>
            <a:ext cx="231544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5200"/>
            <a:ext cx="3505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barn(inVertical)">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400" b="1" dirty="0" smtClean="0">
                <a:latin typeface="Times New Roman" pitchFamily="18" charset="0"/>
                <a:cs typeface="Times New Roman" pitchFamily="18" charset="0"/>
              </a:rPr>
              <a:t>III. QUÁN TÍNH </a:t>
            </a:r>
            <a:endParaRPr lang="en-US" sz="2400" b="1" dirty="0">
              <a:latin typeface="Times New Roman" pitchFamily="18" charset="0"/>
              <a:cs typeface="Times New Roman" pitchFamily="18" charset="0"/>
            </a:endParaRPr>
          </a:p>
        </p:txBody>
      </p:sp>
      <p:sp>
        <p:nvSpPr>
          <p:cNvPr id="4" name="TextBox 3"/>
          <p:cNvSpPr txBox="1"/>
          <p:nvPr/>
        </p:nvSpPr>
        <p:spPr>
          <a:xfrm>
            <a:off x="498764" y="1295400"/>
            <a:ext cx="82296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yên</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chuyển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gọi</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vật</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TextBox 4"/>
          <p:cNvSpPr txBox="1"/>
          <p:nvPr/>
        </p:nvSpPr>
        <p:spPr>
          <a:xfrm>
            <a:off x="568036" y="3523703"/>
            <a:ext cx="8229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luật</a:t>
            </a:r>
            <a:r>
              <a:rPr lang="en-US" sz="2400" dirty="0" smtClean="0">
                <a:latin typeface="Times New Roman" pitchFamily="18" charset="0"/>
                <a:cs typeface="Times New Roman" pitchFamily="18" charset="0"/>
              </a:rPr>
              <a:t> I newton </a:t>
            </a:r>
            <a:r>
              <a:rPr lang="en-US" sz="2400" dirty="0" err="1" smtClean="0">
                <a:latin typeface="Times New Roman" pitchFamily="18" charset="0"/>
                <a:cs typeface="Times New Roman" pitchFamily="18" charset="0"/>
              </a:rPr>
              <a:t>còn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gọi</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định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luật</a:t>
            </a:r>
            <a:r>
              <a:rPr lang="en-US" sz="2400" dirty="0" smtClean="0">
                <a:latin typeface="Times New Roman" pitchFamily="18" charset="0"/>
                <a:cs typeface="Times New Roman" pitchFamily="18" charset="0"/>
              </a:rPr>
              <a:t> I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TextBox 5"/>
          <p:cNvSpPr txBox="1"/>
          <p:nvPr/>
        </p:nvSpPr>
        <p:spPr>
          <a:xfrm>
            <a:off x="568036" y="2420126"/>
            <a:ext cx="82296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Do có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mọi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vật</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xu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608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26262073"/>
              </p:ext>
            </p:extLst>
          </p:nvPr>
        </p:nvGraphicFramePr>
        <p:xfrm>
          <a:off x="381000" y="457200"/>
          <a:ext cx="8305800" cy="5823213"/>
        </p:xfrm>
        <a:graphic>
          <a:graphicData uri="http://schemas.openxmlformats.org/drawingml/2006/table">
            <a:tbl>
              <a:tblPr firstRow="1" bandRow="1">
                <a:tableStyleId>{5C22544A-7EE6-4342-B048-85BDC9FD1C3A}</a:tableStyleId>
              </a:tblPr>
              <a:tblGrid>
                <a:gridCol w="838200"/>
                <a:gridCol w="2484120"/>
                <a:gridCol w="1661160"/>
                <a:gridCol w="1341120"/>
                <a:gridCol w="1981200"/>
              </a:tblGrid>
              <a:tr h="1251213">
                <a:tc>
                  <a:txBody>
                    <a:bodyPr/>
                    <a:lstStyle/>
                    <a:p>
                      <a:r>
                        <a:rPr lang="en-US" dirty="0" err="1" smtClean="0"/>
                        <a:t>Nhóm</a:t>
                      </a:r>
                      <a:r>
                        <a:rPr lang="en-US" baseline="0" dirty="0" smtClean="0"/>
                        <a:t> </a:t>
                      </a:r>
                      <a:endParaRPr lang="en-US" dirty="0"/>
                    </a:p>
                  </a:txBody>
                  <a:tcPr/>
                </a:tc>
                <a:tc>
                  <a:txBody>
                    <a:bodyPr/>
                    <a:lstStyle/>
                    <a:p>
                      <a:r>
                        <a:rPr lang="en-US" dirty="0" err="1" smtClean="0"/>
                        <a:t>Thí</a:t>
                      </a:r>
                      <a:r>
                        <a:rPr lang="en-US" baseline="0" dirty="0" smtClean="0"/>
                        <a:t> </a:t>
                      </a:r>
                      <a:r>
                        <a:rPr lang="en-US" baseline="0" dirty="0" err="1" smtClean="0"/>
                        <a:t>nghiệm</a:t>
                      </a:r>
                      <a:r>
                        <a:rPr lang="en-US" baseline="0" dirty="0" smtClean="0"/>
                        <a:t> </a:t>
                      </a:r>
                      <a:endParaRPr lang="en-US" dirty="0"/>
                    </a:p>
                  </a:txBody>
                  <a:tcPr/>
                </a:tc>
                <a:tc>
                  <a:txBody>
                    <a:bodyPr/>
                    <a:lstStyle/>
                    <a:p>
                      <a:r>
                        <a:rPr lang="en-US" dirty="0" err="1" smtClean="0"/>
                        <a:t>Tiến</a:t>
                      </a:r>
                      <a:r>
                        <a:rPr lang="en-US" baseline="0" dirty="0" smtClean="0"/>
                        <a:t> </a:t>
                      </a:r>
                      <a:r>
                        <a:rPr lang="en-US" baseline="0" dirty="0" err="1" smtClean="0"/>
                        <a:t>hành</a:t>
                      </a:r>
                      <a:r>
                        <a:rPr lang="en-US" baseline="0" dirty="0" smtClean="0"/>
                        <a:t> </a:t>
                      </a:r>
                      <a:endParaRPr lang="en-US" dirty="0"/>
                    </a:p>
                  </a:txBody>
                  <a:tcPr/>
                </a:tc>
                <a:tc>
                  <a:txBody>
                    <a:bodyPr/>
                    <a:lstStyle/>
                    <a:p>
                      <a:r>
                        <a:rPr lang="en-US" dirty="0" err="1" smtClean="0"/>
                        <a:t>Kết</a:t>
                      </a:r>
                      <a:r>
                        <a:rPr lang="en-US" baseline="0" dirty="0" smtClean="0"/>
                        <a:t> </a:t>
                      </a:r>
                      <a:r>
                        <a:rPr lang="en-US" baseline="0" dirty="0" err="1" smtClean="0"/>
                        <a:t>quả</a:t>
                      </a:r>
                      <a:r>
                        <a:rPr lang="en-US" baseline="0" dirty="0" smtClean="0"/>
                        <a:t> </a:t>
                      </a:r>
                      <a:endParaRPr lang="en-US" dirty="0"/>
                    </a:p>
                  </a:txBody>
                  <a:tcPr/>
                </a:tc>
                <a:tc>
                  <a:txBody>
                    <a:bodyPr/>
                    <a:lstStyle/>
                    <a:p>
                      <a:r>
                        <a:rPr lang="en-US" dirty="0" err="1" smtClean="0"/>
                        <a:t>Giải</a:t>
                      </a:r>
                      <a:r>
                        <a:rPr lang="en-US" baseline="0" dirty="0" smtClean="0"/>
                        <a:t> </a:t>
                      </a:r>
                      <a:r>
                        <a:rPr lang="en-US" baseline="0" dirty="0" err="1" smtClean="0"/>
                        <a:t>thích</a:t>
                      </a:r>
                      <a:r>
                        <a:rPr lang="en-US" baseline="0" dirty="0" smtClean="0"/>
                        <a:t> </a:t>
                      </a:r>
                      <a:endParaRPr lang="en-US" dirty="0"/>
                    </a:p>
                  </a:txBody>
                  <a:tcPr/>
                </a:tc>
              </a:tr>
              <a:tr h="2231893">
                <a:tc>
                  <a:txBody>
                    <a:bodyPr/>
                    <a:lstStyle/>
                    <a:p>
                      <a:r>
                        <a:rPr lang="en-US" dirty="0" smtClean="0"/>
                        <a:t>1,3</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pPr algn="just"/>
                      <a:r>
                        <a:rPr lang="en-US" sz="1800" kern="1200" dirty="0" err="1" smtClean="0">
                          <a:solidFill>
                            <a:schemeClr val="dk1"/>
                          </a:solidFill>
                          <a:effectLst/>
                          <a:latin typeface="Times New Roman" pitchFamily="18" charset="0"/>
                          <a:ea typeface="+mn-ea"/>
                          <a:cs typeface="Times New Roman" pitchFamily="18" charset="0"/>
                        </a:rPr>
                        <a:t>Thả</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cho</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xe</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lăn</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trên</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mặt</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phẳng</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nghiêng</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và</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chặn</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chuyển</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động</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của</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xe</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bằng</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một</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vật</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cản</a:t>
                      </a:r>
                      <a:r>
                        <a:rPr lang="en-US" sz="1800" kern="1200" dirty="0" smtClean="0">
                          <a:solidFill>
                            <a:schemeClr val="dk1"/>
                          </a:solidFill>
                          <a:effectLst/>
                          <a:latin typeface="Times New Roman" pitchFamily="18" charset="0"/>
                          <a:ea typeface="+mn-ea"/>
                          <a:cs typeface="Times New Roman" pitchFamily="18" charset="0"/>
                        </a:rPr>
                        <a:t> </a:t>
                      </a:r>
                      <a:endParaRPr lang="en-US" dirty="0">
                        <a:latin typeface="Times New Roman" pitchFamily="18" charset="0"/>
                        <a:cs typeface="Times New Roman" pitchFamily="18" charset="0"/>
                      </a:endParaRPr>
                    </a:p>
                  </a:txBody>
                  <a:tcPr/>
                </a:tc>
                <a:tc>
                  <a:txBody>
                    <a:bodyPr/>
                    <a:lstStyle/>
                    <a:p>
                      <a:pPr algn="just"/>
                      <a:r>
                        <a:rPr lang="en-US" sz="1800" kern="1200" dirty="0" err="1" smtClean="0">
                          <a:solidFill>
                            <a:schemeClr val="dk1"/>
                          </a:solidFill>
                          <a:effectLst/>
                          <a:latin typeface="+mn-lt"/>
                          <a:ea typeface="+mn-ea"/>
                          <a:cs typeface="+mn-cs"/>
                        </a:rPr>
                        <a:t>Vật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nhỏ</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xe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tiếp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tục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chyển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về</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trước</a:t>
                      </a:r>
                      <a:r>
                        <a:rPr lang="en-US" sz="1800" kern="1200" dirty="0" smtClean="0">
                          <a:solidFill>
                            <a:schemeClr val="dk1"/>
                          </a:solidFill>
                          <a:effectLst/>
                          <a:latin typeface="+mn-lt"/>
                          <a:ea typeface="+mn-ea"/>
                          <a:cs typeface="+mn-cs"/>
                        </a:rPr>
                        <a:t> </a:t>
                      </a:r>
                      <a:endParaRPr lang="en-US" dirty="0"/>
                    </a:p>
                  </a:txBody>
                  <a:tcPr/>
                </a:tc>
                <a:tc>
                  <a:txBody>
                    <a:bodyPr/>
                    <a:lstStyle/>
                    <a:p>
                      <a:pPr algn="just"/>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xe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chuyển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vật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xe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chuyển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theo.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xe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dừng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lại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ngột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thì</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vật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nhỏ</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tiếp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tục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chuyển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về</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trước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theo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quán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tính</a:t>
                      </a:r>
                      <a:r>
                        <a:rPr lang="en-US" sz="1800" kern="1200" dirty="0" smtClean="0">
                          <a:solidFill>
                            <a:schemeClr val="dk1"/>
                          </a:solidFill>
                          <a:effectLst/>
                          <a:latin typeface="+mn-lt"/>
                          <a:ea typeface="+mn-ea"/>
                          <a:cs typeface="+mn-cs"/>
                        </a:rPr>
                        <a:t>. </a:t>
                      </a:r>
                      <a:endParaRPr lang="en-US" dirty="0"/>
                    </a:p>
                  </a:txBody>
                  <a:tcPr/>
                </a:tc>
              </a:tr>
              <a:tr h="2231893">
                <a:tc>
                  <a:txBody>
                    <a:bodyPr/>
                    <a:lstStyle/>
                    <a:p>
                      <a:r>
                        <a:rPr lang="en-US" dirty="0" smtClean="0"/>
                        <a:t>2,4</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pPr algn="just"/>
                      <a:r>
                        <a:rPr lang="en-US" sz="1800" kern="1200" dirty="0" err="1" smtClean="0">
                          <a:solidFill>
                            <a:schemeClr val="dk1"/>
                          </a:solidFill>
                          <a:effectLst/>
                          <a:latin typeface="Times New Roman" pitchFamily="18" charset="0"/>
                          <a:ea typeface="+mn-ea"/>
                          <a:cs typeface="Times New Roman" pitchFamily="18" charset="0"/>
                        </a:rPr>
                        <a:t>Giật</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mạnh</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tấm</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bìa</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theo</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hướng</a:t>
                      </a:r>
                      <a:r>
                        <a:rPr lang="en-US" sz="1800" kern="1200" dirty="0" smtClean="0">
                          <a:solidFill>
                            <a:schemeClr val="dk1"/>
                          </a:solidFill>
                          <a:effectLst/>
                          <a:latin typeface="Times New Roman" pitchFamily="18" charset="0"/>
                          <a:ea typeface="+mn-ea"/>
                          <a:cs typeface="Times New Roman" pitchFamily="18" charset="0"/>
                        </a:rPr>
                        <a:t> song </a:t>
                      </a:r>
                      <a:r>
                        <a:rPr lang="en-US" sz="1800" kern="1200" dirty="0" err="1" smtClean="0">
                          <a:solidFill>
                            <a:schemeClr val="dk1"/>
                          </a:solidFill>
                          <a:effectLst/>
                          <a:latin typeface="Times New Roman" pitchFamily="18" charset="0"/>
                          <a:ea typeface="+mn-ea"/>
                          <a:cs typeface="Times New Roman" pitchFamily="18" charset="0"/>
                        </a:rPr>
                        <a:t>song</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mặt</a:t>
                      </a:r>
                      <a:r>
                        <a:rPr lang="en-US" sz="1800" kern="1200" dirty="0" smtClean="0">
                          <a:solidFill>
                            <a:schemeClr val="dk1"/>
                          </a:solidFill>
                          <a:effectLst/>
                          <a:latin typeface="Times New Roman" pitchFamily="18" charset="0"/>
                          <a:ea typeface="+mn-ea"/>
                          <a:cs typeface="Times New Roman" pitchFamily="18" charset="0"/>
                        </a:rPr>
                        <a:t> </a:t>
                      </a:r>
                      <a:r>
                        <a:rPr lang="en-US" sz="1800" kern="1200" dirty="0" err="1" smtClean="0">
                          <a:solidFill>
                            <a:schemeClr val="dk1"/>
                          </a:solidFill>
                          <a:effectLst/>
                          <a:latin typeface="Times New Roman" pitchFamily="18" charset="0"/>
                          <a:ea typeface="+mn-ea"/>
                          <a:cs typeface="Times New Roman" pitchFamily="18" charset="0"/>
                        </a:rPr>
                        <a:t>bàn</a:t>
                      </a:r>
                      <a:r>
                        <a:rPr lang="en-US" sz="1800" kern="1200" dirty="0" smtClean="0">
                          <a:solidFill>
                            <a:schemeClr val="dk1"/>
                          </a:solidFill>
                          <a:effectLst/>
                          <a:latin typeface="Times New Roman" pitchFamily="18" charset="0"/>
                          <a:ea typeface="+mn-ea"/>
                          <a:cs typeface="Times New Roman" pitchFamily="18" charset="0"/>
                        </a:rPr>
                        <a:t> </a:t>
                      </a:r>
                      <a:endParaRPr lang="en-US" dirty="0">
                        <a:latin typeface="Times New Roman" pitchFamily="18" charset="0"/>
                        <a:cs typeface="Times New Roman" pitchFamily="18" charset="0"/>
                      </a:endParaRPr>
                    </a:p>
                  </a:txBody>
                  <a:tcPr/>
                </a:tc>
                <a:tc>
                  <a:txBody>
                    <a:bodyPr/>
                    <a:lstStyle/>
                    <a:p>
                      <a:pPr algn="just"/>
                      <a:r>
                        <a:rPr lang="en-US" sz="1800" kern="1200" dirty="0" err="1" smtClean="0">
                          <a:solidFill>
                            <a:schemeClr val="dk1"/>
                          </a:solidFill>
                          <a:effectLst/>
                          <a:latin typeface="+mn-lt"/>
                          <a:ea typeface="+mn-ea"/>
                          <a:cs typeface="+mn-cs"/>
                        </a:rPr>
                        <a:t>Cái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ly</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tấm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bìa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vẫn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còn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đứng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yên</a:t>
                      </a:r>
                      <a:r>
                        <a:rPr lang="en-US" sz="1800" kern="1200" dirty="0" smtClean="0">
                          <a:solidFill>
                            <a:schemeClr val="dk1"/>
                          </a:solidFill>
                          <a:effectLst/>
                          <a:latin typeface="+mn-lt"/>
                          <a:ea typeface="+mn-ea"/>
                          <a:cs typeface="+mn-cs"/>
                        </a:rPr>
                        <a:t> ở </a:t>
                      </a:r>
                      <a:r>
                        <a:rPr lang="en-US" sz="1800" kern="1200" dirty="0" err="1" smtClean="0">
                          <a:solidFill>
                            <a:schemeClr val="dk1"/>
                          </a:solidFill>
                          <a:effectLst/>
                          <a:latin typeface="+mn-lt"/>
                          <a:ea typeface="+mn-ea"/>
                          <a:cs typeface="+mn-cs"/>
                        </a:rPr>
                        <a:t>vị</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trí</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cũ</a:t>
                      </a:r>
                      <a:endParaRPr lang="en-US" dirty="0"/>
                    </a:p>
                  </a:txBody>
                  <a:tcPr/>
                </a:tc>
                <a:tc>
                  <a:txBody>
                    <a:bodyPr/>
                    <a:lstStyle/>
                    <a:p>
                      <a:pPr algn="just"/>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tấm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bì</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đứng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thì</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cái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ly</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tấm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bìa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đứng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yên</a:t>
                      </a:r>
                      <a:r>
                        <a:rPr lang="en-US" sz="1800" kern="1200" dirty="0" smtClean="0">
                          <a:solidFill>
                            <a:schemeClr val="dk1"/>
                          </a:solidFill>
                          <a:effectLst/>
                          <a:latin typeface="+mn-lt"/>
                          <a:ea typeface="+mn-ea"/>
                          <a:cs typeface="+mn-cs"/>
                        </a:rPr>
                        <a:t>.</a:t>
                      </a:r>
                    </a:p>
                    <a:p>
                      <a:pPr algn="just"/>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tấm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bìa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chuyển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ngột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thì</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cái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ly</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nhỏ</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tiếp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tục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đứng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theo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quán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tính</a:t>
                      </a:r>
                      <a:endParaRPr lang="en-US" dirty="0"/>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1676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1" y="3962400"/>
            <a:ext cx="1676400" cy="139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752600"/>
            <a:ext cx="6858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19200" y="1752600"/>
            <a:ext cx="24384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1752600"/>
            <a:ext cx="16002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1742209"/>
            <a:ext cx="1295399"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1742209"/>
            <a:ext cx="18288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9882" y="3979718"/>
            <a:ext cx="6858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12273" y="3979718"/>
            <a:ext cx="2438400" cy="2126671"/>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3979718"/>
            <a:ext cx="16002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24055" y="3979718"/>
            <a:ext cx="1295399"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81800" y="3979718"/>
            <a:ext cx="1828800" cy="2209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1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0" nodeType="click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572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45720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3401"/>
            <a:ext cx="3886200" cy="214485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036" y="2971800"/>
            <a:ext cx="327876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arn(inVertical)">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59088"/>
            <a:ext cx="3200400" cy="2336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59088"/>
            <a:ext cx="3332018" cy="2336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át triển giao thông đường bộ hiện đại, tăng tính kết nối - Networks  Business Online Việt Nam &amp; International V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691341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555</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III. QUÁN TÍNH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Os</cp:lastModifiedBy>
  <cp:revision>36</cp:revision>
  <dcterms:created xsi:type="dcterms:W3CDTF">2022-10-27T07:16:36Z</dcterms:created>
  <dcterms:modified xsi:type="dcterms:W3CDTF">2024-12-13T09:05:29Z</dcterms:modified>
</cp:coreProperties>
</file>