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2" r:id="rId3"/>
    <p:sldMasterId id="2147483684" r:id="rId4"/>
  </p:sldMasterIdLst>
  <p:notesMasterIdLst>
    <p:notesMasterId r:id="rId35"/>
  </p:notesMasterIdLst>
  <p:sldIdLst>
    <p:sldId id="274" r:id="rId5"/>
    <p:sldId id="286" r:id="rId6"/>
    <p:sldId id="269" r:id="rId7"/>
    <p:sldId id="280" r:id="rId8"/>
    <p:sldId id="294" r:id="rId9"/>
    <p:sldId id="295" r:id="rId10"/>
    <p:sldId id="296" r:id="rId11"/>
    <p:sldId id="297" r:id="rId12"/>
    <p:sldId id="298" r:id="rId13"/>
    <p:sldId id="270" r:id="rId14"/>
    <p:sldId id="277" r:id="rId15"/>
    <p:sldId id="299" r:id="rId16"/>
    <p:sldId id="300" r:id="rId17"/>
    <p:sldId id="283" r:id="rId18"/>
    <p:sldId id="304" r:id="rId19"/>
    <p:sldId id="308" r:id="rId20"/>
    <p:sldId id="305" r:id="rId21"/>
    <p:sldId id="307" r:id="rId22"/>
    <p:sldId id="306" r:id="rId23"/>
    <p:sldId id="309" r:id="rId24"/>
    <p:sldId id="260" r:id="rId25"/>
    <p:sldId id="310" r:id="rId26"/>
    <p:sldId id="311" r:id="rId27"/>
    <p:sldId id="293" r:id="rId28"/>
    <p:sldId id="312" r:id="rId29"/>
    <p:sldId id="267" r:id="rId30"/>
    <p:sldId id="262" r:id="rId31"/>
    <p:sldId id="268" r:id="rId32"/>
    <p:sldId id="264" r:id="rId33"/>
    <p:sldId id="284" r:id="rId34"/>
  </p:sldIdLst>
  <p:sldSz cx="18288000" cy="10287000"/>
  <p:notesSz cx="6858000" cy="9144000"/>
  <p:embeddedFontLst>
    <p:embeddedFont>
      <p:font typeface="等线 Light" charset="-122"/>
      <p:regular r:id="rId36"/>
    </p:embeddedFont>
    <p:embeddedFont>
      <p:font typeface="Calibri" pitchFamily="34" charset="0"/>
      <p:regular r:id="rId37"/>
      <p:bold r:id="rId38"/>
      <p:italic r:id="rId39"/>
      <p:boldItalic r:id="rId40"/>
    </p:embeddedFont>
    <p:embeddedFont>
      <p:font typeface="Tahoma" pitchFamily="34" charset="0"/>
      <p:regular r:id="rId41"/>
      <p:bold r:id="rId42"/>
    </p:embeddedFont>
    <p:embeddedFont>
      <p:font typeface="Calibri Light"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58AF"/>
    <a:srgbClr val="738650"/>
    <a:srgbClr val="F8C152"/>
    <a:srgbClr val="F6AD13"/>
    <a:srgbClr val="404D29"/>
    <a:srgbClr val="F48A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46" y="-2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9A9B5-7C5D-4EA7-BDE9-9086A2A577EA}"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AF71B-64E1-4B30-BA85-3985326F5E57}" type="slidenum">
              <a:rPr lang="en-US" smtClean="0"/>
              <a:t>‹#›</a:t>
            </a:fld>
            <a:endParaRPr lang="en-US"/>
          </a:p>
        </p:txBody>
      </p:sp>
    </p:spTree>
    <p:extLst>
      <p:ext uri="{BB962C8B-B14F-4D97-AF65-F5344CB8AC3E}">
        <p14:creationId xmlns:p14="http://schemas.microsoft.com/office/powerpoint/2010/main" val="3611208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A4AF71B-64E1-4B30-BA85-3985326F5E57}" type="slidenum">
              <a:rPr lang="en-US" smtClean="0"/>
              <a:t>2</a:t>
            </a:fld>
            <a:endParaRPr lang="en-US"/>
          </a:p>
        </p:txBody>
      </p:sp>
    </p:spTree>
    <p:extLst>
      <p:ext uri="{BB962C8B-B14F-4D97-AF65-F5344CB8AC3E}">
        <p14:creationId xmlns:p14="http://schemas.microsoft.com/office/powerpoint/2010/main" val="428708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549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16</a:t>
            </a:fld>
            <a:endParaRPr lang="en-US" sz="1400" kern="0">
              <a:solidFill>
                <a:prstClr val="black"/>
              </a:solidFill>
              <a:cs typeface="Arial"/>
              <a:sym typeface="Arial"/>
            </a:endParaRPr>
          </a:p>
        </p:txBody>
      </p:sp>
    </p:spTree>
    <p:extLst>
      <p:ext uri="{BB962C8B-B14F-4D97-AF65-F5344CB8AC3E}">
        <p14:creationId xmlns:p14="http://schemas.microsoft.com/office/powerpoint/2010/main" val="338243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17</a:t>
            </a:fld>
            <a:endParaRPr lang="en-US" sz="1400" kern="0">
              <a:solidFill>
                <a:prstClr val="black"/>
              </a:solidFill>
              <a:cs typeface="Arial"/>
              <a:sym typeface="Arial"/>
            </a:endParaRPr>
          </a:p>
        </p:txBody>
      </p:sp>
    </p:spTree>
    <p:extLst>
      <p:ext uri="{BB962C8B-B14F-4D97-AF65-F5344CB8AC3E}">
        <p14:creationId xmlns:p14="http://schemas.microsoft.com/office/powerpoint/2010/main" val="154332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18</a:t>
            </a:fld>
            <a:endParaRPr lang="en-US" sz="1400" kern="0">
              <a:solidFill>
                <a:prstClr val="black"/>
              </a:solidFill>
              <a:cs typeface="Arial"/>
              <a:sym typeface="Arial"/>
            </a:endParaRPr>
          </a:p>
        </p:txBody>
      </p:sp>
    </p:spTree>
    <p:extLst>
      <p:ext uri="{BB962C8B-B14F-4D97-AF65-F5344CB8AC3E}">
        <p14:creationId xmlns:p14="http://schemas.microsoft.com/office/powerpoint/2010/main" val="141593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19</a:t>
            </a:fld>
            <a:endParaRPr lang="en-US" sz="1400" kern="0">
              <a:solidFill>
                <a:prstClr val="black"/>
              </a:solidFill>
              <a:cs typeface="Arial"/>
              <a:sym typeface="Arial"/>
            </a:endParaRPr>
          </a:p>
        </p:txBody>
      </p:sp>
    </p:spTree>
    <p:extLst>
      <p:ext uri="{BB962C8B-B14F-4D97-AF65-F5344CB8AC3E}">
        <p14:creationId xmlns:p14="http://schemas.microsoft.com/office/powerpoint/2010/main" val="282073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20</a:t>
            </a:fld>
            <a:endParaRPr lang="en-US" sz="1400" kern="0">
              <a:solidFill>
                <a:prstClr val="black"/>
              </a:solidFill>
              <a:cs typeface="Arial"/>
              <a:sym typeface="Arial"/>
            </a:endParaRPr>
          </a:p>
        </p:txBody>
      </p:sp>
    </p:spTree>
    <p:extLst>
      <p:ext uri="{BB962C8B-B14F-4D97-AF65-F5344CB8AC3E}">
        <p14:creationId xmlns:p14="http://schemas.microsoft.com/office/powerpoint/2010/main" val="428358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2864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926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0654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362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0903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4950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58577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78552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51904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620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8232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6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0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912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03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173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685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95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55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629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324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332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920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698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946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575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606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39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584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619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15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362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59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2024/11/1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865726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11/1/2024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055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11/1/2024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68999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4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6.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14.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3F0"/>
        </a:solidFill>
        <a:effectLst/>
      </p:bgPr>
    </p:bg>
    <p:spTree>
      <p:nvGrpSpPr>
        <p:cNvPr id="1" name=""/>
        <p:cNvGrpSpPr/>
        <p:nvPr/>
      </p:nvGrpSpPr>
      <p:grpSpPr>
        <a:xfrm>
          <a:off x="0" y="0"/>
          <a:ext cx="0" cy="0"/>
          <a:chOff x="0" y="0"/>
          <a:chExt cx="0" cy="0"/>
        </a:xfrm>
      </p:grpSpPr>
      <p:sp>
        <p:nvSpPr>
          <p:cNvPr id="6" name="Freeform 6"/>
          <p:cNvSpPr/>
          <p:nvPr/>
        </p:nvSpPr>
        <p:spPr>
          <a:xfrm>
            <a:off x="747614" y="533417"/>
            <a:ext cx="2368555" cy="2439523"/>
          </a:xfrm>
          <a:custGeom>
            <a:avLst/>
            <a:gdLst/>
            <a:ahLst/>
            <a:cxnLst/>
            <a:rect l="l" t="t" r="r" b="b"/>
            <a:pathLst>
              <a:path w="2368555" h="2439523">
                <a:moveTo>
                  <a:pt x="0" y="0"/>
                </a:moveTo>
                <a:lnTo>
                  <a:pt x="2368555" y="0"/>
                </a:lnTo>
                <a:lnTo>
                  <a:pt x="2368555" y="2439523"/>
                </a:lnTo>
                <a:lnTo>
                  <a:pt x="0" y="24395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5621000" y="258453"/>
            <a:ext cx="2087469" cy="2670018"/>
          </a:xfrm>
          <a:custGeom>
            <a:avLst/>
            <a:gdLst/>
            <a:ahLst/>
            <a:cxnLst/>
            <a:rect l="l" t="t" r="r" b="b"/>
            <a:pathLst>
              <a:path w="2087469" h="2670018">
                <a:moveTo>
                  <a:pt x="0" y="0"/>
                </a:moveTo>
                <a:lnTo>
                  <a:pt x="2087469" y="0"/>
                </a:lnTo>
                <a:lnTo>
                  <a:pt x="2087469" y="2670018"/>
                </a:lnTo>
                <a:lnTo>
                  <a:pt x="0" y="26700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791142" y="7581900"/>
            <a:ext cx="2200226" cy="2172224"/>
          </a:xfrm>
          <a:custGeom>
            <a:avLst/>
            <a:gdLst/>
            <a:ahLst/>
            <a:cxnLst/>
            <a:rect l="l" t="t" r="r" b="b"/>
            <a:pathLst>
              <a:path w="2200226" h="2172224">
                <a:moveTo>
                  <a:pt x="0" y="0"/>
                </a:moveTo>
                <a:lnTo>
                  <a:pt x="2200226" y="0"/>
                </a:lnTo>
                <a:lnTo>
                  <a:pt x="2200226" y="2172224"/>
                </a:lnTo>
                <a:lnTo>
                  <a:pt x="0" y="21722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3193242" y="7589520"/>
            <a:ext cx="2190005" cy="2190005"/>
          </a:xfrm>
          <a:custGeom>
            <a:avLst/>
            <a:gdLst/>
            <a:ahLst/>
            <a:cxnLst/>
            <a:rect l="l" t="t" r="r" b="b"/>
            <a:pathLst>
              <a:path w="2190005" h="2190005">
                <a:moveTo>
                  <a:pt x="0" y="0"/>
                </a:moveTo>
                <a:lnTo>
                  <a:pt x="2190005" y="0"/>
                </a:lnTo>
                <a:lnTo>
                  <a:pt x="2190005" y="2190006"/>
                </a:lnTo>
                <a:lnTo>
                  <a:pt x="0" y="21900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731994" y="4765099"/>
            <a:ext cx="2043047" cy="1020617"/>
          </a:xfrm>
          <a:custGeom>
            <a:avLst/>
            <a:gdLst/>
            <a:ahLst/>
            <a:cxnLst/>
            <a:rect l="l" t="t" r="r" b="b"/>
            <a:pathLst>
              <a:path w="2043047" h="1020617">
                <a:moveTo>
                  <a:pt x="0" y="0"/>
                </a:moveTo>
                <a:lnTo>
                  <a:pt x="2043048" y="0"/>
                </a:lnTo>
                <a:lnTo>
                  <a:pt x="2043048" y="1020618"/>
                </a:lnTo>
                <a:lnTo>
                  <a:pt x="0" y="10206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Freeform 11"/>
          <p:cNvSpPr/>
          <p:nvPr/>
        </p:nvSpPr>
        <p:spPr>
          <a:xfrm rot="5400000">
            <a:off x="12299197" y="-532924"/>
            <a:ext cx="2041001" cy="1937095"/>
          </a:xfrm>
          <a:custGeom>
            <a:avLst/>
            <a:gdLst/>
            <a:ahLst/>
            <a:cxnLst/>
            <a:rect l="l" t="t" r="r" b="b"/>
            <a:pathLst>
              <a:path w="2041001" h="1937095">
                <a:moveTo>
                  <a:pt x="0" y="0"/>
                </a:moveTo>
                <a:lnTo>
                  <a:pt x="2041000" y="0"/>
                </a:lnTo>
                <a:lnTo>
                  <a:pt x="2041000" y="1937095"/>
                </a:lnTo>
                <a:lnTo>
                  <a:pt x="0" y="19370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Freeform 12"/>
          <p:cNvSpPr/>
          <p:nvPr/>
        </p:nvSpPr>
        <p:spPr>
          <a:xfrm>
            <a:off x="15941728" y="6345875"/>
            <a:ext cx="2831054" cy="830523"/>
          </a:xfrm>
          <a:custGeom>
            <a:avLst/>
            <a:gdLst/>
            <a:ahLst/>
            <a:cxnLst/>
            <a:rect l="l" t="t" r="r" b="b"/>
            <a:pathLst>
              <a:path w="2831054" h="830523">
                <a:moveTo>
                  <a:pt x="0" y="0"/>
                </a:moveTo>
                <a:lnTo>
                  <a:pt x="2831054" y="0"/>
                </a:lnTo>
                <a:lnTo>
                  <a:pt x="2831054" y="830524"/>
                </a:lnTo>
                <a:lnTo>
                  <a:pt x="0" y="8305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3" name="TextBox 13"/>
          <p:cNvSpPr txBox="1"/>
          <p:nvPr/>
        </p:nvSpPr>
        <p:spPr>
          <a:xfrm>
            <a:off x="0" y="900964"/>
            <a:ext cx="17357255" cy="9694962"/>
          </a:xfrm>
          <a:prstGeom prst="rect">
            <a:avLst/>
          </a:prstGeom>
        </p:spPr>
        <p:txBody>
          <a:bodyPr wrap="square" lIns="0" tIns="0" rIns="0" bIns="0" rtlCol="0" anchor="t">
            <a:spAutoFit/>
          </a:bodyPr>
          <a:lstStyle/>
          <a:p>
            <a:pPr algn="ctr">
              <a:lnSpc>
                <a:spcPct val="150000"/>
              </a:lnSpc>
            </a:pPr>
            <a:r>
              <a:rPr lang="vi-VN" sz="6000" b="1" dirty="0" smtClean="0">
                <a:solidFill>
                  <a:schemeClr val="tx2">
                    <a:lumMod val="75000"/>
                  </a:schemeClr>
                </a:solidFill>
                <a:latin typeface="Arial" panose="020B0604020202020204" pitchFamily="34" charset="0"/>
                <a:cs typeface="Arial" panose="020B0604020202020204" pitchFamily="34" charset="0"/>
              </a:rPr>
              <a:t>TRƯỜNG THPT XUÂN DIỆU</a:t>
            </a:r>
          </a:p>
          <a:p>
            <a:pPr algn="ctr">
              <a:lnSpc>
                <a:spcPct val="150000"/>
              </a:lnSpc>
            </a:pPr>
            <a:endParaRPr lang="vi-VN" sz="6000" b="1" dirty="0">
              <a:solidFill>
                <a:schemeClr val="tx2">
                  <a:lumMod val="75000"/>
                </a:schemeClr>
              </a:solidFill>
              <a:latin typeface="Arial" panose="020B0604020202020204" pitchFamily="34" charset="0"/>
              <a:cs typeface="Arial" panose="020B0604020202020204" pitchFamily="34" charset="0"/>
            </a:endParaRPr>
          </a:p>
          <a:p>
            <a:pPr algn="ctr">
              <a:lnSpc>
                <a:spcPct val="150000"/>
              </a:lnSpc>
            </a:pPr>
            <a:r>
              <a:rPr lang="vi-VN" sz="6000" b="1" dirty="0" smtClean="0">
                <a:solidFill>
                  <a:srgbClr val="FF0000"/>
                </a:solidFill>
                <a:latin typeface="Arial" panose="020B0604020202020204" pitchFamily="34" charset="0"/>
                <a:cs typeface="Arial" panose="020B0604020202020204" pitchFamily="34" charset="0"/>
              </a:rPr>
              <a:t>CHÀO MỪNG CÁC EM ĐÃ ĐẾN VỚI TIẾT HỌC</a:t>
            </a:r>
          </a:p>
          <a:p>
            <a:pPr algn="ctr">
              <a:lnSpc>
                <a:spcPct val="150000"/>
              </a:lnSpc>
            </a:pPr>
            <a:r>
              <a:rPr lang="vi-VN" sz="6000" b="1" dirty="0" smtClean="0">
                <a:solidFill>
                  <a:srgbClr val="FF0000"/>
                </a:solidFill>
                <a:latin typeface="Arial" panose="020B0604020202020204" pitchFamily="34" charset="0"/>
                <a:cs typeface="Arial" panose="020B0604020202020204" pitchFamily="34" charset="0"/>
              </a:rPr>
              <a:t>Môn: Giáo dục kinh tế và pháp luật</a:t>
            </a:r>
          </a:p>
          <a:p>
            <a:pPr algn="ctr">
              <a:lnSpc>
                <a:spcPct val="150000"/>
              </a:lnSpc>
            </a:pPr>
            <a:r>
              <a:rPr lang="vi-VN" sz="6000" b="1" dirty="0" smtClean="0">
                <a:solidFill>
                  <a:srgbClr val="FF0000"/>
                </a:solidFill>
                <a:latin typeface="Arial" panose="020B0604020202020204" pitchFamily="34" charset="0"/>
                <a:cs typeface="Arial" panose="020B0604020202020204" pitchFamily="34" charset="0"/>
              </a:rPr>
              <a:t>Họ và tên giáo viên: Hồ Thảo Trinh</a:t>
            </a:r>
          </a:p>
          <a:p>
            <a:pPr algn="ctr">
              <a:lnSpc>
                <a:spcPct val="150000"/>
              </a:lnSpc>
            </a:pPr>
            <a:r>
              <a:rPr lang="vi-VN" sz="6000" b="1" dirty="0" smtClean="0">
                <a:solidFill>
                  <a:srgbClr val="FF0000"/>
                </a:solidFill>
                <a:latin typeface="Arial" panose="020B0604020202020204" pitchFamily="34" charset="0"/>
                <a:cs typeface="Arial" panose="020B0604020202020204" pitchFamily="34" charset="0"/>
              </a:rPr>
              <a:t>Lớp dạy: 11A4 </a:t>
            </a:r>
          </a:p>
          <a:p>
            <a:pPr algn="ctr">
              <a:lnSpc>
                <a:spcPct val="150000"/>
              </a:lnSpc>
            </a:pPr>
            <a:endParaRPr lang="vi-VN" sz="60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482002"/>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58AF"/>
        </a:solidFill>
        <a:effectLst/>
      </p:bgPr>
    </p:bg>
    <p:spTree>
      <p:nvGrpSpPr>
        <p:cNvPr id="1" name=""/>
        <p:cNvGrpSpPr/>
        <p:nvPr/>
      </p:nvGrpSpPr>
      <p:grpSpPr>
        <a:xfrm>
          <a:off x="0" y="0"/>
          <a:ext cx="0" cy="0"/>
          <a:chOff x="0" y="0"/>
          <a:chExt cx="0" cy="0"/>
        </a:xfrm>
      </p:grpSpPr>
      <p:sp>
        <p:nvSpPr>
          <p:cNvPr id="7" name="TextBox 7"/>
          <p:cNvSpPr txBox="1"/>
          <p:nvPr/>
        </p:nvSpPr>
        <p:spPr>
          <a:xfrm>
            <a:off x="8915400" y="2485546"/>
            <a:ext cx="7029595" cy="1179810"/>
          </a:xfrm>
          <a:prstGeom prst="rect">
            <a:avLst/>
          </a:prstGeom>
        </p:spPr>
        <p:txBody>
          <a:bodyPr wrap="square" lIns="0" tIns="0" rIns="0" bIns="0" rtlCol="0" anchor="t">
            <a:spAutoFit/>
          </a:bodyPr>
          <a:lstStyle/>
          <a:p>
            <a:pPr>
              <a:lnSpc>
                <a:spcPts val="9180"/>
              </a:lnSpc>
            </a:pPr>
            <a:r>
              <a:rPr lang="vi-VN" sz="18400" b="1" spc="-765">
                <a:solidFill>
                  <a:srgbClr val="FDA72A"/>
                </a:solidFill>
                <a:latin typeface="Arial" panose="020B0604020202020204" pitchFamily="34" charset="0"/>
                <a:cs typeface="Arial" panose="020B0604020202020204" pitchFamily="34" charset="0"/>
              </a:rPr>
              <a:t>03</a:t>
            </a:r>
            <a:endParaRPr lang="en-US" sz="18400" b="1" spc="-765">
              <a:solidFill>
                <a:srgbClr val="FDA72A"/>
              </a:solidFill>
              <a:latin typeface="Arial" panose="020B0604020202020204" pitchFamily="34" charset="0"/>
              <a:cs typeface="Arial" panose="020B0604020202020204" pitchFamily="34" charset="0"/>
            </a:endParaRPr>
          </a:p>
        </p:txBody>
      </p:sp>
      <p:sp>
        <p:nvSpPr>
          <p:cNvPr id="10" name="TextBox 16"/>
          <p:cNvSpPr txBox="1"/>
          <p:nvPr/>
        </p:nvSpPr>
        <p:spPr>
          <a:xfrm>
            <a:off x="8915400" y="4152900"/>
            <a:ext cx="8356920" cy="3465179"/>
          </a:xfrm>
          <a:prstGeom prst="rect">
            <a:avLst/>
          </a:prstGeom>
        </p:spPr>
        <p:txBody>
          <a:bodyPr wrap="square" lIns="0" tIns="0" rIns="0" bIns="0" rtlCol="0" anchor="t">
            <a:spAutoFit/>
          </a:bodyPr>
          <a:lstStyle/>
          <a:p>
            <a:pPr>
              <a:lnSpc>
                <a:spcPct val="150000"/>
              </a:lnSpc>
              <a:spcBef>
                <a:spcPct val="0"/>
              </a:spcBef>
            </a:pPr>
            <a:r>
              <a:rPr lang="vi-VN" sz="8000" b="1">
                <a:solidFill>
                  <a:srgbClr val="FDF9DD"/>
                </a:solidFill>
                <a:latin typeface="Arial" panose="020B0604020202020204" pitchFamily="34" charset="0"/>
                <a:cs typeface="Arial" panose="020B0604020202020204" pitchFamily="34" charset="0"/>
              </a:rPr>
              <a:t>HẬU QUẢ CỦA THẤT NGHIỆP</a:t>
            </a:r>
            <a:endParaRPr lang="en-US" sz="8000" b="1">
              <a:solidFill>
                <a:srgbClr val="FDF9DD"/>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447800" y="2933700"/>
            <a:ext cx="5444200" cy="6541575"/>
          </a:xfrm>
          <a:prstGeom prst="rect">
            <a:avLst/>
          </a:prstGeom>
        </p:spPr>
      </p:pic>
      <p:pic>
        <p:nvPicPr>
          <p:cNvPr id="17" name="Picture 16"/>
          <p:cNvPicPr>
            <a:picLocks noChangeAspect="1"/>
          </p:cNvPicPr>
          <p:nvPr/>
        </p:nvPicPr>
        <p:blipFill>
          <a:blip r:embed="rId3"/>
          <a:stretch>
            <a:fillRect/>
          </a:stretch>
        </p:blipFill>
        <p:spPr>
          <a:xfrm>
            <a:off x="1483360" y="491981"/>
            <a:ext cx="2755631" cy="1993565"/>
          </a:xfrm>
          <a:prstGeom prst="rect">
            <a:avLst/>
          </a:prstGeom>
        </p:spPr>
      </p:pic>
    </p:spTree>
  </p:cSld>
  <p:clrMapOvr>
    <a:masterClrMapping/>
  </p:clrMapOvr>
  <p:transition spd="med">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grpSp>
        <p:nvGrpSpPr>
          <p:cNvPr id="2" name="Group 1"/>
          <p:cNvGrpSpPr/>
          <p:nvPr/>
        </p:nvGrpSpPr>
        <p:grpSpPr>
          <a:xfrm>
            <a:off x="1054100" y="723625"/>
            <a:ext cx="8440629" cy="1447800"/>
            <a:chOff x="1054100" y="723625"/>
            <a:chExt cx="8440629" cy="1447800"/>
          </a:xfrm>
        </p:grpSpPr>
        <p:grpSp>
          <p:nvGrpSpPr>
            <p:cNvPr id="14" name="Group 13"/>
            <p:cNvGrpSpPr/>
            <p:nvPr/>
          </p:nvGrpSpPr>
          <p:grpSpPr>
            <a:xfrm>
              <a:off x="1054100" y="723625"/>
              <a:ext cx="6489700" cy="1447800"/>
              <a:chOff x="457200" y="419100"/>
              <a:chExt cx="5867400" cy="1447800"/>
            </a:xfrm>
          </p:grpSpPr>
          <p:sp>
            <p:nvSpPr>
              <p:cNvPr id="5" name="Freeform 5"/>
              <p:cNvSpPr/>
              <p:nvPr/>
            </p:nvSpPr>
            <p:spPr>
              <a:xfrm>
                <a:off x="457200" y="419100"/>
                <a:ext cx="5867400" cy="1447800"/>
              </a:xfrm>
              <a:custGeom>
                <a:avLst/>
                <a:gdLst/>
                <a:ahLst/>
                <a:cxnLst/>
                <a:rect l="l" t="t" r="r" b="b"/>
                <a:pathLst>
                  <a:path w="9822053" h="2480068">
                    <a:moveTo>
                      <a:pt x="0" y="0"/>
                    </a:moveTo>
                    <a:lnTo>
                      <a:pt x="9822052" y="0"/>
                    </a:lnTo>
                    <a:lnTo>
                      <a:pt x="9822052" y="2480068"/>
                    </a:lnTo>
                    <a:lnTo>
                      <a:pt x="0" y="24800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TextBox 12"/>
              <p:cNvSpPr txBox="1"/>
              <p:nvPr/>
            </p:nvSpPr>
            <p:spPr>
              <a:xfrm>
                <a:off x="800100" y="789057"/>
                <a:ext cx="5181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Thảo luận nhóm đôi</a:t>
                </a:r>
              </a:p>
            </p:txBody>
          </p:sp>
        </p:grpSp>
        <p:pic>
          <p:nvPicPr>
            <p:cNvPr id="15" name="Picture 14"/>
            <p:cNvPicPr>
              <a:picLocks noChangeAspect="1"/>
            </p:cNvPicPr>
            <p:nvPr/>
          </p:nvPicPr>
          <p:blipFill>
            <a:blip r:embed="rId4"/>
            <a:stretch>
              <a:fillRect/>
            </a:stretch>
          </p:blipFill>
          <p:spPr>
            <a:xfrm>
              <a:off x="7924800" y="738160"/>
              <a:ext cx="1569929" cy="1341395"/>
            </a:xfrm>
            <a:prstGeom prst="rect">
              <a:avLst/>
            </a:prstGeom>
          </p:spPr>
        </p:pic>
      </p:grpSp>
      <p:sp>
        <p:nvSpPr>
          <p:cNvPr id="16" name="Rectangle 15"/>
          <p:cNvSpPr/>
          <p:nvPr/>
        </p:nvSpPr>
        <p:spPr>
          <a:xfrm>
            <a:off x="1054100" y="2853254"/>
            <a:ext cx="10549555" cy="769441"/>
          </a:xfrm>
          <a:prstGeom prst="rect">
            <a:avLst/>
          </a:prstGeom>
        </p:spPr>
        <p:txBody>
          <a:bodyPr wrap="none">
            <a:spAutoFit/>
          </a:bodyPr>
          <a:lstStyle/>
          <a:p>
            <a:r>
              <a:rPr lang="vi-VN" sz="4400" i="1" dirty="0">
                <a:solidFill>
                  <a:srgbClr val="002060"/>
                </a:solidFill>
                <a:latin typeface="Arial" panose="020B0604020202020204" pitchFamily="34" charset="0"/>
                <a:cs typeface="Arial" panose="020B0604020202020204" pitchFamily="34" charset="0"/>
              </a:rPr>
              <a:t>Đ</a:t>
            </a:r>
            <a:r>
              <a:rPr lang="en-US" sz="4400" i="1" dirty="0" err="1">
                <a:solidFill>
                  <a:srgbClr val="002060"/>
                </a:solidFill>
                <a:latin typeface="Arial" panose="020B0604020202020204" pitchFamily="34" charset="0"/>
                <a:cs typeface="Arial" panose="020B0604020202020204" pitchFamily="34" charset="0"/>
              </a:rPr>
              <a:t>ọc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thông</a:t>
            </a:r>
            <a:r>
              <a:rPr lang="en-US" sz="4400" i="1" dirty="0">
                <a:solidFill>
                  <a:srgbClr val="002060"/>
                </a:solidFill>
                <a:latin typeface="Arial" panose="020B0604020202020204" pitchFamily="34" charset="0"/>
                <a:cs typeface="Arial" panose="020B0604020202020204" pitchFamily="34" charset="0"/>
              </a:rPr>
              <a:t> tin </a:t>
            </a:r>
            <a:r>
              <a:rPr lang="en-US" sz="4400" i="1" dirty="0" smtClean="0">
                <a:solidFill>
                  <a:srgbClr val="002060"/>
                </a:solidFill>
                <a:latin typeface="Arial" panose="020B0604020202020204" pitchFamily="34" charset="0"/>
                <a:cs typeface="Arial" panose="020B0604020202020204" pitchFamily="34" charset="0"/>
              </a:rPr>
              <a:t>SGK </a:t>
            </a:r>
            <a:r>
              <a:rPr lang="en-US" sz="4400" i="1" dirty="0">
                <a:solidFill>
                  <a:srgbClr val="002060"/>
                </a:solidFill>
                <a:latin typeface="Arial" panose="020B0604020202020204" pitchFamily="34" charset="0"/>
                <a:cs typeface="Arial" panose="020B0604020202020204" pitchFamily="34" charset="0"/>
              </a:rPr>
              <a:t>tr.25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trả</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lời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câu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hỏi</a:t>
            </a:r>
            <a:r>
              <a:rPr lang="en-US" sz="4400" i="1" dirty="0">
                <a:solidFill>
                  <a:srgbClr val="002060"/>
                </a:solidFill>
                <a:latin typeface="Arial" panose="020B0604020202020204" pitchFamily="34" charset="0"/>
                <a:cs typeface="Arial" panose="020B0604020202020204" pitchFamily="34" charset="0"/>
              </a:rPr>
              <a:t>:</a:t>
            </a:r>
          </a:p>
        </p:txBody>
      </p:sp>
      <p:grpSp>
        <p:nvGrpSpPr>
          <p:cNvPr id="19" name="Group 18"/>
          <p:cNvGrpSpPr/>
          <p:nvPr/>
        </p:nvGrpSpPr>
        <p:grpSpPr>
          <a:xfrm>
            <a:off x="1046584" y="4261428"/>
            <a:ext cx="12649200" cy="4964926"/>
            <a:chOff x="1008380" y="4381500"/>
            <a:chExt cx="12649200" cy="4964926"/>
          </a:xfrm>
        </p:grpSpPr>
        <p:sp>
          <p:nvSpPr>
            <p:cNvPr id="17" name="Rounded Rectangle 16"/>
            <p:cNvSpPr/>
            <p:nvPr/>
          </p:nvSpPr>
          <p:spPr>
            <a:xfrm>
              <a:off x="1008380" y="4381500"/>
              <a:ext cx="12649200" cy="4964926"/>
            </a:xfrm>
            <a:prstGeom prst="roundRect">
              <a:avLst/>
            </a:prstGeom>
            <a:solidFill>
              <a:schemeClr val="accent3">
                <a:lumMod val="60000"/>
                <a:lumOff val="4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89380" y="5294302"/>
              <a:ext cx="11887200" cy="3139321"/>
            </a:xfrm>
            <a:prstGeom prst="rect">
              <a:avLst/>
            </a:prstGeom>
          </p:spPr>
          <p:txBody>
            <a:bodyPr wrap="square">
              <a:spAutoFit/>
            </a:bodyPr>
            <a:lstStyle/>
            <a:p>
              <a:pPr algn="just">
                <a:lnSpc>
                  <a:spcPct val="150000"/>
                </a:lnSpc>
              </a:pPr>
              <a:r>
                <a:rPr lang="vi-VN" sz="4400"/>
                <a:t>Qua các thông tin trên, em hãy cho biết thất nghiệp đã tác động đến người lao động, doanh nghiệp và nền kinh tế như thế nào. Vì sao?</a:t>
              </a:r>
              <a:endParaRPr lang="en-US" sz="4400"/>
            </a:p>
          </p:txBody>
        </p:sp>
      </p:grpSp>
      <p:pic>
        <p:nvPicPr>
          <p:cNvPr id="21" name="Picture 20"/>
          <p:cNvPicPr>
            <a:picLocks noChangeAspect="1"/>
          </p:cNvPicPr>
          <p:nvPr/>
        </p:nvPicPr>
        <p:blipFill>
          <a:blip r:embed="rId5"/>
          <a:stretch>
            <a:fillRect/>
          </a:stretch>
        </p:blipFill>
        <p:spPr>
          <a:xfrm>
            <a:off x="14076784" y="3910926"/>
            <a:ext cx="4516016" cy="6404014"/>
          </a:xfrm>
          <a:prstGeom prst="rect">
            <a:avLst/>
          </a:prstGeom>
        </p:spPr>
      </p:pic>
    </p:spTree>
    <p:extLst>
      <p:ext uri="{BB962C8B-B14F-4D97-AF65-F5344CB8AC3E}">
        <p14:creationId xmlns:p14="http://schemas.microsoft.com/office/powerpoint/2010/main" val="28136911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vertical)">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TextBox 16"/>
          <p:cNvSpPr txBox="1"/>
          <p:nvPr/>
        </p:nvSpPr>
        <p:spPr>
          <a:xfrm>
            <a:off x="457200" y="367293"/>
            <a:ext cx="3036409" cy="769441"/>
          </a:xfrm>
          <a:prstGeom prst="rect">
            <a:avLst/>
          </a:prstGeom>
          <a:noFill/>
        </p:spPr>
        <p:txBody>
          <a:bodyPr wrap="none" rtlCol="0">
            <a:spAutoFit/>
          </a:bodyPr>
          <a:lstStyle/>
          <a:p>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717841" y="3619500"/>
            <a:ext cx="2515125" cy="3195976"/>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3600" b="1">
                <a:solidFill>
                  <a:schemeClr val="bg1"/>
                </a:solidFill>
                <a:latin typeface="Arial" panose="020B0604020202020204" pitchFamily="34" charset="0"/>
                <a:cs typeface="Arial" panose="020B0604020202020204" pitchFamily="34" charset="0"/>
              </a:rPr>
              <a:t>Hậu quả của thất nghiệp</a:t>
            </a:r>
            <a:endParaRPr lang="en-US" sz="3600" b="1">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4399280" y="2031036"/>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1. Đối với người bị thất nghiệp</a:t>
            </a:r>
            <a:endParaRPr lang="en-US" sz="360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4399280" y="6591300"/>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2. Đối với doanh nghiệp</a:t>
            </a:r>
            <a:endParaRPr lang="en-US" sz="36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0251440" y="1265047"/>
            <a:ext cx="7632378" cy="341632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ảnh hưởng đến thu nhập của người lao động, đời sống của họ gặp nhiều khó khăn, ảnh hưởng đến kiến thức chuyên môn, nghề nghiệp.</a:t>
            </a:r>
            <a:endParaRPr lang="en-US" sz="3600">
              <a:latin typeface="Arial" panose="020B0604020202020204" pitchFamily="34" charset="0"/>
              <a:cs typeface="Arial" panose="020B0604020202020204" pitchFamily="34" charset="0"/>
            </a:endParaRPr>
          </a:p>
        </p:txBody>
      </p:sp>
      <p:sp>
        <p:nvSpPr>
          <p:cNvPr id="5" name="Rectangle 4"/>
          <p:cNvSpPr/>
          <p:nvPr/>
        </p:nvSpPr>
        <p:spPr>
          <a:xfrm>
            <a:off x="10251440" y="5409812"/>
            <a:ext cx="7627298" cy="4247317"/>
          </a:xfrm>
          <a:prstGeom prst="rect">
            <a:avLst/>
          </a:prstGeom>
        </p:spPr>
        <p:txBody>
          <a:bodyPr wrap="square">
            <a:spAutoFit/>
          </a:bodyPr>
          <a:lstStyle/>
          <a:p>
            <a:pPr algn="just">
              <a:lnSpc>
                <a:spcPct val="150000"/>
              </a:lnSpc>
            </a:pPr>
            <a:r>
              <a:rPr lang="vi-VN" sz="3600"/>
              <a:t>nhu cầu xã hội bị giảm sút, hàng hóa và dịch vụ không có người tiêu dùng, cơ hội kinh doanh giảm, nhiều doanh nghiệp phải thu hẹp sản xuất hoặc đóng cửa.</a:t>
            </a:r>
            <a:endParaRPr lang="en-US" sz="3600"/>
          </a:p>
        </p:txBody>
      </p:sp>
      <p:cxnSp>
        <p:nvCxnSpPr>
          <p:cNvPr id="8" name="Elbow Connector 7"/>
          <p:cNvCxnSpPr>
            <a:stCxn id="16" idx="3"/>
            <a:endCxn id="3" idx="1"/>
          </p:cNvCxnSpPr>
          <p:nvPr/>
        </p:nvCxnSpPr>
        <p:spPr>
          <a:xfrm flipV="1">
            <a:off x="3232966" y="2973208"/>
            <a:ext cx="1166314" cy="2244280"/>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6" idx="3"/>
            <a:endCxn id="21" idx="1"/>
          </p:cNvCxnSpPr>
          <p:nvPr/>
        </p:nvCxnSpPr>
        <p:spPr>
          <a:xfrm>
            <a:off x="3232966" y="5217488"/>
            <a:ext cx="1166314" cy="2315984"/>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 idx="3"/>
            <a:endCxn id="4" idx="1"/>
          </p:cNvCxnSpPr>
          <p:nvPr/>
        </p:nvCxnSpPr>
        <p:spPr>
          <a:xfrm flipV="1">
            <a:off x="9372600" y="2973207"/>
            <a:ext cx="87884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3"/>
            <a:endCxn id="5" idx="1"/>
          </p:cNvCxnSpPr>
          <p:nvPr/>
        </p:nvCxnSpPr>
        <p:spPr>
          <a:xfrm flipV="1">
            <a:off x="9372600" y="7533471"/>
            <a:ext cx="87884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980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21"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TextBox 16"/>
          <p:cNvSpPr txBox="1"/>
          <p:nvPr/>
        </p:nvSpPr>
        <p:spPr>
          <a:xfrm>
            <a:off x="457200" y="367293"/>
            <a:ext cx="3036409" cy="769441"/>
          </a:xfrm>
          <a:prstGeom prst="rect">
            <a:avLst/>
          </a:prstGeom>
          <a:noFill/>
        </p:spPr>
        <p:txBody>
          <a:bodyPr wrap="none" rtlCol="0">
            <a:spAutoFit/>
          </a:bodyPr>
          <a:lstStyle/>
          <a:p>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717841" y="3619500"/>
            <a:ext cx="2515125" cy="3195976"/>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3600" b="1">
                <a:solidFill>
                  <a:schemeClr val="bg1"/>
                </a:solidFill>
                <a:latin typeface="Arial" panose="020B0604020202020204" pitchFamily="34" charset="0"/>
                <a:cs typeface="Arial" panose="020B0604020202020204" pitchFamily="34" charset="0"/>
              </a:rPr>
              <a:t>Hậu quả của thất nghiệp</a:t>
            </a:r>
            <a:endParaRPr lang="en-US" sz="3600" b="1">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4399280" y="2031036"/>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3. Đối với nền kinh tế</a:t>
            </a:r>
            <a:endParaRPr lang="en-US" sz="360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4399280" y="6591300"/>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4. Đối với chính trị - xã hội</a:t>
            </a:r>
            <a:endParaRPr lang="en-US" sz="36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0246360" y="1731873"/>
            <a:ext cx="7632378" cy="248266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gây lãng phí nguồn lực, làm cho nền kinh tế rơi vào tình trạng suy thoái, ngân sách nhà nước suy giảm,...</a:t>
            </a:r>
          </a:p>
        </p:txBody>
      </p:sp>
      <p:sp>
        <p:nvSpPr>
          <p:cNvPr id="5" name="Rectangle 4"/>
          <p:cNvSpPr/>
          <p:nvPr/>
        </p:nvSpPr>
        <p:spPr>
          <a:xfrm>
            <a:off x="10251440" y="6283737"/>
            <a:ext cx="7627298" cy="249946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hiện tượng tiêu cực trong xã hội phát sinh nhiều, gây ra xáo trộn trong xã hội,... tăng lên.</a:t>
            </a:r>
          </a:p>
        </p:txBody>
      </p:sp>
      <p:cxnSp>
        <p:nvCxnSpPr>
          <p:cNvPr id="8" name="Elbow Connector 7"/>
          <p:cNvCxnSpPr>
            <a:stCxn id="16" idx="3"/>
            <a:endCxn id="3" idx="1"/>
          </p:cNvCxnSpPr>
          <p:nvPr/>
        </p:nvCxnSpPr>
        <p:spPr>
          <a:xfrm flipV="1">
            <a:off x="3232966" y="2973208"/>
            <a:ext cx="1166314" cy="2244280"/>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6" idx="3"/>
            <a:endCxn id="21" idx="1"/>
          </p:cNvCxnSpPr>
          <p:nvPr/>
        </p:nvCxnSpPr>
        <p:spPr>
          <a:xfrm>
            <a:off x="3232966" y="5217488"/>
            <a:ext cx="1166314" cy="2315984"/>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 idx="3"/>
            <a:endCxn id="4" idx="1"/>
          </p:cNvCxnSpPr>
          <p:nvPr/>
        </p:nvCxnSpPr>
        <p:spPr>
          <a:xfrm flipV="1">
            <a:off x="9372600" y="2973207"/>
            <a:ext cx="87376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3"/>
            <a:endCxn id="5" idx="1"/>
          </p:cNvCxnSpPr>
          <p:nvPr/>
        </p:nvCxnSpPr>
        <p:spPr>
          <a:xfrm flipV="1">
            <a:off x="9372600" y="7533471"/>
            <a:ext cx="87884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7" name="Freeform 7"/>
          <p:cNvSpPr/>
          <p:nvPr/>
        </p:nvSpPr>
        <p:spPr>
          <a:xfrm rot="-320993">
            <a:off x="8828539" y="-4770215"/>
            <a:ext cx="11672899" cy="8489381"/>
          </a:xfrm>
          <a:custGeom>
            <a:avLst/>
            <a:gdLst/>
            <a:ahLst/>
            <a:cxnLst/>
            <a:rect l="l" t="t" r="r" b="b"/>
            <a:pathLst>
              <a:path w="11672899" h="8489381">
                <a:moveTo>
                  <a:pt x="0" y="0"/>
                </a:moveTo>
                <a:lnTo>
                  <a:pt x="11672899" y="0"/>
                </a:lnTo>
                <a:lnTo>
                  <a:pt x="11672899" y="8489381"/>
                </a:lnTo>
                <a:lnTo>
                  <a:pt x="0" y="84893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4"/>
          <p:cNvSpPr/>
          <p:nvPr/>
        </p:nvSpPr>
        <p:spPr>
          <a:xfrm rot="12246391" flipH="1">
            <a:off x="-2320364" y="6966336"/>
            <a:ext cx="10566946" cy="7685052"/>
          </a:xfrm>
          <a:custGeom>
            <a:avLst/>
            <a:gdLst/>
            <a:ahLst/>
            <a:cxnLst/>
            <a:rect l="l" t="t" r="r" b="b"/>
            <a:pathLst>
              <a:path w="10566946" h="7685052">
                <a:moveTo>
                  <a:pt x="10566946" y="0"/>
                </a:moveTo>
                <a:lnTo>
                  <a:pt x="0" y="0"/>
                </a:lnTo>
                <a:lnTo>
                  <a:pt x="0" y="7685052"/>
                </a:lnTo>
                <a:lnTo>
                  <a:pt x="10566946" y="7685052"/>
                </a:lnTo>
                <a:lnTo>
                  <a:pt x="1056694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 name="Group 1"/>
          <p:cNvGrpSpPr/>
          <p:nvPr/>
        </p:nvGrpSpPr>
        <p:grpSpPr>
          <a:xfrm>
            <a:off x="1143000" y="808922"/>
            <a:ext cx="14580145" cy="1938992"/>
            <a:chOff x="1143000" y="808922"/>
            <a:chExt cx="14580145" cy="1938992"/>
          </a:xfrm>
        </p:grpSpPr>
        <p:sp>
          <p:nvSpPr>
            <p:cNvPr id="22" name="TextBox 21"/>
            <p:cNvSpPr txBox="1"/>
            <p:nvPr/>
          </p:nvSpPr>
          <p:spPr>
            <a:xfrm>
              <a:off x="2997745" y="808922"/>
              <a:ext cx="127254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Cả lớp theo dõi video về ảnh hưởng của thất nghiệp đối với người lao động</a:t>
              </a:r>
              <a:endParaRPr lang="en-US" sz="4000">
                <a:latin typeface="Arial" panose="020B0604020202020204" pitchFamily="34" charset="0"/>
                <a:cs typeface="Arial" panose="020B0604020202020204" pitchFamily="34" charset="0"/>
              </a:endParaRPr>
            </a:p>
          </p:txBody>
        </p:sp>
        <p:sp>
          <p:nvSpPr>
            <p:cNvPr id="23" name="Action Button: Forward or Next 22">
              <a:hlinkClick r:id="" action="ppaction://hlinkshowjump?jump=nextslide" highlightClick="1"/>
            </p:cNvPr>
            <p:cNvSpPr/>
            <p:nvPr/>
          </p:nvSpPr>
          <p:spPr>
            <a:xfrm>
              <a:off x="1143000" y="1092618"/>
              <a:ext cx="1371600" cy="1371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Công nhân thất nghiệp, nặng gánh lo nợ tiền mua nhà chung cư - Báo Lao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43200" y="2839860"/>
            <a:ext cx="12614564" cy="7095692"/>
          </a:xfrm>
          <a:prstGeom prst="rect">
            <a:avLst/>
          </a:prstGeom>
        </p:spPr>
      </p:pic>
    </p:spTree>
    <p:extLst>
      <p:ext uri="{BB962C8B-B14F-4D97-AF65-F5344CB8AC3E}">
        <p14:creationId xmlns:p14="http://schemas.microsoft.com/office/powerpoint/2010/main" val="1511452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953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2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3279846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920864" y="1408980"/>
            <a:ext cx="14446271" cy="916276"/>
          </a:xfrm>
          <a:prstGeom prst="rect">
            <a:avLst/>
          </a:prstGeom>
          <a:noFill/>
        </p:spPr>
        <p:txBody>
          <a:bodyPr wrap="square" rtlCol="0">
            <a:spAutoFit/>
          </a:bodyPr>
          <a:lstStyle/>
          <a:p>
            <a:pPr algn="ctr">
              <a:lnSpc>
                <a:spcPct val="150000"/>
              </a:lnSpc>
              <a:defRPr/>
            </a:pPr>
            <a:r>
              <a:rPr lang="en-US" sz="4000" b="1" dirty="0" err="1">
                <a:solidFill>
                  <a:prstClr val="white"/>
                </a:solidFill>
                <a:latin typeface="Arial" panose="020B0604020202020204" pitchFamily="34" charset="0"/>
                <a:cs typeface="Arial" panose="020B0604020202020204" pitchFamily="34" charset="0"/>
                <a:sym typeface="Arial"/>
              </a:rPr>
              <a:t>Câu</a:t>
            </a:r>
            <a:r>
              <a:rPr lang="en-US" sz="4000" b="1" dirty="0">
                <a:solidFill>
                  <a:prstClr val="white"/>
                </a:solidFill>
                <a:latin typeface="Arial" panose="020B0604020202020204" pitchFamily="34" charset="0"/>
                <a:cs typeface="Arial" panose="020B0604020202020204" pitchFamily="34" charset="0"/>
                <a:sym typeface="Arial"/>
              </a:rPr>
              <a:t> </a:t>
            </a:r>
            <a:r>
              <a:rPr lang="vi-VN" sz="4000" b="1" dirty="0">
                <a:solidFill>
                  <a:prstClr val="white"/>
                </a:solidFill>
                <a:latin typeface="Arial" panose="020B0604020202020204" pitchFamily="34" charset="0"/>
                <a:cs typeface="Arial" panose="020B0604020202020204" pitchFamily="34" charset="0"/>
                <a:sym typeface="Arial"/>
              </a:rPr>
              <a:t>1</a:t>
            </a:r>
            <a:r>
              <a:rPr lang="en-US" sz="4000" b="1" dirty="0">
                <a:solidFill>
                  <a:prstClr val="white"/>
                </a:solidFill>
                <a:latin typeface="Arial" panose="020B0604020202020204" pitchFamily="34" charset="0"/>
                <a:cs typeface="Arial" panose="020B0604020202020204" pitchFamily="34" charset="0"/>
                <a:sym typeface="Arial"/>
              </a:rPr>
              <a:t>:</a:t>
            </a:r>
            <a:r>
              <a:rPr lang="vi-VN" sz="4000" b="1" dirty="0">
                <a:solidFill>
                  <a:prstClr val="white"/>
                </a:solidFill>
                <a:latin typeface="Arial" panose="020B0604020202020204" pitchFamily="34" charset="0"/>
                <a:cs typeface="Arial" panose="020B0604020202020204" pitchFamily="34" charset="0"/>
                <a:sym typeface="Arial"/>
              </a:rPr>
              <a:t> </a:t>
            </a:r>
            <a:r>
              <a:rPr lang="vi-VN" sz="4000" dirty="0">
                <a:solidFill>
                  <a:prstClr val="white"/>
                </a:solidFill>
                <a:latin typeface="Arial" panose="020B0604020202020204" pitchFamily="34" charset="0"/>
                <a:cs typeface="Arial" panose="020B0604020202020204" pitchFamily="34" charset="0"/>
                <a:sym typeface="Arial"/>
              </a:rPr>
              <a:t>Thất nghiệp là gì?</a:t>
            </a:r>
            <a:endParaRPr lang="en-US" sz="4000" dirty="0">
              <a:solidFill>
                <a:prstClr val="white"/>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67494" y="662057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14103" y="6705826"/>
            <a:ext cx="7797359"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lao động mong muốn có việc làm nhưng chưa tìm được việc làm.</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14165" y="6645428"/>
            <a:ext cx="7734866" cy="153779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công việc ùn ứ không có người giải quyết.</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19857" y="4069305"/>
            <a:ext cx="7791605"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trạng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người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trong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độ</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tuổi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lao</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động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tìm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được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việc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phù</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hợp</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bản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thân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mình</a:t>
            </a:r>
            <a:r>
              <a:rPr lang="en-US" sz="3600" dirty="0">
                <a:solidFill>
                  <a:schemeClr val="bg1"/>
                </a:solidFill>
                <a:latin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188765" y="4114723"/>
            <a:ext cx="7982474"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trạng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người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dân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đều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đem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sức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lao</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động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vì</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sự</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phát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triển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chung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xã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hội</a:t>
            </a:r>
            <a:r>
              <a:rPr lang="en-US" sz="3600" dirty="0">
                <a:solidFill>
                  <a:schemeClr val="bg1"/>
                </a:solidFill>
                <a:latin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2" y="1295792"/>
            <a:ext cx="731046" cy="731046"/>
          </a:xfrm>
          <a:prstGeom prst="rect">
            <a:avLst/>
          </a:prstGeom>
        </p:spPr>
      </p:pic>
    </p:spTree>
    <p:extLst>
      <p:ext uri="{BB962C8B-B14F-4D97-AF65-F5344CB8AC3E}">
        <p14:creationId xmlns:p14="http://schemas.microsoft.com/office/powerpoint/2010/main" val="26135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920864" y="1426404"/>
            <a:ext cx="14446271" cy="916276"/>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a:solidFill>
                  <a:prstClr val="white"/>
                </a:solidFill>
                <a:latin typeface="Arial" panose="020B0604020202020204" pitchFamily="34" charset="0"/>
                <a:cs typeface="Arial" panose="020B0604020202020204" pitchFamily="34" charset="0"/>
                <a:sym typeface="Arial"/>
              </a:rPr>
              <a:t>2</a:t>
            </a:r>
            <a:r>
              <a:rPr lang="en-US" sz="4000" b="1">
                <a:solidFill>
                  <a:prstClr val="white"/>
                </a:solidFill>
                <a:latin typeface="Arial" panose="020B0604020202020204" pitchFamily="34" charset="0"/>
                <a:cs typeface="Arial" panose="020B0604020202020204" pitchFamily="34" charset="0"/>
                <a:sym typeface="Arial"/>
              </a:rPr>
              <a:t>:</a:t>
            </a:r>
            <a:r>
              <a:rPr lang="vi-VN" sz="4000" b="1">
                <a:solidFill>
                  <a:prstClr val="white"/>
                </a:solidFill>
                <a:latin typeface="Arial" panose="020B060402020202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Tình trạng thất nghiệp để lại các hậu quả gì cho xã hội?</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9235161" y="6660216"/>
            <a:ext cx="8254175" cy="25980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73248" y="4001237"/>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255830" y="6703933"/>
            <a:ext cx="7791605" cy="240969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vi-VN" sz="4000" dirty="0">
                <a:solidFill>
                  <a:schemeClr val="bg1"/>
                </a:solidFill>
                <a:cs typeface="Arial" panose="020B0604020202020204" pitchFamily="34" charset="0"/>
                <a:sym typeface="Arial"/>
              </a:rPr>
              <a:t>Ả</a:t>
            </a:r>
            <a:r>
              <a:rPr lang="en-US" sz="4000" dirty="0" err="1">
                <a:solidFill>
                  <a:schemeClr val="bg1"/>
                </a:solidFill>
                <a:latin typeface="Arial" panose="020B0604020202020204" pitchFamily="34" charset="0"/>
                <a:cs typeface="Arial" panose="020B0604020202020204" pitchFamily="34" charset="0"/>
              </a:rPr>
              <a:t>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hưởng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nặng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nề</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đối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với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mỗi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nhân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với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nền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kinh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tế</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mọi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mặt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đời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sống</a:t>
            </a:r>
            <a:r>
              <a:rPr lang="en-US" sz="4000" dirty="0">
                <a:solidFill>
                  <a:schemeClr val="bg1"/>
                </a:solidFill>
                <a:latin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xã</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hội</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8177" y="4100625"/>
            <a:ext cx="7682422"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rPr>
              <a:t>chỉ</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ảnh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hưởng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người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lao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động</a:t>
            </a:r>
            <a:r>
              <a:rPr lang="en-US" sz="4000" dirty="0">
                <a:solidFill>
                  <a:schemeClr val="bg1"/>
                </a:solidFill>
                <a:latin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31" y="4087689"/>
            <a:ext cx="7584370"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Chỉ ảnh hưởng trực tiếp tới Nhà nước</a:t>
            </a: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30016" y="6611209"/>
            <a:ext cx="7680583"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600" dirty="0">
                <a:solidFill>
                  <a:schemeClr val="bg1"/>
                </a:solidFill>
                <a:cs typeface="Arial" panose="020B0604020202020204" pitchFamily="34" charset="0"/>
                <a:sym typeface="Arial"/>
              </a:rPr>
              <a:t>G</a:t>
            </a:r>
            <a:r>
              <a:rPr lang="en-US" sz="3600" dirty="0" err="1">
                <a:solidFill>
                  <a:schemeClr val="bg1"/>
                </a:solidFill>
                <a:latin typeface="Arial" panose="020B0604020202020204" pitchFamily="34" charset="0"/>
                <a:cs typeface="Arial" panose="020B0604020202020204" pitchFamily="34" charset="0"/>
              </a:rPr>
              <a:t>ây</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ảnh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hưởng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đối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với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chuỗi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cung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ứng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toàn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quốc</a:t>
            </a:r>
            <a:endParaRPr lang="en-US" sz="3600" dirty="0"/>
          </a:p>
          <a:p>
            <a:pPr marL="514376" indent="-514376" algn="just">
              <a:buClr>
                <a:prstClr val="white"/>
              </a:buClr>
              <a:buFont typeface="Wingdings" panose="05000000000000000000" pitchFamily="2" charset="2"/>
              <a:buChar char="w"/>
              <a:defRPr/>
            </a:pP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2" y="1295792"/>
            <a:ext cx="731046" cy="731046"/>
          </a:xfrm>
          <a:prstGeom prst="rect">
            <a:avLst/>
          </a:prstGeom>
        </p:spPr>
      </p:pic>
    </p:spTree>
    <p:extLst>
      <p:ext uri="{BB962C8B-B14F-4D97-AF65-F5344CB8AC3E}">
        <p14:creationId xmlns:p14="http://schemas.microsoft.com/office/powerpoint/2010/main" val="134994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861024" y="1020842"/>
            <a:ext cx="14446271" cy="1938992"/>
          </a:xfrm>
          <a:prstGeom prst="rect">
            <a:avLst/>
          </a:prstGeom>
          <a:noFill/>
        </p:spPr>
        <p:txBody>
          <a:bodyPr wrap="square" rtlCol="0">
            <a:spAutoFit/>
          </a:bodyPr>
          <a:lstStyle/>
          <a:p>
            <a:pPr algn="ctr">
              <a:lnSpc>
                <a:spcPct val="150000"/>
              </a:lnSpc>
              <a:defRPr/>
            </a:pPr>
            <a:r>
              <a:rPr lang="en-US" sz="4000" b="1" dirty="0" err="1">
                <a:solidFill>
                  <a:prstClr val="white"/>
                </a:solidFill>
                <a:latin typeface="Arial" panose="020B0604020202020204" pitchFamily="34" charset="0"/>
                <a:cs typeface="Arial" panose="020B0604020202020204" pitchFamily="34" charset="0"/>
                <a:sym typeface="Arial"/>
              </a:rPr>
              <a:t>Câu</a:t>
            </a:r>
            <a:r>
              <a:rPr lang="en-US" sz="4000" b="1" dirty="0">
                <a:solidFill>
                  <a:prstClr val="white"/>
                </a:solidFill>
                <a:latin typeface="Arial" panose="020B0604020202020204" pitchFamily="34" charset="0"/>
                <a:cs typeface="Arial" panose="020B0604020202020204" pitchFamily="34" charset="0"/>
                <a:sym typeface="Arial"/>
              </a:rPr>
              <a:t> </a:t>
            </a:r>
            <a:r>
              <a:rPr lang="en-US" sz="4000" b="1">
                <a:solidFill>
                  <a:prstClr val="white"/>
                </a:solidFill>
                <a:latin typeface="Arial" panose="020B0604020202020204" pitchFamily="34" charset="0"/>
                <a:cs typeface="Arial" panose="020B0604020202020204" pitchFamily="34" charset="0"/>
                <a:sym typeface="Arial"/>
              </a:rPr>
              <a:t>3:</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prstClr val="white"/>
                </a:solidFill>
                <a:latin typeface="Arial" panose="020B0604020202020204" pitchFamily="34" charset="0"/>
                <a:cs typeface="Arial" panose="020B0604020202020204" pitchFamily="34" charset="0"/>
                <a:sym typeface="Arial"/>
              </a:rPr>
              <a:t>Nguyên nhân khách quan gây ra tình trạng thất nghiệp là gì?</a:t>
            </a:r>
            <a:r>
              <a:rPr lang="vi-VN" sz="4000" b="1">
                <a:solidFill>
                  <a:prstClr val="white"/>
                </a:solidFill>
                <a:latin typeface="Arial" panose="020B0604020202020204" pitchFamily="34" charset="0"/>
                <a:cs typeface="Arial" panose="020B0604020202020204" pitchFamily="34" charset="0"/>
                <a:sym typeface="Arial"/>
              </a:rPr>
              <a:t> </a:t>
            </a:r>
            <a:endParaRPr lang="en-US" sz="4000" dirty="0">
              <a:solidFill>
                <a:prstClr val="white"/>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9" y="4092565"/>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Công ty đang làm bị thua lỗ, đóng cửa</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70707" y="6624279"/>
            <a:ext cx="7451431"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Không hài lòng với công việc hiện tại</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44917" y="4457545"/>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Bị công ty kỉ luật, sa thải</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44917" y="7015844"/>
            <a:ext cx="7589483"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Thiếu kĩ năng chuyên môn</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2" y="1295792"/>
            <a:ext cx="731046" cy="731046"/>
          </a:xfrm>
          <a:prstGeom prst="rect">
            <a:avLst/>
          </a:prstGeom>
        </p:spPr>
      </p:pic>
    </p:spTree>
    <p:extLst>
      <p:ext uri="{BB962C8B-B14F-4D97-AF65-F5344CB8AC3E}">
        <p14:creationId xmlns:p14="http://schemas.microsoft.com/office/powerpoint/2010/main" val="573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861024" y="1061240"/>
            <a:ext cx="14446271" cy="1824923"/>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a:solidFill>
                  <a:prstClr val="white"/>
                </a:solidFill>
                <a:latin typeface="Arial" panose="020B0604020202020204" pitchFamily="34" charset="0"/>
                <a:cs typeface="Arial" panose="020B0604020202020204" pitchFamily="34" charset="0"/>
                <a:sym typeface="Arial"/>
              </a:rPr>
              <a:t>4</a:t>
            </a:r>
            <a:r>
              <a:rPr lang="en-US" sz="4000" b="1">
                <a:solidFill>
                  <a:prstClr val="white"/>
                </a:solidFill>
                <a:latin typeface="Arial" panose="020B0604020202020204" pitchFamily="34" charset="0"/>
                <a:cs typeface="Arial" panose="020B0604020202020204" pitchFamily="34" charset="0"/>
                <a:sym typeface="Arial"/>
              </a:rPr>
              <a:t>:</a:t>
            </a:r>
            <a:r>
              <a:rPr lang="vi-VN" sz="4000" b="1">
                <a:solidFill>
                  <a:prstClr val="white"/>
                </a:solidFill>
                <a:latin typeface="Arial" panose="020B060402020202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Nhà nước đã làm thế nào để tích cực thông báo đến cho người dân về diễn biến của tình trạng thất nghiệp?</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158085" y="4033958"/>
            <a:ext cx="7791604" cy="1754326"/>
          </a:xfrm>
          <a:prstGeom prst="rect">
            <a:avLst/>
          </a:prstGeom>
          <a:noFill/>
        </p:spPr>
        <p:txBody>
          <a:bodyPr wrap="square" rtlCol="0">
            <a:spAutoFit/>
          </a:bodyPr>
          <a:lstStyle/>
          <a:p>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Tích cực quan sát tình hình về việc làm và đưa ra các dự báo về các ngành nghề cho người lao động </a:t>
            </a: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372600" y="6603075"/>
            <a:ext cx="7609843"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Hỗ trợ người lao động tìm được ra định hướng phù hợp với bản thân</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372600" y="4105864"/>
            <a:ext cx="7609843"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Tập trung đầu tư cho các ngành nghề đang mang lại nguồn lợi kinh tế lớn </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158085" y="6607130"/>
            <a:ext cx="7376314"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600">
                <a:solidFill>
                  <a:schemeClr val="bg1"/>
                </a:solidFill>
                <a:latin typeface="Arial" panose="020B0604020202020204" pitchFamily="34" charset="0"/>
                <a:cs typeface="Arial" panose="020B0604020202020204" pitchFamily="34" charset="0"/>
                <a:sym typeface="Arial"/>
              </a:rPr>
              <a:t>G</a:t>
            </a:r>
            <a:r>
              <a:rPr lang="en-US" sz="3600">
                <a:solidFill>
                  <a:schemeClr val="bg1"/>
                </a:solidFill>
                <a:latin typeface="Arial" panose="020B0604020202020204" pitchFamily="34" charset="0"/>
                <a:cs typeface="Arial" panose="020B0604020202020204" pitchFamily="34" charset="0"/>
              </a:rPr>
              <a:t>iúp đỡ người thất nghiệp vượt được qua khó khăn trong khi chưa tìm được việc làm</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2" y="1295792"/>
            <a:ext cx="731046" cy="731046"/>
          </a:xfrm>
          <a:prstGeom prst="rect">
            <a:avLst/>
          </a:prstGeom>
        </p:spPr>
      </p:pic>
    </p:spTree>
    <p:extLst>
      <p:ext uri="{BB962C8B-B14F-4D97-AF65-F5344CB8AC3E}">
        <p14:creationId xmlns:p14="http://schemas.microsoft.com/office/powerpoint/2010/main" val="292560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8559137" y="318296"/>
            <a:ext cx="10191827" cy="398097"/>
            <a:chOff x="0" y="0"/>
            <a:chExt cx="2684267" cy="104849"/>
          </a:xfrm>
        </p:grpSpPr>
        <p:sp>
          <p:nvSpPr>
            <p:cNvPr id="6" name="Freeform 6"/>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047827" y="-1466490"/>
            <a:ext cx="10191827" cy="2952390"/>
            <a:chOff x="0" y="0"/>
            <a:chExt cx="2684267" cy="657169"/>
          </a:xfrm>
        </p:grpSpPr>
        <p:sp>
          <p:nvSpPr>
            <p:cNvPr id="9" name="Freeform 9"/>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9" name="TextBox 15"/>
          <p:cNvSpPr txBox="1"/>
          <p:nvPr/>
        </p:nvSpPr>
        <p:spPr>
          <a:xfrm>
            <a:off x="871157" y="-33020"/>
            <a:ext cx="6361444" cy="1310743"/>
          </a:xfrm>
          <a:prstGeom prst="rect">
            <a:avLst/>
          </a:prstGeom>
        </p:spPr>
        <p:txBody>
          <a:bodyPr lIns="0" tIns="0" rIns="0" bIns="0" rtlCol="0" anchor="t">
            <a:spAutoFit/>
          </a:bodyPr>
          <a:lstStyle/>
          <a:p>
            <a:pPr algn="ctr">
              <a:lnSpc>
                <a:spcPts val="11200"/>
              </a:lnSpc>
              <a:spcBef>
                <a:spcPct val="0"/>
              </a:spcBef>
            </a:pPr>
            <a:r>
              <a:rPr lang="vi-VN" sz="6600" b="1" dirty="0" smtClean="0">
                <a:solidFill>
                  <a:srgbClr val="FDF9DD"/>
                </a:solidFill>
                <a:latin typeface="Arial" panose="020B0604020202020204" pitchFamily="34" charset="0"/>
                <a:cs typeface="Arial" panose="020B0604020202020204" pitchFamily="34" charset="0"/>
              </a:rPr>
              <a:t>MỞ ĐẦU</a:t>
            </a:r>
            <a:endParaRPr lang="en-US" sz="6600" b="1" dirty="0">
              <a:solidFill>
                <a:srgbClr val="FDF9DD"/>
              </a:solidFill>
              <a:latin typeface="Arial" panose="020B0604020202020204" pitchFamily="34" charset="0"/>
              <a:cs typeface="Arial" panose="020B0604020202020204" pitchFamily="34" charset="0"/>
            </a:endParaRPr>
          </a:p>
        </p:txBody>
      </p:sp>
      <p:grpSp>
        <p:nvGrpSpPr>
          <p:cNvPr id="2" name="Group 1"/>
          <p:cNvGrpSpPr/>
          <p:nvPr/>
        </p:nvGrpSpPr>
        <p:grpSpPr>
          <a:xfrm>
            <a:off x="1329429" y="1706607"/>
            <a:ext cx="13145686" cy="1384878"/>
            <a:chOff x="1329429" y="1706607"/>
            <a:chExt cx="13145686" cy="1384878"/>
          </a:xfrm>
        </p:grpSpPr>
        <p:pic>
          <p:nvPicPr>
            <p:cNvPr id="20" name="Picture 19"/>
            <p:cNvPicPr>
              <a:picLocks noChangeAspect="1"/>
            </p:cNvPicPr>
            <p:nvPr/>
          </p:nvPicPr>
          <p:blipFill>
            <a:blip r:embed="rId3"/>
            <a:stretch>
              <a:fillRect/>
            </a:stretch>
          </p:blipFill>
          <p:spPr>
            <a:xfrm>
              <a:off x="1329429" y="1706607"/>
              <a:ext cx="989746" cy="1384878"/>
            </a:xfrm>
            <a:prstGeom prst="rect">
              <a:avLst/>
            </a:prstGeom>
          </p:spPr>
        </p:pic>
        <p:sp>
          <p:nvSpPr>
            <p:cNvPr id="21" name="TextBox 20"/>
            <p:cNvSpPr txBox="1"/>
            <p:nvPr/>
          </p:nvSpPr>
          <p:spPr>
            <a:xfrm>
              <a:off x="2453140" y="1802218"/>
              <a:ext cx="12021975" cy="1015663"/>
            </a:xfrm>
            <a:prstGeom prst="rect">
              <a:avLst/>
            </a:prstGeom>
            <a:noFill/>
          </p:spPr>
          <p:txBody>
            <a:bodyPr wrap="square" rtlCol="0">
              <a:spAutoFit/>
            </a:bodyPr>
            <a:lstStyle/>
            <a:p>
              <a:pPr algn="just">
                <a:lnSpc>
                  <a:spcPct val="150000"/>
                </a:lnSpc>
              </a:pPr>
              <a:r>
                <a:rPr lang="vi-VN" sz="4000" i="1">
                  <a:latin typeface="Arial" panose="020B0604020202020204" pitchFamily="34" charset="0"/>
                  <a:cs typeface="Arial" panose="020B0604020202020204" pitchFamily="34" charset="0"/>
                </a:rPr>
                <a:t>Hình ảnh sau đây cho em liên tưởng tới vấn đề gì?</a:t>
              </a:r>
              <a:endParaRPr lang="en-US" sz="40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0638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08871" y="734176"/>
            <a:ext cx="14902973" cy="2585323"/>
          </a:xfrm>
          <a:prstGeom prst="rect">
            <a:avLst/>
          </a:prstGeom>
          <a:noFill/>
        </p:spPr>
        <p:txBody>
          <a:bodyPr wrap="square" rtlCol="0">
            <a:spAutoFit/>
          </a:bodyPr>
          <a:lstStyle/>
          <a:p>
            <a:pPr algn="ctr">
              <a:lnSpc>
                <a:spcPct val="150000"/>
              </a:lnSpc>
              <a:defRPr/>
            </a:pPr>
            <a:r>
              <a:rPr lang="en-US" sz="3600" b="1" err="1">
                <a:solidFill>
                  <a:schemeClr val="bg1"/>
                </a:solidFill>
                <a:latin typeface="Arial" panose="020B0604020202020204" pitchFamily="34" charset="0"/>
                <a:cs typeface="Arial" panose="020B0604020202020204" pitchFamily="34" charset="0"/>
                <a:sym typeface="Arial"/>
              </a:rPr>
              <a:t>Câu</a:t>
            </a:r>
            <a:r>
              <a:rPr lang="en-US" sz="3600" b="1">
                <a:solidFill>
                  <a:schemeClr val="bg1"/>
                </a:solidFill>
                <a:latin typeface="Arial" panose="020B0604020202020204" pitchFamily="34" charset="0"/>
                <a:cs typeface="Arial" panose="020B0604020202020204" pitchFamily="34" charset="0"/>
                <a:sym typeface="Arial"/>
              </a:rPr>
              <a:t> </a:t>
            </a:r>
            <a:r>
              <a:rPr lang="vi-VN" sz="3600" b="1">
                <a:solidFill>
                  <a:schemeClr val="bg1"/>
                </a:solidFill>
                <a:latin typeface="Arial" panose="020B0604020202020204" pitchFamily="34" charset="0"/>
                <a:cs typeface="Arial" panose="020B0604020202020204" pitchFamily="34" charset="0"/>
                <a:sym typeface="Arial"/>
              </a:rPr>
              <a:t>5</a:t>
            </a:r>
            <a:r>
              <a:rPr lang="en-US" sz="3600" b="1">
                <a:solidFill>
                  <a:schemeClr val="bg1"/>
                </a:solidFill>
                <a:latin typeface="Arial" panose="020B0604020202020204" pitchFamily="34" charset="0"/>
                <a:cs typeface="Arial" panose="020B0604020202020204" pitchFamily="34" charset="0"/>
                <a:sym typeface="Arial"/>
              </a:rPr>
              <a:t>:</a:t>
            </a:r>
            <a:r>
              <a:rPr lang="vi-VN" sz="3600" b="1">
                <a:solidFill>
                  <a:schemeClr val="bg1"/>
                </a:solidFill>
                <a:latin typeface="Arial" panose="020B060402020202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Đối với các nhân lực bị mất việc làm do chưa có kinh nghiệm làm việc với máy móc ở trình độ cao, nhà nước nên làm như thế nào để hỗ trợ người lao động sớm tìm được việc làm phù hợp với bản thân?</a:t>
            </a:r>
            <a:endParaRPr lang="en-US" sz="36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001657" y="4177187"/>
            <a:ext cx="7532744" cy="153272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Tổ chức các khóa đào tạo kĩ năng nghề nghiệp cho nhân viên</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55828" y="6735513"/>
            <a:ext cx="779160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Yêu cầu các doanh nghiệp tuyển thêm nhiều nhân viên</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143598"/>
            <a:ext cx="779160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Khuyến khích nhân viên tích cực tìm việc làm</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001656" y="6746065"/>
            <a:ext cx="753274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Hỗ trợ nhân viên tìm kiếm việc làm phù hợp với bản thân mình</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2" y="1295792"/>
            <a:ext cx="731046" cy="731046"/>
          </a:xfrm>
          <a:prstGeom prst="rect">
            <a:avLst/>
          </a:prstGeom>
        </p:spPr>
      </p:pic>
    </p:spTree>
    <p:extLst>
      <p:ext uri="{BB962C8B-B14F-4D97-AF65-F5344CB8AC3E}">
        <p14:creationId xmlns:p14="http://schemas.microsoft.com/office/powerpoint/2010/main" val="380737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9523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6684636" y="495639"/>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2" name="Group 22"/>
          <p:cNvGrpSpPr/>
          <p:nvPr/>
        </p:nvGrpSpPr>
        <p:grpSpPr>
          <a:xfrm>
            <a:off x="0" y="9639301"/>
            <a:ext cx="18288000" cy="76200"/>
            <a:chOff x="0" y="0"/>
            <a:chExt cx="4164165" cy="20457"/>
          </a:xfrm>
        </p:grpSpPr>
        <p:sp>
          <p:nvSpPr>
            <p:cNvPr id="23" name="Freeform 23"/>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txBody>
            <a:bodyPr/>
            <a:lstStyle/>
            <a:p>
              <a:endParaRPr lang="en-US"/>
            </a:p>
          </p:txBody>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TextBox 15"/>
          <p:cNvSpPr txBox="1"/>
          <p:nvPr/>
        </p:nvSpPr>
        <p:spPr>
          <a:xfrm>
            <a:off x="1317229" y="-82615"/>
            <a:ext cx="6361444" cy="1310743"/>
          </a:xfrm>
          <a:prstGeom prst="rect">
            <a:avLst/>
          </a:prstGeom>
        </p:spPr>
        <p:txBody>
          <a:bodyPr lIns="0" tIns="0" rIns="0" bIns="0" rtlCol="0" anchor="t">
            <a:spAutoFit/>
          </a:bodyPr>
          <a:lstStyle/>
          <a:p>
            <a:pPr algn="ctr">
              <a:lnSpc>
                <a:spcPts val="11200"/>
              </a:lnSpc>
              <a:spcBef>
                <a:spcPct val="0"/>
              </a:spcBef>
            </a:pPr>
            <a:r>
              <a:rPr lang="vi-VN" sz="6600" b="1">
                <a:solidFill>
                  <a:srgbClr val="FDF9DD"/>
                </a:solidFill>
                <a:latin typeface="Arial" panose="020B0604020202020204" pitchFamily="34" charset="0"/>
                <a:cs typeface="Arial" panose="020B0604020202020204" pitchFamily="34" charset="0"/>
              </a:rPr>
              <a:t>LUYỆN TẬP</a:t>
            </a:r>
            <a:endParaRPr lang="en-US" sz="6600" b="1">
              <a:solidFill>
                <a:srgbClr val="FDF9DD"/>
              </a:solidFill>
              <a:latin typeface="Arial" panose="020B0604020202020204" pitchFamily="34" charset="0"/>
              <a:cs typeface="Arial" panose="020B0604020202020204" pitchFamily="34" charset="0"/>
            </a:endParaRPr>
          </a:p>
        </p:txBody>
      </p:sp>
      <p:sp>
        <p:nvSpPr>
          <p:cNvPr id="26" name="Rectangle 25"/>
          <p:cNvSpPr/>
          <p:nvPr/>
        </p:nvSpPr>
        <p:spPr>
          <a:xfrm>
            <a:off x="983850" y="1724995"/>
            <a:ext cx="16320300" cy="7571303"/>
          </a:xfrm>
          <a:prstGeom prst="rect">
            <a:avLst/>
          </a:prstGeom>
        </p:spPr>
        <p:txBody>
          <a:bodyPr wrap="square">
            <a:spAutoFit/>
          </a:bodyPr>
          <a:lstStyle/>
          <a:p>
            <a:pPr algn="just">
              <a:lnSpc>
                <a:spcPct val="150000"/>
              </a:lnSpc>
            </a:pPr>
            <a:r>
              <a:rPr lang="vi-VN" sz="3600" b="1" dirty="0">
                <a:solidFill>
                  <a:srgbClr val="C00000"/>
                </a:solidFill>
                <a:latin typeface="Arial" panose="020B0604020202020204" pitchFamily="34" charset="0"/>
                <a:cs typeface="Arial" panose="020B0604020202020204" pitchFamily="34" charset="0"/>
              </a:rPr>
              <a:t>Bài 1 </a:t>
            </a:r>
            <a:r>
              <a:rPr lang="vi-VN" sz="3600" b="1" dirty="0" smtClean="0">
                <a:solidFill>
                  <a:srgbClr val="C00000"/>
                </a:solidFill>
                <a:latin typeface="Arial" panose="020B0604020202020204" pitchFamily="34" charset="0"/>
                <a:cs typeface="Arial" panose="020B0604020202020204" pitchFamily="34" charset="0"/>
              </a:rPr>
              <a:t>(SGK </a:t>
            </a:r>
            <a:r>
              <a:rPr lang="vi-VN" sz="3600" b="1" dirty="0">
                <a:solidFill>
                  <a:srgbClr val="C00000"/>
                </a:solidFill>
                <a:latin typeface="Arial" panose="020B0604020202020204" pitchFamily="34" charset="0"/>
                <a:cs typeface="Arial" panose="020B0604020202020204" pitchFamily="34" charset="0"/>
              </a:rPr>
              <a:t>- tr.27,28): </a:t>
            </a:r>
            <a:r>
              <a:rPr lang="vi-VN" sz="3600" dirty="0">
                <a:latin typeface="Arial" panose="020B0604020202020204" pitchFamily="34" charset="0"/>
                <a:cs typeface="Arial" panose="020B0604020202020204" pitchFamily="34" charset="0"/>
              </a:rPr>
              <a:t>Em đồng tình hay không đồng tình với ý kiến nào dưới đây? Vì sao?</a:t>
            </a:r>
          </a:p>
          <a:p>
            <a:pPr marL="742950" indent="-742950" algn="just">
              <a:lnSpc>
                <a:spcPct val="150000"/>
              </a:lnSpc>
              <a:buAutoNum type="alphaLcParenR"/>
            </a:pP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địa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dirty="0" err="1">
                <a:latin typeface="Arial" panose="020B0604020202020204" pitchFamily="34" charset="0"/>
                <a:cs typeface="Arial" panose="020B0604020202020204" pitchFamily="34" charset="0"/>
              </a:rPr>
              <a:t>Trung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tâm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dịch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nghiệp</a:t>
            </a:r>
            <a:r>
              <a:rPr lang="en-US" sz="3600" dirty="0">
                <a:latin typeface="Arial" panose="020B0604020202020204" pitchFamily="34" charset="0"/>
                <a:cs typeface="Arial" panose="020B0604020202020204" pitchFamily="34" charset="0"/>
              </a:rPr>
              <a:t>.</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82152751"/>
              </p:ext>
            </p:extLst>
          </p:nvPr>
        </p:nvGraphicFramePr>
        <p:xfrm>
          <a:off x="0" y="0"/>
          <a:ext cx="18287999" cy="10325100"/>
        </p:xfrm>
        <a:graphic>
          <a:graphicData uri="http://schemas.openxmlformats.org/drawingml/2006/table">
            <a:tbl>
              <a:tblPr bandRow="1"/>
              <a:tblGrid>
                <a:gridCol w="5144507">
                  <a:extLst>
                    <a:ext uri="{9D8B030D-6E8A-4147-A177-3AD203B41FA5}">
                      <a16:colId xmlns:a16="http://schemas.microsoft.com/office/drawing/2014/main" xmlns="" val="20000"/>
                    </a:ext>
                  </a:extLst>
                </a:gridCol>
                <a:gridCol w="1637293">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gridCol w="9220199">
                  <a:extLst>
                    <a:ext uri="{9D8B030D-6E8A-4147-A177-3AD203B41FA5}">
                      <a16:colId xmlns:a16="http://schemas.microsoft.com/office/drawing/2014/main" xmlns="" val="20003"/>
                    </a:ext>
                  </a:extLst>
                </a:gridCol>
              </a:tblGrid>
              <a:tr h="1562100">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Không 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extLst>
                  <a:ext uri="{0D108BD9-81ED-4DB2-BD59-A6C34878D82A}">
                    <a16:rowId xmlns:a16="http://schemas.microsoft.com/office/drawing/2014/main" xmlns="" val="10000"/>
                  </a:ext>
                </a:extLst>
              </a:tr>
              <a:tr h="4343400">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a) Để giải quyết việc làm, Nhà nước phải tạo ra các điều kiện thuận lợi cho người lao động tự tạo việc làm.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419600">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b) Chính quyền địa phương phải có trách nhiệm giải quyết việc làm cho người thất nghiệp ở địa phương.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 name="Rectangle 2"/>
          <p:cNvSpPr/>
          <p:nvPr/>
        </p:nvSpPr>
        <p:spPr>
          <a:xfrm>
            <a:off x="9372600" y="1562100"/>
            <a:ext cx="8610600" cy="4102662"/>
          </a:xfrm>
          <a:prstGeom prst="rect">
            <a:avLst/>
          </a:prstGeom>
        </p:spPr>
        <p:txBody>
          <a:bodyPr wrap="square">
            <a:spAutoFit/>
          </a:bodyPr>
          <a:lstStyle/>
          <a:p>
            <a:pPr algn="just">
              <a:lnSpc>
                <a:spcPct val="130000"/>
              </a:lnSpc>
            </a:pPr>
            <a:r>
              <a:rPr lang="vi-VN" sz="3400">
                <a:latin typeface="Arial" panose="020B0604020202020204" pitchFamily="34" charset="0"/>
                <a:cs typeface="Arial" panose="020B0604020202020204" pitchFamily="34" charset="0"/>
              </a:rPr>
              <a:t>Nhà nước đã thực hiện rất nhiều giải pháp như: hỗ trợ kết nối cung – cầu trên thị trường lao động, tập trung đào tạo nâng cao chất lượng lao động.... đồng thời tạo ra các điều kiện thuận lợi để người lao động tự tạo việc làm.</a:t>
            </a:r>
            <a:endParaRPr lang="en-US" sz="3400">
              <a:latin typeface="Arial" panose="020B0604020202020204" pitchFamily="34" charset="0"/>
              <a:cs typeface="Arial" panose="020B0604020202020204" pitchFamily="34" charset="0"/>
            </a:endParaRPr>
          </a:p>
        </p:txBody>
      </p:sp>
      <p:sp>
        <p:nvSpPr>
          <p:cNvPr id="4" name="Rectangle 3"/>
          <p:cNvSpPr/>
          <p:nvPr/>
        </p:nvSpPr>
        <p:spPr>
          <a:xfrm>
            <a:off x="9372600" y="5981700"/>
            <a:ext cx="8610600" cy="4016484"/>
          </a:xfrm>
          <a:prstGeom prst="rect">
            <a:avLst/>
          </a:prstGeom>
        </p:spPr>
        <p:txBody>
          <a:bodyPr wrap="square">
            <a:spAutoFit/>
          </a:bodyPr>
          <a:lstStyle/>
          <a:p>
            <a:pPr algn="just">
              <a:lnSpc>
                <a:spcPct val="150000"/>
              </a:lnSpc>
            </a:pPr>
            <a:r>
              <a:rPr lang="vi-VN" sz="3400">
                <a:latin typeface="Arial" panose="020B0604020202020204" pitchFamily="34" charset="0"/>
                <a:cs typeface="Arial" panose="020B0604020202020204" pitchFamily="34" charset="0"/>
              </a:rPr>
              <a:t>Chính quyền địa phương chỉ có trách nhiệm hỗ trợ người thất nghiệp như: thống kê tỉ lệ thất nghiệp tại địa phương, tìm kiếm thông tin, hỗ trợ người lao động tự tạo việc làm và tìm kiếm việc làm để giải quyết thất nghiệp.</a:t>
            </a:r>
            <a:endParaRPr lang="en-US" sz="34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562600" y="3241543"/>
            <a:ext cx="853514" cy="743776"/>
          </a:xfrm>
          <a:prstGeom prst="rect">
            <a:avLst/>
          </a:prstGeom>
        </p:spPr>
      </p:pic>
      <p:pic>
        <p:nvPicPr>
          <p:cNvPr id="6" name="Picture 5"/>
          <p:cNvPicPr>
            <a:picLocks noChangeAspect="1"/>
          </p:cNvPicPr>
          <p:nvPr/>
        </p:nvPicPr>
        <p:blipFill>
          <a:blip r:embed="rId3"/>
          <a:stretch>
            <a:fillRect/>
          </a:stretch>
        </p:blipFill>
        <p:spPr>
          <a:xfrm>
            <a:off x="7543800" y="7233971"/>
            <a:ext cx="914400" cy="815725"/>
          </a:xfrm>
          <a:prstGeom prst="rect">
            <a:avLst/>
          </a:prstGeom>
        </p:spPr>
      </p:pic>
    </p:spTree>
    <p:extLst>
      <p:ext uri="{BB962C8B-B14F-4D97-AF65-F5344CB8AC3E}">
        <p14:creationId xmlns:p14="http://schemas.microsoft.com/office/powerpoint/2010/main" val="27202147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5441820"/>
              </p:ext>
            </p:extLst>
          </p:nvPr>
        </p:nvGraphicFramePr>
        <p:xfrm>
          <a:off x="0" y="0"/>
          <a:ext cx="18287999" cy="10325100"/>
        </p:xfrm>
        <a:graphic>
          <a:graphicData uri="http://schemas.openxmlformats.org/drawingml/2006/table">
            <a:tbl>
              <a:tblPr bandRow="1"/>
              <a:tblGrid>
                <a:gridCol w="5144507">
                  <a:extLst>
                    <a:ext uri="{9D8B030D-6E8A-4147-A177-3AD203B41FA5}">
                      <a16:colId xmlns:a16="http://schemas.microsoft.com/office/drawing/2014/main" xmlns="" val="20000"/>
                    </a:ext>
                  </a:extLst>
                </a:gridCol>
                <a:gridCol w="1637293">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gridCol w="9220199">
                  <a:extLst>
                    <a:ext uri="{9D8B030D-6E8A-4147-A177-3AD203B41FA5}">
                      <a16:colId xmlns:a16="http://schemas.microsoft.com/office/drawing/2014/main" xmlns="" val="20003"/>
                    </a:ext>
                  </a:extLst>
                </a:gridCol>
              </a:tblGrid>
              <a:tr h="1562100">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Không 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extLst>
                  <a:ext uri="{0D108BD9-81ED-4DB2-BD59-A6C34878D82A}">
                    <a16:rowId xmlns:a16="http://schemas.microsoft.com/office/drawing/2014/main" xmlns="" val="10000"/>
                  </a:ext>
                </a:extLst>
              </a:tr>
              <a:tr h="4343400">
                <a:tc>
                  <a:txBody>
                    <a:bodyPr/>
                    <a:lstStyle/>
                    <a:p>
                      <a:pPr algn="just">
                        <a:lnSpc>
                          <a:spcPct val="150000"/>
                        </a:lnSpc>
                        <a:spcBef>
                          <a:spcPts val="100"/>
                        </a:spcBef>
                        <a:spcAft>
                          <a:spcPts val="100"/>
                        </a:spcAft>
                      </a:pPr>
                      <a:r>
                        <a:rPr lang="en-US" sz="3400" kern="1200">
                          <a:solidFill>
                            <a:schemeClr val="tx1"/>
                          </a:solidFill>
                          <a:effectLst/>
                          <a:latin typeface="Arial" panose="020B0604020202020204" pitchFamily="34" charset="0"/>
                          <a:ea typeface="+mn-ea"/>
                          <a:cs typeface="Arial" panose="020B0604020202020204" pitchFamily="34" charset="0"/>
                        </a:rPr>
                        <a:t>c) Trung tâm dịch vụ việc làm có trách nhiệm môi giới, giới thiệu việc làm cho người lao động.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419600">
                <a:tc>
                  <a:txBody>
                    <a:bodyPr/>
                    <a:lstStyle/>
                    <a:p>
                      <a:pPr algn="just">
                        <a:lnSpc>
                          <a:spcPct val="150000"/>
                        </a:lnSpc>
                        <a:spcBef>
                          <a:spcPts val="100"/>
                        </a:spcBef>
                        <a:spcAft>
                          <a:spcPts val="100"/>
                        </a:spcAft>
                      </a:pPr>
                      <a:r>
                        <a:rPr lang="en-US" sz="3400" kern="1200">
                          <a:solidFill>
                            <a:schemeClr val="tx1"/>
                          </a:solidFill>
                          <a:effectLst/>
                          <a:latin typeface="Arial" panose="020B0604020202020204" pitchFamily="34" charset="0"/>
                          <a:ea typeface="+mn-ea"/>
                          <a:cs typeface="Arial" panose="020B0604020202020204" pitchFamily="34" charset="0"/>
                        </a:rPr>
                        <a:t>d) Người lao động giữ vai trò quan trọng nhất trong việc giải quyết thất nghiệp.</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 name="Rectangle 2"/>
          <p:cNvSpPr/>
          <p:nvPr/>
        </p:nvSpPr>
        <p:spPr>
          <a:xfrm>
            <a:off x="9372600" y="1562100"/>
            <a:ext cx="8610600" cy="313470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Trung tâm dịch vụ việc làm có chức năng thực hiện tư vấn, giới thiệu việc làm cho người lao động, cung cấp thông tin thị trường lao động cho người lao động.</a:t>
            </a:r>
          </a:p>
        </p:txBody>
      </p:sp>
      <p:sp>
        <p:nvSpPr>
          <p:cNvPr id="4" name="Rectangle 3"/>
          <p:cNvSpPr/>
          <p:nvPr/>
        </p:nvSpPr>
        <p:spPr>
          <a:xfrm>
            <a:off x="9372600" y="5981700"/>
            <a:ext cx="8610600" cy="234987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Có lao động thì con người mới tạo ra nguồn thu nhập để nuôi sống bản thân và gia đình, đóng góp vào sự phát triển của đất nước.</a:t>
            </a:r>
          </a:p>
        </p:txBody>
      </p:sp>
      <p:pic>
        <p:nvPicPr>
          <p:cNvPr id="5" name="Picture 4"/>
          <p:cNvPicPr>
            <a:picLocks noChangeAspect="1"/>
          </p:cNvPicPr>
          <p:nvPr/>
        </p:nvPicPr>
        <p:blipFill>
          <a:blip r:embed="rId2"/>
          <a:stretch>
            <a:fillRect/>
          </a:stretch>
        </p:blipFill>
        <p:spPr>
          <a:xfrm>
            <a:off x="5562600" y="3241543"/>
            <a:ext cx="853514" cy="743776"/>
          </a:xfrm>
          <a:prstGeom prst="rect">
            <a:avLst/>
          </a:prstGeom>
        </p:spPr>
      </p:pic>
      <p:pic>
        <p:nvPicPr>
          <p:cNvPr id="7" name="Picture 6"/>
          <p:cNvPicPr>
            <a:picLocks noChangeAspect="1"/>
          </p:cNvPicPr>
          <p:nvPr/>
        </p:nvPicPr>
        <p:blipFill>
          <a:blip r:embed="rId2"/>
          <a:stretch>
            <a:fillRect/>
          </a:stretch>
        </p:blipFill>
        <p:spPr>
          <a:xfrm>
            <a:off x="5562600" y="7177164"/>
            <a:ext cx="853514" cy="743776"/>
          </a:xfrm>
          <a:prstGeom prst="rect">
            <a:avLst/>
          </a:prstGeom>
        </p:spPr>
      </p:pic>
    </p:spTree>
    <p:extLst>
      <p:ext uri="{BB962C8B-B14F-4D97-AF65-F5344CB8AC3E}">
        <p14:creationId xmlns:p14="http://schemas.microsoft.com/office/powerpoint/2010/main" val="3844593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90636" flipH="1">
            <a:off x="-1697775" y="-2153905"/>
            <a:ext cx="8763000" cy="5562878"/>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1154461" flipH="1">
            <a:off x="10796019" y="7193649"/>
            <a:ext cx="10566946" cy="7685052"/>
          </a:xfrm>
          <a:custGeom>
            <a:avLst/>
            <a:gdLst/>
            <a:ahLst/>
            <a:cxnLst/>
            <a:rect l="l" t="t" r="r" b="b"/>
            <a:pathLst>
              <a:path w="10566946" h="7685052">
                <a:moveTo>
                  <a:pt x="10566946" y="0"/>
                </a:moveTo>
                <a:lnTo>
                  <a:pt x="0" y="0"/>
                </a:lnTo>
                <a:lnTo>
                  <a:pt x="0" y="7685052"/>
                </a:lnTo>
                <a:lnTo>
                  <a:pt x="10566946" y="7685052"/>
                </a:lnTo>
                <a:lnTo>
                  <a:pt x="1056694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p:cNvSpPr txBox="1"/>
          <p:nvPr/>
        </p:nvSpPr>
        <p:spPr>
          <a:xfrm>
            <a:off x="304800" y="429790"/>
            <a:ext cx="51816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Bài 2 </a:t>
            </a:r>
            <a:r>
              <a:rPr lang="vi-VN" sz="4400" b="1" dirty="0" smtClean="0">
                <a:solidFill>
                  <a:schemeClr val="bg1"/>
                </a:solidFill>
                <a:latin typeface="Arial" panose="020B0604020202020204" pitchFamily="34" charset="0"/>
                <a:cs typeface="Arial" panose="020B0604020202020204" pitchFamily="34" charset="0"/>
              </a:rPr>
              <a:t>(SGK </a:t>
            </a:r>
            <a:r>
              <a:rPr lang="vi-VN" sz="4400" b="1" dirty="0">
                <a:solidFill>
                  <a:schemeClr val="bg1"/>
                </a:solidFill>
                <a:latin typeface="Arial" panose="020B0604020202020204" pitchFamily="34" charset="0"/>
                <a:cs typeface="Arial" panose="020B0604020202020204" pitchFamily="34" charset="0"/>
              </a:rPr>
              <a:t>- tr.28)</a:t>
            </a:r>
          </a:p>
        </p:txBody>
      </p:sp>
      <p:sp>
        <p:nvSpPr>
          <p:cNvPr id="18" name="Rectangle 17"/>
          <p:cNvSpPr/>
          <p:nvPr/>
        </p:nvSpPr>
        <p:spPr>
          <a:xfrm>
            <a:off x="1676400" y="1668313"/>
            <a:ext cx="15087600"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Em hãy cho biết những trường hợp sau đây thuộc loại hình thất nghiệp nào:</a:t>
            </a:r>
          </a:p>
        </p:txBody>
      </p:sp>
      <p:sp>
        <p:nvSpPr>
          <p:cNvPr id="19" name="Rectangle 18"/>
          <p:cNvSpPr/>
          <p:nvPr/>
        </p:nvSpPr>
        <p:spPr>
          <a:xfrm>
            <a:off x="1676400" y="3396935"/>
            <a:ext cx="9144000" cy="6555641"/>
          </a:xfrm>
          <a:prstGeom prst="rect">
            <a:avLst/>
          </a:prstGeom>
        </p:spPr>
        <p:txBody>
          <a:bodyPr>
            <a:spAutoFit/>
          </a:bodyPr>
          <a:lstStyle/>
          <a:p>
            <a:pPr lvl="0" algn="just">
              <a:lnSpc>
                <a:spcPct val="150000"/>
              </a:lnSpc>
            </a:pPr>
            <a:r>
              <a:rPr lang="vi-VN" sz="4000" dirty="0">
                <a:solidFill>
                  <a:prstClr val="black"/>
                </a:solidFill>
                <a:cs typeface="Arial" panose="020B0604020202020204" pitchFamily="34" charset="0"/>
              </a:rPr>
              <a:t>a) Người không đi làm để tập trung giải quyết việc gia đình.</a:t>
            </a:r>
          </a:p>
          <a:p>
            <a:pPr lvl="0" algn="just">
              <a:lnSpc>
                <a:spcPct val="150000"/>
              </a:lnSpc>
            </a:pPr>
            <a:r>
              <a:rPr lang="vi-VN" sz="4000" dirty="0">
                <a:solidFill>
                  <a:prstClr val="black"/>
                </a:solidFill>
                <a:cs typeface="Arial" panose="020B0604020202020204" pitchFamily="34" charset="0"/>
              </a:rPr>
              <a:t>b) Khi nhà máy chuyển đổi sản xuất từ cơ khí lên tự động hoá, hàng loạt lao động trong nhà máy bị mất việc làm.</a:t>
            </a:r>
          </a:p>
          <a:p>
            <a:pPr lvl="0" algn="just">
              <a:lnSpc>
                <a:spcPct val="150000"/>
              </a:lnSpc>
            </a:pPr>
            <a:r>
              <a:rPr lang="vi-VN" sz="4000" dirty="0">
                <a:solidFill>
                  <a:prstClr val="black"/>
                </a:solidFill>
                <a:cs typeface="Arial" panose="020B0604020202020204" pitchFamily="34" charset="0"/>
              </a:rPr>
              <a:t>c) Người đi du học mới về nước chưa kiếm được việc làm.</a:t>
            </a:r>
          </a:p>
        </p:txBody>
      </p:sp>
      <p:sp>
        <p:nvSpPr>
          <p:cNvPr id="20" name="Right Arrow 19"/>
          <p:cNvSpPr/>
          <p:nvPr/>
        </p:nvSpPr>
        <p:spPr>
          <a:xfrm>
            <a:off x="11125200" y="3976637"/>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254345" y="3901325"/>
            <a:ext cx="5410200" cy="707886"/>
          </a:xfrm>
          <a:prstGeom prst="rect">
            <a:avLst/>
          </a:prstGeom>
          <a:noFill/>
        </p:spPr>
        <p:txBody>
          <a:bodyPr wrap="square" rtlCol="0">
            <a:spAutoFit/>
          </a:bodyPr>
          <a:lstStyle/>
          <a:p>
            <a:r>
              <a:rPr lang="vi-VN" sz="4000">
                <a:solidFill>
                  <a:srgbClr val="0070C0"/>
                </a:solidFill>
                <a:latin typeface="Arial" panose="020B0604020202020204" pitchFamily="34" charset="0"/>
                <a:cs typeface="Arial" panose="020B0604020202020204" pitchFamily="34" charset="0"/>
              </a:rPr>
              <a:t>Thất nghiệp tự nguyện</a:t>
            </a:r>
            <a:endParaRPr lang="en-US" sz="4000">
              <a:solidFill>
                <a:srgbClr val="0070C0"/>
              </a:solidFill>
              <a:latin typeface="Arial" panose="020B0604020202020204" pitchFamily="34" charset="0"/>
              <a:cs typeface="Arial" panose="020B0604020202020204" pitchFamily="34" charset="0"/>
            </a:endParaRPr>
          </a:p>
        </p:txBody>
      </p:sp>
      <p:sp>
        <p:nvSpPr>
          <p:cNvPr id="22" name="Right Arrow 21"/>
          <p:cNvSpPr/>
          <p:nvPr/>
        </p:nvSpPr>
        <p:spPr>
          <a:xfrm>
            <a:off x="11125200" y="6315124"/>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2254345" y="6239812"/>
            <a:ext cx="5410200" cy="707886"/>
          </a:xfrm>
          <a:prstGeom prst="rect">
            <a:avLst/>
          </a:prstGeom>
          <a:noFill/>
        </p:spPr>
        <p:txBody>
          <a:bodyPr wrap="square" rtlCol="0">
            <a:spAutoFit/>
          </a:bodyPr>
          <a:lstStyle/>
          <a:p>
            <a:r>
              <a:rPr lang="vi-VN" sz="4000">
                <a:solidFill>
                  <a:srgbClr val="0070C0"/>
                </a:solidFill>
                <a:latin typeface="Arial" panose="020B0604020202020204" pitchFamily="34" charset="0"/>
                <a:cs typeface="Arial" panose="020B0604020202020204" pitchFamily="34" charset="0"/>
              </a:rPr>
              <a:t>Thất nghiệp cơ cấu</a:t>
            </a:r>
            <a:endParaRPr lang="en-US" sz="4000">
              <a:solidFill>
                <a:srgbClr val="0070C0"/>
              </a:solidFill>
              <a:latin typeface="Arial" panose="020B0604020202020204" pitchFamily="34" charset="0"/>
              <a:cs typeface="Arial" panose="020B0604020202020204" pitchFamily="34" charset="0"/>
            </a:endParaRPr>
          </a:p>
        </p:txBody>
      </p:sp>
      <p:sp>
        <p:nvSpPr>
          <p:cNvPr id="24" name="Right Arrow 23"/>
          <p:cNvSpPr/>
          <p:nvPr/>
        </p:nvSpPr>
        <p:spPr>
          <a:xfrm>
            <a:off x="11125200" y="8403727"/>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2254345" y="8328415"/>
            <a:ext cx="5410200" cy="707886"/>
          </a:xfrm>
          <a:prstGeom prst="rect">
            <a:avLst/>
          </a:prstGeom>
          <a:noFill/>
        </p:spPr>
        <p:txBody>
          <a:bodyPr wrap="square" rtlCol="0">
            <a:spAutoFit/>
          </a:bodyPr>
          <a:lstStyle/>
          <a:p>
            <a:r>
              <a:rPr lang="vi-VN" sz="4000">
                <a:solidFill>
                  <a:srgbClr val="0070C0"/>
                </a:solidFill>
                <a:latin typeface="Arial" panose="020B0604020202020204" pitchFamily="34" charset="0"/>
                <a:cs typeface="Arial" panose="020B0604020202020204" pitchFamily="34" charset="0"/>
              </a:rPr>
              <a:t>Thất nghiệp tạm thời</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67225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ppt_x</p:attrName>
                                        </p:attrNameLst>
                                      </p:cBhvr>
                                      <p:tavLst>
                                        <p:tav tm="0">
                                          <p:val>
                                            <p:strVal val="#ppt_x-#ppt_w*1.125000"/>
                                          </p:val>
                                        </p:tav>
                                        <p:tav tm="100000">
                                          <p:val>
                                            <p:strVal val="#ppt_x"/>
                                          </p:val>
                                        </p:tav>
                                      </p:tavLst>
                                    </p:anim>
                                    <p:animEffect transition="in" filter="wipe(right)">
                                      <p:cBhvr>
                                        <p:cTn id="20" dur="500"/>
                                        <p:tgtEl>
                                          <p:spTgt spid="2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ppt_x</p:attrName>
                                        </p:attrNameLst>
                                      </p:cBhvr>
                                      <p:tavLst>
                                        <p:tav tm="0">
                                          <p:val>
                                            <p:strVal val="#ppt_x-#ppt_w*1.125000"/>
                                          </p:val>
                                        </p:tav>
                                        <p:tav tm="100000">
                                          <p:val>
                                            <p:strVal val="#ppt_x"/>
                                          </p:val>
                                        </p:tav>
                                      </p:tavLst>
                                    </p:anim>
                                    <p:animEffect transition="in" filter="wipe(right)">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ppt_x</p:attrName>
                                        </p:attrNameLst>
                                      </p:cBhvr>
                                      <p:tavLst>
                                        <p:tav tm="0">
                                          <p:val>
                                            <p:strVal val="#ppt_x-#ppt_w*1.125000"/>
                                          </p:val>
                                        </p:tav>
                                        <p:tav tm="100000">
                                          <p:val>
                                            <p:strVal val="#ppt_x"/>
                                          </p:val>
                                        </p:tav>
                                      </p:tavLst>
                                    </p:anim>
                                    <p:animEffect transition="in" filter="wipe(right)">
                                      <p:cBhvr>
                                        <p:cTn id="40" dur="500"/>
                                        <p:tgtEl>
                                          <p:spTgt spid="2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2" grpId="0" animBg="1"/>
      <p:bldP spid="23" grpId="0"/>
      <p:bldP spid="24"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90636" flipH="1">
            <a:off x="-1697775" y="-2153905"/>
            <a:ext cx="8763000" cy="5562878"/>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TextBox 16"/>
          <p:cNvSpPr txBox="1"/>
          <p:nvPr/>
        </p:nvSpPr>
        <p:spPr>
          <a:xfrm>
            <a:off x="304800" y="429790"/>
            <a:ext cx="51816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Bài 3 </a:t>
            </a:r>
            <a:r>
              <a:rPr lang="vi-VN" sz="4400" b="1" dirty="0" smtClean="0">
                <a:solidFill>
                  <a:schemeClr val="bg1"/>
                </a:solidFill>
                <a:latin typeface="Arial" panose="020B0604020202020204" pitchFamily="34" charset="0"/>
                <a:cs typeface="Arial" panose="020B0604020202020204" pitchFamily="34" charset="0"/>
              </a:rPr>
              <a:t>(SGK </a:t>
            </a:r>
            <a:r>
              <a:rPr lang="vi-VN" sz="4400" b="1" dirty="0">
                <a:solidFill>
                  <a:schemeClr val="bg1"/>
                </a:solidFill>
                <a:latin typeface="Arial" panose="020B0604020202020204" pitchFamily="34" charset="0"/>
                <a:cs typeface="Arial" panose="020B0604020202020204" pitchFamily="34" charset="0"/>
              </a:rPr>
              <a:t>- tr.28)</a:t>
            </a:r>
          </a:p>
        </p:txBody>
      </p:sp>
      <p:sp>
        <p:nvSpPr>
          <p:cNvPr id="3" name="Rectangle 2"/>
          <p:cNvSpPr/>
          <p:nvPr/>
        </p:nvSpPr>
        <p:spPr>
          <a:xfrm>
            <a:off x="1538416" y="1897204"/>
            <a:ext cx="12818958" cy="646331"/>
          </a:xfrm>
          <a:prstGeom prst="rect">
            <a:avLst/>
          </a:prstGeom>
        </p:spPr>
        <p:txBody>
          <a:bodyPr wrap="none">
            <a:spAutoFit/>
          </a:bodyPr>
          <a:lstStyle/>
          <a:p>
            <a:r>
              <a:rPr lang="vi-VN" sz="3600">
                <a:solidFill>
                  <a:srgbClr val="1658AF"/>
                </a:solidFill>
              </a:rPr>
              <a:t>Em hãy nhận xét việc làm của các tổ chức, cá nhân dưới đây.</a:t>
            </a:r>
            <a:endParaRPr lang="en-US" sz="3600">
              <a:solidFill>
                <a:srgbClr val="1658AF"/>
              </a:solidFill>
            </a:endParaRPr>
          </a:p>
        </p:txBody>
      </p:sp>
      <p:sp>
        <p:nvSpPr>
          <p:cNvPr id="14" name="Rectangle 13"/>
          <p:cNvSpPr/>
          <p:nvPr/>
        </p:nvSpPr>
        <p:spPr>
          <a:xfrm>
            <a:off x="1538416" y="2705840"/>
            <a:ext cx="15606584" cy="3313664"/>
          </a:xfrm>
          <a:prstGeom prst="rect">
            <a:avLst/>
          </a:prstGeom>
        </p:spPr>
        <p:txBody>
          <a:bodyPr wrap="square">
            <a:spAutoFit/>
          </a:bodyPr>
          <a:lstStyle/>
          <a:p>
            <a:pPr marL="742950" indent="-742950" algn="just">
              <a:lnSpc>
                <a:spcPct val="150000"/>
              </a:lnSpc>
              <a:buAutoNum type="alphaLcParenR"/>
            </a:pPr>
            <a:r>
              <a:rPr lang="vi-VN" sz="3600"/>
              <a:t>Xã A sử dụng kinh phí ngân sách nhà nước tổ chức hai khóa dạy nghề mây tre đan xuất khẩu nhằm giải quyết việc làm cho người lao động tại địa phương. Sau đó các học viên này vẫn không có việc làm vì không có bất cứ một dự án sản xuất mây tre nào được tổ chức tại địa phương.</a:t>
            </a:r>
          </a:p>
        </p:txBody>
      </p:sp>
      <p:sp>
        <p:nvSpPr>
          <p:cNvPr id="5" name="Rectangle 4"/>
          <p:cNvSpPr/>
          <p:nvPr/>
        </p:nvSpPr>
        <p:spPr>
          <a:xfrm>
            <a:off x="1528256" y="6134100"/>
            <a:ext cx="15606584" cy="3416320"/>
          </a:xfrm>
          <a:prstGeom prst="rect">
            <a:avLst/>
          </a:prstGeom>
        </p:spPr>
        <p:txBody>
          <a:bodyPr wrap="square">
            <a:spAutoFit/>
          </a:bodyPr>
          <a:lstStyle/>
          <a:p>
            <a:pPr marL="742950" lvl="0" indent="-742950" algn="just">
              <a:lnSpc>
                <a:spcPct val="150000"/>
              </a:lnSpc>
              <a:buFont typeface="+mj-lt"/>
              <a:buAutoNum type="alphaLcParenR" startAt="2"/>
            </a:pPr>
            <a:r>
              <a:rPr lang="vi-VN" sz="3600">
                <a:solidFill>
                  <a:prstClr val="black"/>
                </a:solidFill>
              </a:rPr>
              <a:t>Khi tỉ lệ thất nghiệp tăng cao, chính quyền xã X đã đến từng hộ gia đình thống kê số người thất nghiệp để tìm giải pháp kiểm soát và kiềm chế thất nghiệp, nhưng một số gia đình không hợp tác vì cho rằng Nhà nước không thể giải quyết được vấn đề này.</a:t>
            </a:r>
            <a:endParaRPr lang="en-US" sz="3600">
              <a:solidFill>
                <a:prstClr val="black"/>
              </a:solidFill>
            </a:endParaRPr>
          </a:p>
        </p:txBody>
      </p:sp>
    </p:spTree>
    <p:extLst>
      <p:ext uri="{BB962C8B-B14F-4D97-AF65-F5344CB8AC3E}">
        <p14:creationId xmlns:p14="http://schemas.microsoft.com/office/powerpoint/2010/main" val="3801989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1219200" y="262437"/>
            <a:ext cx="20111270" cy="230414"/>
            <a:chOff x="0" y="0"/>
            <a:chExt cx="5296795" cy="104849"/>
          </a:xfrm>
        </p:grpSpPr>
        <p:sp>
          <p:nvSpPr>
            <p:cNvPr id="11" name="Freeform 11"/>
            <p:cNvSpPr/>
            <p:nvPr/>
          </p:nvSpPr>
          <p:spPr>
            <a:xfrm>
              <a:off x="0" y="0"/>
              <a:ext cx="5296795" cy="104849"/>
            </a:xfrm>
            <a:custGeom>
              <a:avLst/>
              <a:gdLst/>
              <a:ahLst/>
              <a:cxnLst/>
              <a:rect l="l" t="t" r="r" b="b"/>
              <a:pathLst>
                <a:path w="5296795" h="104849">
                  <a:moveTo>
                    <a:pt x="0" y="0"/>
                  </a:moveTo>
                  <a:lnTo>
                    <a:pt x="5296795" y="0"/>
                  </a:lnTo>
                  <a:lnTo>
                    <a:pt x="5296795" y="104849"/>
                  </a:lnTo>
                  <a:lnTo>
                    <a:pt x="0" y="104849"/>
                  </a:lnTo>
                  <a:close/>
                </a:path>
              </a:pathLst>
            </a:custGeom>
            <a:solidFill>
              <a:srgbClr val="F6AD13"/>
            </a:solidFill>
          </p:spPr>
          <p:txBody>
            <a:bodyPr/>
            <a:lstStyle/>
            <a:p>
              <a:endParaRPr lang="en-US"/>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6" name="TextBox 15"/>
          <p:cNvSpPr txBox="1"/>
          <p:nvPr/>
        </p:nvSpPr>
        <p:spPr>
          <a:xfrm>
            <a:off x="849692" y="689838"/>
            <a:ext cx="3901449" cy="646331"/>
          </a:xfrm>
          <a:prstGeom prst="rect">
            <a:avLst/>
          </a:prstGeom>
          <a:noFill/>
        </p:spPr>
        <p:txBody>
          <a:bodyPr wrap="square" rtlCol="0">
            <a:spAutoFit/>
          </a:bodyPr>
          <a:lstStyle/>
          <a:p>
            <a:r>
              <a:rPr lang="vi-VN" sz="3600" b="1">
                <a:solidFill>
                  <a:srgbClr val="1658AF"/>
                </a:solidFill>
                <a:latin typeface="Arial" panose="020B0604020202020204" pitchFamily="34" charset="0"/>
                <a:cs typeface="Arial" panose="020B0604020202020204" pitchFamily="34" charset="0"/>
              </a:rPr>
              <a:t>Trường hợp a:</a:t>
            </a:r>
            <a:endParaRPr lang="en-US" sz="3600" b="1">
              <a:solidFill>
                <a:srgbClr val="1658AF"/>
              </a:solidFill>
              <a:latin typeface="Arial" panose="020B0604020202020204" pitchFamily="34" charset="0"/>
              <a:cs typeface="Arial" panose="020B0604020202020204" pitchFamily="34" charset="0"/>
            </a:endParaRPr>
          </a:p>
        </p:txBody>
      </p:sp>
      <p:sp>
        <p:nvSpPr>
          <p:cNvPr id="17" name="Rectangle 16"/>
          <p:cNvSpPr/>
          <p:nvPr/>
        </p:nvSpPr>
        <p:spPr>
          <a:xfrm>
            <a:off x="849692" y="1350038"/>
            <a:ext cx="7458656"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Việc làm của chính quyền xã X chưa phù hợp, không bám sát với tình hình thực tế tại địa phương.</a:t>
            </a:r>
            <a:endParaRPr lang="en-US" sz="3600">
              <a:latin typeface="Arial" panose="020B0604020202020204" pitchFamily="34" charset="0"/>
              <a:cs typeface="Arial" panose="020B0604020202020204" pitchFamily="34" charset="0"/>
            </a:endParaRPr>
          </a:p>
        </p:txBody>
      </p:sp>
      <p:sp>
        <p:nvSpPr>
          <p:cNvPr id="18" name="Right Arrow 17"/>
          <p:cNvSpPr/>
          <p:nvPr/>
        </p:nvSpPr>
        <p:spPr>
          <a:xfrm>
            <a:off x="8672953" y="2271282"/>
            <a:ext cx="753471" cy="5797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96109" y="1350038"/>
            <a:ext cx="7772400"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Gây lãng phí ngân sách nhà nước; tiêu tốn thời gian, công sức học tập của người lao động.</a:t>
            </a:r>
            <a:endParaRPr lang="en-US" sz="3600">
              <a:latin typeface="Arial" panose="020B0604020202020204" pitchFamily="34" charset="0"/>
              <a:cs typeface="Arial" panose="020B0604020202020204" pitchFamily="34" charset="0"/>
            </a:endParaRPr>
          </a:p>
        </p:txBody>
      </p:sp>
      <p:sp>
        <p:nvSpPr>
          <p:cNvPr id="20" name="TextBox 19"/>
          <p:cNvSpPr txBox="1"/>
          <p:nvPr/>
        </p:nvSpPr>
        <p:spPr>
          <a:xfrm>
            <a:off x="824292" y="4272566"/>
            <a:ext cx="3901449" cy="646331"/>
          </a:xfrm>
          <a:prstGeom prst="rect">
            <a:avLst/>
          </a:prstGeom>
          <a:noFill/>
        </p:spPr>
        <p:txBody>
          <a:bodyPr wrap="square" rtlCol="0">
            <a:spAutoFit/>
          </a:bodyPr>
          <a:lstStyle/>
          <a:p>
            <a:r>
              <a:rPr lang="vi-VN" sz="3600" b="1">
                <a:solidFill>
                  <a:srgbClr val="1658AF"/>
                </a:solidFill>
                <a:latin typeface="Arial" panose="020B0604020202020204" pitchFamily="34" charset="0"/>
                <a:cs typeface="Arial" panose="020B0604020202020204" pitchFamily="34" charset="0"/>
              </a:rPr>
              <a:t>Trường hợp b:</a:t>
            </a:r>
            <a:endParaRPr lang="en-US" sz="3600" b="1">
              <a:solidFill>
                <a:srgbClr val="1658AF"/>
              </a:solidFill>
              <a:latin typeface="Arial" panose="020B0604020202020204" pitchFamily="34" charset="0"/>
              <a:cs typeface="Arial" panose="020B0604020202020204" pitchFamily="34" charset="0"/>
            </a:endParaRPr>
          </a:p>
        </p:txBody>
      </p:sp>
      <p:sp>
        <p:nvSpPr>
          <p:cNvPr id="21" name="Rectangle 20"/>
          <p:cNvSpPr/>
          <p:nvPr/>
        </p:nvSpPr>
        <p:spPr>
          <a:xfrm>
            <a:off x="963494" y="4926517"/>
            <a:ext cx="16605015" cy="507831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t>Hành động của chính quyền xã X là đúng, thể hiện tốt vai trò của chính quyền địa phương trong việc trong việc kiểm soát và kiềm chế thất nghiệp.</a:t>
            </a:r>
          </a:p>
          <a:p>
            <a:pPr marL="571500" indent="-571500" algn="just">
              <a:lnSpc>
                <a:spcPct val="150000"/>
              </a:lnSpc>
              <a:buFont typeface="Wingdings" panose="05000000000000000000" pitchFamily="2" charset="2"/>
              <a:buChar char="§"/>
            </a:pPr>
            <a:r>
              <a:rPr lang="vi-VN" sz="3600"/>
              <a:t>Hành động không hợp tác của một số hộ dân là sai, những hộ dân này chưa hiểu rõ về vai trò của nhà nước trong việc giải quyết tình trạng thất nghiệp → chính quyền xã X cần tăng cường công tác tuyên truyền, để người dân trong xã hiểu rõ hơn về các chủ trương, chính sách.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ppt_x</p:attrName>
                                        </p:attrNameLst>
                                      </p:cBhvr>
                                      <p:tavLst>
                                        <p:tav tm="0">
                                          <p:val>
                                            <p:strVal val="#ppt_x-#ppt_w*1.125000"/>
                                          </p:val>
                                        </p:tav>
                                        <p:tav tm="100000">
                                          <p:val>
                                            <p:strVal val="#ppt_x"/>
                                          </p:val>
                                        </p:tav>
                                      </p:tavLst>
                                    </p:anim>
                                    <p:animEffect transition="in" filter="wipe(right)">
                                      <p:cBhvr>
                                        <p:cTn id="19" dur="500"/>
                                        <p:tgtEl>
                                          <p:spTgt spid="1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blinds(vertical)">
                                      <p:cBhvr>
                                        <p:cTn id="35" dur="500"/>
                                        <p:tgtEl>
                                          <p:spTgt spid="21">
                                            <p:txEl>
                                              <p:pRg st="0" end="0"/>
                                            </p:txEl>
                                          </p:spTgt>
                                        </p:tgtEl>
                                      </p:cBhvr>
                                    </p:animEffect>
                                  </p:childTnLst>
                                </p:cTn>
                              </p:par>
                              <p:par>
                                <p:cTn id="36" presetID="3" presetClass="entr" presetSubtype="5" fill="hold" nodeType="with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blinds(vertical)">
                                      <p:cBhvr>
                                        <p:cTn id="38"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00289" y="-1478968"/>
            <a:ext cx="9335642" cy="12539834"/>
            <a:chOff x="0" y="0"/>
            <a:chExt cx="2458770" cy="3302672"/>
          </a:xfrm>
        </p:grpSpPr>
        <p:sp>
          <p:nvSpPr>
            <p:cNvPr id="3" name="Freeform 3"/>
            <p:cNvSpPr/>
            <p:nvPr/>
          </p:nvSpPr>
          <p:spPr>
            <a:xfrm>
              <a:off x="0" y="0"/>
              <a:ext cx="2458770" cy="3302672"/>
            </a:xfrm>
            <a:custGeom>
              <a:avLst/>
              <a:gdLst/>
              <a:ahLst/>
              <a:cxnLst/>
              <a:rect l="l" t="t" r="r" b="b"/>
              <a:pathLst>
                <a:path w="2458770" h="3302672">
                  <a:moveTo>
                    <a:pt x="0" y="0"/>
                  </a:moveTo>
                  <a:lnTo>
                    <a:pt x="2458770" y="0"/>
                  </a:lnTo>
                  <a:lnTo>
                    <a:pt x="2458770" y="3302672"/>
                  </a:lnTo>
                  <a:lnTo>
                    <a:pt x="0" y="3302672"/>
                  </a:lnTo>
                  <a:close/>
                </a:path>
              </a:pathLst>
            </a:custGeom>
            <a:solidFill>
              <a:srgbClr val="E98B1B"/>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73865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F48A05"/>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8535353" y="318297"/>
            <a:ext cx="10215611" cy="398096"/>
            <a:chOff x="0" y="0"/>
            <a:chExt cx="2755726" cy="104849"/>
          </a:xfrm>
        </p:grpSpPr>
        <p:sp>
          <p:nvSpPr>
            <p:cNvPr id="12" name="Freeform 12"/>
            <p:cNvSpPr/>
            <p:nvPr/>
          </p:nvSpPr>
          <p:spPr>
            <a:xfrm>
              <a:off x="0" y="0"/>
              <a:ext cx="2755726" cy="104849"/>
            </a:xfrm>
            <a:custGeom>
              <a:avLst/>
              <a:gdLst/>
              <a:ahLst/>
              <a:cxnLst/>
              <a:rect l="l" t="t" r="r" b="b"/>
              <a:pathLst>
                <a:path w="2755726" h="104849">
                  <a:moveTo>
                    <a:pt x="0" y="0"/>
                  </a:moveTo>
                  <a:lnTo>
                    <a:pt x="2755726" y="0"/>
                  </a:lnTo>
                  <a:lnTo>
                    <a:pt x="2755726" y="104849"/>
                  </a:lnTo>
                  <a:lnTo>
                    <a:pt x="0" y="104849"/>
                  </a:lnTo>
                  <a:close/>
                </a:path>
              </a:pathLst>
            </a:custGeom>
            <a:solidFill>
              <a:srgbClr val="738650"/>
            </a:solidFill>
          </p:spPr>
          <p:txBody>
            <a:bodyPr/>
            <a:lstStyle/>
            <a:p>
              <a:endParaRPr lang="en-US"/>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6" name="TextBox 16"/>
          <p:cNvSpPr txBox="1"/>
          <p:nvPr/>
        </p:nvSpPr>
        <p:spPr>
          <a:xfrm>
            <a:off x="1125008" y="1066777"/>
            <a:ext cx="5977067" cy="1135183"/>
          </a:xfrm>
          <a:prstGeom prst="rect">
            <a:avLst/>
          </a:prstGeom>
        </p:spPr>
        <p:txBody>
          <a:bodyPr lIns="0" tIns="0" rIns="0" bIns="0" rtlCol="0" anchor="t">
            <a:spAutoFit/>
          </a:bodyPr>
          <a:lstStyle/>
          <a:p>
            <a:pPr algn="ctr">
              <a:lnSpc>
                <a:spcPts val="9799"/>
              </a:lnSpc>
              <a:spcBef>
                <a:spcPct val="0"/>
              </a:spcBef>
            </a:pPr>
            <a:r>
              <a:rPr lang="vi-VN" sz="6600" b="1">
                <a:solidFill>
                  <a:schemeClr val="bg1"/>
                </a:solidFill>
                <a:latin typeface="Arial" panose="020B0604020202020204" pitchFamily="34" charset="0"/>
                <a:cs typeface="Arial" panose="020B0604020202020204" pitchFamily="34" charset="0"/>
              </a:rPr>
              <a:t>VẬN DỤNG</a:t>
            </a:r>
            <a:endParaRPr lang="en-US" sz="6600" b="1">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674994" y="2559089"/>
            <a:ext cx="6953491" cy="3785652"/>
          </a:xfrm>
          <a:prstGeom prst="rect">
            <a:avLst/>
          </a:prstGeom>
        </p:spPr>
        <p:txBody>
          <a:bodyPr wrap="square">
            <a:spAutoFit/>
          </a:bodyPr>
          <a:lstStyle/>
          <a:p>
            <a:pPr algn="just">
              <a:lnSpc>
                <a:spcPct val="150000"/>
              </a:lnSpc>
            </a:pPr>
            <a:r>
              <a:rPr lang="vi-VN" sz="4000">
                <a:solidFill>
                  <a:schemeClr val="bg1"/>
                </a:solidFill>
              </a:rPr>
              <a:t>Em hãy viết bài giới thiệu một tấm gương tạo việc làm, giải quyết thất nghiệp cho người lao động tại địa phương.</a:t>
            </a:r>
            <a:endParaRPr lang="en-US" sz="4000">
              <a:solidFill>
                <a:schemeClr val="bg1"/>
              </a:solidFill>
            </a:endParaRPr>
          </a:p>
        </p:txBody>
      </p:sp>
      <p:sp>
        <p:nvSpPr>
          <p:cNvPr id="32" name="Freeform 12"/>
          <p:cNvSpPr/>
          <p:nvPr/>
        </p:nvSpPr>
        <p:spPr>
          <a:xfrm>
            <a:off x="10021030" y="1066777"/>
            <a:ext cx="6326505" cy="8229600"/>
          </a:xfrm>
          <a:custGeom>
            <a:avLst/>
            <a:gdLst/>
            <a:ahLst/>
            <a:cxnLst/>
            <a:rect l="l" t="t" r="r" b="b"/>
            <a:pathLst>
              <a:path w="6326505" h="8229600">
                <a:moveTo>
                  <a:pt x="0" y="0"/>
                </a:moveTo>
                <a:lnTo>
                  <a:pt x="6326505" y="0"/>
                </a:lnTo>
                <a:lnTo>
                  <a:pt x="6326505"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718757" y="9646762"/>
            <a:ext cx="20828211" cy="129502"/>
            <a:chOff x="0" y="0"/>
            <a:chExt cx="5485619" cy="34107"/>
          </a:xfrm>
        </p:grpSpPr>
        <p:sp>
          <p:nvSpPr>
            <p:cNvPr id="10" name="Freeform 10"/>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5" name="Group 15"/>
          <p:cNvGrpSpPr/>
          <p:nvPr/>
        </p:nvGrpSpPr>
        <p:grpSpPr>
          <a:xfrm>
            <a:off x="-5045678" y="9180627"/>
            <a:ext cx="15810814" cy="77673"/>
            <a:chOff x="0" y="0"/>
            <a:chExt cx="4164165" cy="20457"/>
          </a:xfrm>
        </p:grpSpPr>
        <p:sp>
          <p:nvSpPr>
            <p:cNvPr id="16" name="Freeform 16"/>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8" name="TextBox 17"/>
          <p:cNvSpPr txBox="1"/>
          <p:nvPr/>
        </p:nvSpPr>
        <p:spPr>
          <a:xfrm>
            <a:off x="2095500" y="144409"/>
            <a:ext cx="39624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Gợi ý</a:t>
            </a:r>
            <a:endParaRPr lang="en-US" sz="4400" b="1">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295400" y="1319012"/>
            <a:ext cx="16154400" cy="757130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Tấm gương đó là ai?</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Họ đã tạo việc làm, giải quyết vấn đề thất nghiệp cho ngành gì, ở đâu?</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Quá trình hoạt động, làm việc và thực hiện giải quyết thất nghiệp cho người lao động như thế nào?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Trong quá trình thực hiện, họ đã gặp những khó khăn gì, khắc phục ra sao?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Họ nhận được sự giúp đỡ gì không? Nếu có thì nhận cái gì, từ ai?</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Kết quả, thành tựu từ kế hoạch, việc làm đó như thế nào?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Thể hiện thái độ tôn trọng, ngưỡng mộ sự cống hiến và giúp đỡ của tấm gương đó?</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sp>
        <p:nvSpPr>
          <p:cNvPr id="3" name="Freeform 3"/>
          <p:cNvSpPr/>
          <p:nvPr/>
        </p:nvSpPr>
        <p:spPr>
          <a:xfrm>
            <a:off x="8559137" y="318296"/>
            <a:ext cx="10191827" cy="398097"/>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txBody>
          <a:bodyPr/>
          <a:lstStyle/>
          <a:p>
            <a:endParaRPr lang="en-US"/>
          </a:p>
        </p:txBody>
      </p:sp>
      <p:grpSp>
        <p:nvGrpSpPr>
          <p:cNvPr id="41" name="Group 41"/>
          <p:cNvGrpSpPr/>
          <p:nvPr/>
        </p:nvGrpSpPr>
        <p:grpSpPr>
          <a:xfrm>
            <a:off x="-718757" y="9646762"/>
            <a:ext cx="20828211" cy="129502"/>
            <a:chOff x="0" y="0"/>
            <a:chExt cx="5485619" cy="34107"/>
          </a:xfrm>
        </p:grpSpPr>
        <p:sp>
          <p:nvSpPr>
            <p:cNvPr id="42" name="Freeform 42"/>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txBody>
            <a:bodyPr/>
            <a:lstStyle/>
            <a:p>
              <a:endParaRPr lang="en-US"/>
            </a:p>
          </p:txBody>
        </p:sp>
        <p:sp>
          <p:nvSpPr>
            <p:cNvPr id="43" name="TextBox 4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45" name="Freeform 45"/>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6" name="Group 46"/>
          <p:cNvGrpSpPr/>
          <p:nvPr/>
        </p:nvGrpSpPr>
        <p:grpSpPr>
          <a:xfrm>
            <a:off x="-718757" y="9177655"/>
            <a:ext cx="15810814" cy="77673"/>
            <a:chOff x="0" y="0"/>
            <a:chExt cx="4164165" cy="20457"/>
          </a:xfrm>
        </p:grpSpPr>
        <p:sp>
          <p:nvSpPr>
            <p:cNvPr id="47" name="Freeform 47"/>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txBody>
            <a:bodyPr/>
            <a:lstStyle/>
            <a:p>
              <a:endParaRPr lang="en-US"/>
            </a:p>
          </p:txBody>
        </p:sp>
        <p:sp>
          <p:nvSpPr>
            <p:cNvPr id="48" name="TextBox 48"/>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49" name="Group 8"/>
          <p:cNvGrpSpPr/>
          <p:nvPr/>
        </p:nvGrpSpPr>
        <p:grpSpPr>
          <a:xfrm>
            <a:off x="-1047827" y="-1466490"/>
            <a:ext cx="12096827" cy="2952390"/>
            <a:chOff x="0" y="0"/>
            <a:chExt cx="2684267" cy="657169"/>
          </a:xfrm>
        </p:grpSpPr>
        <p:sp>
          <p:nvSpPr>
            <p:cNvPr id="50" name="Freeform 9"/>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txBody>
            <a:bodyPr/>
            <a:lstStyle/>
            <a:p>
              <a:endParaRPr lang="en-US"/>
            </a:p>
          </p:txBody>
        </p:sp>
        <p:sp>
          <p:nvSpPr>
            <p:cNvPr id="51"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2" name="TextBox 15"/>
          <p:cNvSpPr txBox="1"/>
          <p:nvPr/>
        </p:nvSpPr>
        <p:spPr>
          <a:xfrm>
            <a:off x="871156" y="-33020"/>
            <a:ext cx="9568243" cy="1436291"/>
          </a:xfrm>
          <a:prstGeom prst="rect">
            <a:avLst/>
          </a:prstGeom>
        </p:spPr>
        <p:txBody>
          <a:bodyPr wrap="square" lIns="0" tIns="0" rIns="0" bIns="0" rtlCol="0" anchor="t">
            <a:spAutoFit/>
          </a:bodyPr>
          <a:lstStyle/>
          <a:p>
            <a:pPr algn="ctr">
              <a:lnSpc>
                <a:spcPts val="11200"/>
              </a:lnSpc>
              <a:spcBef>
                <a:spcPct val="0"/>
              </a:spcBef>
            </a:pPr>
            <a:r>
              <a:rPr lang="vi-VN" sz="6600" b="1">
                <a:solidFill>
                  <a:srgbClr val="FDF9DD"/>
                </a:solidFill>
                <a:latin typeface="Arial" panose="020B0604020202020204" pitchFamily="34" charset="0"/>
                <a:cs typeface="Arial" panose="020B0604020202020204" pitchFamily="34" charset="0"/>
              </a:rPr>
              <a:t>HƯỚNG DẪN VỀ NHÀ</a:t>
            </a:r>
            <a:endParaRPr lang="en-US" sz="6600" b="1">
              <a:solidFill>
                <a:srgbClr val="FDF9DD"/>
              </a:solidFill>
              <a:latin typeface="Arial" panose="020B0604020202020204" pitchFamily="34" charset="0"/>
              <a:cs typeface="Arial" panose="020B0604020202020204" pitchFamily="34" charset="0"/>
            </a:endParaRPr>
          </a:p>
        </p:txBody>
      </p:sp>
      <p:sp>
        <p:nvSpPr>
          <p:cNvPr id="53" name="Rounded Rectangle 52"/>
          <p:cNvSpPr/>
          <p:nvPr/>
        </p:nvSpPr>
        <p:spPr>
          <a:xfrm>
            <a:off x="1143000" y="3269244"/>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43200" y="2424193"/>
            <a:ext cx="1676400" cy="1676400"/>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01</a:t>
            </a:r>
            <a:endParaRPr lang="en-US" sz="5400" b="1">
              <a:latin typeface="Arial" panose="020B0604020202020204" pitchFamily="34" charset="0"/>
              <a:cs typeface="Arial" panose="020B0604020202020204" pitchFamily="34" charset="0"/>
            </a:endParaRPr>
          </a:p>
        </p:txBody>
      </p:sp>
      <p:sp>
        <p:nvSpPr>
          <p:cNvPr id="55" name="Rounded Rectangle 54"/>
          <p:cNvSpPr/>
          <p:nvPr/>
        </p:nvSpPr>
        <p:spPr>
          <a:xfrm>
            <a:off x="6781800" y="3269244"/>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382000" y="2424193"/>
            <a:ext cx="1676400" cy="1676400"/>
          </a:xfrm>
          <a:prstGeom prst="ellipse">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02</a:t>
            </a:r>
            <a:endParaRPr lang="en-US" sz="5400" b="1">
              <a:latin typeface="Arial" panose="020B0604020202020204" pitchFamily="34" charset="0"/>
              <a:cs typeface="Arial" panose="020B0604020202020204" pitchFamily="34" charset="0"/>
            </a:endParaRPr>
          </a:p>
        </p:txBody>
      </p:sp>
      <p:sp>
        <p:nvSpPr>
          <p:cNvPr id="57" name="Rounded Rectangle 56"/>
          <p:cNvSpPr/>
          <p:nvPr/>
        </p:nvSpPr>
        <p:spPr>
          <a:xfrm>
            <a:off x="12230100" y="3263669"/>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3830300" y="2418618"/>
            <a:ext cx="1676400" cy="1676400"/>
          </a:xfrm>
          <a:prstGeom prst="ellipse">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03</a:t>
            </a:r>
            <a:endParaRPr lang="en-US" sz="5400" b="1">
              <a:latin typeface="Arial" panose="020B0604020202020204" pitchFamily="34" charset="0"/>
              <a:cs typeface="Arial" panose="020B0604020202020204" pitchFamily="34" charset="0"/>
            </a:endParaRPr>
          </a:p>
        </p:txBody>
      </p:sp>
      <p:sp>
        <p:nvSpPr>
          <p:cNvPr id="59" name="TextBox 58"/>
          <p:cNvSpPr txBox="1"/>
          <p:nvPr/>
        </p:nvSpPr>
        <p:spPr>
          <a:xfrm>
            <a:off x="1409700" y="4570296"/>
            <a:ext cx="4343400" cy="1938992"/>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Ôn tập kiến thức đã học trong bài</a:t>
            </a:r>
            <a:endParaRPr lang="en-US" sz="4200">
              <a:latin typeface="Arial" panose="020B0604020202020204" pitchFamily="34" charset="0"/>
              <a:cs typeface="Arial" panose="020B0604020202020204" pitchFamily="34" charset="0"/>
            </a:endParaRPr>
          </a:p>
        </p:txBody>
      </p:sp>
      <p:sp>
        <p:nvSpPr>
          <p:cNvPr id="60" name="TextBox 59"/>
          <p:cNvSpPr txBox="1"/>
          <p:nvPr/>
        </p:nvSpPr>
        <p:spPr>
          <a:xfrm>
            <a:off x="7048500" y="4570296"/>
            <a:ext cx="4343400" cy="2031325"/>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Hoàn thành bài tập trong SBT</a:t>
            </a:r>
            <a:endParaRPr lang="en-US" sz="4200">
              <a:latin typeface="Arial" panose="020B0604020202020204" pitchFamily="34" charset="0"/>
              <a:cs typeface="Arial" panose="020B0604020202020204" pitchFamily="34" charset="0"/>
            </a:endParaRPr>
          </a:p>
        </p:txBody>
      </p:sp>
      <p:sp>
        <p:nvSpPr>
          <p:cNvPr id="61" name="Rectangle 60"/>
          <p:cNvSpPr/>
          <p:nvPr/>
        </p:nvSpPr>
        <p:spPr>
          <a:xfrm>
            <a:off x="12420600" y="4570296"/>
            <a:ext cx="4495799" cy="286232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Tìm hiểu trước </a:t>
            </a:r>
            <a:r>
              <a:rPr lang="vi-VN" sz="4000" b="1">
                <a:latin typeface="Arial" panose="020B0604020202020204" pitchFamily="34" charset="0"/>
                <a:cs typeface="Arial" panose="020B0604020202020204" pitchFamily="34" charset="0"/>
              </a:rPr>
              <a:t>Bài 5 - Thị trường lao động và việc làm</a:t>
            </a:r>
            <a:endParaRPr lang="en-US" sz="40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500" fill="hold"/>
                                        <p:tgtEl>
                                          <p:spTgt spid="61"/>
                                        </p:tgtEl>
                                        <p:attrNameLst>
                                          <p:attrName>ppt_w</p:attrName>
                                        </p:attrNameLst>
                                      </p:cBhvr>
                                      <p:tavLst>
                                        <p:tav tm="0">
                                          <p:val>
                                            <p:fltVal val="0"/>
                                          </p:val>
                                        </p:tav>
                                        <p:tav tm="100000">
                                          <p:val>
                                            <p:strVal val="#ppt_w"/>
                                          </p:val>
                                        </p:tav>
                                      </p:tavLst>
                                    </p:anim>
                                    <p:anim calcmode="lin" valueType="num">
                                      <p:cBhvr>
                                        <p:cTn id="20" dur="500" fill="hold"/>
                                        <p:tgtEl>
                                          <p:spTgt spid="61"/>
                                        </p:tgtEl>
                                        <p:attrNameLst>
                                          <p:attrName>ppt_h</p:attrName>
                                        </p:attrNameLst>
                                      </p:cBhvr>
                                      <p:tavLst>
                                        <p:tav tm="0">
                                          <p:val>
                                            <p:fltVal val="0"/>
                                          </p:val>
                                        </p:tav>
                                        <p:tav tm="100000">
                                          <p:val>
                                            <p:strVal val="#ppt_h"/>
                                          </p:val>
                                        </p:tav>
                                      </p:tavLst>
                                    </p:anim>
                                    <p:animEffect transition="in" filter="fade">
                                      <p:cBhvr>
                                        <p:cTn id="2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C"/>
        </a:solidFill>
        <a:effectLst/>
      </p:bgPr>
    </p:bg>
    <p:spTree>
      <p:nvGrpSpPr>
        <p:cNvPr id="1" name=""/>
        <p:cNvGrpSpPr/>
        <p:nvPr/>
      </p:nvGrpSpPr>
      <p:grpSpPr>
        <a:xfrm>
          <a:off x="0" y="0"/>
          <a:ext cx="0" cy="0"/>
          <a:chOff x="0" y="0"/>
          <a:chExt cx="0" cy="0"/>
        </a:xfrm>
      </p:grpSpPr>
      <p:grpSp>
        <p:nvGrpSpPr>
          <p:cNvPr id="2" name="Group 2"/>
          <p:cNvGrpSpPr/>
          <p:nvPr/>
        </p:nvGrpSpPr>
        <p:grpSpPr>
          <a:xfrm>
            <a:off x="0" y="8479825"/>
            <a:ext cx="18288000" cy="1423600"/>
            <a:chOff x="0" y="0"/>
            <a:chExt cx="6554006" cy="510186"/>
          </a:xfrm>
        </p:grpSpPr>
        <p:sp>
          <p:nvSpPr>
            <p:cNvPr id="3" name="Freeform 3"/>
            <p:cNvSpPr/>
            <p:nvPr/>
          </p:nvSpPr>
          <p:spPr>
            <a:xfrm>
              <a:off x="0" y="0"/>
              <a:ext cx="6554006" cy="510186"/>
            </a:xfrm>
            <a:custGeom>
              <a:avLst/>
              <a:gdLst/>
              <a:ahLst/>
              <a:cxnLst/>
              <a:rect l="l" t="t" r="r" b="b"/>
              <a:pathLst>
                <a:path w="6554006" h="510186">
                  <a:moveTo>
                    <a:pt x="0" y="0"/>
                  </a:moveTo>
                  <a:lnTo>
                    <a:pt x="6554006" y="0"/>
                  </a:lnTo>
                  <a:lnTo>
                    <a:pt x="6554006" y="510186"/>
                  </a:lnTo>
                  <a:lnTo>
                    <a:pt x="0" y="510186"/>
                  </a:lnTo>
                  <a:close/>
                </a:path>
              </a:pathLst>
            </a:custGeom>
            <a:solidFill>
              <a:srgbClr val="FDA72A"/>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rot="5400000">
            <a:off x="11768148" y="1919613"/>
            <a:ext cx="8954953" cy="895495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121212"/>
              </a:solidFill>
            </a:ln>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flipH="1">
            <a:off x="11232858" y="3082432"/>
            <a:ext cx="7353870" cy="6578371"/>
          </a:xfrm>
          <a:custGeom>
            <a:avLst/>
            <a:gdLst/>
            <a:ahLst/>
            <a:cxnLst/>
            <a:rect l="l" t="t" r="r" b="b"/>
            <a:pathLst>
              <a:path w="7353870" h="6578371">
                <a:moveTo>
                  <a:pt x="7353870" y="0"/>
                </a:moveTo>
                <a:lnTo>
                  <a:pt x="0" y="0"/>
                </a:lnTo>
                <a:lnTo>
                  <a:pt x="0" y="6578371"/>
                </a:lnTo>
                <a:lnTo>
                  <a:pt x="7353870" y="6578371"/>
                </a:lnTo>
                <a:lnTo>
                  <a:pt x="735387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8324539">
            <a:off x="15600871" y="-659113"/>
            <a:ext cx="2819895" cy="3077266"/>
          </a:xfrm>
          <a:custGeom>
            <a:avLst/>
            <a:gdLst/>
            <a:ahLst/>
            <a:cxnLst/>
            <a:rect l="l" t="t" r="r" b="b"/>
            <a:pathLst>
              <a:path w="2819895" h="3077266">
                <a:moveTo>
                  <a:pt x="0" y="0"/>
                </a:moveTo>
                <a:lnTo>
                  <a:pt x="2819895" y="0"/>
                </a:lnTo>
                <a:lnTo>
                  <a:pt x="2819895" y="3077266"/>
                </a:lnTo>
                <a:lnTo>
                  <a:pt x="0" y="3077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3112578">
            <a:off x="11612019" y="935962"/>
            <a:ext cx="1486885" cy="1622593"/>
          </a:xfrm>
          <a:custGeom>
            <a:avLst/>
            <a:gdLst/>
            <a:ahLst/>
            <a:cxnLst/>
            <a:rect l="l" t="t" r="r" b="b"/>
            <a:pathLst>
              <a:path w="1486885" h="1622593">
                <a:moveTo>
                  <a:pt x="0" y="0"/>
                </a:moveTo>
                <a:lnTo>
                  <a:pt x="1486885" y="0"/>
                </a:lnTo>
                <a:lnTo>
                  <a:pt x="1486885" y="1622593"/>
                </a:lnTo>
                <a:lnTo>
                  <a:pt x="0" y="1622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1289863" y="1879645"/>
            <a:ext cx="8776176" cy="1350563"/>
          </a:xfrm>
          <a:prstGeom prst="rect">
            <a:avLst/>
          </a:prstGeom>
        </p:spPr>
        <p:txBody>
          <a:bodyPr lIns="0" tIns="0" rIns="0" bIns="0" rtlCol="0" anchor="t">
            <a:spAutoFit/>
          </a:bodyPr>
          <a:lstStyle/>
          <a:p>
            <a:pPr>
              <a:lnSpc>
                <a:spcPts val="10389"/>
              </a:lnSpc>
            </a:pPr>
            <a:r>
              <a:rPr lang="vi-VN" sz="12000" b="1" spc="-865">
                <a:latin typeface="Arial" panose="020B0604020202020204" pitchFamily="34" charset="0"/>
                <a:cs typeface="Arial" panose="020B0604020202020204" pitchFamily="34" charset="0"/>
              </a:rPr>
              <a:t>BÀI 4:</a:t>
            </a:r>
            <a:endParaRPr lang="en-US" sz="12000" b="1" spc="-865">
              <a:latin typeface="Arial" panose="020B0604020202020204" pitchFamily="34" charset="0"/>
              <a:cs typeface="Arial" panose="020B0604020202020204" pitchFamily="34" charset="0"/>
            </a:endParaRPr>
          </a:p>
        </p:txBody>
      </p:sp>
      <p:sp>
        <p:nvSpPr>
          <p:cNvPr id="12" name="TextBox 12"/>
          <p:cNvSpPr txBox="1"/>
          <p:nvPr/>
        </p:nvSpPr>
        <p:spPr>
          <a:xfrm>
            <a:off x="1289863" y="4638786"/>
            <a:ext cx="10754730" cy="1216230"/>
          </a:xfrm>
          <a:prstGeom prst="rect">
            <a:avLst/>
          </a:prstGeom>
        </p:spPr>
        <p:txBody>
          <a:bodyPr wrap="square" lIns="0" tIns="0" rIns="0" bIns="0" rtlCol="0" anchor="t">
            <a:spAutoFit/>
          </a:bodyPr>
          <a:lstStyle/>
          <a:p>
            <a:pPr marL="0" lvl="0" indent="0">
              <a:lnSpc>
                <a:spcPts val="8701"/>
              </a:lnSpc>
            </a:pPr>
            <a:r>
              <a:rPr lang="vi-VN" sz="12400" b="1" spc="-795">
                <a:solidFill>
                  <a:srgbClr val="1658AF"/>
                </a:solidFill>
                <a:latin typeface="Arial" panose="020B0604020202020204" pitchFamily="34" charset="0"/>
                <a:cs typeface="Arial" panose="020B0604020202020204" pitchFamily="34" charset="0"/>
              </a:rPr>
              <a:t>THẤT NGHIỆP</a:t>
            </a:r>
            <a:endParaRPr lang="en-US" sz="12400" b="1" spc="-795">
              <a:solidFill>
                <a:srgbClr val="1658AF"/>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13" name="Freeform 6"/>
          <p:cNvSpPr/>
          <p:nvPr/>
        </p:nvSpPr>
        <p:spPr>
          <a:xfrm>
            <a:off x="747614" y="533417"/>
            <a:ext cx="2368555" cy="2439523"/>
          </a:xfrm>
          <a:custGeom>
            <a:avLst/>
            <a:gdLst/>
            <a:ahLst/>
            <a:cxnLst/>
            <a:rect l="l" t="t" r="r" b="b"/>
            <a:pathLst>
              <a:path w="2368555" h="2439523">
                <a:moveTo>
                  <a:pt x="0" y="0"/>
                </a:moveTo>
                <a:lnTo>
                  <a:pt x="2368555" y="0"/>
                </a:lnTo>
                <a:lnTo>
                  <a:pt x="2368555" y="2439523"/>
                </a:lnTo>
                <a:lnTo>
                  <a:pt x="0" y="24395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7"/>
          <p:cNvSpPr/>
          <p:nvPr/>
        </p:nvSpPr>
        <p:spPr>
          <a:xfrm>
            <a:off x="15621000" y="258453"/>
            <a:ext cx="2087469" cy="2670018"/>
          </a:xfrm>
          <a:custGeom>
            <a:avLst/>
            <a:gdLst/>
            <a:ahLst/>
            <a:cxnLst/>
            <a:rect l="l" t="t" r="r" b="b"/>
            <a:pathLst>
              <a:path w="2087469" h="2670018">
                <a:moveTo>
                  <a:pt x="0" y="0"/>
                </a:moveTo>
                <a:lnTo>
                  <a:pt x="2087469" y="0"/>
                </a:lnTo>
                <a:lnTo>
                  <a:pt x="2087469" y="2670018"/>
                </a:lnTo>
                <a:lnTo>
                  <a:pt x="0" y="26700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8"/>
          <p:cNvSpPr/>
          <p:nvPr/>
        </p:nvSpPr>
        <p:spPr>
          <a:xfrm>
            <a:off x="1791142" y="7581900"/>
            <a:ext cx="2200226" cy="2172224"/>
          </a:xfrm>
          <a:custGeom>
            <a:avLst/>
            <a:gdLst/>
            <a:ahLst/>
            <a:cxnLst/>
            <a:rect l="l" t="t" r="r" b="b"/>
            <a:pathLst>
              <a:path w="2200226" h="2172224">
                <a:moveTo>
                  <a:pt x="0" y="0"/>
                </a:moveTo>
                <a:lnTo>
                  <a:pt x="2200226" y="0"/>
                </a:lnTo>
                <a:lnTo>
                  <a:pt x="2200226" y="2172224"/>
                </a:lnTo>
                <a:lnTo>
                  <a:pt x="0" y="21722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9"/>
          <p:cNvSpPr/>
          <p:nvPr/>
        </p:nvSpPr>
        <p:spPr>
          <a:xfrm>
            <a:off x="13193242" y="7589520"/>
            <a:ext cx="2190005" cy="2190005"/>
          </a:xfrm>
          <a:custGeom>
            <a:avLst/>
            <a:gdLst/>
            <a:ahLst/>
            <a:cxnLst/>
            <a:rect l="l" t="t" r="r" b="b"/>
            <a:pathLst>
              <a:path w="2190005" h="2190005">
                <a:moveTo>
                  <a:pt x="0" y="0"/>
                </a:moveTo>
                <a:lnTo>
                  <a:pt x="2190005" y="0"/>
                </a:lnTo>
                <a:lnTo>
                  <a:pt x="2190005" y="2190006"/>
                </a:lnTo>
                <a:lnTo>
                  <a:pt x="0" y="21900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0"/>
          <p:cNvSpPr/>
          <p:nvPr/>
        </p:nvSpPr>
        <p:spPr>
          <a:xfrm>
            <a:off x="-731994" y="4765099"/>
            <a:ext cx="2043047" cy="1020617"/>
          </a:xfrm>
          <a:custGeom>
            <a:avLst/>
            <a:gdLst/>
            <a:ahLst/>
            <a:cxnLst/>
            <a:rect l="l" t="t" r="r" b="b"/>
            <a:pathLst>
              <a:path w="2043047" h="1020617">
                <a:moveTo>
                  <a:pt x="0" y="0"/>
                </a:moveTo>
                <a:lnTo>
                  <a:pt x="2043048" y="0"/>
                </a:lnTo>
                <a:lnTo>
                  <a:pt x="2043048" y="1020618"/>
                </a:lnTo>
                <a:lnTo>
                  <a:pt x="0" y="10206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1"/>
          <p:cNvSpPr/>
          <p:nvPr/>
        </p:nvSpPr>
        <p:spPr>
          <a:xfrm rot="5400000">
            <a:off x="12299197" y="-532924"/>
            <a:ext cx="2041001" cy="1937095"/>
          </a:xfrm>
          <a:custGeom>
            <a:avLst/>
            <a:gdLst/>
            <a:ahLst/>
            <a:cxnLst/>
            <a:rect l="l" t="t" r="r" b="b"/>
            <a:pathLst>
              <a:path w="2041001" h="1937095">
                <a:moveTo>
                  <a:pt x="0" y="0"/>
                </a:moveTo>
                <a:lnTo>
                  <a:pt x="2041000" y="0"/>
                </a:lnTo>
                <a:lnTo>
                  <a:pt x="2041000" y="1937095"/>
                </a:lnTo>
                <a:lnTo>
                  <a:pt x="0" y="19370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9" name="Freeform 12"/>
          <p:cNvSpPr/>
          <p:nvPr/>
        </p:nvSpPr>
        <p:spPr>
          <a:xfrm>
            <a:off x="15941728" y="6345875"/>
            <a:ext cx="2831054" cy="830523"/>
          </a:xfrm>
          <a:custGeom>
            <a:avLst/>
            <a:gdLst/>
            <a:ahLst/>
            <a:cxnLst/>
            <a:rect l="l" t="t" r="r" b="b"/>
            <a:pathLst>
              <a:path w="2831054" h="830523">
                <a:moveTo>
                  <a:pt x="0" y="0"/>
                </a:moveTo>
                <a:lnTo>
                  <a:pt x="2831054" y="0"/>
                </a:lnTo>
                <a:lnTo>
                  <a:pt x="2831054" y="830524"/>
                </a:lnTo>
                <a:lnTo>
                  <a:pt x="0" y="8305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TextBox 13"/>
          <p:cNvSpPr txBox="1"/>
          <p:nvPr/>
        </p:nvSpPr>
        <p:spPr>
          <a:xfrm>
            <a:off x="1311053" y="2790514"/>
            <a:ext cx="15842025" cy="3693319"/>
          </a:xfrm>
          <a:prstGeom prst="rect">
            <a:avLst/>
          </a:prstGeom>
        </p:spPr>
        <p:txBody>
          <a:bodyPr wrap="square" lIns="0" tIns="0" rIns="0" bIns="0" rtlCol="0" anchor="t">
            <a:spAutoFit/>
          </a:bodyPr>
          <a:lstStyle/>
          <a:p>
            <a:pPr algn="ctr">
              <a:lnSpc>
                <a:spcPct val="150000"/>
              </a:lnSpc>
            </a:pPr>
            <a:r>
              <a:rPr lang="vi-VN" sz="8000" b="1">
                <a:solidFill>
                  <a:schemeClr val="tx2">
                    <a:lumMod val="75000"/>
                  </a:schemeClr>
                </a:solidFill>
                <a:latin typeface="Arial" panose="020B0604020202020204" pitchFamily="34" charset="0"/>
                <a:cs typeface="Arial" panose="020B0604020202020204" pitchFamily="34" charset="0"/>
              </a:rPr>
              <a:t>CẢM ƠN CÁC EM ĐÃ </a:t>
            </a:r>
          </a:p>
          <a:p>
            <a:pPr algn="ctr">
              <a:lnSpc>
                <a:spcPct val="150000"/>
              </a:lnSpc>
            </a:pPr>
            <a:r>
              <a:rPr lang="vi-VN" sz="8000" b="1">
                <a:solidFill>
                  <a:schemeClr val="tx2">
                    <a:lumMod val="75000"/>
                  </a:schemeClr>
                </a:solidFill>
                <a:latin typeface="Arial" panose="020B0604020202020204" pitchFamily="34" charset="0"/>
                <a:cs typeface="Arial" panose="020B0604020202020204" pitchFamily="34" charset="0"/>
              </a:rPr>
              <a:t>THAM GIA TIẾT HỌC HÔM NAY!</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7375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3" name="Freeform 3"/>
          <p:cNvSpPr/>
          <p:nvPr/>
        </p:nvSpPr>
        <p:spPr>
          <a:xfrm rot="-6761358">
            <a:off x="-5283473" y="5858136"/>
            <a:ext cx="10566946" cy="7685052"/>
          </a:xfrm>
          <a:custGeom>
            <a:avLst/>
            <a:gdLst/>
            <a:ahLst/>
            <a:cxnLst/>
            <a:rect l="l" t="t" r="r" b="b"/>
            <a:pathLst>
              <a:path w="10566946" h="7685052">
                <a:moveTo>
                  <a:pt x="0" y="0"/>
                </a:moveTo>
                <a:lnTo>
                  <a:pt x="10566946" y="0"/>
                </a:lnTo>
                <a:lnTo>
                  <a:pt x="10566946" y="7685052"/>
                </a:lnTo>
                <a:lnTo>
                  <a:pt x="0" y="7685052"/>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flipH="1">
            <a:off x="1676428" y="5866108"/>
            <a:ext cx="5115656" cy="4018115"/>
          </a:xfrm>
          <a:custGeom>
            <a:avLst/>
            <a:gdLst/>
            <a:ahLst/>
            <a:cxnLst/>
            <a:rect l="l" t="t" r="r" b="b"/>
            <a:pathLst>
              <a:path w="5115656" h="4018115">
                <a:moveTo>
                  <a:pt x="5115656" y="0"/>
                </a:moveTo>
                <a:lnTo>
                  <a:pt x="0" y="0"/>
                </a:lnTo>
                <a:lnTo>
                  <a:pt x="0" y="4018115"/>
                </a:lnTo>
                <a:lnTo>
                  <a:pt x="5115656" y="4018115"/>
                </a:lnTo>
                <a:lnTo>
                  <a:pt x="511565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2558888" y="4620243"/>
            <a:ext cx="3350735" cy="2491728"/>
          </a:xfrm>
          <a:custGeom>
            <a:avLst/>
            <a:gdLst/>
            <a:ahLst/>
            <a:cxnLst/>
            <a:rect l="l" t="t" r="r" b="b"/>
            <a:pathLst>
              <a:path w="3350735" h="2491728">
                <a:moveTo>
                  <a:pt x="0" y="0"/>
                </a:moveTo>
                <a:lnTo>
                  <a:pt x="3350735" y="0"/>
                </a:lnTo>
                <a:lnTo>
                  <a:pt x="3350735" y="2491729"/>
                </a:lnTo>
                <a:lnTo>
                  <a:pt x="0" y="2491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TextBox 9"/>
          <p:cNvSpPr txBox="1"/>
          <p:nvPr/>
        </p:nvSpPr>
        <p:spPr>
          <a:xfrm>
            <a:off x="1533633" y="789724"/>
            <a:ext cx="5585597" cy="3046988"/>
          </a:xfrm>
          <a:prstGeom prst="rect">
            <a:avLst/>
          </a:prstGeom>
        </p:spPr>
        <p:txBody>
          <a:bodyPr wrap="square" lIns="0" tIns="0" rIns="0" bIns="0" rtlCol="0" anchor="t">
            <a:spAutoFit/>
          </a:bodyPr>
          <a:lstStyle/>
          <a:p>
            <a:pPr algn="ctr">
              <a:lnSpc>
                <a:spcPct val="150000"/>
              </a:lnSpc>
            </a:pPr>
            <a:r>
              <a:rPr lang="vi-VN" sz="6600" b="1">
                <a:solidFill>
                  <a:srgbClr val="51413A"/>
                </a:solidFill>
                <a:latin typeface="Arial" panose="020B0604020202020204" pitchFamily="34" charset="0"/>
                <a:cs typeface="Arial" panose="020B0604020202020204" pitchFamily="34" charset="0"/>
              </a:rPr>
              <a:t>NỘI DUNG BÀI HỌC</a:t>
            </a:r>
            <a:endParaRPr lang="en-US" sz="6600" b="1">
              <a:solidFill>
                <a:srgbClr val="51413A"/>
              </a:solidFill>
              <a:latin typeface="Arial" panose="020B0604020202020204" pitchFamily="34" charset="0"/>
              <a:cs typeface="Arial" panose="020B0604020202020204" pitchFamily="34" charset="0"/>
            </a:endParaRPr>
          </a:p>
        </p:txBody>
      </p:sp>
      <p:grpSp>
        <p:nvGrpSpPr>
          <p:cNvPr id="20" name="Group 19"/>
          <p:cNvGrpSpPr/>
          <p:nvPr/>
        </p:nvGrpSpPr>
        <p:grpSpPr>
          <a:xfrm>
            <a:off x="7477583" y="2618754"/>
            <a:ext cx="1347197" cy="1395402"/>
            <a:chOff x="9672309" y="4180003"/>
            <a:chExt cx="1347197" cy="1395402"/>
          </a:xfrm>
        </p:grpSpPr>
        <p:sp>
          <p:nvSpPr>
            <p:cNvPr id="5" name="Freeform 5"/>
            <p:cNvSpPr/>
            <p:nvPr/>
          </p:nvSpPr>
          <p:spPr>
            <a:xfrm>
              <a:off x="9672309" y="4180003"/>
              <a:ext cx="1347197" cy="1395402"/>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TextBox 11"/>
            <p:cNvSpPr txBox="1"/>
            <p:nvPr/>
          </p:nvSpPr>
          <p:spPr>
            <a:xfrm>
              <a:off x="9849665" y="4628145"/>
              <a:ext cx="992485" cy="500137"/>
            </a:xfrm>
            <a:prstGeom prst="rect">
              <a:avLst/>
            </a:prstGeom>
          </p:spPr>
          <p:txBody>
            <a:bodyPr lIns="0" tIns="0" rIns="0" bIns="0" rtlCol="0" anchor="t">
              <a:spAutoFit/>
            </a:bodyPr>
            <a:lstStyle/>
            <a:p>
              <a:pPr algn="ctr">
                <a:lnSpc>
                  <a:spcPts val="3900"/>
                </a:lnSpc>
              </a:pPr>
              <a:r>
                <a:rPr lang="en-US" sz="4400" b="1" dirty="0">
                  <a:solidFill>
                    <a:srgbClr val="FFF9FF"/>
                  </a:solidFill>
                  <a:latin typeface="Arial" panose="020B0604020202020204" pitchFamily="34" charset="0"/>
                  <a:cs typeface="Arial" panose="020B0604020202020204" pitchFamily="34" charset="0"/>
                </a:rPr>
                <a:t>2</a:t>
              </a:r>
            </a:p>
          </p:txBody>
        </p:sp>
      </p:grpSp>
      <p:grpSp>
        <p:nvGrpSpPr>
          <p:cNvPr id="22" name="Group 21"/>
          <p:cNvGrpSpPr/>
          <p:nvPr/>
        </p:nvGrpSpPr>
        <p:grpSpPr>
          <a:xfrm>
            <a:off x="7666777" y="5281940"/>
            <a:ext cx="1347197" cy="1395402"/>
            <a:chOff x="9672309" y="7002285"/>
            <a:chExt cx="1347197" cy="1395402"/>
          </a:xfrm>
        </p:grpSpPr>
        <p:sp>
          <p:nvSpPr>
            <p:cNvPr id="6" name="Freeform 6"/>
            <p:cNvSpPr/>
            <p:nvPr/>
          </p:nvSpPr>
          <p:spPr>
            <a:xfrm>
              <a:off x="9672309" y="7002285"/>
              <a:ext cx="1347197" cy="1395402"/>
            </a:xfrm>
            <a:custGeom>
              <a:avLst/>
              <a:gdLst/>
              <a:ahLst/>
              <a:cxnLst/>
              <a:rect l="l" t="t" r="r" b="b"/>
              <a:pathLst>
                <a:path w="1347197" h="1395402">
                  <a:moveTo>
                    <a:pt x="0" y="0"/>
                  </a:moveTo>
                  <a:lnTo>
                    <a:pt x="1347197" y="0"/>
                  </a:lnTo>
                  <a:lnTo>
                    <a:pt x="1347197" y="1395401"/>
                  </a:lnTo>
                  <a:lnTo>
                    <a:pt x="0" y="13954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TextBox 12"/>
            <p:cNvSpPr txBox="1"/>
            <p:nvPr/>
          </p:nvSpPr>
          <p:spPr>
            <a:xfrm>
              <a:off x="9849665" y="7450426"/>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3</a:t>
              </a:r>
            </a:p>
          </p:txBody>
        </p:sp>
      </p:grpSp>
      <p:sp>
        <p:nvSpPr>
          <p:cNvPr id="23" name="TextBox 22"/>
          <p:cNvSpPr txBox="1"/>
          <p:nvPr/>
        </p:nvSpPr>
        <p:spPr>
          <a:xfrm>
            <a:off x="9220200" y="2808623"/>
            <a:ext cx="8466656" cy="1015663"/>
          </a:xfrm>
          <a:prstGeom prst="rect">
            <a:avLst/>
          </a:prstGeom>
          <a:noFill/>
        </p:spPr>
        <p:txBody>
          <a:bodyPr wrap="square" rtlCol="0">
            <a:spAutoFit/>
          </a:bodyPr>
          <a:lstStyle/>
          <a:p>
            <a:pPr>
              <a:lnSpc>
                <a:spcPct val="150000"/>
              </a:lnSpc>
            </a:pPr>
            <a:r>
              <a:rPr lang="vi-VN" sz="4000" b="1" dirty="0">
                <a:latin typeface="Arial" panose="020B0604020202020204" pitchFamily="34" charset="0"/>
                <a:cs typeface="Arial" panose="020B0604020202020204" pitchFamily="34" charset="0"/>
              </a:rPr>
              <a:t>Nguyên nhân dẫn đến thất nghiệp</a:t>
            </a:r>
            <a:endParaRPr lang="en-US" sz="4000" b="1" dirty="0">
              <a:latin typeface="Arial" panose="020B0604020202020204" pitchFamily="34" charset="0"/>
              <a:cs typeface="Arial" panose="020B0604020202020204" pitchFamily="34" charset="0"/>
            </a:endParaRPr>
          </a:p>
        </p:txBody>
      </p:sp>
      <p:sp>
        <p:nvSpPr>
          <p:cNvPr id="24" name="TextBox 23"/>
          <p:cNvSpPr txBox="1"/>
          <p:nvPr/>
        </p:nvSpPr>
        <p:spPr>
          <a:xfrm>
            <a:off x="9442930" y="5415311"/>
            <a:ext cx="8466656" cy="901593"/>
          </a:xfrm>
          <a:prstGeom prst="rect">
            <a:avLst/>
          </a:prstGeom>
          <a:noFill/>
        </p:spPr>
        <p:txBody>
          <a:bodyPr wrap="square" rtlCol="0">
            <a:spAutoFit/>
          </a:bodyPr>
          <a:lstStyle/>
          <a:p>
            <a:pPr>
              <a:lnSpc>
                <a:spcPct val="150000"/>
              </a:lnSpc>
            </a:pPr>
            <a:r>
              <a:rPr lang="vi-VN" sz="4000" b="1" dirty="0">
                <a:latin typeface="Arial" panose="020B0604020202020204" pitchFamily="34" charset="0"/>
                <a:cs typeface="Arial" panose="020B0604020202020204" pitchFamily="34" charset="0"/>
              </a:rPr>
              <a:t>Hậu quả của thất nghiệp</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612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1047828" y="-1466490"/>
            <a:ext cx="11030027" cy="12539834"/>
            <a:chOff x="0" y="0"/>
            <a:chExt cx="2458770" cy="3302672"/>
          </a:xfrm>
        </p:grpSpPr>
        <p:sp>
          <p:nvSpPr>
            <p:cNvPr id="3" name="Freeform 3"/>
            <p:cNvSpPr/>
            <p:nvPr/>
          </p:nvSpPr>
          <p:spPr>
            <a:xfrm>
              <a:off x="0" y="0"/>
              <a:ext cx="2458770" cy="3302672"/>
            </a:xfrm>
            <a:custGeom>
              <a:avLst/>
              <a:gdLst/>
              <a:ahLst/>
              <a:cxnLst/>
              <a:rect l="l" t="t" r="r" b="b"/>
              <a:pathLst>
                <a:path w="2458770" h="3302672">
                  <a:moveTo>
                    <a:pt x="0" y="0"/>
                  </a:moveTo>
                  <a:lnTo>
                    <a:pt x="2458770" y="0"/>
                  </a:lnTo>
                  <a:lnTo>
                    <a:pt x="2458770" y="3302672"/>
                  </a:lnTo>
                  <a:lnTo>
                    <a:pt x="0" y="3302672"/>
                  </a:lnTo>
                  <a:close/>
                </a:path>
              </a:pathLst>
            </a:custGeom>
            <a:solidFill>
              <a:srgbClr val="E98B1B"/>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73865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F48A05"/>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9982199" y="318296"/>
            <a:ext cx="8768765" cy="558004"/>
            <a:chOff x="0" y="0"/>
            <a:chExt cx="2755726" cy="104849"/>
          </a:xfrm>
        </p:grpSpPr>
        <p:sp>
          <p:nvSpPr>
            <p:cNvPr id="12" name="Freeform 12"/>
            <p:cNvSpPr/>
            <p:nvPr/>
          </p:nvSpPr>
          <p:spPr>
            <a:xfrm>
              <a:off x="0" y="0"/>
              <a:ext cx="2755726" cy="104849"/>
            </a:xfrm>
            <a:custGeom>
              <a:avLst/>
              <a:gdLst/>
              <a:ahLst/>
              <a:cxnLst/>
              <a:rect l="l" t="t" r="r" b="b"/>
              <a:pathLst>
                <a:path w="2755726" h="104849">
                  <a:moveTo>
                    <a:pt x="0" y="0"/>
                  </a:moveTo>
                  <a:lnTo>
                    <a:pt x="2755726" y="0"/>
                  </a:lnTo>
                  <a:lnTo>
                    <a:pt x="2755726" y="104849"/>
                  </a:lnTo>
                  <a:lnTo>
                    <a:pt x="0" y="104849"/>
                  </a:lnTo>
                  <a:close/>
                </a:path>
              </a:pathLst>
            </a:custGeom>
            <a:solidFill>
              <a:srgbClr val="738650"/>
            </a:solidFill>
          </p:spPr>
          <p:txBody>
            <a:bodyPr/>
            <a:lstStyle/>
            <a:p>
              <a:endParaRPr lang="en-US"/>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9" name="TextBox 15"/>
          <p:cNvSpPr txBox="1"/>
          <p:nvPr/>
        </p:nvSpPr>
        <p:spPr>
          <a:xfrm>
            <a:off x="893713" y="2084545"/>
            <a:ext cx="3151558" cy="1480021"/>
          </a:xfrm>
          <a:prstGeom prst="rect">
            <a:avLst/>
          </a:prstGeom>
        </p:spPr>
        <p:txBody>
          <a:bodyPr wrap="square" lIns="0" tIns="0" rIns="0" bIns="0" rtlCol="0" anchor="t">
            <a:spAutoFit/>
          </a:bodyPr>
          <a:lstStyle/>
          <a:p>
            <a:pPr>
              <a:lnSpc>
                <a:spcPts val="11200"/>
              </a:lnSpc>
              <a:spcBef>
                <a:spcPct val="0"/>
              </a:spcBef>
            </a:pPr>
            <a:r>
              <a:rPr lang="vi-VN" sz="13800" b="1">
                <a:solidFill>
                  <a:srgbClr val="FDF9DD"/>
                </a:solidFill>
                <a:latin typeface="Arial" panose="020B0604020202020204" pitchFamily="34" charset="0"/>
                <a:cs typeface="Arial" panose="020B0604020202020204" pitchFamily="34" charset="0"/>
              </a:rPr>
              <a:t>02</a:t>
            </a:r>
            <a:endParaRPr lang="en-US" sz="13800" b="1">
              <a:solidFill>
                <a:srgbClr val="FDF9DD"/>
              </a:solidFill>
              <a:latin typeface="Arial" panose="020B0604020202020204" pitchFamily="34" charset="0"/>
              <a:cs typeface="Arial" panose="020B0604020202020204" pitchFamily="34" charset="0"/>
            </a:endParaRPr>
          </a:p>
        </p:txBody>
      </p:sp>
      <p:sp>
        <p:nvSpPr>
          <p:cNvPr id="30" name="TextBox 16"/>
          <p:cNvSpPr txBox="1"/>
          <p:nvPr/>
        </p:nvSpPr>
        <p:spPr>
          <a:xfrm>
            <a:off x="939480" y="3878704"/>
            <a:ext cx="8356920" cy="3046988"/>
          </a:xfrm>
          <a:prstGeom prst="rect">
            <a:avLst/>
          </a:prstGeom>
        </p:spPr>
        <p:txBody>
          <a:bodyPr wrap="square" lIns="0" tIns="0" rIns="0" bIns="0" rtlCol="0" anchor="t">
            <a:spAutoFit/>
          </a:bodyPr>
          <a:lstStyle/>
          <a:p>
            <a:pPr algn="just">
              <a:lnSpc>
                <a:spcPct val="150000"/>
              </a:lnSpc>
              <a:spcBef>
                <a:spcPct val="0"/>
              </a:spcBef>
            </a:pPr>
            <a:r>
              <a:rPr lang="vi-VN" sz="6600" b="1">
                <a:solidFill>
                  <a:srgbClr val="FDF9DD"/>
                </a:solidFill>
                <a:latin typeface="Arial" panose="020B0604020202020204" pitchFamily="34" charset="0"/>
                <a:cs typeface="Arial" panose="020B0604020202020204" pitchFamily="34" charset="0"/>
              </a:rPr>
              <a:t>NGUYÊN NHÂN DẪN ĐỄN THẤT NGHIỆP</a:t>
            </a:r>
            <a:endParaRPr lang="en-US" sz="6600" b="1">
              <a:solidFill>
                <a:srgbClr val="FDF9DD"/>
              </a:solidFill>
              <a:latin typeface="Arial" panose="020B0604020202020204" pitchFamily="34" charset="0"/>
              <a:cs typeface="Arial" panose="020B0604020202020204" pitchFamily="34" charset="0"/>
            </a:endParaRPr>
          </a:p>
        </p:txBody>
      </p:sp>
      <p:sp>
        <p:nvSpPr>
          <p:cNvPr id="31" name="Freeform 5"/>
          <p:cNvSpPr/>
          <p:nvPr/>
        </p:nvSpPr>
        <p:spPr>
          <a:xfrm>
            <a:off x="10868440" y="2114244"/>
            <a:ext cx="5811771" cy="6207498"/>
          </a:xfrm>
          <a:custGeom>
            <a:avLst/>
            <a:gdLst/>
            <a:ahLst/>
            <a:cxnLst/>
            <a:rect l="l" t="t" r="r" b="b"/>
            <a:pathLst>
              <a:path w="3852482" h="4114800">
                <a:moveTo>
                  <a:pt x="0" y="0"/>
                </a:moveTo>
                <a:lnTo>
                  <a:pt x="3852481" y="0"/>
                </a:lnTo>
                <a:lnTo>
                  <a:pt x="385248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203165281"/>
      </p:ext>
    </p:extLst>
  </p:cSld>
  <p:clrMapOvr>
    <a:masterClrMapping/>
  </p:clrMapOvr>
  <p:transition spd="med">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sp>
        <p:nvSpPr>
          <p:cNvPr id="16" name="TextBox 16"/>
          <p:cNvSpPr txBox="1"/>
          <p:nvPr/>
        </p:nvSpPr>
        <p:spPr>
          <a:xfrm>
            <a:off x="824293" y="2331478"/>
            <a:ext cx="5703268" cy="6579095"/>
          </a:xfrm>
          <a:prstGeom prst="rect">
            <a:avLst/>
          </a:prstGeom>
        </p:spPr>
        <p:txBody>
          <a:bodyPr lIns="50800" tIns="50800" rIns="50800" bIns="50800" rtlCol="0" anchor="ctr"/>
          <a:lstStyle/>
          <a:p>
            <a:pPr algn="ctr">
              <a:lnSpc>
                <a:spcPts val="3500"/>
              </a:lnSpc>
            </a:pPr>
            <a:endParaRPr/>
          </a:p>
        </p:txBody>
      </p:sp>
      <p:grpSp>
        <p:nvGrpSpPr>
          <p:cNvPr id="30" name="Group 30"/>
          <p:cNvGrpSpPr/>
          <p:nvPr/>
        </p:nvGrpSpPr>
        <p:grpSpPr>
          <a:xfrm>
            <a:off x="-718757" y="9646762"/>
            <a:ext cx="20828211" cy="129502"/>
            <a:chOff x="0" y="0"/>
            <a:chExt cx="5485619" cy="34107"/>
          </a:xfrm>
        </p:grpSpPr>
        <p:sp>
          <p:nvSpPr>
            <p:cNvPr id="31" name="Freeform 31"/>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txBody>
            <a:bodyPr/>
            <a:lstStyle/>
            <a:p>
              <a:endParaRPr lang="en-US"/>
            </a:p>
          </p:txBody>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34" name="Freeform 34"/>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Rectangle 1"/>
          <p:cNvSpPr/>
          <p:nvPr/>
        </p:nvSpPr>
        <p:spPr>
          <a:xfrm>
            <a:off x="1371600" y="1592457"/>
            <a:ext cx="14020800" cy="1938992"/>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Chia lớp thành 2 nhóm lớn, yêu cầu HS đọc trường hợp 1, 2 </a:t>
            </a:r>
            <a:r>
              <a:rPr lang="vi-VN" sz="4000" i="1" dirty="0" smtClean="0">
                <a:solidFill>
                  <a:srgbClr val="002060"/>
                </a:solidFill>
                <a:latin typeface="Arial" panose="020B0604020202020204" pitchFamily="34" charset="0"/>
                <a:cs typeface="Arial" panose="020B0604020202020204" pitchFamily="34" charset="0"/>
              </a:rPr>
              <a:t>SGK </a:t>
            </a:r>
            <a:r>
              <a:rPr lang="vi-VN" sz="4000" i="1" dirty="0">
                <a:solidFill>
                  <a:srgbClr val="002060"/>
                </a:solidFill>
                <a:latin typeface="Arial" panose="020B0604020202020204" pitchFamily="34" charset="0"/>
                <a:cs typeface="Arial" panose="020B0604020202020204" pitchFamily="34" charset="0"/>
              </a:rPr>
              <a:t>tr.24 và thực hiện yêu cầu: </a:t>
            </a:r>
            <a:endParaRPr lang="en-US" sz="4000" i="1" dirty="0">
              <a:solidFill>
                <a:srgbClr val="002060"/>
              </a:solidFill>
              <a:latin typeface="Arial" panose="020B0604020202020204" pitchFamily="34" charset="0"/>
              <a:cs typeface="Arial" panose="020B0604020202020204" pitchFamily="34" charset="0"/>
            </a:endParaRPr>
          </a:p>
        </p:txBody>
      </p:sp>
      <p:grpSp>
        <p:nvGrpSpPr>
          <p:cNvPr id="6" name="Group 5"/>
          <p:cNvGrpSpPr/>
          <p:nvPr/>
        </p:nvGrpSpPr>
        <p:grpSpPr>
          <a:xfrm>
            <a:off x="838200" y="3585470"/>
            <a:ext cx="7467600" cy="5993454"/>
            <a:chOff x="838200" y="3585470"/>
            <a:chExt cx="7467600" cy="5993454"/>
          </a:xfrm>
        </p:grpSpPr>
        <p:sp>
          <p:nvSpPr>
            <p:cNvPr id="4" name="Rounded Rectangle 3"/>
            <p:cNvSpPr/>
            <p:nvPr/>
          </p:nvSpPr>
          <p:spPr>
            <a:xfrm>
              <a:off x="838200" y="4259422"/>
              <a:ext cx="7467600" cy="53195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137019" y="3585470"/>
              <a:ext cx="3327161" cy="11595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Nhóm </a:t>
              </a:r>
              <a:r>
                <a:rPr lang="vi-VN" sz="4000" b="1" dirty="0" smtClean="0">
                  <a:solidFill>
                    <a:schemeClr val="tx1">
                      <a:lumMod val="95000"/>
                      <a:lumOff val="5000"/>
                    </a:schemeClr>
                  </a:solidFill>
                  <a:latin typeface="Arial" panose="020B0604020202020204" pitchFamily="34" charset="0"/>
                  <a:cs typeface="Arial" panose="020B0604020202020204" pitchFamily="34" charset="0"/>
                </a:rPr>
                <a:t>1, 3</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Rectangle 4"/>
            <p:cNvSpPr/>
            <p:nvPr/>
          </p:nvSpPr>
          <p:spPr>
            <a:xfrm>
              <a:off x="1600198" y="4741591"/>
              <a:ext cx="640080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Đọc trường hợp 1 và trả lời câu hỏi: Chị Y và nhóm bạn thất nghiệp do những nguyên nhân nào?</a:t>
              </a:r>
              <a:endParaRPr lang="en-US" sz="4000" dirty="0">
                <a:latin typeface="Arial" panose="020B0604020202020204" pitchFamily="34" charset="0"/>
                <a:cs typeface="Arial" panose="020B0604020202020204" pitchFamily="34" charset="0"/>
              </a:endParaRPr>
            </a:p>
          </p:txBody>
        </p:sp>
      </p:grpSp>
      <p:grpSp>
        <p:nvGrpSpPr>
          <p:cNvPr id="7" name="Group 6"/>
          <p:cNvGrpSpPr/>
          <p:nvPr/>
        </p:nvGrpSpPr>
        <p:grpSpPr>
          <a:xfrm>
            <a:off x="9616440" y="3582033"/>
            <a:ext cx="7467600" cy="5902718"/>
            <a:chOff x="9616440" y="3582033"/>
            <a:chExt cx="7467600" cy="5902718"/>
          </a:xfrm>
        </p:grpSpPr>
        <p:sp>
          <p:nvSpPr>
            <p:cNvPr id="19" name="Rounded Rectangle 18"/>
            <p:cNvSpPr/>
            <p:nvPr/>
          </p:nvSpPr>
          <p:spPr>
            <a:xfrm>
              <a:off x="9616440" y="4165249"/>
              <a:ext cx="7467600" cy="53195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1656179" y="3582033"/>
              <a:ext cx="3327161" cy="11595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Nhóm </a:t>
              </a:r>
              <a:r>
                <a:rPr lang="vi-VN" sz="4000" b="1" dirty="0" smtClean="0">
                  <a:solidFill>
                    <a:schemeClr val="tx1">
                      <a:lumMod val="95000"/>
                      <a:lumOff val="5000"/>
                    </a:schemeClr>
                  </a:solidFill>
                  <a:latin typeface="Arial" panose="020B0604020202020204" pitchFamily="34" charset="0"/>
                  <a:cs typeface="Arial" panose="020B0604020202020204" pitchFamily="34" charset="0"/>
                </a:rPr>
                <a:t>2, 4</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1" name="Rectangle 20"/>
            <p:cNvSpPr/>
            <p:nvPr/>
          </p:nvSpPr>
          <p:spPr>
            <a:xfrm>
              <a:off x="9982198" y="4452631"/>
              <a:ext cx="6705602" cy="4302524"/>
            </a:xfrm>
            <a:prstGeom prst="rect">
              <a:avLst/>
            </a:prstGeom>
          </p:spPr>
          <p:txBody>
            <a:bodyPr wrap="square">
              <a:spAutoFit/>
            </a:bodyPr>
            <a:lstStyle/>
            <a:p>
              <a:pPr algn="just">
                <a:lnSpc>
                  <a:spcPct val="14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N.</a:t>
              </a:r>
            </a:p>
          </p:txBody>
        </p:sp>
      </p:grpSp>
      <p:sp>
        <p:nvSpPr>
          <p:cNvPr id="8" name="TextBox 7"/>
          <p:cNvSpPr txBox="1"/>
          <p:nvPr/>
        </p:nvSpPr>
        <p:spPr>
          <a:xfrm>
            <a:off x="2362200" y="190500"/>
            <a:ext cx="11887200" cy="1200329"/>
          </a:xfrm>
          <a:prstGeom prst="rect">
            <a:avLst/>
          </a:prstGeom>
          <a:noFill/>
        </p:spPr>
        <p:txBody>
          <a:bodyPr wrap="square" rtlCol="0">
            <a:spAutoFit/>
          </a:bodyPr>
          <a:lstStyle/>
          <a:p>
            <a:pPr algn="ctr"/>
            <a:r>
              <a:rPr lang="vi-VN" sz="7200" dirty="0" smtClean="0">
                <a:latin typeface="+mj-lt"/>
              </a:rPr>
              <a:t>Thảo luận nhóm</a:t>
            </a:r>
            <a:endParaRPr lang="vi-VN" sz="7200" dirty="0">
              <a:latin typeface="+mj-lt"/>
            </a:endParaRPr>
          </a:p>
        </p:txBody>
      </p:sp>
    </p:spTree>
    <p:extLst>
      <p:ext uri="{BB962C8B-B14F-4D97-AF65-F5344CB8AC3E}">
        <p14:creationId xmlns:p14="http://schemas.microsoft.com/office/powerpoint/2010/main" val="385019035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0" name="TextBox 10"/>
          <p:cNvSpPr txBox="1"/>
          <p:nvPr/>
        </p:nvSpPr>
        <p:spPr>
          <a:xfrm>
            <a:off x="920926" y="3320298"/>
            <a:ext cx="2876633" cy="3045189"/>
          </a:xfrm>
          <a:prstGeom prst="rect">
            <a:avLst/>
          </a:prstGeom>
        </p:spPr>
        <p:txBody>
          <a:bodyPr lIns="50800" tIns="50800" rIns="50800" bIns="50800" rtlCol="0" anchor="ctr"/>
          <a:lstStyle/>
          <a:p>
            <a:pPr algn="ctr">
              <a:lnSpc>
                <a:spcPts val="3500"/>
              </a:lnSpc>
            </a:pPr>
            <a:endParaRPr/>
          </a:p>
        </p:txBody>
      </p:sp>
      <p:sp>
        <p:nvSpPr>
          <p:cNvPr id="29" name="Freeform 29"/>
          <p:cNvSpPr/>
          <p:nvPr/>
        </p:nvSpPr>
        <p:spPr>
          <a:xfrm>
            <a:off x="7376582" y="5724733"/>
            <a:ext cx="3315897" cy="3922029"/>
          </a:xfrm>
          <a:custGeom>
            <a:avLst/>
            <a:gdLst/>
            <a:ahLst/>
            <a:cxnLst/>
            <a:rect l="l" t="t" r="r" b="b"/>
            <a:pathLst>
              <a:path w="3315897" h="3922029">
                <a:moveTo>
                  <a:pt x="0" y="0"/>
                </a:moveTo>
                <a:lnTo>
                  <a:pt x="3315897" y="0"/>
                </a:lnTo>
                <a:lnTo>
                  <a:pt x="3315897" y="3922029"/>
                </a:lnTo>
                <a:lnTo>
                  <a:pt x="0" y="3922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0" name="Group 30"/>
          <p:cNvGrpSpPr/>
          <p:nvPr/>
        </p:nvGrpSpPr>
        <p:grpSpPr>
          <a:xfrm>
            <a:off x="-718757" y="9646762"/>
            <a:ext cx="20828211" cy="129502"/>
            <a:chOff x="0" y="0"/>
            <a:chExt cx="5485619" cy="34107"/>
          </a:xfrm>
        </p:grpSpPr>
        <p:sp>
          <p:nvSpPr>
            <p:cNvPr id="31" name="Freeform 31"/>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txBody>
            <a:bodyPr/>
            <a:lstStyle/>
            <a:p>
              <a:endParaRPr lang="en-US"/>
            </a:p>
          </p:txBody>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34" name="Freeform 34"/>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TextBox 34"/>
          <p:cNvSpPr txBox="1"/>
          <p:nvPr/>
        </p:nvSpPr>
        <p:spPr>
          <a:xfrm>
            <a:off x="2017002" y="144390"/>
            <a:ext cx="4417578" cy="707886"/>
          </a:xfrm>
          <a:prstGeom prst="rect">
            <a:avLst/>
          </a:prstGeom>
          <a:noFill/>
        </p:spPr>
        <p:txBody>
          <a:bodyPr wrap="square" rtlCol="0">
            <a:spAutoFit/>
          </a:bodyPr>
          <a:lstStyle/>
          <a:p>
            <a:pPr algn="ctr"/>
            <a:r>
              <a:rPr lang="vi-VN" sz="4000" b="1">
                <a:solidFill>
                  <a:schemeClr val="bg1"/>
                </a:solidFill>
                <a:latin typeface="Arial" panose="020B0604020202020204" pitchFamily="34" charset="0"/>
                <a:cs typeface="Arial" panose="020B0604020202020204" pitchFamily="34" charset="0"/>
              </a:rPr>
              <a:t>Trường hợp 1</a:t>
            </a:r>
            <a:endParaRPr lang="en-US" sz="4000" b="1">
              <a:solidFill>
                <a:schemeClr val="bg1"/>
              </a:solidFill>
              <a:latin typeface="Arial" panose="020B0604020202020204" pitchFamily="34" charset="0"/>
              <a:cs typeface="Arial" panose="020B0604020202020204" pitchFamily="34" charset="0"/>
            </a:endParaRPr>
          </a:p>
        </p:txBody>
      </p:sp>
      <p:grpSp>
        <p:nvGrpSpPr>
          <p:cNvPr id="41" name="Group 40"/>
          <p:cNvGrpSpPr/>
          <p:nvPr/>
        </p:nvGrpSpPr>
        <p:grpSpPr>
          <a:xfrm>
            <a:off x="578785" y="4310163"/>
            <a:ext cx="6326795" cy="4564858"/>
            <a:chOff x="578785" y="4310163"/>
            <a:chExt cx="6326795" cy="4564858"/>
          </a:xfrm>
        </p:grpSpPr>
        <p:sp>
          <p:nvSpPr>
            <p:cNvPr id="36" name="Rounded Rectangle 35"/>
            <p:cNvSpPr/>
            <p:nvPr/>
          </p:nvSpPr>
          <p:spPr>
            <a:xfrm>
              <a:off x="578785" y="4310163"/>
              <a:ext cx="6326795" cy="4564858"/>
            </a:xfrm>
            <a:prstGeom prst="roundRect">
              <a:avLst/>
            </a:prstGeom>
            <a:solidFill>
              <a:srgbClr val="738650"/>
            </a:solidFill>
            <a:ln>
              <a:solidFill>
                <a:srgbClr val="F6A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24293" y="4492327"/>
              <a:ext cx="5881307" cy="4247317"/>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Chị Y thất nghiệp là do: chị không hài lòng với công việc hiện có, vì công việc này không phù hợp với sở thích và chuyên môn.</a:t>
              </a:r>
            </a:p>
          </p:txBody>
        </p:sp>
      </p:grpSp>
      <p:sp>
        <p:nvSpPr>
          <p:cNvPr id="38" name="Rounded Rectangle 37"/>
          <p:cNvSpPr/>
          <p:nvPr/>
        </p:nvSpPr>
        <p:spPr>
          <a:xfrm>
            <a:off x="4495800" y="1644132"/>
            <a:ext cx="9607866" cy="2165259"/>
          </a:xfrm>
          <a:prstGeom prst="roundRect">
            <a:avLst/>
          </a:prstGeom>
          <a:solidFill>
            <a:srgbClr val="F6AD13"/>
          </a:solidFill>
          <a:ln>
            <a:solidFill>
              <a:srgbClr val="738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Anh X thất nghiệp là do: anh đã vi phạm kỉ luật lao động nhiều lần nên bị công ty sa thải.</a:t>
            </a:r>
          </a:p>
        </p:txBody>
      </p:sp>
      <p:grpSp>
        <p:nvGrpSpPr>
          <p:cNvPr id="42" name="Group 41"/>
          <p:cNvGrpSpPr/>
          <p:nvPr/>
        </p:nvGrpSpPr>
        <p:grpSpPr>
          <a:xfrm>
            <a:off x="11469331" y="4271889"/>
            <a:ext cx="6326795" cy="4564858"/>
            <a:chOff x="11469331" y="4271889"/>
            <a:chExt cx="6326795" cy="4564858"/>
          </a:xfrm>
        </p:grpSpPr>
        <p:sp>
          <p:nvSpPr>
            <p:cNvPr id="39" name="Rounded Rectangle 38"/>
            <p:cNvSpPr/>
            <p:nvPr/>
          </p:nvSpPr>
          <p:spPr>
            <a:xfrm>
              <a:off x="11469331" y="4271889"/>
              <a:ext cx="6326795" cy="4564858"/>
            </a:xfrm>
            <a:prstGeom prst="roundRect">
              <a:avLst/>
            </a:prstGeom>
            <a:solidFill>
              <a:srgbClr val="738650"/>
            </a:solidFill>
            <a:ln>
              <a:solidFill>
                <a:srgbClr val="F6A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1714839" y="4454053"/>
              <a:ext cx="5881307" cy="4247317"/>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Anh T thất nghiệp là do: doanh nghiệp mà anh đang làm việc có sự điều chỉnh, thu hẹp quy mô sản xuất, kinh doanh.</a:t>
              </a:r>
            </a:p>
          </p:txBody>
        </p:sp>
      </p:grpSp>
    </p:spTree>
    <p:extLst>
      <p:ext uri="{BB962C8B-B14F-4D97-AF65-F5344CB8AC3E}">
        <p14:creationId xmlns:p14="http://schemas.microsoft.com/office/powerpoint/2010/main" val="19518131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arn(inVertical)">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30" name="Group 30"/>
          <p:cNvGrpSpPr/>
          <p:nvPr/>
        </p:nvGrpSpPr>
        <p:grpSpPr>
          <a:xfrm>
            <a:off x="-718757" y="9646762"/>
            <a:ext cx="20828211" cy="129502"/>
            <a:chOff x="0" y="0"/>
            <a:chExt cx="5485619" cy="34107"/>
          </a:xfrm>
        </p:grpSpPr>
        <p:sp>
          <p:nvSpPr>
            <p:cNvPr id="31" name="Freeform 31"/>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txBody>
            <a:bodyPr/>
            <a:lstStyle/>
            <a:p>
              <a:endParaRPr lang="en-US"/>
            </a:p>
          </p:txBody>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34" name="Freeform 34"/>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5" name="TextBox 34"/>
          <p:cNvSpPr txBox="1"/>
          <p:nvPr/>
        </p:nvSpPr>
        <p:spPr>
          <a:xfrm>
            <a:off x="2017002" y="163401"/>
            <a:ext cx="4417578" cy="707886"/>
          </a:xfrm>
          <a:prstGeom prst="rect">
            <a:avLst/>
          </a:prstGeom>
          <a:noFill/>
        </p:spPr>
        <p:txBody>
          <a:bodyPr wrap="square" rtlCol="0">
            <a:spAutoFit/>
          </a:bodyPr>
          <a:lstStyle/>
          <a:p>
            <a:pPr algn="ctr"/>
            <a:r>
              <a:rPr lang="vi-VN" sz="4000" b="1">
                <a:solidFill>
                  <a:schemeClr val="bg1"/>
                </a:solidFill>
                <a:latin typeface="Arial" panose="020B0604020202020204" pitchFamily="34" charset="0"/>
                <a:cs typeface="Arial" panose="020B0604020202020204" pitchFamily="34" charset="0"/>
              </a:rPr>
              <a:t>Trường hợp 2</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177245" y="2070400"/>
            <a:ext cx="8960502"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Nguyên nhân dẫn đến hiện tượng thất nghiệp của một số sinh viên ngành Dược, Điều dưỡng ở tỉnh N là do: cung số lao động ở trình độ trung cấp và cao đẳng lớn hơn cầu, trong khi cung lao động có chuyên môn cao không đáp ứng đủ cầu.</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4822" y="2947914"/>
            <a:ext cx="6304798" cy="6698848"/>
          </a:xfrm>
          <a:prstGeom prst="rect">
            <a:avLst/>
          </a:prstGeom>
        </p:spPr>
      </p:pic>
    </p:spTree>
    <p:extLst>
      <p:ext uri="{BB962C8B-B14F-4D97-AF65-F5344CB8AC3E}">
        <p14:creationId xmlns:p14="http://schemas.microsoft.com/office/powerpoint/2010/main" val="99237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TextBox 16"/>
          <p:cNvSpPr txBox="1"/>
          <p:nvPr/>
        </p:nvSpPr>
        <p:spPr>
          <a:xfrm>
            <a:off x="457200" y="367293"/>
            <a:ext cx="3036409" cy="769441"/>
          </a:xfrm>
          <a:prstGeom prst="rect">
            <a:avLst/>
          </a:prstGeom>
          <a:noFill/>
        </p:spPr>
        <p:txBody>
          <a:bodyPr wrap="none" rtlCol="0">
            <a:spAutoFit/>
          </a:bodyPr>
          <a:lstStyle/>
          <a:p>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821529" y="876300"/>
            <a:ext cx="17085471" cy="9169103"/>
            <a:chOff x="821529" y="876300"/>
            <a:chExt cx="17085471" cy="9169103"/>
          </a:xfrm>
        </p:grpSpPr>
        <p:sp>
          <p:nvSpPr>
            <p:cNvPr id="40" name="Rounded Rectangle 39"/>
            <p:cNvSpPr/>
            <p:nvPr/>
          </p:nvSpPr>
          <p:spPr>
            <a:xfrm>
              <a:off x="9326880" y="6128580"/>
              <a:ext cx="8580120" cy="3916823"/>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21529" y="3842036"/>
              <a:ext cx="2960209" cy="319597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4000" b="1">
                  <a:solidFill>
                    <a:schemeClr val="bg1"/>
                  </a:solidFill>
                  <a:latin typeface="Arial" panose="020B0604020202020204" pitchFamily="34" charset="0"/>
                  <a:cs typeface="Arial" panose="020B0604020202020204" pitchFamily="34" charset="0"/>
                </a:rPr>
                <a:t>Nguyên nhân thất nghiệp</a:t>
              </a:r>
              <a:endParaRPr lang="en-US" sz="4000" b="1">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4814409" y="2178593"/>
              <a:ext cx="370332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a:solidFill>
                    <a:schemeClr val="tx1"/>
                  </a:solidFill>
                  <a:latin typeface="Arial" panose="020B0604020202020204" pitchFamily="34" charset="0"/>
                  <a:cs typeface="Arial" panose="020B0604020202020204" pitchFamily="34" charset="0"/>
                </a:rPr>
                <a:t>Nguyên nhân chủ quan</a:t>
              </a:r>
              <a:endParaRPr lang="en-US" sz="40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4814409" y="6796689"/>
              <a:ext cx="370332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a:solidFill>
                    <a:schemeClr val="tx1"/>
                  </a:solidFill>
                  <a:latin typeface="Arial" panose="020B0604020202020204" pitchFamily="34" charset="0"/>
                  <a:cs typeface="Arial" panose="020B0604020202020204" pitchFamily="34" charset="0"/>
                </a:rPr>
                <a:t>Nguyên nhân khách quan</a:t>
              </a:r>
              <a:endParaRPr lang="en-US" sz="4000">
                <a:solidFill>
                  <a:schemeClr val="tx1"/>
                </a:solidFill>
                <a:latin typeface="Arial" panose="020B0604020202020204" pitchFamily="34" charset="0"/>
                <a:cs typeface="Arial" panose="020B0604020202020204" pitchFamily="34" charset="0"/>
              </a:endParaRPr>
            </a:p>
          </p:txBody>
        </p:sp>
        <p:cxnSp>
          <p:nvCxnSpPr>
            <p:cNvPr id="31" name="Elbow Connector 30"/>
            <p:cNvCxnSpPr>
              <a:stCxn id="18" idx="3"/>
              <a:endCxn id="19" idx="1"/>
            </p:cNvCxnSpPr>
            <p:nvPr/>
          </p:nvCxnSpPr>
          <p:spPr>
            <a:xfrm flipV="1">
              <a:off x="3781738" y="3186886"/>
              <a:ext cx="1032671" cy="2253138"/>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8" idx="3"/>
              <a:endCxn id="20" idx="1"/>
            </p:cNvCxnSpPr>
            <p:nvPr/>
          </p:nvCxnSpPr>
          <p:spPr>
            <a:xfrm>
              <a:off x="3781738" y="5440024"/>
              <a:ext cx="1032671" cy="2364958"/>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326880" y="876300"/>
              <a:ext cx="8580120" cy="4191000"/>
              <a:chOff x="9326880" y="876300"/>
              <a:chExt cx="8580120" cy="4191000"/>
            </a:xfrm>
          </p:grpSpPr>
          <p:sp>
            <p:nvSpPr>
              <p:cNvPr id="30" name="Rounded Rectangle 29"/>
              <p:cNvSpPr/>
              <p:nvPr/>
            </p:nvSpPr>
            <p:spPr>
              <a:xfrm>
                <a:off x="9326880" y="876300"/>
                <a:ext cx="8580120" cy="41910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24999" y="1124034"/>
                <a:ext cx="8263729"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 bị đuổi việc do vi phạm kỉ luật,</a:t>
                </a:r>
              </a:p>
              <a:p>
                <a:pPr algn="just">
                  <a:lnSpc>
                    <a:spcPct val="150000"/>
                  </a:lnSpc>
                </a:pPr>
                <a:r>
                  <a:rPr lang="en-US" sz="4000">
                    <a:latin typeface="Arial" panose="020B0604020202020204" pitchFamily="34" charset="0"/>
                    <a:cs typeface="Arial" panose="020B0604020202020204" pitchFamily="34" charset="0"/>
                  </a:rPr>
                  <a:t>- tự thôi việc do không hài lòng với công việc đang có, </a:t>
                </a:r>
              </a:p>
              <a:p>
                <a:pPr algn="just">
                  <a:lnSpc>
                    <a:spcPct val="150000"/>
                  </a:lnSpc>
                </a:pPr>
                <a:r>
                  <a:rPr lang="en-US" sz="4000">
                    <a:latin typeface="Arial" panose="020B0604020202020204" pitchFamily="34" charset="0"/>
                    <a:cs typeface="Arial" panose="020B0604020202020204" pitchFamily="34" charset="0"/>
                  </a:rPr>
                  <a:t>- do thiếu kĩ năng làm việc,... </a:t>
                </a:r>
              </a:p>
            </p:txBody>
          </p:sp>
        </p:grpSp>
        <p:sp>
          <p:nvSpPr>
            <p:cNvPr id="14" name="Rectangle 13"/>
            <p:cNvSpPr/>
            <p:nvPr/>
          </p:nvSpPr>
          <p:spPr>
            <a:xfrm>
              <a:off x="9643271" y="6196317"/>
              <a:ext cx="8263729" cy="3671583"/>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do cơ sở sản xuất kinh doanh đóng cửa, </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do sự mất cân đối giữa cung và cầu trên thị trường lao động.</a:t>
              </a:r>
              <a:endParaRPr lang="en-US" sz="4000" dirty="0">
                <a:latin typeface="Arial" panose="020B0604020202020204" pitchFamily="34" charset="0"/>
                <a:cs typeface="Arial" panose="020B0604020202020204" pitchFamily="34" charset="0"/>
              </a:endParaRPr>
            </a:p>
          </p:txBody>
        </p:sp>
        <p:cxnSp>
          <p:nvCxnSpPr>
            <p:cNvPr id="35" name="Straight Connector 34"/>
            <p:cNvCxnSpPr>
              <a:stCxn id="19" idx="3"/>
            </p:cNvCxnSpPr>
            <p:nvPr/>
          </p:nvCxnSpPr>
          <p:spPr>
            <a:xfrm>
              <a:off x="8517729" y="3186886"/>
              <a:ext cx="8091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0" idx="3"/>
            </p:cNvCxnSpPr>
            <p:nvPr/>
          </p:nvCxnSpPr>
          <p:spPr>
            <a:xfrm>
              <a:off x="8517729" y="7804982"/>
              <a:ext cx="8091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591309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2022</Words>
  <Application>Microsoft Office PowerPoint</Application>
  <PresentationFormat>Custom</PresentationFormat>
  <Paragraphs>158</Paragraphs>
  <Slides>30</Slides>
  <Notes>7</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Arial</vt:lpstr>
      <vt:lpstr>Elsie</vt:lpstr>
      <vt:lpstr>Times New Roman</vt:lpstr>
      <vt:lpstr>等线 Light</vt:lpstr>
      <vt:lpstr>Calibri</vt:lpstr>
      <vt:lpstr>Wingdings</vt:lpstr>
      <vt:lpstr>Tahoma</vt:lpstr>
      <vt:lpstr>Calibri Light</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2023-09-02T09:31:27Z</dcterms:created>
  <dcterms:modified xsi:type="dcterms:W3CDTF">2024-11-01T11:13:48Z</dcterms:modified>
  <dc:identifier/>
</cp:coreProperties>
</file>