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6" r:id="rId2"/>
    <p:sldId id="259" r:id="rId3"/>
    <p:sldId id="269" r:id="rId4"/>
    <p:sldId id="258" r:id="rId5"/>
    <p:sldId id="260" r:id="rId6"/>
    <p:sldId id="261" r:id="rId7"/>
    <p:sldId id="262" r:id="rId8"/>
    <p:sldId id="267" r:id="rId9"/>
    <p:sldId id="265" r:id="rId10"/>
    <p:sldId id="263" r:id="rId11"/>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2" d="100"/>
          <a:sy n="82" d="100"/>
        </p:scale>
        <p:origin x="-804" y="1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976572-04A7-4B9C-B8DB-5F548B0E0077}" type="datetimeFigureOut">
              <a:rPr lang="vi-VN" smtClean="0"/>
              <a:t>02/11/2023</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E07C3E-CD18-4450-91A3-7FF84CCA8577}" type="slidenum">
              <a:rPr lang="vi-VN" smtClean="0"/>
              <a:t>‹#›</a:t>
            </a:fld>
            <a:endParaRPr lang="vi-VN"/>
          </a:p>
        </p:txBody>
      </p:sp>
    </p:spTree>
    <p:extLst>
      <p:ext uri="{BB962C8B-B14F-4D97-AF65-F5344CB8AC3E}">
        <p14:creationId xmlns:p14="http://schemas.microsoft.com/office/powerpoint/2010/main" val="2982168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1E136882-A512-42B9-B131-3D3F3C14FCFE}" type="datetimeFigureOut">
              <a:rPr lang="vi-VN" smtClean="0"/>
              <a:t>02/11/2023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A68859D-F15D-4DF4-B248-9A943F5B252C}" type="slidenum">
              <a:rPr lang="vi-VN" smtClean="0"/>
              <a:t>‹#›</a:t>
            </a:fld>
            <a:endParaRPr lang="vi-VN"/>
          </a:p>
        </p:txBody>
      </p:sp>
    </p:spTree>
    <p:extLst>
      <p:ext uri="{BB962C8B-B14F-4D97-AF65-F5344CB8AC3E}">
        <p14:creationId xmlns:p14="http://schemas.microsoft.com/office/powerpoint/2010/main" val="6875283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1E136882-A512-42B9-B131-3D3F3C14FCFE}" type="datetimeFigureOut">
              <a:rPr lang="vi-VN" smtClean="0"/>
              <a:t>02/11/2023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A68859D-F15D-4DF4-B248-9A943F5B252C}" type="slidenum">
              <a:rPr lang="vi-VN" smtClean="0"/>
              <a:t>‹#›</a:t>
            </a:fld>
            <a:endParaRPr lang="vi-VN"/>
          </a:p>
        </p:txBody>
      </p:sp>
    </p:spTree>
    <p:extLst>
      <p:ext uri="{BB962C8B-B14F-4D97-AF65-F5344CB8AC3E}">
        <p14:creationId xmlns:p14="http://schemas.microsoft.com/office/powerpoint/2010/main" val="24475836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1E136882-A512-42B9-B131-3D3F3C14FCFE}" type="datetimeFigureOut">
              <a:rPr lang="vi-VN" smtClean="0"/>
              <a:t>02/11/2023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A68859D-F15D-4DF4-B248-9A943F5B252C}" type="slidenum">
              <a:rPr lang="vi-VN" smtClean="0"/>
              <a:t>‹#›</a:t>
            </a:fld>
            <a:endParaRPr lang="vi-VN"/>
          </a:p>
        </p:txBody>
      </p:sp>
    </p:spTree>
    <p:extLst>
      <p:ext uri="{BB962C8B-B14F-4D97-AF65-F5344CB8AC3E}">
        <p14:creationId xmlns:p14="http://schemas.microsoft.com/office/powerpoint/2010/main" val="42570176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1E136882-A512-42B9-B131-3D3F3C14FCFE}" type="datetimeFigureOut">
              <a:rPr lang="vi-VN" smtClean="0"/>
              <a:t>02/11/2023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A68859D-F15D-4DF4-B248-9A943F5B252C}" type="slidenum">
              <a:rPr lang="vi-VN" smtClean="0"/>
              <a:t>‹#›</a:t>
            </a:fld>
            <a:endParaRPr lang="vi-VN"/>
          </a:p>
        </p:txBody>
      </p:sp>
    </p:spTree>
    <p:extLst>
      <p:ext uri="{BB962C8B-B14F-4D97-AF65-F5344CB8AC3E}">
        <p14:creationId xmlns:p14="http://schemas.microsoft.com/office/powerpoint/2010/main" val="27617677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136882-A512-42B9-B131-3D3F3C14FCFE}" type="datetimeFigureOut">
              <a:rPr lang="vi-VN" smtClean="0"/>
              <a:t>02/11/2023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A68859D-F15D-4DF4-B248-9A943F5B252C}" type="slidenum">
              <a:rPr lang="vi-VN" smtClean="0"/>
              <a:t>‹#›</a:t>
            </a:fld>
            <a:endParaRPr lang="vi-VN"/>
          </a:p>
        </p:txBody>
      </p:sp>
    </p:spTree>
    <p:extLst>
      <p:ext uri="{BB962C8B-B14F-4D97-AF65-F5344CB8AC3E}">
        <p14:creationId xmlns:p14="http://schemas.microsoft.com/office/powerpoint/2010/main" val="35682152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1E136882-A512-42B9-B131-3D3F3C14FCFE}" type="datetimeFigureOut">
              <a:rPr lang="vi-VN" smtClean="0"/>
              <a:t>02/11/2023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A68859D-F15D-4DF4-B248-9A943F5B252C}" type="slidenum">
              <a:rPr lang="vi-VN" smtClean="0"/>
              <a:t>‹#›</a:t>
            </a:fld>
            <a:endParaRPr lang="vi-VN"/>
          </a:p>
        </p:txBody>
      </p:sp>
    </p:spTree>
    <p:extLst>
      <p:ext uri="{BB962C8B-B14F-4D97-AF65-F5344CB8AC3E}">
        <p14:creationId xmlns:p14="http://schemas.microsoft.com/office/powerpoint/2010/main" val="4398051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1E136882-A512-42B9-B131-3D3F3C14FCFE}" type="datetimeFigureOut">
              <a:rPr lang="vi-VN" smtClean="0"/>
              <a:t>02/11/2023</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CA68859D-F15D-4DF4-B248-9A943F5B252C}" type="slidenum">
              <a:rPr lang="vi-VN" smtClean="0"/>
              <a:t>‹#›</a:t>
            </a:fld>
            <a:endParaRPr lang="vi-VN"/>
          </a:p>
        </p:txBody>
      </p:sp>
    </p:spTree>
    <p:extLst>
      <p:ext uri="{BB962C8B-B14F-4D97-AF65-F5344CB8AC3E}">
        <p14:creationId xmlns:p14="http://schemas.microsoft.com/office/powerpoint/2010/main" val="220562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1E136882-A512-42B9-B131-3D3F3C14FCFE}" type="datetimeFigureOut">
              <a:rPr lang="vi-VN" smtClean="0"/>
              <a:t>02/11/2023</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CA68859D-F15D-4DF4-B248-9A943F5B252C}" type="slidenum">
              <a:rPr lang="vi-VN" smtClean="0"/>
              <a:t>‹#›</a:t>
            </a:fld>
            <a:endParaRPr lang="vi-VN"/>
          </a:p>
        </p:txBody>
      </p:sp>
    </p:spTree>
    <p:extLst>
      <p:ext uri="{BB962C8B-B14F-4D97-AF65-F5344CB8AC3E}">
        <p14:creationId xmlns:p14="http://schemas.microsoft.com/office/powerpoint/2010/main" val="13149659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136882-A512-42B9-B131-3D3F3C14FCFE}" type="datetimeFigureOut">
              <a:rPr lang="vi-VN" smtClean="0"/>
              <a:t>02/11/2023</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CA68859D-F15D-4DF4-B248-9A943F5B252C}" type="slidenum">
              <a:rPr lang="vi-VN" smtClean="0"/>
              <a:t>‹#›</a:t>
            </a:fld>
            <a:endParaRPr lang="vi-VN"/>
          </a:p>
        </p:txBody>
      </p:sp>
    </p:spTree>
    <p:extLst>
      <p:ext uri="{BB962C8B-B14F-4D97-AF65-F5344CB8AC3E}">
        <p14:creationId xmlns:p14="http://schemas.microsoft.com/office/powerpoint/2010/main" val="22257517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136882-A512-42B9-B131-3D3F3C14FCFE}" type="datetimeFigureOut">
              <a:rPr lang="vi-VN" smtClean="0"/>
              <a:t>02/11/2023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A68859D-F15D-4DF4-B248-9A943F5B252C}" type="slidenum">
              <a:rPr lang="vi-VN" smtClean="0"/>
              <a:t>‹#›</a:t>
            </a:fld>
            <a:endParaRPr lang="vi-VN"/>
          </a:p>
        </p:txBody>
      </p:sp>
    </p:spTree>
    <p:extLst>
      <p:ext uri="{BB962C8B-B14F-4D97-AF65-F5344CB8AC3E}">
        <p14:creationId xmlns:p14="http://schemas.microsoft.com/office/powerpoint/2010/main" val="36027404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136882-A512-42B9-B131-3D3F3C14FCFE}" type="datetimeFigureOut">
              <a:rPr lang="vi-VN" smtClean="0"/>
              <a:t>02/11/2023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A68859D-F15D-4DF4-B248-9A943F5B252C}" type="slidenum">
              <a:rPr lang="vi-VN" smtClean="0"/>
              <a:t>‹#›</a:t>
            </a:fld>
            <a:endParaRPr lang="vi-VN"/>
          </a:p>
        </p:txBody>
      </p:sp>
    </p:spTree>
    <p:extLst>
      <p:ext uri="{BB962C8B-B14F-4D97-AF65-F5344CB8AC3E}">
        <p14:creationId xmlns:p14="http://schemas.microsoft.com/office/powerpoint/2010/main" val="3758376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136882-A512-42B9-B131-3D3F3C14FCFE}" type="datetimeFigureOut">
              <a:rPr lang="vi-VN" smtClean="0"/>
              <a:t>02/11/2023</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68859D-F15D-4DF4-B248-9A943F5B252C}" type="slidenum">
              <a:rPr lang="vi-VN" smtClean="0"/>
              <a:t>‹#›</a:t>
            </a:fld>
            <a:endParaRPr lang="vi-VN"/>
          </a:p>
        </p:txBody>
      </p:sp>
    </p:spTree>
    <p:extLst>
      <p:ext uri="{BB962C8B-B14F-4D97-AF65-F5344CB8AC3E}">
        <p14:creationId xmlns:p14="http://schemas.microsoft.com/office/powerpoint/2010/main" val="819963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TUYEN-DUNG-MOI.mp4"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51520" y="332656"/>
            <a:ext cx="8892480" cy="1938992"/>
          </a:xfrm>
          <a:prstGeom prst="rect">
            <a:avLst/>
          </a:prstGeom>
          <a:noFill/>
        </p:spPr>
        <p:txBody>
          <a:bodyPr wrap="square" rtlCol="0">
            <a:prstTxWarp prst="textCurveU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Lớp 11A10 kính chào quý thầy cô</a:t>
            </a:r>
            <a:endParaRPr lang="vi-VN" sz="6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098" name="Picture 2" descr="120 Chào buổi sáng ý tưởng | chào buổi sáng, lời chào namaste, loa kèn sông  n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271648"/>
            <a:ext cx="4248472" cy="4397712"/>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111 hình ảnh hoa đẹp nhất thế giới 2021 - Phong Lan Đất Việ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2348880"/>
            <a:ext cx="4392489"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39272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extLst>
              <p:ext uri="{D42A27DB-BD31-4B8C-83A1-F6EECF244321}">
                <p14:modId xmlns:p14="http://schemas.microsoft.com/office/powerpoint/2010/main" val="928476701"/>
              </p:ext>
            </p:extLst>
          </p:nvPr>
        </p:nvGraphicFramePr>
        <p:xfrm>
          <a:off x="65343" y="44625"/>
          <a:ext cx="9115169" cy="5106050"/>
        </p:xfrm>
        <a:graphic>
          <a:graphicData uri="http://schemas.openxmlformats.org/drawingml/2006/table">
            <a:tbl>
              <a:tblPr firstRow="1" bandRow="1">
                <a:tableStyleId>{5C22544A-7EE6-4342-B048-85BDC9FD1C3A}</a:tableStyleId>
              </a:tblPr>
              <a:tblGrid>
                <a:gridCol w="4248472"/>
                <a:gridCol w="4866697"/>
              </a:tblGrid>
              <a:tr h="612264">
                <a:tc gridSpan="2">
                  <a:txBody>
                    <a:bodyPr/>
                    <a:lstStyle/>
                    <a:p>
                      <a:r>
                        <a:rPr lang="vi-VN" sz="2000" b="1" kern="1200" smtClean="0">
                          <a:solidFill>
                            <a:schemeClr val="lt1"/>
                          </a:solidFill>
                          <a:effectLst/>
                          <a:latin typeface="+mj-lt"/>
                          <a:ea typeface="+mn-ea"/>
                          <a:cs typeface="+mn-cs"/>
                        </a:rPr>
                        <a:t>Em đồng tình hay không đồng tình với các quan điểm sau? Vì sao?</a:t>
                      </a:r>
                      <a:endParaRPr lang="vi-VN" sz="2000" b="1" kern="1200">
                        <a:solidFill>
                          <a:schemeClr val="lt1"/>
                        </a:solidFill>
                        <a:effectLst/>
                        <a:latin typeface="+mj-lt"/>
                        <a:ea typeface="+mn-ea"/>
                        <a:cs typeface="+mn-cs"/>
                      </a:endParaRPr>
                    </a:p>
                  </a:txBody>
                  <a:tcPr/>
                </a:tc>
                <a:tc hMerge="1">
                  <a:txBody>
                    <a:bodyPr/>
                    <a:lstStyle/>
                    <a:p>
                      <a:endParaRPr lang="vi-VN"/>
                    </a:p>
                  </a:txBody>
                  <a:tcPr/>
                </a:tc>
              </a:tr>
              <a:tr h="1195333">
                <a:tc>
                  <a:txBody>
                    <a:bodyPr/>
                    <a:lstStyle/>
                    <a:p>
                      <a:r>
                        <a:rPr lang="en-US" sz="2200" smtClean="0">
                          <a:latin typeface="Times New Roman" pitchFamily="18" charset="0"/>
                          <a:cs typeface="Times New Roman" pitchFamily="18" charset="0"/>
                        </a:rPr>
                        <a:t>a. Người</a:t>
                      </a:r>
                      <a:r>
                        <a:rPr lang="en-US" sz="2200" baseline="0" smtClean="0">
                          <a:latin typeface="Times New Roman" pitchFamily="18" charset="0"/>
                          <a:cs typeface="Times New Roman" pitchFamily="18" charset="0"/>
                        </a:rPr>
                        <a:t> làm việc trong các cơ quan nhà nước mới gọi là có việc làm</a:t>
                      </a:r>
                      <a:endParaRPr lang="vi-VN" sz="2200">
                        <a:latin typeface="Times New Roman" pitchFamily="18" charset="0"/>
                        <a:cs typeface="Times New Roman" pitchFamily="18" charset="0"/>
                      </a:endParaRPr>
                    </a:p>
                  </a:txBody>
                  <a:tcPr/>
                </a:tc>
                <a:tc>
                  <a:txBody>
                    <a:bodyPr/>
                    <a:lstStyle/>
                    <a:p>
                      <a:endParaRPr lang="vi-VN" sz="2200">
                        <a:latin typeface="Times New Roman" pitchFamily="18" charset="0"/>
                        <a:cs typeface="Times New Roman" pitchFamily="18" charset="0"/>
                      </a:endParaRPr>
                    </a:p>
                  </a:txBody>
                  <a:tcPr/>
                </a:tc>
              </a:tr>
              <a:tr h="1195333">
                <a:tc>
                  <a:txBody>
                    <a:bodyPr/>
                    <a:lstStyle/>
                    <a:p>
                      <a:r>
                        <a:rPr lang="en-US" sz="2200" smtClean="0">
                          <a:latin typeface="Times New Roman" pitchFamily="18" charset="0"/>
                          <a:cs typeface="Times New Roman" pitchFamily="18" charset="0"/>
                        </a:rPr>
                        <a:t>b. Nhu cầu</a:t>
                      </a:r>
                      <a:r>
                        <a:rPr lang="en-US" sz="2200" baseline="0" smtClean="0">
                          <a:latin typeface="Times New Roman" pitchFamily="18" charset="0"/>
                          <a:cs typeface="Times New Roman" pitchFamily="18" charset="0"/>
                        </a:rPr>
                        <a:t> tuyển dụng lao động tăng lên vào dịp cuối năm</a:t>
                      </a:r>
                    </a:p>
                    <a:p>
                      <a:endParaRPr lang="en-US" sz="2200" baseline="0" smtClean="0">
                        <a:latin typeface="Times New Roman" pitchFamily="18" charset="0"/>
                        <a:cs typeface="Times New Roman" pitchFamily="18" charset="0"/>
                      </a:endParaRPr>
                    </a:p>
                    <a:p>
                      <a:endParaRPr lang="en-US" sz="2200" baseline="0" smtClean="0">
                        <a:latin typeface="Times New Roman" pitchFamily="18" charset="0"/>
                        <a:cs typeface="Times New Roman" pitchFamily="18" charset="0"/>
                      </a:endParaRPr>
                    </a:p>
                    <a:p>
                      <a:endParaRPr lang="en-US" sz="2200" baseline="0" smtClean="0">
                        <a:latin typeface="Times New Roman" pitchFamily="18" charset="0"/>
                        <a:cs typeface="Times New Roman" pitchFamily="18" charset="0"/>
                      </a:endParaRPr>
                    </a:p>
                    <a:p>
                      <a:endParaRPr lang="vi-VN" sz="2200">
                        <a:latin typeface="Times New Roman" pitchFamily="18" charset="0"/>
                        <a:cs typeface="Times New Roman" pitchFamily="18" charset="0"/>
                      </a:endParaRPr>
                    </a:p>
                  </a:txBody>
                  <a:tcPr/>
                </a:tc>
                <a:tc>
                  <a:txBody>
                    <a:bodyPr/>
                    <a:lstStyle/>
                    <a:p>
                      <a:endParaRPr lang="vi-VN" sz="2200">
                        <a:latin typeface="Times New Roman" pitchFamily="18" charset="0"/>
                        <a:cs typeface="Times New Roman" pitchFamily="18" charset="0"/>
                      </a:endParaRPr>
                    </a:p>
                  </a:txBody>
                  <a:tcPr/>
                </a:tc>
              </a:tr>
              <a:tr h="1195333">
                <a:tc>
                  <a:txBody>
                    <a:bodyPr/>
                    <a:lstStyle/>
                    <a:p>
                      <a:r>
                        <a:rPr lang="en-US" sz="2200" smtClean="0">
                          <a:latin typeface="Times New Roman" pitchFamily="18" charset="0"/>
                          <a:cs typeface="Times New Roman" pitchFamily="18" charset="0"/>
                        </a:rPr>
                        <a:t>c. Người</a:t>
                      </a:r>
                      <a:r>
                        <a:rPr lang="en-US" sz="2200" baseline="0" smtClean="0">
                          <a:latin typeface="Times New Roman" pitchFamily="18" charset="0"/>
                          <a:cs typeface="Times New Roman" pitchFamily="18" charset="0"/>
                        </a:rPr>
                        <a:t> làm giúp việc cho một gia đình được coi là có việc làm</a:t>
                      </a:r>
                      <a:endParaRPr lang="vi-VN" sz="220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200" b="1" kern="1200" smtClean="0">
                          <a:solidFill>
                            <a:schemeClr val="dk1"/>
                          </a:solidFill>
                          <a:effectLst/>
                          <a:latin typeface="Times New Roman" pitchFamily="18" charset="0"/>
                          <a:ea typeface="+mn-ea"/>
                          <a:cs typeface="Times New Roman" pitchFamily="18" charset="0"/>
                        </a:rPr>
                        <a:t> </a:t>
                      </a:r>
                      <a:endParaRPr lang="vi-VN" sz="2200">
                        <a:latin typeface="Times New Roman" pitchFamily="18" charset="0"/>
                        <a:cs typeface="Times New Roman" pitchFamily="18" charset="0"/>
                      </a:endParaRPr>
                    </a:p>
                  </a:txBody>
                  <a:tcPr/>
                </a:tc>
              </a:tr>
            </a:tbl>
          </a:graphicData>
        </a:graphic>
      </p:graphicFrame>
      <p:sp>
        <p:nvSpPr>
          <p:cNvPr id="2" name="TextBox 1"/>
          <p:cNvSpPr txBox="1"/>
          <p:nvPr/>
        </p:nvSpPr>
        <p:spPr>
          <a:xfrm>
            <a:off x="4355976" y="599630"/>
            <a:ext cx="4400872" cy="1200329"/>
          </a:xfrm>
          <a:prstGeom prst="rect">
            <a:avLst/>
          </a:prstGeom>
          <a:noFill/>
        </p:spPr>
        <p:txBody>
          <a:bodyPr wrap="square" rtlCol="0">
            <a:spAutoFit/>
          </a:bodyPr>
          <a:lstStyle/>
          <a:p>
            <a:r>
              <a:rPr lang="vi-VN" b="1">
                <a:solidFill>
                  <a:schemeClr val="dk1"/>
                </a:solidFill>
              </a:rPr>
              <a:t>Không đồng tình</a:t>
            </a:r>
            <a:r>
              <a:rPr lang="vi-VN">
                <a:solidFill>
                  <a:schemeClr val="dk1"/>
                </a:solidFill>
              </a:rPr>
              <a:t>, vì: người lao động làm bất cứ công việc không bị pháp luật cấm thì đều được coi là có việc làm.</a:t>
            </a:r>
          </a:p>
          <a:p>
            <a:endParaRPr lang="vi-VN"/>
          </a:p>
        </p:txBody>
      </p:sp>
      <p:sp>
        <p:nvSpPr>
          <p:cNvPr id="3" name="TextBox 2"/>
          <p:cNvSpPr txBox="1"/>
          <p:nvPr/>
        </p:nvSpPr>
        <p:spPr>
          <a:xfrm>
            <a:off x="4369118" y="1916832"/>
            <a:ext cx="4523362" cy="1477328"/>
          </a:xfrm>
          <a:prstGeom prst="rect">
            <a:avLst/>
          </a:prstGeom>
          <a:noFill/>
        </p:spPr>
        <p:txBody>
          <a:bodyPr wrap="square" rtlCol="0">
            <a:spAutoFit/>
          </a:bodyPr>
          <a:lstStyle/>
          <a:p>
            <a:pPr>
              <a:defRPr/>
            </a:pPr>
            <a:r>
              <a:rPr lang="vi-VN" b="1">
                <a:solidFill>
                  <a:schemeClr val="dk1"/>
                </a:solidFill>
              </a:rPr>
              <a:t>Không đồng tình</a:t>
            </a:r>
            <a:r>
              <a:rPr lang="vi-VN">
                <a:solidFill>
                  <a:schemeClr val="dk1"/>
                </a:solidFill>
              </a:rPr>
              <a:t>, vì: nhu cầu tuyển dụng của các doanh nghiệp phụ thuộc vào nhiều yếu tố, như: sự biến động của kinh tế trong và ngoài nước; quy mô và tình hình sản xuất của doanh nghiệp… </a:t>
            </a:r>
          </a:p>
        </p:txBody>
      </p:sp>
      <p:sp>
        <p:nvSpPr>
          <p:cNvPr id="9" name="TextBox 8"/>
          <p:cNvSpPr txBox="1"/>
          <p:nvPr/>
        </p:nvSpPr>
        <p:spPr>
          <a:xfrm>
            <a:off x="4369118" y="4005064"/>
            <a:ext cx="4523362" cy="1200329"/>
          </a:xfrm>
          <a:prstGeom prst="rect">
            <a:avLst/>
          </a:prstGeom>
          <a:noFill/>
        </p:spPr>
        <p:txBody>
          <a:bodyPr wrap="square" rtlCol="0">
            <a:spAutoFit/>
          </a:bodyPr>
          <a:lstStyle/>
          <a:p>
            <a:r>
              <a:rPr lang="vi-VN" b="1">
                <a:solidFill>
                  <a:schemeClr val="dk1"/>
                </a:solidFill>
                <a:latin typeface="Times New Roman" pitchFamily="18" charset="0"/>
                <a:cs typeface="Times New Roman" pitchFamily="18" charset="0"/>
              </a:rPr>
              <a:t>Đồng tình, </a:t>
            </a:r>
            <a:r>
              <a:rPr lang="vi-VN">
                <a:solidFill>
                  <a:schemeClr val="dk1"/>
                </a:solidFill>
                <a:latin typeface="Times New Roman" pitchFamily="18" charset="0"/>
                <a:cs typeface="Times New Roman" pitchFamily="18" charset="0"/>
              </a:rPr>
              <a:t>vì: người lao động làm bất cứ công việc nào mà tạo ra thu nhập và không bị pháp luật cấm thì đều được coi là có việc làm.</a:t>
            </a:r>
          </a:p>
          <a:p>
            <a:endParaRPr lang="vi-VN"/>
          </a:p>
        </p:txBody>
      </p:sp>
    </p:spTree>
    <p:extLst>
      <p:ext uri="{BB962C8B-B14F-4D97-AF65-F5344CB8AC3E}">
        <p14:creationId xmlns:p14="http://schemas.microsoft.com/office/powerpoint/2010/main" val="32150281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 calcmode="lin" valueType="num">
                                      <p:cBhvr additive="base">
                                        <p:cTn id="20"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9552" y="260648"/>
            <a:ext cx="8352928" cy="6463308"/>
          </a:xfrm>
          <a:prstGeom prst="rect">
            <a:avLst/>
          </a:prstGeom>
          <a:noFill/>
        </p:spPr>
        <p:txBody>
          <a:bodyPr wrap="square" rtlCol="0">
            <a:spAutoFit/>
          </a:bodyPr>
          <a:lstStyle/>
          <a:p>
            <a:r>
              <a:rPr lang="vi-VN" b="1">
                <a:latin typeface="+mj-lt"/>
              </a:rPr>
              <a:t>Về chất lượng nguồn nhân lực</a:t>
            </a:r>
            <a:r>
              <a:rPr lang="vi-VN">
                <a:latin typeface="+mj-lt"/>
              </a:rPr>
              <a:t>: chất lượng nguồn nhân lực Việt Nam đang ở mức thấp trong bậc thang năng lực quốc tế, thiếu lao động có trình độ tay nghề, công nhân kỹ thuật bậc cao. Lao động Việt Nam đã chỉ ra rằng chất lượng nguồn nhân lực Việt Nam đang ở mức thấp trong bậc thang năng lực quốc tế, thiếu lao động có trình độ tay nghề, công nhân kỹ thuật bậc cao. Số người có trình độ chuyên môn kỹ thuật chỉ có 11,39 triệu lao động (chiếm 20,87%) qua đào tạo có bằng/chứng chỉ (bao gồm các trình độ sơ cấp nghề, trung cấp, cao đẳng, đại học và sau đại học), chiếm 20,92% tổng lực lượng lao động. Trong 10 năm qua, tỷ lệ lao động qua đào tạo tăng mạnh nhưng vẫn còn 76,9% người tham gia lực lượng lao động chưa được đào tạo chuyên môn</a:t>
            </a:r>
            <a:r>
              <a:rPr lang="vi-VN" smtClean="0">
                <a:latin typeface="+mj-lt"/>
              </a:rPr>
              <a:t>.</a:t>
            </a:r>
            <a:endParaRPr lang="en-US" smtClean="0">
              <a:latin typeface="+mj-lt"/>
            </a:endParaRPr>
          </a:p>
          <a:p>
            <a:r>
              <a:rPr lang="vi-VN" smtClean="0">
                <a:latin typeface="+mj-lt"/>
              </a:rPr>
              <a:t>. </a:t>
            </a:r>
            <a:r>
              <a:rPr lang="vi-VN">
                <a:latin typeface="+mj-lt"/>
              </a:rPr>
              <a:t>Theo đánh giá của Ngân hàng Thế giới, chất lượng nguồn nhân lực Việt Nam đạt 3,79 điểm (trong thang điểm 10), xếp vị trí 11 trong số 12 quốc gia được khảo sát tại châu Á , trong khi Hàn Quốc đạt 6,91 điểm, Ấn Độ đạt 5,76 điểm, Malaysia đạt 5,59 điểm. Như vậy, nhân lực của Việt Nam còn yếu về chất lượng, thiếu hụt lao động có tay nghề cao, chưa đáp ứng được nhu cầu của thị trường lao động và hội nhập; khoảng cách giữa giáo dục nghề nghiệp và nhu cầu của thị trường lao động ngày càng lớn</a:t>
            </a:r>
            <a:r>
              <a:rPr lang="vi-VN" smtClean="0">
                <a:latin typeface="+mj-lt"/>
              </a:rPr>
              <a:t>.</a:t>
            </a:r>
            <a:r>
              <a:rPr lang="en-US" smtClean="0">
                <a:latin typeface="+mj-lt"/>
              </a:rPr>
              <a:t> ( theo trang cổng thông tin điện tử  Viện phát triển Bảo hiểm Việt Nam- Bài Chất lượng nguồn nhân lực trong độ tuổi lao động của Việt Nam)</a:t>
            </a:r>
          </a:p>
          <a:p>
            <a:r>
              <a:rPr lang="vi-VN" smtClean="0">
                <a:latin typeface="+mj-lt"/>
              </a:rPr>
              <a:t>Năng </a:t>
            </a:r>
            <a:r>
              <a:rPr lang="vi-VN">
                <a:latin typeface="+mj-lt"/>
              </a:rPr>
              <a:t>suất lao động của Việt Nam năm 2020, theo ước tính của Tổ chức Lao động Quốc tế (ILO), thấp hơn 7 lần so với Malaysia; 4 lần so với Trung Quốc; 3 lần so với Thái Lan; 2 lần so với Philippines và 26 lần so với Singapore. Báo cáo 2020 của Tổ chức Năng suất châu Á (APO) cũng cho thấy, năng suất lao động Việt Nam tụt hậu so với Nhật Bản 60 năm, so với Malaysia 40 năm và Thái Lan 10 năm.</a:t>
            </a:r>
          </a:p>
          <a:p>
            <a:endParaRPr lang="vi-VN"/>
          </a:p>
        </p:txBody>
      </p:sp>
    </p:spTree>
    <p:extLst>
      <p:ext uri="{BB962C8B-B14F-4D97-AF65-F5344CB8AC3E}">
        <p14:creationId xmlns:p14="http://schemas.microsoft.com/office/powerpoint/2010/main" val="1061164001"/>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458825" y="620688"/>
            <a:ext cx="4226350" cy="923330"/>
          </a:xfrm>
          <a:prstGeom prst="rect">
            <a:avLst/>
          </a:prstGeom>
          <a:noFill/>
        </p:spPr>
        <p:txBody>
          <a:bodyPr wrap="none" lIns="91440" tIns="45720" rIns="91440" bIns="45720">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en-US" sz="54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Rectangle 5"/>
          <p:cNvSpPr/>
          <p:nvPr/>
        </p:nvSpPr>
        <p:spPr>
          <a:xfrm>
            <a:off x="683568" y="385326"/>
            <a:ext cx="7848871" cy="461665"/>
          </a:xfrm>
          <a:prstGeom prst="rect">
            <a:avLst/>
          </a:prstGeom>
        </p:spPr>
        <p:txBody>
          <a:bodyPr wrap="square">
            <a:prstTxWarp prst="textWave1">
              <a:avLst/>
            </a:prstTxWarp>
            <a:spAutoFit/>
          </a:bodyPr>
          <a:lstStyle/>
          <a:p>
            <a:pPr lvl="0" algn="ctr"/>
            <a:r>
              <a:rPr lang="en-US" sz="2400" b="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itchFamily="18" charset="0"/>
                <a:cs typeface="Times New Roman" pitchFamily="18" charset="0"/>
              </a:rPr>
              <a:t>BÀI 5: THỊ TRƯỜNG LAO ĐỘNG VÀ VIỆC LÀM</a:t>
            </a:r>
            <a:endParaRPr lang="en-US" sz="2400" b="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8" name="TextBox 7"/>
          <p:cNvSpPr txBox="1"/>
          <p:nvPr/>
        </p:nvSpPr>
        <p:spPr>
          <a:xfrm>
            <a:off x="395536" y="1412776"/>
            <a:ext cx="6984776" cy="923330"/>
          </a:xfrm>
          <a:prstGeom prst="rect">
            <a:avLst/>
          </a:prstGeom>
          <a:noFill/>
        </p:spPr>
        <p:txBody>
          <a:bodyPr wrap="square" rtlCol="0">
            <a:spAutoFit/>
          </a:bodyPr>
          <a:lstStyle/>
          <a:p>
            <a:r>
              <a:rPr lang="en-US" b="1" smtClean="0">
                <a:solidFill>
                  <a:srgbClr val="FF0000"/>
                </a:solidFill>
              </a:rPr>
              <a:t>1</a:t>
            </a:r>
            <a:r>
              <a:rPr lang="en-US" b="1" smtClean="0">
                <a:solidFill>
                  <a:srgbClr val="FF0000"/>
                </a:solidFill>
                <a:latin typeface="Times New Roman" pitchFamily="18" charset="0"/>
                <a:cs typeface="Times New Roman" pitchFamily="18" charset="0"/>
              </a:rPr>
              <a:t>. Lao động và thị trường lao động</a:t>
            </a:r>
          </a:p>
          <a:p>
            <a:r>
              <a:rPr lang="en-US" b="1" smtClean="0">
                <a:solidFill>
                  <a:srgbClr val="FF0000"/>
                </a:solidFill>
                <a:latin typeface="Times New Roman" pitchFamily="18" charset="0"/>
                <a:cs typeface="Times New Roman" pitchFamily="18" charset="0"/>
              </a:rPr>
              <a:t>2. Việc làm và thị trường việc làm</a:t>
            </a:r>
          </a:p>
          <a:p>
            <a:r>
              <a:rPr lang="en-US" b="1" smtClean="0">
                <a:solidFill>
                  <a:srgbClr val="FF0000"/>
                </a:solidFill>
                <a:latin typeface="Times New Roman" pitchFamily="18" charset="0"/>
                <a:cs typeface="Times New Roman" pitchFamily="18" charset="0"/>
              </a:rPr>
              <a:t>3. Mối quan hệ giữa thị trường lao động và thị trường việc làm</a:t>
            </a:r>
            <a:endParaRPr lang="vi-VN" b="1">
              <a:solidFill>
                <a:srgbClr val="FF0000"/>
              </a:solidFill>
              <a:latin typeface="Times New Roman" pitchFamily="18" charset="0"/>
              <a:cs typeface="Times New Roman" pitchFamily="18" charset="0"/>
            </a:endParaRPr>
          </a:p>
        </p:txBody>
      </p:sp>
      <p:sp>
        <p:nvSpPr>
          <p:cNvPr id="9" name="TextBox 8"/>
          <p:cNvSpPr txBox="1"/>
          <p:nvPr/>
        </p:nvSpPr>
        <p:spPr>
          <a:xfrm>
            <a:off x="395536" y="2330794"/>
            <a:ext cx="6984776" cy="369332"/>
          </a:xfrm>
          <a:prstGeom prst="rect">
            <a:avLst/>
          </a:prstGeom>
          <a:noFill/>
        </p:spPr>
        <p:txBody>
          <a:bodyPr wrap="square" rtlCol="0">
            <a:spAutoFit/>
          </a:bodyPr>
          <a:lstStyle/>
          <a:p>
            <a:r>
              <a:rPr lang="en-US" smtClean="0">
                <a:solidFill>
                  <a:srgbClr val="C00000"/>
                </a:solidFill>
                <a:latin typeface="Times New Roman" pitchFamily="18" charset="0"/>
                <a:cs typeface="Times New Roman" pitchFamily="18" charset="0"/>
              </a:rPr>
              <a:t>4. </a:t>
            </a:r>
            <a:r>
              <a:rPr lang="en-US" b="1">
                <a:solidFill>
                  <a:srgbClr val="C00000"/>
                </a:solidFill>
                <a:latin typeface="Times New Roman" pitchFamily="18" charset="0"/>
                <a:cs typeface="Times New Roman" pitchFamily="18" charset="0"/>
              </a:rPr>
              <a:t>X</a:t>
            </a:r>
            <a:r>
              <a:rPr lang="vi-VN" b="1" smtClean="0">
                <a:solidFill>
                  <a:srgbClr val="C00000"/>
                </a:solidFill>
                <a:latin typeface="Times New Roman" pitchFamily="18" charset="0"/>
                <a:cs typeface="Times New Roman" pitchFamily="18" charset="0"/>
              </a:rPr>
              <a:t>u </a:t>
            </a:r>
            <a:r>
              <a:rPr lang="vi-VN" b="1">
                <a:solidFill>
                  <a:srgbClr val="C00000"/>
                </a:solidFill>
                <a:latin typeface="Times New Roman" pitchFamily="18" charset="0"/>
                <a:cs typeface="Times New Roman" pitchFamily="18" charset="0"/>
              </a:rPr>
              <a:t>hướng </a:t>
            </a:r>
            <a:r>
              <a:rPr lang="vi-VN" b="1">
                <a:solidFill>
                  <a:srgbClr val="C00000"/>
                </a:solidFill>
                <a:latin typeface="Times New Roman" pitchFamily="18" charset="0"/>
                <a:cs typeface="Times New Roman" pitchFamily="18" charset="0"/>
                <a:hlinkClick r:id="rId3" action="ppaction://hlinkfile"/>
              </a:rPr>
              <a:t>tuyển dụng lao động </a:t>
            </a:r>
            <a:r>
              <a:rPr lang="vi-VN" b="1">
                <a:solidFill>
                  <a:srgbClr val="C00000"/>
                </a:solidFill>
                <a:latin typeface="Times New Roman" pitchFamily="18" charset="0"/>
                <a:cs typeface="Times New Roman" pitchFamily="18" charset="0"/>
              </a:rPr>
              <a:t>của thị </a:t>
            </a:r>
            <a:r>
              <a:rPr lang="vi-VN" b="1" smtClean="0">
                <a:solidFill>
                  <a:srgbClr val="C00000"/>
                </a:solidFill>
                <a:latin typeface="Times New Roman" pitchFamily="18" charset="0"/>
                <a:cs typeface="Times New Roman" pitchFamily="18" charset="0"/>
              </a:rPr>
              <a:t>trường</a:t>
            </a:r>
            <a:r>
              <a:rPr lang="en-US" b="1" smtClean="0">
                <a:solidFill>
                  <a:srgbClr val="C00000"/>
                </a:solidFill>
                <a:latin typeface="Times New Roman" pitchFamily="18" charset="0"/>
                <a:cs typeface="Times New Roman" pitchFamily="18" charset="0"/>
              </a:rPr>
              <a:t> nước ta</a:t>
            </a:r>
            <a:endParaRPr lang="vi-VN">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4967170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0"/>
            <a:ext cx="9144000" cy="369332"/>
          </a:xfrm>
          <a:prstGeom prst="rect">
            <a:avLst/>
          </a:prstGeom>
          <a:noFill/>
        </p:spPr>
        <p:txBody>
          <a:bodyPr wrap="square" rtlCol="0">
            <a:spAutoFit/>
          </a:bodyPr>
          <a:lstStyle/>
          <a:p>
            <a:endParaRPr lang="vi-VN"/>
          </a:p>
        </p:txBody>
      </p:sp>
      <p:sp>
        <p:nvSpPr>
          <p:cNvPr id="5" name="TextBox 4"/>
          <p:cNvSpPr txBox="1"/>
          <p:nvPr/>
        </p:nvSpPr>
        <p:spPr>
          <a:xfrm>
            <a:off x="0" y="184666"/>
            <a:ext cx="9144000" cy="2862322"/>
          </a:xfrm>
          <a:prstGeom prst="rect">
            <a:avLst/>
          </a:prstGeom>
          <a:noFill/>
        </p:spPr>
        <p:txBody>
          <a:bodyPr wrap="square" rtlCol="0">
            <a:spAutoFit/>
          </a:bodyPr>
          <a:lstStyle/>
          <a:p>
            <a:r>
              <a:rPr lang="en-US" smtClean="0"/>
              <a:t>N</a:t>
            </a:r>
            <a:r>
              <a:rPr lang="vi-VN" smtClean="0"/>
              <a:t>gày </a:t>
            </a:r>
            <a:r>
              <a:rPr lang="vi-VN"/>
              <a:t>31/3/2022, Thủ tướng Chính phủ đã ban hành Quyết định số 411/QĐ-TTg phê duyệt Chiến lược quốc gia phát triển kinh tế số và xã hội số đến năm 2025, định hướng đến năm 2030. Nội dung Quyết định đã xác định: Kinh tế số là hoạt động kinh tế sử dụng công nghệ số và dữ liệu số làm yếu tố đầu vào chính, sử dụng môi trường số làm không gian hoạt động chính, sử dụng công nghệ thông tin - viễn thông (CNTT-VT) để tăng năng suất lao động, đổi mới mô hình kinh doanh và tối ưu hóa cấu trúc nền kinh tế. Quyết định số 411/QĐ-TTg đã đặt ra các mục tiêu cụ thể cho phát triển kinh tế số, trong đó có mục tiêu là tỷ trọng kinh tế số đạt 20% GDP vào năm 2025 và đạt 30% GDP vào năm 2030. Để đạt được các mục tiêu phát triển kinh tế số, phát triển nguồn nhân lực là một trong các nhiệm vụ để tạo nền móng cho kinh tế số</a:t>
            </a:r>
            <a:r>
              <a:rPr lang="vi-VN" smtClean="0"/>
              <a:t>.</a:t>
            </a:r>
            <a:endParaRPr lang="en-US"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046988"/>
            <a:ext cx="2974082" cy="3694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3046989"/>
            <a:ext cx="2719511" cy="3694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169" y="3046989"/>
            <a:ext cx="2880320" cy="3694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6367580"/>
      </p:ext>
    </p:extLst>
  </p:cSld>
  <p:clrMapOvr>
    <a:masterClrMapping/>
  </p:clrMapOvr>
  <mc:AlternateContent xmlns:mc="http://schemas.openxmlformats.org/markup-compatibility/2006" xmlns:p14="http://schemas.microsoft.com/office/powerpoint/2010/main">
    <mc:Choice Requires="p14">
      <p:transition p14:dur="0" advTm="13000"/>
    </mc:Choice>
    <mc:Fallback xmlns="">
      <p:transition advTm="1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nodeType="afterEffect">
                                  <p:stCondLst>
                                    <p:cond delay="0"/>
                                  </p:stCondLst>
                                  <p:childTnLst>
                                    <p:set>
                                      <p:cBhvr>
                                        <p:cTn id="17" dur="1" fill="hold">
                                          <p:stCondLst>
                                            <p:cond delay="0"/>
                                          </p:stCondLst>
                                        </p:cTn>
                                        <p:tgtEl>
                                          <p:spTgt spid="2051"/>
                                        </p:tgtEl>
                                        <p:attrNameLst>
                                          <p:attrName>style.visibility</p:attrName>
                                        </p:attrNameLst>
                                      </p:cBhvr>
                                      <p:to>
                                        <p:strVal val="visible"/>
                                      </p:to>
                                    </p:set>
                                    <p:anim calcmode="lin" valueType="num">
                                      <p:cBhvr additive="base">
                                        <p:cTn id="18" dur="500" fill="hold"/>
                                        <p:tgtEl>
                                          <p:spTgt spid="2051"/>
                                        </p:tgtEl>
                                        <p:attrNameLst>
                                          <p:attrName>ppt_x</p:attrName>
                                        </p:attrNameLst>
                                      </p:cBhvr>
                                      <p:tavLst>
                                        <p:tav tm="0">
                                          <p:val>
                                            <p:strVal val="#ppt_x"/>
                                          </p:val>
                                        </p:tav>
                                        <p:tav tm="100000">
                                          <p:val>
                                            <p:strVal val="#ppt_x"/>
                                          </p:val>
                                        </p:tav>
                                      </p:tavLst>
                                    </p:anim>
                                    <p:anim calcmode="lin" valueType="num">
                                      <p:cBhvr additive="base">
                                        <p:cTn id="19" dur="500" fill="hold"/>
                                        <p:tgtEl>
                                          <p:spTgt spid="2051"/>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42" presetClass="entr" presetSubtype="0" fill="hold" nodeType="afterEffect">
                                  <p:stCondLst>
                                    <p:cond delay="0"/>
                                  </p:stCondLst>
                                  <p:childTnLst>
                                    <p:set>
                                      <p:cBhvr>
                                        <p:cTn id="22" dur="1" fill="hold">
                                          <p:stCondLst>
                                            <p:cond delay="0"/>
                                          </p:stCondLst>
                                        </p:cTn>
                                        <p:tgtEl>
                                          <p:spTgt spid="2052"/>
                                        </p:tgtEl>
                                        <p:attrNameLst>
                                          <p:attrName>style.visibility</p:attrName>
                                        </p:attrNameLst>
                                      </p:cBhvr>
                                      <p:to>
                                        <p:strVal val="visible"/>
                                      </p:to>
                                    </p:set>
                                    <p:animEffect transition="in" filter="fade">
                                      <p:cBhvr>
                                        <p:cTn id="23" dur="1000"/>
                                        <p:tgtEl>
                                          <p:spTgt spid="2052"/>
                                        </p:tgtEl>
                                      </p:cBhvr>
                                    </p:animEffect>
                                    <p:anim calcmode="lin" valueType="num">
                                      <p:cBhvr>
                                        <p:cTn id="24" dur="1000" fill="hold"/>
                                        <p:tgtEl>
                                          <p:spTgt spid="2052"/>
                                        </p:tgtEl>
                                        <p:attrNameLst>
                                          <p:attrName>ppt_x</p:attrName>
                                        </p:attrNameLst>
                                      </p:cBhvr>
                                      <p:tavLst>
                                        <p:tav tm="0">
                                          <p:val>
                                            <p:strVal val="#ppt_x"/>
                                          </p:val>
                                        </p:tav>
                                        <p:tav tm="100000">
                                          <p:val>
                                            <p:strVal val="#ppt_x"/>
                                          </p:val>
                                        </p:tav>
                                      </p:tavLst>
                                    </p:anim>
                                    <p:anim calcmode="lin" valueType="num">
                                      <p:cBhvr>
                                        <p:cTn id="25"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63" y="144463"/>
            <a:ext cx="4211513" cy="2924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8208" y="104946"/>
            <a:ext cx="4224272" cy="2964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463" y="3068960"/>
            <a:ext cx="4211513"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355976" y="3113435"/>
            <a:ext cx="4788024" cy="3416320"/>
          </a:xfrm>
          <a:prstGeom prst="rect">
            <a:avLst/>
          </a:prstGeom>
          <a:noFill/>
        </p:spPr>
        <p:txBody>
          <a:bodyPr wrap="square" rtlCol="0">
            <a:spAutoFit/>
          </a:bodyPr>
          <a:lstStyle/>
          <a:p>
            <a:r>
              <a:rPr lang="en-US" sz="2400" b="1" smtClean="0">
                <a:solidFill>
                  <a:srgbClr val="FF0000"/>
                </a:solidFill>
                <a:latin typeface="Times New Roman" pitchFamily="18" charset="0"/>
                <a:cs typeface="Times New Roman" pitchFamily="18" charset="0"/>
              </a:rPr>
              <a:t>Xu hướng của thị trường lao động ở nước ta:</a:t>
            </a:r>
          </a:p>
          <a:p>
            <a:r>
              <a:rPr lang="en-US" sz="2400" smtClean="0">
                <a:latin typeface="Times New Roman" pitchFamily="18" charset="0"/>
                <a:cs typeface="Times New Roman" pitchFamily="18" charset="0"/>
              </a:rPr>
              <a:t>- Gia tăng số lượng lao động trên nền tảng công nghệ.</a:t>
            </a:r>
          </a:p>
          <a:p>
            <a:r>
              <a:rPr lang="en-US" sz="2400" smtClean="0">
                <a:latin typeface="Times New Roman" pitchFamily="18" charset="0"/>
                <a:cs typeface="Times New Roman" pitchFamily="18" charset="0"/>
              </a:rPr>
              <a:t>Chuyển dịch nghề nghiệp gắn với kĩ năng mềm.</a:t>
            </a:r>
          </a:p>
          <a:p>
            <a:r>
              <a:rPr lang="en-US" sz="2400" smtClean="0">
                <a:latin typeface="Times New Roman" pitchFamily="18" charset="0"/>
                <a:cs typeface="Times New Roman" pitchFamily="18" charset="0"/>
              </a:rPr>
              <a:t>+ Lao động giản đơn trở nên yếu thế.</a:t>
            </a:r>
          </a:p>
          <a:p>
            <a:r>
              <a:rPr lang="en-US" sz="2400" smtClean="0">
                <a:latin typeface="Times New Roman" pitchFamily="18" charset="0"/>
                <a:cs typeface="Times New Roman" pitchFamily="18" charset="0"/>
              </a:rPr>
              <a:t>+ Xu hướng lao động “ Phi chính thức” gia tăng.</a:t>
            </a:r>
            <a:endParaRPr lang="vi-VN" sz="2400">
              <a:latin typeface="Times New Roman" pitchFamily="18" charset="0"/>
              <a:cs typeface="Times New Roman" pitchFamily="18" charset="0"/>
            </a:endParaRPr>
          </a:p>
        </p:txBody>
      </p:sp>
    </p:spTree>
    <p:extLst>
      <p:ext uri="{BB962C8B-B14F-4D97-AF65-F5344CB8AC3E}">
        <p14:creationId xmlns:p14="http://schemas.microsoft.com/office/powerpoint/2010/main" val="1018479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63" y="144463"/>
            <a:ext cx="4499545" cy="33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44463" y="3645024"/>
            <a:ext cx="4499545" cy="369332"/>
          </a:xfrm>
          <a:prstGeom prst="rect">
            <a:avLst/>
          </a:prstGeom>
          <a:noFill/>
        </p:spPr>
        <p:txBody>
          <a:bodyPr wrap="square" rtlCol="0">
            <a:spAutoFit/>
          </a:bodyPr>
          <a:lstStyle/>
          <a:p>
            <a:endParaRPr lang="vi-VN"/>
          </a:p>
        </p:txBody>
      </p:sp>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354" y="3501008"/>
            <a:ext cx="4498654" cy="3240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860032" y="144463"/>
            <a:ext cx="4032448" cy="369332"/>
          </a:xfrm>
          <a:prstGeom prst="rect">
            <a:avLst/>
          </a:prstGeom>
          <a:noFill/>
        </p:spPr>
        <p:txBody>
          <a:bodyPr wrap="square" rtlCol="0">
            <a:spAutoFit/>
          </a:bodyPr>
          <a:lstStyle/>
          <a:p>
            <a:endParaRPr lang="vi-VN"/>
          </a:p>
        </p:txBody>
      </p:sp>
      <p:pic>
        <p:nvPicPr>
          <p:cNvPr id="410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91786" y="124038"/>
            <a:ext cx="4000694" cy="3376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9288463" y="0"/>
            <a:ext cx="45719" cy="369332"/>
          </a:xfrm>
          <a:prstGeom prst="rect">
            <a:avLst/>
          </a:prstGeom>
          <a:noFill/>
        </p:spPr>
        <p:txBody>
          <a:bodyPr wrap="square" rtlCol="0">
            <a:spAutoFit/>
          </a:bodyPr>
          <a:lstStyle/>
          <a:p>
            <a:endParaRPr lang="vi-VN"/>
          </a:p>
        </p:txBody>
      </p:sp>
      <p:sp>
        <p:nvSpPr>
          <p:cNvPr id="8" name="TextBox 7"/>
          <p:cNvSpPr txBox="1"/>
          <p:nvPr/>
        </p:nvSpPr>
        <p:spPr>
          <a:xfrm>
            <a:off x="4644008" y="3645024"/>
            <a:ext cx="4499992" cy="2677656"/>
          </a:xfrm>
          <a:prstGeom prst="rect">
            <a:avLst/>
          </a:prstGeom>
          <a:noFill/>
        </p:spPr>
        <p:txBody>
          <a:bodyPr wrap="square" rtlCol="0">
            <a:spAutoFit/>
          </a:bodyPr>
          <a:lstStyle/>
          <a:p>
            <a:r>
              <a:rPr lang="en-US" sz="2400" b="1" smtClean="0">
                <a:latin typeface="Times New Roman" pitchFamily="18" charset="0"/>
                <a:cs typeface="Times New Roman" pitchFamily="18" charset="0"/>
              </a:rPr>
              <a:t>Xu hướng tuyển dụng trên thị trường lao động:</a:t>
            </a:r>
          </a:p>
          <a:p>
            <a:r>
              <a:rPr lang="en-US" sz="2400" smtClean="0">
                <a:latin typeface="Times New Roman" pitchFamily="18" charset="0"/>
                <a:cs typeface="Times New Roman" pitchFamily="18" charset="0"/>
              </a:rPr>
              <a:t>+ Gắn liền với chiến lược, chủ trương, chính sách phát triển kinh tế - xã hội của Đảng và Nhà nước.</a:t>
            </a:r>
          </a:p>
          <a:p>
            <a:r>
              <a:rPr lang="en-US" sz="2400" smtClean="0">
                <a:latin typeface="Times New Roman" pitchFamily="18" charset="0"/>
                <a:cs typeface="Times New Roman" pitchFamily="18" charset="0"/>
              </a:rPr>
              <a:t>+ Gắn với yêu cầu phát triển nguồn nhân lực chất lượng cao.</a:t>
            </a:r>
            <a:endParaRPr lang="vi-VN" sz="2400">
              <a:latin typeface="Times New Roman" pitchFamily="18" charset="0"/>
              <a:cs typeface="Times New Roman" pitchFamily="18" charset="0"/>
            </a:endParaRPr>
          </a:p>
        </p:txBody>
      </p:sp>
    </p:spTree>
    <p:extLst>
      <p:ext uri="{BB962C8B-B14F-4D97-AF65-F5344CB8AC3E}">
        <p14:creationId xmlns:p14="http://schemas.microsoft.com/office/powerpoint/2010/main" val="845337918"/>
      </p:ext>
    </p:extLst>
  </p:cSld>
  <p:clrMapOvr>
    <a:masterClrMapping/>
  </p:clrMapOvr>
  <mc:AlternateContent xmlns:mc="http://schemas.openxmlformats.org/markup-compatibility/2006" xmlns:p14="http://schemas.microsoft.com/office/powerpoint/2010/main">
    <mc:Choice Requires="p14">
      <p:transition p14:dur="0" advTm="12000"/>
    </mc:Choice>
    <mc:Fallback xmlns="">
      <p:transition advTm="12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1"/>
            <a:ext cx="9144000" cy="6924973"/>
          </a:xfrm>
          <a:prstGeom prst="rect">
            <a:avLst/>
          </a:prstGeom>
          <a:noFill/>
        </p:spPr>
        <p:txBody>
          <a:bodyPr wrap="square" rtlCol="0">
            <a:spAutoFit/>
          </a:bodyPr>
          <a:lstStyle/>
          <a:p>
            <a:pPr algn="ctr"/>
            <a:r>
              <a:rPr lang="en-US" sz="2400" b="1" smtClean="0">
                <a:solidFill>
                  <a:srgbClr val="FF0000"/>
                </a:solidFill>
                <a:latin typeface="Times New Roman" pitchFamily="18" charset="0"/>
                <a:cs typeface="Times New Roman" pitchFamily="18" charset="0"/>
              </a:rPr>
              <a:t>LUYỆN TẬP</a:t>
            </a:r>
          </a:p>
          <a:p>
            <a:r>
              <a:rPr lang="en-US" sz="2000" b="1" smtClean="0">
                <a:latin typeface="+mj-lt"/>
              </a:rPr>
              <a:t>Trắc nghiệm</a:t>
            </a:r>
          </a:p>
          <a:p>
            <a:r>
              <a:rPr lang="vi-VN" sz="2000" b="1" smtClean="0">
                <a:latin typeface="+mj-lt"/>
              </a:rPr>
              <a:t>Câu </a:t>
            </a:r>
            <a:r>
              <a:rPr lang="vi-VN" sz="2000" b="1">
                <a:latin typeface="+mj-lt"/>
              </a:rPr>
              <a:t>1:</a:t>
            </a:r>
            <a:r>
              <a:rPr lang="vi-VN" sz="2000">
                <a:latin typeface="+mj-lt"/>
              </a:rPr>
              <a:t> Trong mối quan hệ giữa thị trường việc làm và thị trường lao động, khi khả năng cung ứng lao động lớn hơn khả năng tạo việc làm sẽ dẫn đến sự gia tăng hiện tượng nào </a:t>
            </a:r>
            <a:r>
              <a:rPr lang="pt-BR" sz="2000">
                <a:latin typeface="+mj-lt"/>
              </a:rPr>
              <a:t>dưới đây</a:t>
            </a:r>
            <a:r>
              <a:rPr lang="vi-VN" sz="2000" smtClean="0">
                <a:latin typeface="+mj-lt"/>
              </a:rPr>
              <a:t>?</a:t>
            </a:r>
            <a:endParaRPr lang="en-US" sz="2000" smtClean="0">
              <a:latin typeface="+mj-lt"/>
            </a:endParaRPr>
          </a:p>
          <a:p>
            <a:r>
              <a:rPr lang="vi-VN" sz="2000" b="1" smtClean="0">
                <a:latin typeface="+mj-lt"/>
              </a:rPr>
              <a:t>A. </a:t>
            </a:r>
            <a:r>
              <a:rPr lang="vi-VN" sz="2000" smtClean="0">
                <a:latin typeface="+mj-lt"/>
              </a:rPr>
              <a:t>Lạm phát.</a:t>
            </a:r>
            <a:r>
              <a:rPr lang="vi-VN" sz="2000">
                <a:latin typeface="+mj-lt"/>
              </a:rPr>
              <a:t>	</a:t>
            </a:r>
            <a:endParaRPr lang="en-US" sz="2000" smtClean="0">
              <a:latin typeface="+mj-lt"/>
            </a:endParaRPr>
          </a:p>
          <a:p>
            <a:r>
              <a:rPr lang="vi-VN" sz="2000" b="1" smtClean="0">
                <a:latin typeface="+mj-lt"/>
              </a:rPr>
              <a:t>B</a:t>
            </a:r>
            <a:r>
              <a:rPr lang="vi-VN" sz="2000" b="1">
                <a:latin typeface="+mj-lt"/>
              </a:rPr>
              <a:t>. </a:t>
            </a:r>
            <a:r>
              <a:rPr lang="vi-VN" sz="2000">
                <a:latin typeface="+mj-lt"/>
              </a:rPr>
              <a:t>Thất nghiệp.	</a:t>
            </a:r>
            <a:r>
              <a:rPr lang="en-US" sz="2000" smtClean="0">
                <a:latin typeface="+mj-lt"/>
              </a:rPr>
              <a:t>	</a:t>
            </a:r>
          </a:p>
          <a:p>
            <a:r>
              <a:rPr lang="vi-VN" sz="2000" b="1" smtClean="0">
                <a:latin typeface="+mj-lt"/>
              </a:rPr>
              <a:t>C</a:t>
            </a:r>
            <a:r>
              <a:rPr lang="vi-VN" sz="2000" b="1">
                <a:latin typeface="+mj-lt"/>
              </a:rPr>
              <a:t>. </a:t>
            </a:r>
            <a:r>
              <a:rPr lang="vi-VN" sz="2000">
                <a:latin typeface="+mj-lt"/>
              </a:rPr>
              <a:t>Cạnh tranh.	</a:t>
            </a:r>
            <a:endParaRPr lang="en-US" sz="2000" smtClean="0">
              <a:latin typeface="+mj-lt"/>
            </a:endParaRPr>
          </a:p>
          <a:p>
            <a:r>
              <a:rPr lang="vi-VN" sz="2000" b="1" smtClean="0">
                <a:latin typeface="+mj-lt"/>
              </a:rPr>
              <a:t>D</a:t>
            </a:r>
            <a:r>
              <a:rPr lang="vi-VN" sz="2000" b="1">
                <a:latin typeface="+mj-lt"/>
              </a:rPr>
              <a:t>. </a:t>
            </a:r>
            <a:r>
              <a:rPr lang="vi-VN" sz="2000">
                <a:latin typeface="+mj-lt"/>
              </a:rPr>
              <a:t>Khủng hoảng.</a:t>
            </a:r>
          </a:p>
          <a:p>
            <a:r>
              <a:rPr lang="vi-VN" sz="2000" b="1">
                <a:latin typeface="+mj-lt"/>
              </a:rPr>
              <a:t>Câu 2:</a:t>
            </a:r>
            <a:r>
              <a:rPr lang="vi-VN" sz="2000">
                <a:latin typeface="+mj-lt"/>
              </a:rPr>
              <a:t> Trong mối quan hệ giữa thị trường việc làm và thị trường lao động, khi khả năng tạo việc làm lớn hơn khả năng cung ứng lao động sẽ dẫn đến sự gia tăng hiện tượng nào dưới đây?</a:t>
            </a:r>
          </a:p>
          <a:p>
            <a:r>
              <a:rPr lang="vi-VN" sz="2000" b="1" smtClean="0">
                <a:latin typeface="+mj-lt"/>
              </a:rPr>
              <a:t>A. </a:t>
            </a:r>
            <a:r>
              <a:rPr lang="vi-VN" sz="2000" smtClean="0">
                <a:latin typeface="+mj-lt"/>
              </a:rPr>
              <a:t>Thất nghiệp.</a:t>
            </a:r>
            <a:r>
              <a:rPr lang="en-US" sz="2000" smtClean="0">
                <a:latin typeface="+mj-lt"/>
              </a:rPr>
              <a:t>	</a:t>
            </a:r>
          </a:p>
          <a:p>
            <a:r>
              <a:rPr lang="vi-VN" sz="2000" b="1" smtClean="0">
                <a:latin typeface="+mj-lt"/>
              </a:rPr>
              <a:t>B</a:t>
            </a:r>
            <a:r>
              <a:rPr lang="vi-VN" sz="2000" b="1">
                <a:latin typeface="+mj-lt"/>
              </a:rPr>
              <a:t>. </a:t>
            </a:r>
            <a:r>
              <a:rPr lang="vi-VN" sz="2000">
                <a:latin typeface="+mj-lt"/>
              </a:rPr>
              <a:t>Thiếu lao động.	</a:t>
            </a:r>
            <a:r>
              <a:rPr lang="en-US" sz="2000" smtClean="0">
                <a:latin typeface="+mj-lt"/>
              </a:rPr>
              <a:t> </a:t>
            </a:r>
          </a:p>
          <a:p>
            <a:r>
              <a:rPr lang="vi-VN" sz="2000" b="1" smtClean="0">
                <a:latin typeface="+mj-lt"/>
              </a:rPr>
              <a:t>C</a:t>
            </a:r>
            <a:r>
              <a:rPr lang="vi-VN" sz="2000" b="1">
                <a:latin typeface="+mj-lt"/>
              </a:rPr>
              <a:t>. </a:t>
            </a:r>
            <a:r>
              <a:rPr lang="vi-VN" sz="2000">
                <a:latin typeface="+mj-lt"/>
              </a:rPr>
              <a:t>Thiếu việc </a:t>
            </a:r>
            <a:r>
              <a:rPr lang="vi-VN" sz="2000" smtClean="0">
                <a:latin typeface="+mj-lt"/>
              </a:rPr>
              <a:t>làm.</a:t>
            </a:r>
            <a:endParaRPr lang="en-US" sz="2000" smtClean="0">
              <a:latin typeface="+mj-lt"/>
            </a:endParaRPr>
          </a:p>
          <a:p>
            <a:r>
              <a:rPr lang="vi-VN" sz="2000" b="1" smtClean="0">
                <a:latin typeface="+mj-lt"/>
              </a:rPr>
              <a:t>D</a:t>
            </a:r>
            <a:r>
              <a:rPr lang="vi-VN" sz="2000" b="1">
                <a:latin typeface="+mj-lt"/>
              </a:rPr>
              <a:t>. </a:t>
            </a:r>
            <a:r>
              <a:rPr lang="vi-VN" sz="2000">
                <a:latin typeface="+mj-lt"/>
              </a:rPr>
              <a:t>Lạm phát.</a:t>
            </a:r>
          </a:p>
          <a:p>
            <a:r>
              <a:rPr lang="vi-VN" sz="2000" b="1">
                <a:latin typeface="+mj-lt"/>
              </a:rPr>
              <a:t>Câu 3: </a:t>
            </a:r>
            <a:r>
              <a:rPr lang="vi-VN" sz="2000">
                <a:latin typeface="+mj-lt"/>
              </a:rPr>
              <a:t>Thông qua các dịch vụ kết nối nhà tuyển dụng và người lao động giúp cho thị trường lao động nhanh chóng đạt đến trạng thái nào dưới đây?</a:t>
            </a:r>
          </a:p>
          <a:p>
            <a:r>
              <a:rPr lang="vi-VN" sz="2000" b="1" smtClean="0">
                <a:latin typeface="+mj-lt"/>
              </a:rPr>
              <a:t>A</a:t>
            </a:r>
            <a:r>
              <a:rPr lang="vi-VN" sz="2000" b="1">
                <a:latin typeface="+mj-lt"/>
              </a:rPr>
              <a:t>. </a:t>
            </a:r>
            <a:r>
              <a:rPr lang="en-US" sz="2000">
                <a:latin typeface="+mj-lt"/>
              </a:rPr>
              <a:t>Chênh lệch cung cầu lao động</a:t>
            </a:r>
            <a:r>
              <a:rPr lang="vi-VN" sz="2000">
                <a:latin typeface="+mj-lt"/>
              </a:rPr>
              <a:t>.</a:t>
            </a:r>
            <a:r>
              <a:rPr lang="en-US" sz="2000">
                <a:latin typeface="+mj-lt"/>
              </a:rPr>
              <a:t>		 </a:t>
            </a:r>
            <a:r>
              <a:rPr lang="en-US" sz="2000" smtClean="0">
                <a:latin typeface="+mj-lt"/>
              </a:rPr>
              <a:t> </a:t>
            </a:r>
          </a:p>
          <a:p>
            <a:r>
              <a:rPr lang="vi-VN" sz="2000" b="1" smtClean="0">
                <a:latin typeface="+mj-lt"/>
              </a:rPr>
              <a:t>B</a:t>
            </a:r>
            <a:r>
              <a:rPr lang="vi-VN" sz="2000" b="1">
                <a:latin typeface="+mj-lt"/>
              </a:rPr>
              <a:t>. </a:t>
            </a:r>
            <a:r>
              <a:rPr lang="en-US" sz="2000">
                <a:latin typeface="+mj-lt"/>
              </a:rPr>
              <a:t>Biến động cung cầu lao động</a:t>
            </a:r>
            <a:r>
              <a:rPr lang="vi-VN" sz="2000">
                <a:latin typeface="+mj-lt"/>
              </a:rPr>
              <a:t>.</a:t>
            </a:r>
          </a:p>
          <a:p>
            <a:r>
              <a:rPr lang="vi-VN" sz="2000" b="1" smtClean="0">
                <a:latin typeface="+mj-lt"/>
              </a:rPr>
              <a:t>C</a:t>
            </a:r>
            <a:r>
              <a:rPr lang="vi-VN" sz="2000" b="1">
                <a:latin typeface="+mj-lt"/>
              </a:rPr>
              <a:t>. </a:t>
            </a:r>
            <a:r>
              <a:rPr lang="vi-VN" sz="2000">
                <a:latin typeface="+mj-lt"/>
              </a:rPr>
              <a:t>Cân bằng cung- cầu lao động.	</a:t>
            </a:r>
            <a:r>
              <a:rPr lang="en-US" sz="2000" smtClean="0">
                <a:latin typeface="+mj-lt"/>
              </a:rPr>
              <a:t>	  </a:t>
            </a:r>
          </a:p>
          <a:p>
            <a:r>
              <a:rPr lang="vi-VN" sz="2000" b="1" smtClean="0">
                <a:latin typeface="+mj-lt"/>
              </a:rPr>
              <a:t>D</a:t>
            </a:r>
            <a:r>
              <a:rPr lang="vi-VN" sz="2000" b="1">
                <a:latin typeface="+mj-lt"/>
              </a:rPr>
              <a:t>. </a:t>
            </a:r>
            <a:r>
              <a:rPr lang="vi-VN" sz="2000">
                <a:latin typeface="+mj-lt"/>
              </a:rPr>
              <a:t>Mất kiểm soát thị trường</a:t>
            </a:r>
            <a:r>
              <a:rPr lang="vi-VN" sz="2000" smtClean="0">
                <a:latin typeface="+mj-lt"/>
              </a:rPr>
              <a:t>.</a:t>
            </a:r>
            <a:endParaRPr lang="vi-VN" sz="2000">
              <a:latin typeface="+mj-lt"/>
            </a:endParaRPr>
          </a:p>
        </p:txBody>
      </p:sp>
      <p:sp>
        <p:nvSpPr>
          <p:cNvPr id="2" name="TextBox 1"/>
          <p:cNvSpPr txBox="1"/>
          <p:nvPr/>
        </p:nvSpPr>
        <p:spPr>
          <a:xfrm>
            <a:off x="0" y="1628800"/>
            <a:ext cx="1763688" cy="369332"/>
          </a:xfrm>
          <a:prstGeom prst="rect">
            <a:avLst/>
          </a:prstGeom>
          <a:noFill/>
        </p:spPr>
        <p:txBody>
          <a:bodyPr wrap="square" rtlCol="0">
            <a:spAutoFit/>
          </a:bodyPr>
          <a:lstStyle/>
          <a:p>
            <a:endParaRPr lang="vi-VN"/>
          </a:p>
        </p:txBody>
      </p:sp>
    </p:spTree>
    <p:extLst>
      <p:ext uri="{BB962C8B-B14F-4D97-AF65-F5344CB8AC3E}">
        <p14:creationId xmlns:p14="http://schemas.microsoft.com/office/powerpoint/2010/main" val="42633690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 calcmode="lin" valueType="num">
                                      <p:cBhvr additive="base">
                                        <p:cTn id="1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iterate type="lt">
                                    <p:tmPct val="0"/>
                                  </p:iterate>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 calcmode="lin" valueType="num">
                                      <p:cBhvr additive="base">
                                        <p:cTn id="2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 calcmode="lin" valueType="num">
                                      <p:cBhvr additive="base">
                                        <p:cTn id="2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mph" presetSubtype="0" fill="hold" nodeType="clickEffect">
                                  <p:stCondLst>
                                    <p:cond delay="0"/>
                                  </p:stCondLst>
                                  <p:iterate type="lt">
                                    <p:tmPct val="4000"/>
                                  </p:iterate>
                                  <p:childTnLst>
                                    <p:set>
                                      <p:cBhvr override="childStyle">
                                        <p:cTn id="32" dur="500" fill="hold"/>
                                        <p:tgtEl>
                                          <p:spTgt spid="4">
                                            <p:txEl>
                                              <p:pRg st="4" end="4"/>
                                            </p:txEl>
                                          </p:spTgt>
                                        </p:tgtEl>
                                        <p:attrNameLst>
                                          <p:attrName>style.color</p:attrName>
                                        </p:attrNameLst>
                                      </p:cBhvr>
                                      <p:to>
                                        <p:clrVal>
                                          <a:schemeClr val="accent2"/>
                                        </p:clrVal>
                                      </p:to>
                                    </p:set>
                                    <p:set>
                                      <p:cBhvr>
                                        <p:cTn id="33" dur="500" fill="hold"/>
                                        <p:tgtEl>
                                          <p:spTgt spid="4">
                                            <p:txEl>
                                              <p:pRg st="4" end="4"/>
                                            </p:txEl>
                                          </p:spTgt>
                                        </p:tgtEl>
                                        <p:attrNameLst>
                                          <p:attrName>fillcolor</p:attrName>
                                        </p:attrNameLst>
                                      </p:cBhvr>
                                      <p:to>
                                        <p:clrVal>
                                          <a:schemeClr val="accent2"/>
                                        </p:clrVal>
                                      </p:to>
                                    </p:set>
                                    <p:set>
                                      <p:cBhvr>
                                        <p:cTn id="34" dur="500" fill="hold"/>
                                        <p:tgtEl>
                                          <p:spTgt spid="4">
                                            <p:txEl>
                                              <p:pRg st="4" end="4"/>
                                            </p:txEl>
                                          </p:spTgt>
                                        </p:tgtEl>
                                        <p:attrNameLst>
                                          <p:attrName>fill.type</p:attrName>
                                        </p:attrNameLst>
                                      </p:cBhvr>
                                      <p:to>
                                        <p:strVal val="solid"/>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anim calcmode="lin" valueType="num">
                                      <p:cBhvr additive="base">
                                        <p:cTn id="3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anim calcmode="lin" valueType="num">
                                      <p:cBhvr additive="base">
                                        <p:cTn id="43"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 calcmode="lin" valueType="num">
                                      <p:cBhvr additive="base">
                                        <p:cTn id="47"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
                                            <p:txEl>
                                              <p:pRg st="10" end="10"/>
                                            </p:txEl>
                                          </p:spTgt>
                                        </p:tgtEl>
                                        <p:attrNameLst>
                                          <p:attrName>style.visibility</p:attrName>
                                        </p:attrNameLst>
                                      </p:cBhvr>
                                      <p:to>
                                        <p:strVal val="visible"/>
                                      </p:to>
                                    </p:set>
                                    <p:anim calcmode="lin" valueType="num">
                                      <p:cBhvr additive="base">
                                        <p:cTn id="51"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4">
                                            <p:txEl>
                                              <p:pRg st="11" end="11"/>
                                            </p:txEl>
                                          </p:spTgt>
                                        </p:tgtEl>
                                        <p:attrNameLst>
                                          <p:attrName>style.visibility</p:attrName>
                                        </p:attrNameLst>
                                      </p:cBhvr>
                                      <p:to>
                                        <p:strVal val="visible"/>
                                      </p:to>
                                    </p:set>
                                    <p:anim calcmode="lin" valueType="num">
                                      <p:cBhvr additive="base">
                                        <p:cTn id="55"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 presetClass="emph" presetSubtype="2" fill="hold" nodeType="clickEffect">
                                  <p:stCondLst>
                                    <p:cond delay="0"/>
                                  </p:stCondLst>
                                  <p:childTnLst>
                                    <p:animClr clrSpc="rgb" dir="cw">
                                      <p:cBhvr override="childStyle">
                                        <p:cTn id="60" dur="2000" fill="hold"/>
                                        <p:tgtEl>
                                          <p:spTgt spid="4">
                                            <p:txEl>
                                              <p:pRg st="9" end="9"/>
                                            </p:txEl>
                                          </p:spTgt>
                                        </p:tgtEl>
                                        <p:attrNameLst>
                                          <p:attrName>style.color</p:attrName>
                                        </p:attrNameLst>
                                      </p:cBhvr>
                                      <p:to>
                                        <a:schemeClr val="accent2"/>
                                      </p:to>
                                    </p:animClr>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4">
                                            <p:txEl>
                                              <p:pRg st="12" end="12"/>
                                            </p:txEl>
                                          </p:spTgt>
                                        </p:tgtEl>
                                        <p:attrNameLst>
                                          <p:attrName>style.visibility</p:attrName>
                                        </p:attrNameLst>
                                      </p:cBhvr>
                                      <p:to>
                                        <p:strVal val="visible"/>
                                      </p:to>
                                    </p:set>
                                    <p:anim calcmode="lin" valueType="num">
                                      <p:cBhvr additive="base">
                                        <p:cTn id="65"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4">
                                            <p:txEl>
                                              <p:pRg st="12" end="12"/>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4">
                                            <p:txEl>
                                              <p:pRg st="13" end="13"/>
                                            </p:txEl>
                                          </p:spTgt>
                                        </p:tgtEl>
                                        <p:attrNameLst>
                                          <p:attrName>style.visibility</p:attrName>
                                        </p:attrNameLst>
                                      </p:cBhvr>
                                      <p:to>
                                        <p:strVal val="visible"/>
                                      </p:to>
                                    </p:set>
                                    <p:anim calcmode="lin" valueType="num">
                                      <p:cBhvr additive="base">
                                        <p:cTn id="69"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4">
                                            <p:txEl>
                                              <p:pRg st="13" end="13"/>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
                                            <p:txEl>
                                              <p:pRg st="14" end="14"/>
                                            </p:txEl>
                                          </p:spTgt>
                                        </p:tgtEl>
                                        <p:attrNameLst>
                                          <p:attrName>style.visibility</p:attrName>
                                        </p:attrNameLst>
                                      </p:cBhvr>
                                      <p:to>
                                        <p:strVal val="visible"/>
                                      </p:to>
                                    </p:set>
                                    <p:anim calcmode="lin" valueType="num">
                                      <p:cBhvr additive="base">
                                        <p:cTn id="73" dur="500" fill="hold"/>
                                        <p:tgtEl>
                                          <p:spTgt spid="4">
                                            <p:txEl>
                                              <p:pRg st="14" end="14"/>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txEl>
                                              <p:pRg st="14" end="14"/>
                                            </p:txEl>
                                          </p:spTgt>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iterate type="lt">
                                    <p:tmPct val="0"/>
                                  </p:iterate>
                                  <p:childTnLst>
                                    <p:set>
                                      <p:cBhvr>
                                        <p:cTn id="76" dur="1" fill="hold">
                                          <p:stCondLst>
                                            <p:cond delay="0"/>
                                          </p:stCondLst>
                                        </p:cTn>
                                        <p:tgtEl>
                                          <p:spTgt spid="4">
                                            <p:txEl>
                                              <p:pRg st="15" end="15"/>
                                            </p:txEl>
                                          </p:spTgt>
                                        </p:tgtEl>
                                        <p:attrNameLst>
                                          <p:attrName>style.visibility</p:attrName>
                                        </p:attrNameLst>
                                      </p:cBhvr>
                                      <p:to>
                                        <p:strVal val="visible"/>
                                      </p:to>
                                    </p:set>
                                    <p:anim calcmode="lin" valueType="num">
                                      <p:cBhvr additive="base">
                                        <p:cTn id="77" dur="500" fill="hold"/>
                                        <p:tgtEl>
                                          <p:spTgt spid="4">
                                            <p:txEl>
                                              <p:pRg st="15" end="15"/>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4">
                                            <p:txEl>
                                              <p:pRg st="15" end="15"/>
                                            </p:txEl>
                                          </p:spTgt>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4">
                                            <p:txEl>
                                              <p:pRg st="16" end="16"/>
                                            </p:txEl>
                                          </p:spTgt>
                                        </p:tgtEl>
                                        <p:attrNameLst>
                                          <p:attrName>style.visibility</p:attrName>
                                        </p:attrNameLst>
                                      </p:cBhvr>
                                      <p:to>
                                        <p:strVal val="visible"/>
                                      </p:to>
                                    </p:set>
                                    <p:anim calcmode="lin" valueType="num">
                                      <p:cBhvr additive="base">
                                        <p:cTn id="81" dur="500" fill="hold"/>
                                        <p:tgtEl>
                                          <p:spTgt spid="4">
                                            <p:txEl>
                                              <p:pRg st="16" end="16"/>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4">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16" presetClass="emph" presetSubtype="0" fill="hold" nodeType="clickEffect">
                                  <p:stCondLst>
                                    <p:cond delay="0"/>
                                  </p:stCondLst>
                                  <p:iterate type="lt">
                                    <p:tmPct val="4000"/>
                                  </p:iterate>
                                  <p:childTnLst>
                                    <p:set>
                                      <p:cBhvr override="childStyle">
                                        <p:cTn id="86" dur="500" fill="hold"/>
                                        <p:tgtEl>
                                          <p:spTgt spid="4">
                                            <p:txEl>
                                              <p:pRg st="15" end="15"/>
                                            </p:txEl>
                                          </p:spTgt>
                                        </p:tgtEl>
                                        <p:attrNameLst>
                                          <p:attrName>style.color</p:attrName>
                                        </p:attrNameLst>
                                      </p:cBhvr>
                                      <p:to>
                                        <p:clrVal>
                                          <a:schemeClr val="accent2"/>
                                        </p:clrVal>
                                      </p:to>
                                    </p:set>
                                    <p:set>
                                      <p:cBhvr>
                                        <p:cTn id="87" dur="500" fill="hold"/>
                                        <p:tgtEl>
                                          <p:spTgt spid="4">
                                            <p:txEl>
                                              <p:pRg st="15" end="15"/>
                                            </p:txEl>
                                          </p:spTgt>
                                        </p:tgtEl>
                                        <p:attrNameLst>
                                          <p:attrName>fillcolor</p:attrName>
                                        </p:attrNameLst>
                                      </p:cBhvr>
                                      <p:to>
                                        <p:clrVal>
                                          <a:schemeClr val="accent2"/>
                                        </p:clrVal>
                                      </p:to>
                                    </p:set>
                                    <p:set>
                                      <p:cBhvr>
                                        <p:cTn id="88" dur="500" fill="hold"/>
                                        <p:tgtEl>
                                          <p:spTgt spid="4">
                                            <p:txEl>
                                              <p:pRg st="15" end="1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51520" y="188640"/>
            <a:ext cx="8352928" cy="4524315"/>
          </a:xfrm>
          <a:prstGeom prst="rect">
            <a:avLst/>
          </a:prstGeom>
        </p:spPr>
        <p:txBody>
          <a:bodyPr wrap="square">
            <a:spAutoFit/>
          </a:bodyPr>
          <a:lstStyle/>
          <a:p>
            <a:r>
              <a:rPr lang="pt-BR" sz="2400" b="1" smtClean="0">
                <a:latin typeface="Times New Roman" pitchFamily="18" charset="0"/>
                <a:cs typeface="Times New Roman" pitchFamily="18" charset="0"/>
              </a:rPr>
              <a:t>Câu </a:t>
            </a:r>
            <a:r>
              <a:rPr lang="pt-BR" sz="2400" b="1">
                <a:latin typeface="Times New Roman" pitchFamily="18" charset="0"/>
                <a:cs typeface="Times New Roman" pitchFamily="18" charset="0"/>
              </a:rPr>
              <a:t>4: </a:t>
            </a:r>
            <a:r>
              <a:rPr lang="pt-BR" sz="2400">
                <a:latin typeface="Times New Roman" pitchFamily="18" charset="0"/>
                <a:cs typeface="Times New Roman" pitchFamily="18" charset="0"/>
              </a:rPr>
              <a:t>Khi thị trường lao động ngày càng phong phú và đa dạng sẽ thúc đẩy thị trường việc làm có xu hướng</a:t>
            </a:r>
            <a:endParaRPr lang="vi-VN" sz="2400">
              <a:latin typeface="Times New Roman" pitchFamily="18" charset="0"/>
              <a:cs typeface="Times New Roman" pitchFamily="18" charset="0"/>
            </a:endParaRPr>
          </a:p>
          <a:p>
            <a:r>
              <a:rPr lang="pt-BR" sz="2400" b="1" smtClean="0">
                <a:latin typeface="Times New Roman" pitchFamily="18" charset="0"/>
                <a:cs typeface="Times New Roman" pitchFamily="18" charset="0"/>
              </a:rPr>
              <a:t>A</a:t>
            </a:r>
            <a:r>
              <a:rPr lang="pt-BR" sz="2400" smtClean="0">
                <a:latin typeface="Times New Roman" pitchFamily="18" charset="0"/>
                <a:cs typeface="Times New Roman" pitchFamily="18" charset="0"/>
              </a:rPr>
              <a:t>. tăng</a:t>
            </a:r>
            <a:r>
              <a:rPr lang="pt-BR" sz="2400">
                <a:latin typeface="Times New Roman" pitchFamily="18" charset="0"/>
                <a:cs typeface="Times New Roman" pitchFamily="18" charset="0"/>
              </a:rPr>
              <a:t>. 	        	</a:t>
            </a:r>
            <a:endParaRPr lang="pt-BR" sz="2400" smtClean="0">
              <a:latin typeface="Times New Roman" pitchFamily="18" charset="0"/>
              <a:cs typeface="Times New Roman" pitchFamily="18" charset="0"/>
            </a:endParaRPr>
          </a:p>
          <a:p>
            <a:r>
              <a:rPr lang="pt-BR" sz="2400" b="1" smtClean="0">
                <a:latin typeface="Times New Roman" pitchFamily="18" charset="0"/>
                <a:cs typeface="Times New Roman" pitchFamily="18" charset="0"/>
              </a:rPr>
              <a:t>B</a:t>
            </a:r>
            <a:r>
              <a:rPr lang="pt-BR" sz="2400">
                <a:latin typeface="Times New Roman" pitchFamily="18" charset="0"/>
                <a:cs typeface="Times New Roman" pitchFamily="18" charset="0"/>
              </a:rPr>
              <a:t>. giảm. 			 </a:t>
            </a:r>
            <a:endParaRPr lang="pt-BR" sz="2400" smtClean="0">
              <a:latin typeface="Times New Roman" pitchFamily="18" charset="0"/>
              <a:cs typeface="Times New Roman" pitchFamily="18" charset="0"/>
            </a:endParaRPr>
          </a:p>
          <a:p>
            <a:r>
              <a:rPr lang="pt-BR" sz="2400" b="1" smtClean="0">
                <a:latin typeface="Times New Roman" pitchFamily="18" charset="0"/>
                <a:cs typeface="Times New Roman" pitchFamily="18" charset="0"/>
              </a:rPr>
              <a:t>C</a:t>
            </a:r>
            <a:r>
              <a:rPr lang="pt-BR" sz="2400">
                <a:latin typeface="Times New Roman" pitchFamily="18" charset="0"/>
                <a:cs typeface="Times New Roman" pitchFamily="18" charset="0"/>
              </a:rPr>
              <a:t>. giữ nguyên. 	       </a:t>
            </a:r>
            <a:endParaRPr lang="pt-BR" sz="2400" smtClean="0">
              <a:latin typeface="Times New Roman" pitchFamily="18" charset="0"/>
              <a:cs typeface="Times New Roman" pitchFamily="18" charset="0"/>
            </a:endParaRPr>
          </a:p>
          <a:p>
            <a:r>
              <a:rPr lang="pt-BR" sz="2400" b="1" smtClean="0">
                <a:latin typeface="Times New Roman" pitchFamily="18" charset="0"/>
                <a:cs typeface="Times New Roman" pitchFamily="18" charset="0"/>
              </a:rPr>
              <a:t>D</a:t>
            </a:r>
            <a:r>
              <a:rPr lang="pt-BR" sz="2400">
                <a:latin typeface="Times New Roman" pitchFamily="18" charset="0"/>
                <a:cs typeface="Times New Roman" pitchFamily="18" charset="0"/>
              </a:rPr>
              <a:t>. cân bằng.</a:t>
            </a:r>
            <a:endParaRPr lang="vi-VN" sz="2400">
              <a:latin typeface="Times New Roman" pitchFamily="18" charset="0"/>
              <a:cs typeface="Times New Roman" pitchFamily="18" charset="0"/>
            </a:endParaRPr>
          </a:p>
          <a:p>
            <a:r>
              <a:rPr lang="pt-BR" sz="2400" b="1">
                <a:latin typeface="Times New Roman" pitchFamily="18" charset="0"/>
                <a:cs typeface="Times New Roman" pitchFamily="18" charset="0"/>
              </a:rPr>
              <a:t>Câu 5: </a:t>
            </a:r>
            <a:r>
              <a:rPr lang="pt-BR" sz="2400">
                <a:latin typeface="Times New Roman" pitchFamily="18" charset="0"/>
                <a:cs typeface="Times New Roman" pitchFamily="18" charset="0"/>
              </a:rPr>
              <a:t>Đối với người sử dụng lao động, khi tham gia vào thị trường việc làm sẽ góp phần giúp cho họ có thể</a:t>
            </a:r>
            <a:endParaRPr lang="vi-VN" sz="2400">
              <a:latin typeface="Times New Roman" pitchFamily="18" charset="0"/>
              <a:cs typeface="Times New Roman" pitchFamily="18" charset="0"/>
            </a:endParaRPr>
          </a:p>
          <a:p>
            <a:r>
              <a:rPr lang="pt-BR" sz="2400" b="1" smtClean="0">
                <a:latin typeface="Times New Roman" pitchFamily="18" charset="0"/>
                <a:cs typeface="Times New Roman" pitchFamily="18" charset="0"/>
              </a:rPr>
              <a:t>A</a:t>
            </a:r>
            <a:r>
              <a:rPr lang="pt-BR" sz="2400" smtClean="0">
                <a:latin typeface="Times New Roman" pitchFamily="18" charset="0"/>
                <a:cs typeface="Times New Roman" pitchFamily="18" charset="0"/>
              </a:rPr>
              <a:t>. tuyển </a:t>
            </a:r>
            <a:r>
              <a:rPr lang="pt-BR" sz="2400">
                <a:latin typeface="Times New Roman" pitchFamily="18" charset="0"/>
                <a:cs typeface="Times New Roman" pitchFamily="18" charset="0"/>
              </a:rPr>
              <a:t>được nhiều lao động mới. 	  </a:t>
            </a:r>
            <a:r>
              <a:rPr lang="pt-BR" sz="2400" smtClean="0">
                <a:latin typeface="Times New Roman" pitchFamily="18" charset="0"/>
                <a:cs typeface="Times New Roman" pitchFamily="18" charset="0"/>
              </a:rPr>
              <a:t>	   </a:t>
            </a:r>
          </a:p>
          <a:p>
            <a:r>
              <a:rPr lang="pt-BR" sz="2400" b="1" smtClean="0">
                <a:latin typeface="Times New Roman" pitchFamily="18" charset="0"/>
                <a:cs typeface="Times New Roman" pitchFamily="18" charset="0"/>
              </a:rPr>
              <a:t>B</a:t>
            </a:r>
            <a:r>
              <a:rPr lang="pt-BR" sz="2400">
                <a:latin typeface="Times New Roman" pitchFamily="18" charset="0"/>
                <a:cs typeface="Times New Roman" pitchFamily="18" charset="0"/>
              </a:rPr>
              <a:t>. tăng thu nhập cho bản thân.</a:t>
            </a:r>
            <a:endParaRPr lang="vi-VN" sz="2400">
              <a:latin typeface="Times New Roman" pitchFamily="18" charset="0"/>
              <a:cs typeface="Times New Roman" pitchFamily="18" charset="0"/>
            </a:endParaRPr>
          </a:p>
          <a:p>
            <a:r>
              <a:rPr lang="pt-BR" sz="2400" b="1">
                <a:latin typeface="Times New Roman" pitchFamily="18" charset="0"/>
                <a:cs typeface="Times New Roman" pitchFamily="18" charset="0"/>
              </a:rPr>
              <a:t>C</a:t>
            </a:r>
            <a:r>
              <a:rPr lang="pt-BR" sz="2400">
                <a:latin typeface="Times New Roman" pitchFamily="18" charset="0"/>
                <a:cs typeface="Times New Roman" pitchFamily="18" charset="0"/>
              </a:rPr>
              <a:t>. tăng lượng hàng hóa xuất khẩu. 		   </a:t>
            </a:r>
            <a:endParaRPr lang="pt-BR" sz="2400" smtClean="0">
              <a:latin typeface="Times New Roman" pitchFamily="18" charset="0"/>
              <a:cs typeface="Times New Roman" pitchFamily="18" charset="0"/>
            </a:endParaRPr>
          </a:p>
          <a:p>
            <a:r>
              <a:rPr lang="pt-BR" sz="2400" b="1" smtClean="0">
                <a:latin typeface="Times New Roman" pitchFamily="18" charset="0"/>
                <a:cs typeface="Times New Roman" pitchFamily="18" charset="0"/>
              </a:rPr>
              <a:t>D</a:t>
            </a:r>
            <a:r>
              <a:rPr lang="pt-BR" sz="2400">
                <a:latin typeface="Times New Roman" pitchFamily="18" charset="0"/>
                <a:cs typeface="Times New Roman" pitchFamily="18" charset="0"/>
              </a:rPr>
              <a:t>. gia tăng việc khấu hao hàng hóa.</a:t>
            </a:r>
            <a:endParaRPr lang="vi-VN" sz="2400">
              <a:latin typeface="Times New Roman" pitchFamily="18" charset="0"/>
              <a:cs typeface="Times New Roman" pitchFamily="18" charset="0"/>
            </a:endParaRPr>
          </a:p>
        </p:txBody>
      </p:sp>
    </p:spTree>
    <p:extLst>
      <p:ext uri="{BB962C8B-B14F-4D97-AF65-F5344CB8AC3E}">
        <p14:creationId xmlns:p14="http://schemas.microsoft.com/office/powerpoint/2010/main" val="18081508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iterate type="lt">
                                    <p:tmPct val="0"/>
                                  </p:iterate>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mph" presetSubtype="0" fill="hold" nodeType="clickEffect">
                                  <p:stCondLst>
                                    <p:cond delay="0"/>
                                  </p:stCondLst>
                                  <p:iterate type="lt">
                                    <p:tmPct val="4000"/>
                                  </p:iterate>
                                  <p:childTnLst>
                                    <p:set>
                                      <p:cBhvr override="childStyle">
                                        <p:cTn id="28" dur="500" fill="hold"/>
                                        <p:tgtEl>
                                          <p:spTgt spid="4">
                                            <p:txEl>
                                              <p:pRg st="1" end="1"/>
                                            </p:txEl>
                                          </p:spTgt>
                                        </p:tgtEl>
                                        <p:attrNameLst>
                                          <p:attrName>style.color</p:attrName>
                                        </p:attrNameLst>
                                      </p:cBhvr>
                                      <p:to>
                                        <p:clrVal>
                                          <a:schemeClr val="accent2"/>
                                        </p:clrVal>
                                      </p:to>
                                    </p:set>
                                    <p:set>
                                      <p:cBhvr>
                                        <p:cTn id="29" dur="500" fill="hold"/>
                                        <p:tgtEl>
                                          <p:spTgt spid="4">
                                            <p:txEl>
                                              <p:pRg st="1" end="1"/>
                                            </p:txEl>
                                          </p:spTgt>
                                        </p:tgtEl>
                                        <p:attrNameLst>
                                          <p:attrName>fillcolor</p:attrName>
                                        </p:attrNameLst>
                                      </p:cBhvr>
                                      <p:to>
                                        <p:clrVal>
                                          <a:schemeClr val="accent2"/>
                                        </p:clrVal>
                                      </p:to>
                                    </p:set>
                                    <p:set>
                                      <p:cBhvr>
                                        <p:cTn id="30" dur="500" fill="hold"/>
                                        <p:tgtEl>
                                          <p:spTgt spid="4">
                                            <p:txEl>
                                              <p:pRg st="1" end="1"/>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additive="base">
                                        <p:cTn id="3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anim calcmode="lin" valueType="num">
                                      <p:cBhvr additive="base">
                                        <p:cTn id="3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 calcmode="lin" valueType="num">
                                      <p:cBhvr additive="base">
                                        <p:cTn id="4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 calcmode="lin" valueType="num">
                                      <p:cBhvr additive="base">
                                        <p:cTn id="47"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
                                            <p:txEl>
                                              <p:pRg st="9" end="9"/>
                                            </p:txEl>
                                          </p:spTgt>
                                        </p:tgtEl>
                                        <p:attrNameLst>
                                          <p:attrName>style.visibility</p:attrName>
                                        </p:attrNameLst>
                                      </p:cBhvr>
                                      <p:to>
                                        <p:strVal val="visible"/>
                                      </p:to>
                                    </p:set>
                                    <p:anim calcmode="lin" valueType="num">
                                      <p:cBhvr additive="base">
                                        <p:cTn id="51"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 presetClass="emph" presetSubtype="2" fill="hold" nodeType="clickEffect">
                                  <p:stCondLst>
                                    <p:cond delay="0"/>
                                  </p:stCondLst>
                                  <p:childTnLst>
                                    <p:animClr clrSpc="rgb" dir="cw">
                                      <p:cBhvr override="childStyle">
                                        <p:cTn id="56" dur="2000" fill="hold"/>
                                        <p:tgtEl>
                                          <p:spTgt spid="4">
                                            <p:txEl>
                                              <p:pRg st="6" end="6"/>
                                            </p:txEl>
                                          </p:spTgt>
                                        </p:tgtEl>
                                        <p:attrNameLst>
                                          <p:attrName>style.color</p:attrName>
                                        </p:attrNameLst>
                                      </p:cBhvr>
                                      <p:to>
                                        <a:schemeClr val="accent2"/>
                                      </p:to>
                                    </p:animClr>
                                  </p:childTnLst>
                                </p:cTn>
                              </p:par>
                            </p:childTnLst>
                          </p:cTn>
                        </p:par>
                      </p:childTnLst>
                    </p:cTn>
                  </p:par>
                  <p:par>
                    <p:cTn id="57" fill="hold">
                      <p:stCondLst>
                        <p:cond delay="indefinite"/>
                      </p:stCondLst>
                      <p:childTnLst>
                        <p:par>
                          <p:cTn id="58" fill="hold">
                            <p:stCondLst>
                              <p:cond delay="0"/>
                            </p:stCondLst>
                            <p:childTnLst>
                              <p:par>
                                <p:cTn id="59" presetID="3" presetClass="emph" presetSubtype="2" fill="hold" nodeType="clickEffect">
                                  <p:stCondLst>
                                    <p:cond delay="0"/>
                                  </p:stCondLst>
                                  <p:childTnLst>
                                    <p:animClr clrSpc="rgb" dir="cw">
                                      <p:cBhvr override="childStyle">
                                        <p:cTn id="60" dur="2000" fill="hold"/>
                                        <p:tgtEl>
                                          <p:spTgt spid="4">
                                            <p:txEl>
                                              <p:pRg st="6" end="6"/>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9512" y="116632"/>
            <a:ext cx="8964488" cy="3785652"/>
          </a:xfrm>
          <a:prstGeom prst="rect">
            <a:avLst/>
          </a:prstGeom>
          <a:noFill/>
        </p:spPr>
        <p:txBody>
          <a:bodyPr wrap="square" rtlCol="0">
            <a:spAutoFit/>
          </a:bodyPr>
          <a:lstStyle/>
          <a:p>
            <a:r>
              <a:rPr lang="en-US" sz="2400" b="1" smtClean="0">
                <a:latin typeface="Times New Roman" pitchFamily="18" charset="0"/>
                <a:cs typeface="Times New Roman" pitchFamily="18" charset="0"/>
              </a:rPr>
              <a:t>Thảo luận: Bài tập tình huống</a:t>
            </a:r>
          </a:p>
          <a:p>
            <a:r>
              <a:rPr lang="en-US" sz="2400" smtClean="0">
                <a:latin typeface="Times New Roman" pitchFamily="18" charset="0"/>
                <a:cs typeface="Times New Roman" pitchFamily="18" charset="0"/>
              </a:rPr>
              <a:t>	Anh A mới tốt nghiệp đại học nhưng khả năng sử dụng ngoại ngữ và công nghệ thông tin cũng như kĩ năng giao tiếp còn nhiều hạn chế. Anh ba lần tham gia tuyển dụng nhưng vẫn chưa tìm dược việc làm. </a:t>
            </a:r>
          </a:p>
          <a:p>
            <a:r>
              <a:rPr lang="en-US" sz="2400" smtClean="0">
                <a:latin typeface="Times New Roman" pitchFamily="18" charset="0"/>
                <a:cs typeface="Times New Roman" pitchFamily="18" charset="0"/>
              </a:rPr>
              <a:t>	</a:t>
            </a:r>
            <a:r>
              <a:rPr lang="en-US" sz="2400" i="1" smtClean="0">
                <a:latin typeface="Times New Roman" pitchFamily="18" charset="0"/>
                <a:cs typeface="Times New Roman" pitchFamily="18" charset="0"/>
              </a:rPr>
              <a:t>a. Nếu là bạn của anh A, em sẽ đưa ra lời khuyên cho anh A như thế nào?</a:t>
            </a:r>
          </a:p>
          <a:p>
            <a:r>
              <a:rPr lang="en-US" sz="2400" i="1" smtClean="0">
                <a:latin typeface="Times New Roman" pitchFamily="18" charset="0"/>
                <a:cs typeface="Times New Roman" pitchFamily="18" charset="0"/>
              </a:rPr>
              <a:t>	B. Qua tình huống trên, bản thân em cần có trách nhiệm gì để tham gia vào thị trường lao động và lựa chọn được nghề nghiệp, việc làm phù hợp.</a:t>
            </a:r>
            <a:endParaRPr lang="vi-VN" sz="2400" i="1">
              <a:latin typeface="Times New Roman" pitchFamily="18" charset="0"/>
              <a:cs typeface="Times New Roman" pitchFamily="18" charset="0"/>
            </a:endParaRPr>
          </a:p>
        </p:txBody>
      </p:sp>
      <p:pic>
        <p:nvPicPr>
          <p:cNvPr id="1026" name="Picture 2" descr="Sôi động thị trường tuyển dụng lao động - Báo Người lao độ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902284"/>
            <a:ext cx="2979415" cy="27670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779912" y="3902284"/>
            <a:ext cx="3024336" cy="2623060"/>
          </a:xfrm>
          <a:prstGeom prst="rect">
            <a:avLst/>
          </a:prstGeom>
          <a:noFill/>
        </p:spPr>
        <p:txBody>
          <a:bodyPr wrap="square" rtlCol="0">
            <a:spAutoFit/>
          </a:bodyPr>
          <a:lstStyle/>
          <a:p>
            <a:endParaRPr lang="vi-VN"/>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3189" y="3902284"/>
            <a:ext cx="2756964" cy="2790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176" y="3895356"/>
            <a:ext cx="2771353" cy="2797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5495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679</TotalTime>
  <Words>878</Words>
  <Application>Microsoft Office PowerPoint</Application>
  <PresentationFormat>On-screen Show (4:3)</PresentationFormat>
  <Paragraphs>59</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21AK22</dc:creator>
  <cp:lastModifiedBy>21AK22</cp:lastModifiedBy>
  <cp:revision>236</cp:revision>
  <dcterms:created xsi:type="dcterms:W3CDTF">2023-10-27T21:42:48Z</dcterms:created>
  <dcterms:modified xsi:type="dcterms:W3CDTF">2023-11-01T22:28:49Z</dcterms:modified>
</cp:coreProperties>
</file>