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5" r:id="rId1"/>
  </p:sldMasterIdLst>
  <p:notesMasterIdLst>
    <p:notesMasterId r:id="rId18"/>
  </p:notesMasterIdLst>
  <p:sldIdLst>
    <p:sldId id="265" r:id="rId2"/>
    <p:sldId id="269" r:id="rId3"/>
    <p:sldId id="257" r:id="rId4"/>
    <p:sldId id="270" r:id="rId5"/>
    <p:sldId id="272" r:id="rId6"/>
    <p:sldId id="273" r:id="rId7"/>
    <p:sldId id="274" r:id="rId8"/>
    <p:sldId id="275" r:id="rId9"/>
    <p:sldId id="276" r:id="rId10"/>
    <p:sldId id="277" r:id="rId11"/>
    <p:sldId id="278" r:id="rId12"/>
    <p:sldId id="279" r:id="rId13"/>
    <p:sldId id="281" r:id="rId14"/>
    <p:sldId id="283" r:id="rId15"/>
    <p:sldId id="284"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215AC-B1FB-4FED-A099-F767E6BCA73D}"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C5AB4-E59D-4EDF-B510-45E7A372A04E}" type="slidenum">
              <a:rPr lang="en-US" smtClean="0"/>
              <a:t>‹#›</a:t>
            </a:fld>
            <a:endParaRPr lang="en-US"/>
          </a:p>
        </p:txBody>
      </p:sp>
    </p:spTree>
    <p:extLst>
      <p:ext uri="{BB962C8B-B14F-4D97-AF65-F5344CB8AC3E}">
        <p14:creationId xmlns:p14="http://schemas.microsoft.com/office/powerpoint/2010/main" val="375090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248976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solidFill>
                  <a:prstClr val="black"/>
                </a:solidFill>
              </a:rPr>
              <a:pPr/>
              <a:t>16</a:t>
            </a:fld>
            <a:endParaRPr lang="ko-KR" altLang="en-US">
              <a:solidFill>
                <a:prstClr val="black"/>
              </a:solidFill>
            </a:endParaRPr>
          </a:p>
        </p:txBody>
      </p:sp>
    </p:spTree>
    <p:extLst>
      <p:ext uri="{BB962C8B-B14F-4D97-AF65-F5344CB8AC3E}">
        <p14:creationId xmlns:p14="http://schemas.microsoft.com/office/powerpoint/2010/main" val="341779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11/2/2024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620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4408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0614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6748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8800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3628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1187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8240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0625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231904" y="3525012"/>
            <a:ext cx="6960096" cy="144016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5231904" y="4965173"/>
            <a:ext cx="6959899" cy="672075"/>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249235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84310" y="215154"/>
            <a:ext cx="10018713" cy="860612"/>
          </a:xfrm>
        </p:spPr>
        <p:txBody>
          <a:bodyPr/>
          <a:lstStyle>
            <a:lvl1pPr algn="r">
              <a:defRPr b="1" baseline="0">
                <a:solidFill>
                  <a:srgbClr val="002060"/>
                </a:solidFill>
              </a:defRPr>
            </a:lvl1pPr>
          </a:lstStyle>
          <a:p>
            <a:r>
              <a:rPr lang="en-US" smtClean="0"/>
              <a:t>Bài 12: Chuyển động ném</a:t>
            </a:r>
            <a:endParaRPr lang="en-US" dirty="0"/>
          </a:p>
        </p:txBody>
      </p:sp>
      <p:sp>
        <p:nvSpPr>
          <p:cNvPr id="3" name="Content Placeholder 2"/>
          <p:cNvSpPr>
            <a:spLocks noGrp="1"/>
          </p:cNvSpPr>
          <p:nvPr>
            <p:ph idx="1"/>
          </p:nvPr>
        </p:nvSpPr>
        <p:spPr>
          <a:xfrm>
            <a:off x="1484310" y="1277471"/>
            <a:ext cx="10018713" cy="4513729"/>
          </a:xfrm>
        </p:spPr>
        <p:txBody>
          <a:bodyPr anchor="t">
            <a:normAutofit/>
          </a:bodyPr>
          <a:lstStyle>
            <a:lvl1pPr>
              <a:defRPr sz="3600">
                <a:solidFill>
                  <a:srgbClr val="0070C0"/>
                </a:solidFill>
                <a:latin typeface="Cambria" panose="02040503050406030204" pitchFamily="18" charset="0"/>
                <a:ea typeface="Cambria" panose="02040503050406030204" pitchFamily="18" charset="0"/>
              </a:defRPr>
            </a:lvl1pPr>
            <a:lvl2pPr marL="1028700" indent="-571500">
              <a:buSzPct val="100000"/>
              <a:buFont typeface="+mj-lt"/>
              <a:buAutoNum type="romanUcPeriod"/>
              <a:defRPr sz="3200" b="1">
                <a:solidFill>
                  <a:srgbClr val="0070C0"/>
                </a:solidFill>
                <a:latin typeface="Cambria" panose="02040503050406030204" pitchFamily="18" charset="0"/>
                <a:ea typeface="Cambria" panose="02040503050406030204" pitchFamily="18" charset="0"/>
              </a:defRPr>
            </a:lvl2pPr>
            <a:lvl3pPr marL="1428750" indent="-514350">
              <a:buClrTx/>
              <a:buSzPct val="100000"/>
              <a:buFont typeface="+mj-lt"/>
              <a:buAutoNum type="arabicPeriod"/>
              <a:defRPr sz="2800" b="1">
                <a:latin typeface="Cambria" panose="02040503050406030204" pitchFamily="18" charset="0"/>
                <a:ea typeface="Cambria" panose="02040503050406030204" pitchFamily="18" charset="0"/>
              </a:defRPr>
            </a:lvl3pPr>
            <a:lvl4pPr marL="1654175" indent="-279400">
              <a:buClrTx/>
              <a:buSzPct val="100000"/>
              <a:buFont typeface="Wingdings" panose="05000000000000000000" pitchFamily="2" charset="2"/>
              <a:buChar char="Ø"/>
              <a:defRPr sz="2800">
                <a:latin typeface="Cambria" panose="02040503050406030204" pitchFamily="18" charset="0"/>
                <a:ea typeface="Cambria" panose="02040503050406030204" pitchFamily="18" charset="0"/>
              </a:defRPr>
            </a:lvl4pPr>
            <a:lvl5pPr>
              <a:defRPr sz="2000">
                <a:latin typeface="Cambria" panose="02040503050406030204" pitchFamily="18" charset="0"/>
                <a:ea typeface="Cambria" panose="02040503050406030204"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650869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063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835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188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139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72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75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691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11/2/2024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460630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6096000" y="6032311"/>
            <a:ext cx="3916907" cy="369332"/>
          </a:xfrm>
          <a:prstGeom prst="rect">
            <a:avLst/>
          </a:prstGeom>
          <a:noFill/>
        </p:spPr>
        <p:txBody>
          <a:bodyPr wrap="square" rtlCol="0">
            <a:spAutoFit/>
          </a:bodyPr>
          <a:lstStyle/>
          <a:p>
            <a:r>
              <a:rPr lang="en-US" i="1" smtClean="0">
                <a:solidFill>
                  <a:schemeClr val="bg1"/>
                </a:solidFill>
                <a:latin typeface="Cambria" panose="02040503050406030204" pitchFamily="18" charset="0"/>
                <a:ea typeface="Cambria" panose="02040503050406030204" pitchFamily="18" charset="0"/>
              </a:rPr>
              <a:t>TUY PHƯỚC, NGÀY </a:t>
            </a:r>
            <a:r>
              <a:rPr lang="en-US" i="1" smtClean="0">
                <a:solidFill>
                  <a:schemeClr val="bg1"/>
                </a:solidFill>
                <a:latin typeface="Cambria" panose="02040503050406030204" pitchFamily="18" charset="0"/>
                <a:ea typeface="Cambria" panose="02040503050406030204" pitchFamily="18" charset="0"/>
              </a:rPr>
              <a:t>21/11/2023</a:t>
            </a:r>
            <a:endParaRPr lang="en-US" i="1">
              <a:solidFill>
                <a:schemeClr val="bg1"/>
              </a:solidFill>
              <a:latin typeface="Cambria" panose="02040503050406030204" pitchFamily="18" charset="0"/>
              <a:ea typeface="Cambria" panose="02040503050406030204" pitchFamily="18" charset="0"/>
            </a:endParaRPr>
          </a:p>
        </p:txBody>
      </p:sp>
      <p:sp>
        <p:nvSpPr>
          <p:cNvPr id="4" name="TextBox 3"/>
          <p:cNvSpPr txBox="1"/>
          <p:nvPr/>
        </p:nvSpPr>
        <p:spPr>
          <a:xfrm>
            <a:off x="1182806" y="368490"/>
            <a:ext cx="4913194" cy="707886"/>
          </a:xfrm>
          <a:prstGeom prst="rect">
            <a:avLst/>
          </a:prstGeom>
          <a:noFill/>
        </p:spPr>
        <p:txBody>
          <a:bodyPr wrap="square" rtlCol="0">
            <a:spAutoFit/>
          </a:bodyPr>
          <a:lstStyle/>
          <a:p>
            <a:pPr algn="ctr"/>
            <a:r>
              <a:rPr lang="en-US" sz="2000" b="1" smtClean="0">
                <a:latin typeface="Times New Roman" panose="02020603050405020304" pitchFamily="18" charset="0"/>
                <a:cs typeface="Times New Roman" panose="02020603050405020304" pitchFamily="18" charset="0"/>
              </a:rPr>
              <a:t>SỞ GIÁO DỤC VÀ ĐÀO TẠO</a:t>
            </a:r>
          </a:p>
          <a:p>
            <a:pPr algn="ctr"/>
            <a:r>
              <a:rPr lang="en-US" sz="2000" b="1" smtClean="0">
                <a:latin typeface="Times New Roman" panose="02020603050405020304" pitchFamily="18" charset="0"/>
                <a:cs typeface="Times New Roman" panose="02020603050405020304" pitchFamily="18" charset="0"/>
              </a:rPr>
              <a:t>TRƯỜNG THPT XUÂN DIỆU</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164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12: Chuyển động ném</a:t>
            </a:r>
          </a:p>
        </p:txBody>
      </p:sp>
      <p:pic>
        <p:nvPicPr>
          <p:cNvPr id="5" name="VIDEO THÍ NGHIỆM KIỂM CHỨNG CHUYỂN ĐỘNG NÉM NGANG_480p">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511188" y="1075766"/>
            <a:ext cx="8366078" cy="5576731"/>
          </a:xfrm>
        </p:spPr>
      </p:pic>
    </p:spTree>
    <p:extLst>
      <p:ext uri="{BB962C8B-B14F-4D97-AF65-F5344CB8AC3E}">
        <p14:creationId xmlns:p14="http://schemas.microsoft.com/office/powerpoint/2010/main" val="3795825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12: Chuyển động ném</a:t>
            </a:r>
          </a:p>
        </p:txBody>
      </p:sp>
      <p:sp>
        <p:nvSpPr>
          <p:cNvPr id="3" name="Content Placeholder 2"/>
          <p:cNvSpPr>
            <a:spLocks noGrp="1"/>
          </p:cNvSpPr>
          <p:nvPr>
            <p:ph idx="1"/>
          </p:nvPr>
        </p:nvSpPr>
        <p:spPr/>
        <p:txBody>
          <a:bodyPr/>
          <a:lstStyle/>
          <a:p>
            <a:r>
              <a:rPr lang="en-US" smtClean="0"/>
              <a:t>HĐ 3: Luyện tập</a:t>
            </a:r>
          </a:p>
          <a:p>
            <a:pPr marL="115888" lvl="3" indent="0">
              <a:buNone/>
            </a:pPr>
            <a:r>
              <a:rPr lang="en-US" b="1" smtClean="0"/>
              <a:t>Bài tập 1: Hàng cứu trợ</a:t>
            </a:r>
          </a:p>
          <a:p>
            <a:pPr marL="115888" lvl="3" indent="0">
              <a:buNone/>
            </a:pPr>
            <a:r>
              <a:rPr lang="en-US" smtClean="0"/>
              <a:t>Một máy bay cứu trợ vùng lũ đang bay với vận tốc 20 m/s theo phương ngang ở độ cao 45  m thì thả một gói hàng tiếp tế. Bỏ qua sức cản của không khí và lấy </a:t>
            </a:r>
            <a:r>
              <a:rPr lang="en-US" i="1" smtClean="0"/>
              <a:t>g</a:t>
            </a:r>
            <a:r>
              <a:rPr lang="en-US" smtClean="0"/>
              <a:t> = 10 m/s</a:t>
            </a:r>
            <a:r>
              <a:rPr lang="en-US" baseline="30000" smtClean="0"/>
              <a:t>2</a:t>
            </a:r>
            <a:r>
              <a:rPr lang="en-US" smtClean="0"/>
              <a:t>.</a:t>
            </a:r>
          </a:p>
          <a:p>
            <a:pPr marL="115888" lvl="3" indent="0">
              <a:buNone/>
            </a:pPr>
            <a:r>
              <a:rPr lang="en-US"/>
              <a:t>	</a:t>
            </a:r>
            <a:r>
              <a:rPr lang="en-US" smtClean="0"/>
              <a:t>a. Sau bao lâu thì gói hàng tới mặt đất?</a:t>
            </a:r>
          </a:p>
          <a:p>
            <a:pPr marL="115888" lvl="3" indent="0">
              <a:buNone/>
            </a:pPr>
            <a:r>
              <a:rPr lang="en-US"/>
              <a:t>	</a:t>
            </a:r>
            <a:r>
              <a:rPr lang="en-US" smtClean="0"/>
              <a:t>b. Gói hàng bay một đoạn bao xa (theo phương ngang) mới chạm đất?</a:t>
            </a:r>
            <a:endParaRPr lang="en-US"/>
          </a:p>
        </p:txBody>
      </p:sp>
    </p:spTree>
    <p:extLst>
      <p:ext uri="{BB962C8B-B14F-4D97-AF65-F5344CB8AC3E}">
        <p14:creationId xmlns:p14="http://schemas.microsoft.com/office/powerpoint/2010/main" val="248142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12: Chuyển động ném</a:t>
            </a:r>
          </a:p>
        </p:txBody>
      </p:sp>
      <p:sp>
        <p:nvSpPr>
          <p:cNvPr id="3" name="Content Placeholder 2"/>
          <p:cNvSpPr>
            <a:spLocks noGrp="1"/>
          </p:cNvSpPr>
          <p:nvPr>
            <p:ph idx="1"/>
          </p:nvPr>
        </p:nvSpPr>
        <p:spPr/>
        <p:txBody>
          <a:bodyPr/>
          <a:lstStyle/>
          <a:p>
            <a:r>
              <a:rPr lang="en-US" smtClean="0"/>
              <a:t>HĐ 3: Luyện tập</a:t>
            </a:r>
          </a:p>
          <a:p>
            <a:pPr marL="115888" lvl="3" indent="0">
              <a:buNone/>
            </a:pPr>
            <a:r>
              <a:rPr lang="en-US" b="1" smtClean="0"/>
              <a:t>Bài tập 1: Hàng cứu trợ</a:t>
            </a:r>
          </a:p>
        </p:txBody>
      </p:sp>
      <p:grpSp>
        <p:nvGrpSpPr>
          <p:cNvPr id="7" name="Group 6"/>
          <p:cNvGrpSpPr/>
          <p:nvPr/>
        </p:nvGrpSpPr>
        <p:grpSpPr>
          <a:xfrm>
            <a:off x="2830536" y="2552653"/>
            <a:ext cx="6600067" cy="3616135"/>
            <a:chOff x="2830536" y="2552653"/>
            <a:chExt cx="6600067" cy="3616135"/>
          </a:xfrm>
        </p:grpSpPr>
        <p:pic>
          <p:nvPicPr>
            <p:cNvPr id="5122" name="Picture 2" descr="Khi phân tích chuyển động ném ngang của một vật trong trường hợp bỏ qua  mọi..."/>
            <p:cNvPicPr>
              <a:picLocks noChangeAspect="1" noChangeArrowheads="1"/>
            </p:cNvPicPr>
            <p:nvPr/>
          </p:nvPicPr>
          <p:blipFill rotWithShape="1">
            <a:blip r:embed="rId2">
              <a:extLst>
                <a:ext uri="{28A0092B-C50C-407E-A947-70E740481C1C}">
                  <a14:useLocalDpi xmlns:a14="http://schemas.microsoft.com/office/drawing/2010/main" val="0"/>
                </a:ext>
              </a:extLst>
            </a:blip>
            <a:srcRect b="9086"/>
            <a:stretch/>
          </p:blipFill>
          <p:spPr bwMode="auto">
            <a:xfrm>
              <a:off x="2830536" y="2552653"/>
              <a:ext cx="6600067" cy="36161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03260" y="3712191"/>
              <a:ext cx="1146412" cy="423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86697" y="4212777"/>
              <a:ext cx="848309" cy="461665"/>
            </a:xfrm>
            <a:prstGeom prst="rect">
              <a:avLst/>
            </a:prstGeom>
            <a:solidFill>
              <a:schemeClr val="bg1"/>
            </a:solidFill>
          </p:spPr>
          <p:txBody>
            <a:bodyPr wrap="none" rtlCol="0">
              <a:spAutoFit/>
            </a:bodyPr>
            <a:lstStyle/>
            <a:p>
              <a:r>
                <a:rPr lang="en-US" sz="2400" smtClean="0">
                  <a:latin typeface="Cambria" panose="02040503050406030204" pitchFamily="18" charset="0"/>
                  <a:ea typeface="Cambria" panose="02040503050406030204" pitchFamily="18" charset="0"/>
                </a:rPr>
                <a:t>45 m</a:t>
              </a:r>
              <a:endParaRPr lang="en-US" sz="2400">
                <a:latin typeface="Cambria" panose="02040503050406030204" pitchFamily="18" charset="0"/>
                <a:ea typeface="Cambria" panose="02040503050406030204" pitchFamily="18" charset="0"/>
              </a:endParaRPr>
            </a:p>
          </p:txBody>
        </p:sp>
        <p:sp>
          <p:nvSpPr>
            <p:cNvPr id="8" name="TextBox 7"/>
            <p:cNvSpPr txBox="1"/>
            <p:nvPr/>
          </p:nvSpPr>
          <p:spPr>
            <a:xfrm>
              <a:off x="5958086" y="5260201"/>
              <a:ext cx="344966" cy="461665"/>
            </a:xfrm>
            <a:prstGeom prst="rect">
              <a:avLst/>
            </a:prstGeom>
            <a:solidFill>
              <a:schemeClr val="bg1"/>
            </a:solidFill>
          </p:spPr>
          <p:txBody>
            <a:bodyPr wrap="none" rtlCol="0">
              <a:spAutoFit/>
            </a:bodyPr>
            <a:lstStyle/>
            <a:p>
              <a:r>
                <a:rPr lang="en-US" sz="2400" i="1">
                  <a:latin typeface="Cambria" panose="02040503050406030204" pitchFamily="18" charset="0"/>
                  <a:ea typeface="Cambria" panose="02040503050406030204" pitchFamily="18" charset="0"/>
                </a:rPr>
                <a:t>L</a:t>
              </a:r>
            </a:p>
          </p:txBody>
        </p:sp>
      </p:grpSp>
    </p:spTree>
    <p:extLst>
      <p:ext uri="{BB962C8B-B14F-4D97-AF65-F5344CB8AC3E}">
        <p14:creationId xmlns:p14="http://schemas.microsoft.com/office/powerpoint/2010/main" val="134841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12: Chuyển động ném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HĐ 3: Luyện tập</a:t>
                </a:r>
              </a:p>
              <a:p>
                <a:pPr marL="115888" lvl="3" indent="0">
                  <a:buNone/>
                </a:pPr>
                <a:r>
                  <a:rPr lang="en-US" b="1" smtClean="0"/>
                  <a:t>Bài tập 1: Hàng cứu trợ</a:t>
                </a:r>
              </a:p>
              <a:p>
                <a:pPr marL="573088" lvl="3" indent="-457200"/>
                <a:r>
                  <a:rPr lang="en-US" smtClean="0"/>
                  <a:t>Chuyển động của gói hàng sau khi thả là chuyển động ném ngang.</a:t>
                </a:r>
              </a:p>
              <a:p>
                <a:pPr marL="573088" lvl="3" indent="-457200"/>
                <a:r>
                  <a:rPr lang="en-US" smtClean="0"/>
                  <a:t>Thời gian gói hàng rơi: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h</m:t>
                            </m:r>
                          </m:num>
                          <m:den>
                            <m:r>
                              <a:rPr lang="en-US" b="0" i="1" smtClean="0">
                                <a:latin typeface="Cambria Math" panose="02040503050406030204" pitchFamily="18" charset="0"/>
                              </a:rPr>
                              <m:t>𝑔</m:t>
                            </m:r>
                          </m:den>
                        </m:f>
                      </m:e>
                    </m:rad>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2</m:t>
                            </m:r>
                            <m:r>
                              <a:rPr lang="en-US" b="0" i="1" smtClean="0">
                                <a:latin typeface="Cambria Math" panose="02040503050406030204" pitchFamily="18" charset="0"/>
                              </a:rPr>
                              <m:t>.45</m:t>
                            </m:r>
                          </m:num>
                          <m:den>
                            <m:r>
                              <a:rPr lang="en-US" b="0" i="1" smtClean="0">
                                <a:latin typeface="Cambria Math" panose="02040503050406030204" pitchFamily="18" charset="0"/>
                              </a:rPr>
                              <m:t>10</m:t>
                            </m:r>
                          </m:den>
                        </m:f>
                      </m:e>
                    </m:rad>
                    <m:r>
                      <a:rPr lang="en-US" b="0" i="1" smtClean="0">
                        <a:latin typeface="Cambria Math" panose="02040503050406030204" pitchFamily="18" charset="0"/>
                      </a:rPr>
                      <m:t>=3</m:t>
                    </m:r>
                  </m:oMath>
                </a14:m>
                <a:r>
                  <a:rPr lang="en-US" smtClean="0"/>
                  <a:t> (s)</a:t>
                </a:r>
              </a:p>
              <a:p>
                <a:pPr marL="573088" lvl="3" indent="-457200"/>
                <a:r>
                  <a:rPr lang="en-US" smtClean="0"/>
                  <a:t>Tầm bay xa của gói hàng: </a:t>
                </a:r>
                <a:r>
                  <a:rPr lang="en-US" i="1" smtClean="0"/>
                  <a:t>L </a:t>
                </a:r>
                <a:r>
                  <a:rPr lang="en-US" smtClean="0"/>
                  <a:t>=</a:t>
                </a:r>
                <a:r>
                  <a:rPr lang="en-US" i="1" smtClean="0"/>
                  <a:t> v</a:t>
                </a:r>
                <a:r>
                  <a:rPr lang="en-US" baseline="-25000" smtClean="0"/>
                  <a:t>0</a:t>
                </a:r>
                <a:r>
                  <a:rPr lang="en-US" i="1" smtClean="0"/>
                  <a:t>t </a:t>
                </a:r>
                <a:r>
                  <a:rPr lang="en-US" smtClean="0"/>
                  <a:t>= 20.3 = 60 (m)</a:t>
                </a:r>
              </a:p>
              <a:p>
                <a:pPr marL="573088" lvl="3" indent="-457200"/>
                <a:endParaRPr lang="en-US" b="1"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98" t="-6757"/>
                </a:stretch>
              </a:blipFill>
            </p:spPr>
            <p:txBody>
              <a:bodyPr/>
              <a:lstStyle/>
              <a:p>
                <a:r>
                  <a:rPr lang="en-US">
                    <a:noFill/>
                  </a:rPr>
                  <a:t> </a:t>
                </a:r>
              </a:p>
            </p:txBody>
          </p:sp>
        </mc:Fallback>
      </mc:AlternateContent>
    </p:spTree>
    <p:extLst>
      <p:ext uri="{BB962C8B-B14F-4D97-AF65-F5344CB8AC3E}">
        <p14:creationId xmlns:p14="http://schemas.microsoft.com/office/powerpoint/2010/main" val="402209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1" y="1075766"/>
            <a:ext cx="5540604" cy="5397605"/>
          </a:xfrm>
        </p:spPr>
        <p:txBody>
          <a:bodyPr>
            <a:normAutofit lnSpcReduction="10000"/>
          </a:bodyPr>
          <a:lstStyle/>
          <a:p>
            <a:r>
              <a:rPr lang="en-US" smtClean="0"/>
              <a:t>HĐ 3: Luyện tập</a:t>
            </a:r>
          </a:p>
          <a:p>
            <a:pPr marL="115888" lvl="3" indent="0">
              <a:buNone/>
            </a:pPr>
            <a:r>
              <a:rPr lang="en-US" b="1" smtClean="0"/>
              <a:t>Bài tập 1: Xạ thủ bắn tỉa</a:t>
            </a:r>
          </a:p>
          <a:p>
            <a:pPr marL="115888" lvl="3" indent="0" algn="just">
              <a:buNone/>
            </a:pPr>
            <a:r>
              <a:rPr lang="en-US" sz="2400" smtClean="0"/>
              <a:t>Một xạ thủ Canada đã lập kỷ lục bắn tỉa từ khoảng cách 3,5 km bằng khẩu súng </a:t>
            </a:r>
            <a:r>
              <a:rPr lang="en-US" sz="2400"/>
              <a:t>McMillan TAC-50</a:t>
            </a:r>
            <a:r>
              <a:rPr lang="en-US" sz="2400" smtClean="0"/>
              <a:t>. Để bắn trúng mực tiêu ở khoảng cách xa như vậy, anh ta phải tính toán đến các yếu tố ảnh hưởng đến đường đi của viên đạn trong đó có việc quỹ đạo viên đạn không phải đường thẳng mà là đường parabol như một vật ném ngang. Trong bài toán này chúng ta sẽ thử tính độ dịch chuyển theo phương thẳng đứng của viên đạn.</a:t>
            </a:r>
          </a:p>
        </p:txBody>
      </p:sp>
      <p:sp>
        <p:nvSpPr>
          <p:cNvPr id="2" name="Title 1"/>
          <p:cNvSpPr>
            <a:spLocks noGrp="1"/>
          </p:cNvSpPr>
          <p:nvPr>
            <p:ph type="title"/>
          </p:nvPr>
        </p:nvSpPr>
        <p:spPr/>
        <p:txBody>
          <a:bodyPr/>
          <a:lstStyle/>
          <a:p>
            <a:r>
              <a:rPr lang="en-US"/>
              <a:t>Bài 12: Chuyển động ném</a:t>
            </a:r>
          </a:p>
        </p:txBody>
      </p:sp>
      <p:pic>
        <p:nvPicPr>
          <p:cNvPr id="4" name="Picture 3"/>
          <p:cNvPicPr>
            <a:picLocks noChangeAspect="1"/>
          </p:cNvPicPr>
          <p:nvPr/>
        </p:nvPicPr>
        <p:blipFill>
          <a:blip r:embed="rId2"/>
          <a:stretch>
            <a:fillRect/>
          </a:stretch>
        </p:blipFill>
        <p:spPr>
          <a:xfrm>
            <a:off x="7126515" y="1075766"/>
            <a:ext cx="4769076" cy="4897753"/>
          </a:xfrm>
          <a:prstGeom prst="rect">
            <a:avLst/>
          </a:prstGeom>
        </p:spPr>
      </p:pic>
    </p:spTree>
    <p:extLst>
      <p:ext uri="{BB962C8B-B14F-4D97-AF65-F5344CB8AC3E}">
        <p14:creationId xmlns:p14="http://schemas.microsoft.com/office/powerpoint/2010/main" val="1151185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075766"/>
            <a:ext cx="10018713" cy="4255151"/>
          </a:xfrm>
        </p:spPr>
        <p:txBody>
          <a:bodyPr>
            <a:normAutofit lnSpcReduction="10000"/>
          </a:bodyPr>
          <a:lstStyle/>
          <a:p>
            <a:r>
              <a:rPr lang="en-US" smtClean="0"/>
              <a:t>HĐ 3: Luyện tập</a:t>
            </a:r>
          </a:p>
          <a:p>
            <a:pPr marL="115888" lvl="3" indent="0">
              <a:buNone/>
            </a:pPr>
            <a:r>
              <a:rPr lang="en-US" b="1" smtClean="0"/>
              <a:t>Bài tập 1: Xạ thủ bắn tỉa</a:t>
            </a:r>
          </a:p>
          <a:p>
            <a:pPr marL="115888" lvl="3" indent="0">
              <a:buNone/>
            </a:pPr>
            <a:r>
              <a:rPr lang="en-US" smtClean="0"/>
              <a:t>Biết rằng viên đạn của khẩu súng </a:t>
            </a:r>
            <a:r>
              <a:rPr lang="en-US"/>
              <a:t>McMillan TAC-50</a:t>
            </a:r>
            <a:r>
              <a:rPr lang="en-US" smtClean="0"/>
              <a:t> có vận tốc đầu 800 m/s, được bắn cách mục tiêu 3,5 km theo phương ngang.</a:t>
            </a:r>
          </a:p>
          <a:p>
            <a:pPr marL="115888" lvl="3" indent="0">
              <a:buNone/>
            </a:pPr>
            <a:r>
              <a:rPr lang="en-US" smtClean="0"/>
              <a:t>	a. Sau bao lâu kể từ lúc bắn viên đạn tới mục tiêu?</a:t>
            </a:r>
          </a:p>
          <a:p>
            <a:pPr marL="115888" lvl="3" indent="0">
              <a:buNone/>
            </a:pPr>
            <a:r>
              <a:rPr lang="en-US"/>
              <a:t>	</a:t>
            </a:r>
            <a:r>
              <a:rPr lang="en-US" smtClean="0"/>
              <a:t>b. Viên đạn đi lệch theo phương thẳng đứng một đoạn bao nhiêu?</a:t>
            </a:r>
            <a:endParaRPr lang="en-US"/>
          </a:p>
        </p:txBody>
      </p:sp>
      <p:sp>
        <p:nvSpPr>
          <p:cNvPr id="2" name="Title 1"/>
          <p:cNvSpPr>
            <a:spLocks noGrp="1"/>
          </p:cNvSpPr>
          <p:nvPr>
            <p:ph type="title"/>
          </p:nvPr>
        </p:nvSpPr>
        <p:spPr/>
        <p:txBody>
          <a:bodyPr/>
          <a:lstStyle/>
          <a:p>
            <a:r>
              <a:rPr lang="en-US"/>
              <a:t>Bài 12: Chuyển động ném</a:t>
            </a:r>
          </a:p>
        </p:txBody>
      </p:sp>
      <p:pic>
        <p:nvPicPr>
          <p:cNvPr id="5" name="Picture 4"/>
          <p:cNvPicPr>
            <a:picLocks noChangeAspect="1"/>
          </p:cNvPicPr>
          <p:nvPr/>
        </p:nvPicPr>
        <p:blipFill>
          <a:blip r:embed="rId2"/>
          <a:stretch>
            <a:fillRect/>
          </a:stretch>
        </p:blipFill>
        <p:spPr>
          <a:xfrm>
            <a:off x="1625717" y="5057961"/>
            <a:ext cx="10086975" cy="1323975"/>
          </a:xfrm>
          <a:prstGeom prst="rect">
            <a:avLst/>
          </a:prstGeom>
        </p:spPr>
      </p:pic>
    </p:spTree>
    <p:extLst>
      <p:ext uri="{BB962C8B-B14F-4D97-AF65-F5344CB8AC3E}">
        <p14:creationId xmlns:p14="http://schemas.microsoft.com/office/powerpoint/2010/main" val="524449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3572276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630" y="291503"/>
            <a:ext cx="3611203" cy="3093140"/>
          </a:xfrm>
          <a:prstGeom prst="rect">
            <a:avLst/>
          </a:prstGeom>
          <a:ln>
            <a:noFill/>
          </a:ln>
          <a:effectLst>
            <a:outerShdw blurRad="292100" dist="139700" dir="2700000" algn="tl" rotWithShape="0">
              <a:srgbClr val="333333">
                <a:alpha val="65000"/>
              </a:srgbClr>
            </a:outerShdw>
          </a:effectLst>
        </p:spPr>
      </p:pic>
      <p:pic>
        <p:nvPicPr>
          <p:cNvPr id="5" name="Picture 2" descr="Đại bác khai hỏa 21 loạt mừng Quốc khánh - VnEx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316" y="3663416"/>
            <a:ext cx="4298662" cy="2862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descr="Bóng mềm, bóng cứng… và ẩn dụ bóng chày trong tiếng Anh thời sự - Luật Khoa  tạp ch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361" y="399076"/>
            <a:ext cx="4305556" cy="23978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7636500" y="3138984"/>
            <a:ext cx="3178147" cy="3387341"/>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4294967295"/>
          </p:nvPr>
        </p:nvSpPr>
        <p:spPr>
          <a:xfrm rot="501417">
            <a:off x="1054167" y="6476501"/>
            <a:ext cx="551167" cy="365125"/>
          </a:xfrm>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150578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022300" y="489191"/>
            <a:ext cx="2410934" cy="2410934"/>
          </a:xfrm>
          <a:prstGeom prst="rect">
            <a:avLst/>
          </a:prstGeom>
        </p:spPr>
      </p:pic>
      <p:sp>
        <p:nvSpPr>
          <p:cNvPr id="8" name="Rectangle 7"/>
          <p:cNvSpPr/>
          <p:nvPr/>
        </p:nvSpPr>
        <p:spPr>
          <a:xfrm>
            <a:off x="1756694" y="2121174"/>
            <a:ext cx="9879629" cy="923330"/>
          </a:xfrm>
          <a:prstGeom prst="rect">
            <a:avLst/>
          </a:prstGeom>
          <a:noFill/>
        </p:spPr>
        <p:txBody>
          <a:bodyPr wrap="none" lIns="91440" tIns="45720" rIns="91440" bIns="45720">
            <a:spAutoFit/>
          </a:bodyPr>
          <a:lstStyle/>
          <a:p>
            <a:r>
              <a:rPr lang="en-US" sz="5400" b="1"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BÀI 12: CHUYỂN ĐỘNG NÉM </a:t>
            </a:r>
            <a:endParaRPr lang="en-US" sz="5400" b="1">
              <a:ln w="9525">
                <a:solidFill>
                  <a:schemeClr val="bg1"/>
                </a:solidFill>
                <a:prstDash val="solid"/>
              </a:ln>
              <a:solidFill>
                <a:srgbClr val="00206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9" name="TextBox 8"/>
          <p:cNvSpPr txBox="1"/>
          <p:nvPr/>
        </p:nvSpPr>
        <p:spPr>
          <a:xfrm>
            <a:off x="6003800" y="3316405"/>
            <a:ext cx="5452647" cy="1305037"/>
          </a:xfrm>
          <a:prstGeom prst="rect">
            <a:avLst/>
          </a:prstGeom>
          <a:noFill/>
        </p:spPr>
        <p:txBody>
          <a:bodyPr wrap="none" rtlCol="0">
            <a:spAutoFit/>
          </a:bodyPr>
          <a:lstStyle/>
          <a:p>
            <a:pPr marL="457200" indent="-457200" algn="r">
              <a:lnSpc>
                <a:spcPct val="150000"/>
              </a:lnSpc>
              <a:buFont typeface="Wingdings" panose="05000000000000000000" pitchFamily="2" charset="2"/>
              <a:buChar char="Ø"/>
            </a:pPr>
            <a:r>
              <a:rPr lang="en-US" sz="2800" smtClean="0">
                <a:latin typeface="Cambria" panose="02040503050406030204" pitchFamily="18" charset="0"/>
                <a:ea typeface="Cambria" panose="02040503050406030204" pitchFamily="18" charset="0"/>
                <a:sym typeface="Wingdings" panose="05000000000000000000" pitchFamily="2" charset="2"/>
              </a:rPr>
              <a:t>Tiết 1: Chuyển động ném ngang</a:t>
            </a:r>
          </a:p>
          <a:p>
            <a:pPr marL="457200" indent="-457200" algn="r">
              <a:lnSpc>
                <a:spcPct val="150000"/>
              </a:lnSpc>
              <a:buFont typeface="Wingdings" panose="05000000000000000000" pitchFamily="2" charset="2"/>
              <a:buChar char="Ø"/>
            </a:pPr>
            <a:r>
              <a:rPr lang="en-US" sz="2800" smtClean="0">
                <a:latin typeface="Cambria" panose="02040503050406030204" pitchFamily="18" charset="0"/>
                <a:ea typeface="Cambria" panose="02040503050406030204" pitchFamily="18" charset="0"/>
                <a:sym typeface="Wingdings" panose="05000000000000000000" pitchFamily="2" charset="2"/>
              </a:rPr>
              <a:t>Tiết 2: Chuyển động ném xiên</a:t>
            </a:r>
            <a:endParaRPr lang="en-US" sz="2800">
              <a:latin typeface="Cambria" panose="02040503050406030204" pitchFamily="18" charset="0"/>
              <a:ea typeface="Cambria" panose="02040503050406030204" pitchFamily="18" charset="0"/>
            </a:endParaRPr>
          </a:p>
        </p:txBody>
      </p:sp>
      <p:pic>
        <p:nvPicPr>
          <p:cNvPr id="12290" name="Picture 2" descr="Hướng dẫn ném bóng rổ bằng phương pháp FOREST - Bóng rổ 24h. Tin tức bóng rổ"/>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08" b="100000" l="14286" r="51000"/>
                    </a14:imgEffect>
                  </a14:imgLayer>
                </a14:imgProps>
              </a:ext>
              <a:ext uri="{28A0092B-C50C-407E-A947-70E740481C1C}">
                <a14:useLocalDpi xmlns:a14="http://schemas.microsoft.com/office/drawing/2010/main" val="0"/>
              </a:ext>
            </a:extLst>
          </a:blip>
          <a:srcRect l="9750" r="44400"/>
          <a:stretch/>
        </p:blipFill>
        <p:spPr bwMode="auto">
          <a:xfrm>
            <a:off x="-723330" y="2121174"/>
            <a:ext cx="3858652" cy="473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368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429500" y="3285611"/>
            <a:ext cx="4762500" cy="3152775"/>
          </a:xfrm>
          <a:prstGeom prst="rect">
            <a:avLst/>
          </a:prstGeom>
        </p:spPr>
      </p:pic>
      <p:sp>
        <p:nvSpPr>
          <p:cNvPr id="2" name="Title 1"/>
          <p:cNvSpPr>
            <a:spLocks noGrp="1"/>
          </p:cNvSpPr>
          <p:nvPr>
            <p:ph type="title"/>
          </p:nvPr>
        </p:nvSpPr>
        <p:spPr/>
        <p:txBody>
          <a:bodyPr/>
          <a:lstStyle/>
          <a:p>
            <a:r>
              <a:rPr lang="en-US" smtClean="0"/>
              <a:t>Bài 12: Chuyển động ném</a:t>
            </a:r>
            <a:endParaRPr lang="en-US"/>
          </a:p>
        </p:txBody>
      </p:sp>
      <p:sp>
        <p:nvSpPr>
          <p:cNvPr id="3" name="Content Placeholder 2"/>
          <p:cNvSpPr>
            <a:spLocks noGrp="1"/>
          </p:cNvSpPr>
          <p:nvPr>
            <p:ph idx="1"/>
          </p:nvPr>
        </p:nvSpPr>
        <p:spPr/>
        <p:txBody>
          <a:bodyPr/>
          <a:lstStyle/>
          <a:p>
            <a:r>
              <a:rPr lang="en-US" smtClean="0"/>
              <a:t>HĐ 1: Mở đầu</a:t>
            </a:r>
          </a:p>
          <a:p>
            <a:pPr marL="914400" lvl="2" indent="0">
              <a:buNone/>
            </a:pPr>
            <a:r>
              <a:rPr lang="en-US" smtClean="0"/>
              <a:t>Khi tìm hiểu về một vật được ném ngang, chúng ta cần khảo sát những vấn đề gì? Em hãy đặt các câu hỏi cần nghiên cứu về chuyển động ném ngang.</a:t>
            </a:r>
            <a:endParaRPr lang="en-US"/>
          </a:p>
        </p:txBody>
      </p:sp>
      <p:sp>
        <p:nvSpPr>
          <p:cNvPr id="4" name="Slide Number Placeholder 3"/>
          <p:cNvSpPr>
            <a:spLocks noGrp="1"/>
          </p:cNvSpPr>
          <p:nvPr>
            <p:ph type="sldNum" sz="quarter" idx="4294967295"/>
          </p:nvPr>
        </p:nvSpPr>
        <p:spPr>
          <a:xfrm rot="501417">
            <a:off x="1054167" y="6476501"/>
            <a:ext cx="551167" cy="365125"/>
          </a:xfrm>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855230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12: Chuyển động ném</a:t>
            </a:r>
          </a:p>
        </p:txBody>
      </p:sp>
      <p:sp>
        <p:nvSpPr>
          <p:cNvPr id="3" name="Content Placeholder 2"/>
          <p:cNvSpPr>
            <a:spLocks noGrp="1"/>
          </p:cNvSpPr>
          <p:nvPr>
            <p:ph idx="1"/>
          </p:nvPr>
        </p:nvSpPr>
        <p:spPr>
          <a:xfrm>
            <a:off x="1306891" y="1291118"/>
            <a:ext cx="6540574" cy="4513729"/>
          </a:xfrm>
        </p:spPr>
        <p:txBody>
          <a:bodyPr>
            <a:normAutofit lnSpcReduction="10000"/>
          </a:bodyPr>
          <a:lstStyle/>
          <a:p>
            <a:r>
              <a:rPr lang="en-US" smtClean="0">
                <a:solidFill>
                  <a:srgbClr val="0070C0"/>
                </a:solidFill>
              </a:rPr>
              <a:t>HĐ 2: Hình thành kiến thức</a:t>
            </a:r>
          </a:p>
          <a:p>
            <a:pPr marL="1028700" lvl="1" indent="-571500">
              <a:buClrTx/>
              <a:buSzPct val="100000"/>
              <a:buFont typeface="+mj-lt"/>
              <a:buAutoNum type="romanUcPeriod"/>
            </a:pPr>
            <a:r>
              <a:rPr lang="en-US" b="1" smtClean="0"/>
              <a:t>CHUYỂN ĐỘNG NÉM NGANG</a:t>
            </a:r>
          </a:p>
          <a:p>
            <a:pPr marL="1485900" lvl="2" indent="-571500">
              <a:buClrTx/>
              <a:buSzPct val="100000"/>
              <a:buFont typeface="+mj-lt"/>
              <a:buAutoNum type="arabicPeriod"/>
            </a:pPr>
            <a:r>
              <a:rPr lang="en-US" b="1" smtClean="0"/>
              <a:t>Khái niệm</a:t>
            </a:r>
          </a:p>
          <a:p>
            <a:pPr marL="1597025" lvl="3" indent="-571500" algn="just">
              <a:buClrTx/>
              <a:buSzPct val="100000"/>
              <a:buFont typeface="Wingdings" panose="05000000000000000000" pitchFamily="2" charset="2"/>
              <a:buChar char="Ø"/>
            </a:pPr>
            <a:r>
              <a:rPr lang="en-US" sz="2800"/>
              <a:t>Chuyển động ném ngang là chuyển động có vận tốc ban đầu theo phương nằm ngang và chuyển động dưới tác dụng của trọng lực.</a:t>
            </a:r>
          </a:p>
          <a:p>
            <a:pPr marL="1257300" lvl="3" indent="0">
              <a:buClrTx/>
              <a:buSzPct val="100000"/>
              <a:buNone/>
            </a:pPr>
            <a:r>
              <a:rPr lang="en-US" smtClean="0"/>
              <a:t> </a:t>
            </a:r>
          </a:p>
          <a:p>
            <a:pPr lvl="2">
              <a:buClrTx/>
              <a:buSzPct val="100000"/>
            </a:pPr>
            <a:endParaRPr lang="en-US"/>
          </a:p>
        </p:txBody>
      </p:sp>
      <p:pic>
        <p:nvPicPr>
          <p:cNvPr id="3074" name="Picture 2" descr="Chuyên đề chuyển động ném ngang, ném xiên, vật lí phổ thông | VẬT LÍ PHỔ  T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885" y="2594188"/>
            <a:ext cx="3908140" cy="233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674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12: Chuyển động ném</a:t>
            </a:r>
          </a:p>
        </p:txBody>
      </p:sp>
      <p:sp>
        <p:nvSpPr>
          <p:cNvPr id="3" name="Content Placeholder 2"/>
          <p:cNvSpPr>
            <a:spLocks noGrp="1"/>
          </p:cNvSpPr>
          <p:nvPr>
            <p:ph idx="1"/>
          </p:nvPr>
        </p:nvSpPr>
        <p:spPr/>
        <p:txBody>
          <a:bodyPr>
            <a:normAutofit lnSpcReduction="10000"/>
          </a:bodyPr>
          <a:lstStyle/>
          <a:p>
            <a:r>
              <a:rPr lang="en-US" smtClean="0"/>
              <a:t>HĐ 2: Hình thành kiến thức</a:t>
            </a:r>
          </a:p>
          <a:p>
            <a:pPr lvl="1"/>
            <a:r>
              <a:rPr lang="en-US" smtClean="0"/>
              <a:t>CHUYỂN ĐỘNG NÉM NGANG</a:t>
            </a:r>
          </a:p>
          <a:p>
            <a:pPr lvl="2">
              <a:buFont typeface="+mj-lt"/>
              <a:buAutoNum type="arabicPeriod" startAt="2"/>
            </a:pPr>
            <a:r>
              <a:rPr lang="en-US" b="1" smtClean="0"/>
              <a:t>Phân tích chuyển động ném ngang</a:t>
            </a:r>
          </a:p>
          <a:p>
            <a:pPr marL="1828800" lvl="3" indent="-457200">
              <a:buFont typeface="+mj-lt"/>
              <a:buAutoNum type="alphaLcPeriod"/>
            </a:pPr>
            <a:r>
              <a:rPr lang="en-US" sz="2800" i="1" smtClean="0"/>
              <a:t>Thí nghiệm</a:t>
            </a:r>
          </a:p>
          <a:p>
            <a:pPr marL="1828800" lvl="3" indent="-457200">
              <a:buFont typeface="+mj-lt"/>
              <a:buAutoNum type="alphaLcPeriod"/>
            </a:pPr>
            <a:r>
              <a:rPr lang="en-US" sz="2800" i="1" smtClean="0"/>
              <a:t>Phân tích</a:t>
            </a:r>
          </a:p>
          <a:p>
            <a:pPr marL="1651000" lvl="3" indent="-287338" algn="just"/>
            <a:r>
              <a:rPr lang="en-US" sz="2800" smtClean="0"/>
              <a:t>Phân tích chuyển động ném ngang thành hai thành phần: theo phương thẳng đứng và phương nằm ngang</a:t>
            </a:r>
          </a:p>
          <a:p>
            <a:pPr marL="1651000" lvl="3" indent="-287338"/>
            <a:r>
              <a:rPr lang="en-US" sz="2800" smtClean="0"/>
              <a:t>Tính chất của từng chuyển động:</a:t>
            </a:r>
          </a:p>
          <a:p>
            <a:pPr lvl="3"/>
            <a:endParaRPr lang="en-US"/>
          </a:p>
        </p:txBody>
      </p:sp>
    </p:spTree>
    <p:extLst>
      <p:ext uri="{BB962C8B-B14F-4D97-AF65-F5344CB8AC3E}">
        <p14:creationId xmlns:p14="http://schemas.microsoft.com/office/powerpoint/2010/main" val="869658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12: Chuyển động ném</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936602493"/>
                  </p:ext>
                </p:extLst>
              </p:nvPr>
            </p:nvGraphicFramePr>
            <p:xfrm>
              <a:off x="1214651" y="1232314"/>
              <a:ext cx="10462497" cy="5141190"/>
            </p:xfrm>
            <a:graphic>
              <a:graphicData uri="http://schemas.openxmlformats.org/drawingml/2006/table">
                <a:tbl>
                  <a:tblPr firstRow="1" bandRow="1">
                    <a:tableStyleId>{5C22544A-7EE6-4342-B048-85BDC9FD1C3A}</a:tableStyleId>
                  </a:tblPr>
                  <a:tblGrid>
                    <a:gridCol w="2504091">
                      <a:extLst>
                        <a:ext uri="{9D8B030D-6E8A-4147-A177-3AD203B41FA5}">
                          <a16:colId xmlns:a16="http://schemas.microsoft.com/office/drawing/2014/main" val="665737183"/>
                        </a:ext>
                      </a:extLst>
                    </a:gridCol>
                    <a:gridCol w="3988549">
                      <a:extLst>
                        <a:ext uri="{9D8B030D-6E8A-4147-A177-3AD203B41FA5}">
                          <a16:colId xmlns:a16="http://schemas.microsoft.com/office/drawing/2014/main" val="1912340606"/>
                        </a:ext>
                      </a:extLst>
                    </a:gridCol>
                    <a:gridCol w="3969857">
                      <a:extLst>
                        <a:ext uri="{9D8B030D-6E8A-4147-A177-3AD203B41FA5}">
                          <a16:colId xmlns:a16="http://schemas.microsoft.com/office/drawing/2014/main" val="826595773"/>
                        </a:ext>
                      </a:extLst>
                    </a:gridCol>
                  </a:tblGrid>
                  <a:tr h="0">
                    <a:tc>
                      <a:txBody>
                        <a:bodyPr/>
                        <a:lstStyle/>
                        <a:p>
                          <a:pPr algn="ctr"/>
                          <a:r>
                            <a:rPr lang="en-US" sz="2400" smtClean="0">
                              <a:solidFill>
                                <a:schemeClr val="tx1"/>
                              </a:solidFill>
                              <a:latin typeface="Cambria" panose="02040503050406030204" pitchFamily="18" charset="0"/>
                              <a:ea typeface="Cambria" panose="02040503050406030204" pitchFamily="18" charset="0"/>
                            </a:rPr>
                            <a:t>Nội</a:t>
                          </a:r>
                          <a:r>
                            <a:rPr lang="en-US" sz="2400" baseline="0" smtClean="0">
                              <a:solidFill>
                                <a:schemeClr val="tx1"/>
                              </a:solidFill>
                              <a:latin typeface="Cambria" panose="02040503050406030204" pitchFamily="18" charset="0"/>
                              <a:ea typeface="Cambria" panose="02040503050406030204" pitchFamily="18" charset="0"/>
                            </a:rPr>
                            <a:t> dung</a:t>
                          </a:r>
                          <a:endParaRPr lang="en-US" sz="2400">
                            <a:solidFill>
                              <a:schemeClr val="tx1"/>
                            </a:solidFill>
                            <a:latin typeface="Cambria" panose="02040503050406030204" pitchFamily="18" charset="0"/>
                            <a:ea typeface="Cambria" panose="02040503050406030204" pitchFamily="18" charset="0"/>
                          </a:endParaRPr>
                        </a:p>
                      </a:txBody>
                      <a:tcPr anchor="ctr"/>
                    </a:tc>
                    <a:tc>
                      <a:txBody>
                        <a:bodyPr/>
                        <a:lstStyle/>
                        <a:p>
                          <a:pPr algn="ctr"/>
                          <a:r>
                            <a:rPr lang="en-US" sz="2400" smtClean="0">
                              <a:solidFill>
                                <a:schemeClr val="tx1"/>
                              </a:solidFill>
                              <a:latin typeface="Cambria" panose="02040503050406030204" pitchFamily="18" charset="0"/>
                              <a:ea typeface="Cambria" panose="02040503050406030204" pitchFamily="18" charset="0"/>
                            </a:rPr>
                            <a:t>Thành</a:t>
                          </a:r>
                          <a:r>
                            <a:rPr lang="en-US" sz="2400" baseline="0" smtClean="0">
                              <a:solidFill>
                                <a:schemeClr val="tx1"/>
                              </a:solidFill>
                              <a:latin typeface="Cambria" panose="02040503050406030204" pitchFamily="18" charset="0"/>
                              <a:ea typeface="Cambria" panose="02040503050406030204" pitchFamily="18" charset="0"/>
                            </a:rPr>
                            <a:t> phần chuyển động theo phương thẳng đứng</a:t>
                          </a:r>
                          <a:endParaRPr lang="en-US" sz="2400">
                            <a:solidFill>
                              <a:schemeClr val="tx1"/>
                            </a:solidFill>
                            <a:latin typeface="Cambria" panose="02040503050406030204" pitchFamily="18" charset="0"/>
                            <a:ea typeface="Cambria" panose="02040503050406030204" pitchFamily="18" charset="0"/>
                          </a:endParaRPr>
                        </a:p>
                      </a:txBody>
                      <a:tcPr anchor="ctr"/>
                    </a:tc>
                    <a:tc>
                      <a:txBody>
                        <a:bodyPr/>
                        <a:lstStyle/>
                        <a:p>
                          <a:pPr algn="ctr"/>
                          <a:r>
                            <a:rPr lang="en-US" sz="2400" smtClean="0">
                              <a:solidFill>
                                <a:schemeClr val="tx1"/>
                              </a:solidFill>
                              <a:latin typeface="Cambria" panose="02040503050406030204" pitchFamily="18" charset="0"/>
                              <a:ea typeface="Cambria" panose="02040503050406030204" pitchFamily="18" charset="0"/>
                            </a:rPr>
                            <a:t>Thành</a:t>
                          </a:r>
                          <a:r>
                            <a:rPr lang="en-US" sz="2400" baseline="0" smtClean="0">
                              <a:solidFill>
                                <a:schemeClr val="tx1"/>
                              </a:solidFill>
                              <a:latin typeface="Cambria" panose="02040503050406030204" pitchFamily="18" charset="0"/>
                              <a:ea typeface="Cambria" panose="02040503050406030204" pitchFamily="18" charset="0"/>
                            </a:rPr>
                            <a:t> phần chuyển động theo phương ngang</a:t>
                          </a:r>
                          <a:endParaRPr lang="en-US" sz="2400">
                            <a:solidFill>
                              <a:schemeClr val="tx1"/>
                            </a:solidFill>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695251997"/>
                      </a:ext>
                    </a:extLst>
                  </a:tr>
                  <a:tr h="520498">
                    <a:tc>
                      <a:txBody>
                        <a:bodyPr/>
                        <a:lstStyle/>
                        <a:p>
                          <a:r>
                            <a:rPr lang="en-US" sz="2400" smtClean="0">
                              <a:latin typeface="Cambria" panose="02040503050406030204" pitchFamily="18" charset="0"/>
                              <a:ea typeface="Cambria" panose="02040503050406030204" pitchFamily="18" charset="0"/>
                            </a:rPr>
                            <a:t>Loại</a:t>
                          </a:r>
                          <a:r>
                            <a:rPr lang="en-US" sz="2400" baseline="0" smtClean="0">
                              <a:latin typeface="Cambria" panose="02040503050406030204" pitchFamily="18" charset="0"/>
                              <a:ea typeface="Cambria" panose="02040503050406030204" pitchFamily="18" charset="0"/>
                            </a:rPr>
                            <a:t> chuyển động</a:t>
                          </a:r>
                          <a:endParaRPr lang="en-US" sz="2400">
                            <a:latin typeface="Cambria" panose="02040503050406030204" pitchFamily="18" charset="0"/>
                            <a:ea typeface="Cambria" panose="02040503050406030204" pitchFamily="18" charset="0"/>
                          </a:endParaRPr>
                        </a:p>
                      </a:txBody>
                      <a:tcPr anchor="ctr"/>
                    </a:tc>
                    <a:tc>
                      <a:txBody>
                        <a:bodyPr/>
                        <a:lstStyle/>
                        <a:p>
                          <a:pPr algn="ctr"/>
                          <a:r>
                            <a:rPr lang="en-US" sz="2400" smtClean="0">
                              <a:latin typeface="Cambria" panose="02040503050406030204" pitchFamily="18" charset="0"/>
                              <a:ea typeface="Cambria" panose="02040503050406030204" pitchFamily="18" charset="0"/>
                            </a:rPr>
                            <a:t>Chuyển</a:t>
                          </a:r>
                          <a:r>
                            <a:rPr lang="en-US" sz="2400" baseline="0" smtClean="0">
                              <a:latin typeface="Cambria" panose="02040503050406030204" pitchFamily="18" charset="0"/>
                              <a:ea typeface="Cambria" panose="02040503050406030204" pitchFamily="18" charset="0"/>
                            </a:rPr>
                            <a:t> động r</a:t>
                          </a:r>
                          <a:r>
                            <a:rPr lang="en-US" sz="2400" smtClean="0">
                              <a:latin typeface="Cambria" panose="02040503050406030204" pitchFamily="18" charset="0"/>
                              <a:ea typeface="Cambria" panose="02040503050406030204" pitchFamily="18" charset="0"/>
                            </a:rPr>
                            <a:t>ơi</a:t>
                          </a:r>
                          <a:r>
                            <a:rPr lang="en-US" sz="2400" baseline="0" smtClean="0">
                              <a:latin typeface="Cambria" panose="02040503050406030204" pitchFamily="18" charset="0"/>
                              <a:ea typeface="Cambria" panose="02040503050406030204" pitchFamily="18" charset="0"/>
                            </a:rPr>
                            <a:t> tự do</a:t>
                          </a:r>
                          <a:endParaRPr lang="en-US" sz="2400">
                            <a:latin typeface="Cambria" panose="02040503050406030204" pitchFamily="18" charset="0"/>
                            <a:ea typeface="Cambria" panose="02040503050406030204" pitchFamily="18" charset="0"/>
                          </a:endParaRPr>
                        </a:p>
                      </a:txBody>
                      <a:tcPr anchor="ctr"/>
                    </a:tc>
                    <a:tc>
                      <a:txBody>
                        <a:bodyPr/>
                        <a:lstStyle/>
                        <a:p>
                          <a:pPr algn="ctr"/>
                          <a:r>
                            <a:rPr lang="en-US" sz="2400" smtClean="0">
                              <a:latin typeface="Cambria" panose="02040503050406030204" pitchFamily="18" charset="0"/>
                              <a:ea typeface="Cambria" panose="02040503050406030204" pitchFamily="18" charset="0"/>
                            </a:rPr>
                            <a:t>Chuyển</a:t>
                          </a:r>
                          <a:r>
                            <a:rPr lang="en-US" sz="2400" baseline="0" smtClean="0">
                              <a:latin typeface="Cambria" panose="02040503050406030204" pitchFamily="18" charset="0"/>
                              <a:ea typeface="Cambria" panose="02040503050406030204" pitchFamily="18" charset="0"/>
                            </a:rPr>
                            <a:t> động thẳng đều</a:t>
                          </a:r>
                          <a:endParaRPr lang="en-US" sz="240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66084438"/>
                      </a:ext>
                    </a:extLst>
                  </a:tr>
                  <a:tr h="588297">
                    <a:tc>
                      <a:txBody>
                        <a:bodyPr/>
                        <a:lstStyle/>
                        <a:p>
                          <a:r>
                            <a:rPr lang="en-US" sz="2400" baseline="0" smtClean="0">
                              <a:latin typeface="Cambria" panose="02040503050406030204" pitchFamily="18" charset="0"/>
                              <a:ea typeface="Cambria" panose="02040503050406030204" pitchFamily="18" charset="0"/>
                            </a:rPr>
                            <a:t>Vận tốc ban đầu</a:t>
                          </a:r>
                          <a:endParaRPr lang="en-US" sz="2400">
                            <a:latin typeface="Cambria" panose="02040503050406030204" pitchFamily="18" charset="0"/>
                            <a:ea typeface="Cambria" panose="02040503050406030204" pitchFamily="18" charset="0"/>
                          </a:endParaRPr>
                        </a:p>
                      </a:txBody>
                      <a:tcPr anchor="ctr"/>
                    </a:tc>
                    <a:tc>
                      <a:txBody>
                        <a:bodyPr/>
                        <a:lstStyle/>
                        <a:p>
                          <a:pPr algn="ctr"/>
                          <a:r>
                            <a:rPr lang="en-US" sz="2400" i="1" smtClean="0">
                              <a:latin typeface="Cambria" panose="02040503050406030204" pitchFamily="18" charset="0"/>
                              <a:ea typeface="Cambria" panose="02040503050406030204" pitchFamily="18" charset="0"/>
                            </a:rPr>
                            <a:t>v</a:t>
                          </a:r>
                          <a:r>
                            <a:rPr lang="en-US" sz="2400" baseline="-25000" smtClean="0">
                              <a:latin typeface="Cambria" panose="02040503050406030204" pitchFamily="18" charset="0"/>
                              <a:ea typeface="Cambria" panose="02040503050406030204" pitchFamily="18" charset="0"/>
                            </a:rPr>
                            <a:t>0x</a:t>
                          </a:r>
                          <a:r>
                            <a:rPr lang="en-US" sz="2400" baseline="0" smtClean="0">
                              <a:latin typeface="Cambria" panose="02040503050406030204" pitchFamily="18" charset="0"/>
                              <a:ea typeface="Cambria" panose="02040503050406030204" pitchFamily="18" charset="0"/>
                            </a:rPr>
                            <a:t> = </a:t>
                          </a:r>
                          <a:r>
                            <a:rPr lang="en-US" sz="2400" i="1" baseline="0" smtClean="0">
                              <a:latin typeface="Cambria" panose="02040503050406030204" pitchFamily="18" charset="0"/>
                              <a:ea typeface="Cambria" panose="02040503050406030204" pitchFamily="18" charset="0"/>
                            </a:rPr>
                            <a:t>v</a:t>
                          </a:r>
                          <a:r>
                            <a:rPr lang="en-US" sz="2400" baseline="-25000" smtClean="0">
                              <a:latin typeface="Cambria" panose="02040503050406030204" pitchFamily="18" charset="0"/>
                              <a:ea typeface="Cambria" panose="02040503050406030204" pitchFamily="18" charset="0"/>
                            </a:rPr>
                            <a:t>0</a:t>
                          </a:r>
                          <a:endParaRPr lang="en-US" sz="2400">
                            <a:latin typeface="Cambria" panose="02040503050406030204" pitchFamily="18" charset="0"/>
                            <a:ea typeface="Cambria" panose="02040503050406030204" pitchFamily="18"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i="1" baseline="0" smtClean="0">
                              <a:latin typeface="Cambria" panose="02040503050406030204" pitchFamily="18" charset="0"/>
                              <a:ea typeface="Cambria" panose="02040503050406030204" pitchFamily="18" charset="0"/>
                            </a:rPr>
                            <a:t>v</a:t>
                          </a:r>
                          <a:r>
                            <a:rPr lang="en-US" sz="2400" baseline="-25000" smtClean="0">
                              <a:latin typeface="Cambria" panose="02040503050406030204" pitchFamily="18" charset="0"/>
                              <a:ea typeface="Cambria" panose="02040503050406030204" pitchFamily="18" charset="0"/>
                            </a:rPr>
                            <a:t>0y</a:t>
                          </a:r>
                          <a:r>
                            <a:rPr lang="en-US" sz="2400" baseline="0" smtClean="0">
                              <a:latin typeface="Cambria" panose="02040503050406030204" pitchFamily="18" charset="0"/>
                              <a:ea typeface="Cambria" panose="02040503050406030204" pitchFamily="18" charset="0"/>
                            </a:rPr>
                            <a:t> = 0</a:t>
                          </a:r>
                          <a:endParaRPr lang="en-US" sz="2400" smtClean="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4277711498"/>
                      </a:ext>
                    </a:extLst>
                  </a:tr>
                  <a:tr h="520498">
                    <a:tc>
                      <a:txBody>
                        <a:bodyPr/>
                        <a:lstStyle/>
                        <a:p>
                          <a:r>
                            <a:rPr lang="en-US" sz="2400" smtClean="0">
                              <a:latin typeface="Cambria" panose="02040503050406030204" pitchFamily="18" charset="0"/>
                              <a:ea typeface="Cambria" panose="02040503050406030204" pitchFamily="18" charset="0"/>
                            </a:rPr>
                            <a:t>Vận</a:t>
                          </a:r>
                          <a:r>
                            <a:rPr lang="en-US" sz="2400" baseline="0" smtClean="0">
                              <a:latin typeface="Cambria" panose="02040503050406030204" pitchFamily="18" charset="0"/>
                              <a:ea typeface="Cambria" panose="02040503050406030204" pitchFamily="18" charset="0"/>
                            </a:rPr>
                            <a:t> tốc tại thời điểm t</a:t>
                          </a:r>
                          <a:endParaRPr lang="en-US" sz="2400">
                            <a:latin typeface="Cambria" panose="02040503050406030204" pitchFamily="18" charset="0"/>
                            <a:ea typeface="Cambria" panose="02040503050406030204" pitchFamily="18" charset="0"/>
                          </a:endParaRPr>
                        </a:p>
                      </a:txBody>
                      <a:tcPr anchor="ctr"/>
                    </a:tc>
                    <a:tc>
                      <a:txBody>
                        <a:bodyPr/>
                        <a:lstStyle/>
                        <a:p>
                          <a:pPr algn="ctr"/>
                          <a:r>
                            <a:rPr lang="en-US" sz="2400" i="1" baseline="0" smtClean="0">
                              <a:latin typeface="Cambria" panose="02040503050406030204" pitchFamily="18" charset="0"/>
                              <a:ea typeface="Cambria" panose="02040503050406030204" pitchFamily="18" charset="0"/>
                            </a:rPr>
                            <a:t>v</a:t>
                          </a:r>
                          <a:r>
                            <a:rPr lang="en-US" sz="2400" baseline="-25000" smtClean="0">
                              <a:latin typeface="Cambria" panose="02040503050406030204" pitchFamily="18" charset="0"/>
                              <a:ea typeface="Cambria" panose="02040503050406030204" pitchFamily="18" charset="0"/>
                            </a:rPr>
                            <a:t>x</a:t>
                          </a:r>
                          <a:r>
                            <a:rPr lang="en-US" sz="2400" baseline="0" smtClean="0">
                              <a:latin typeface="Cambria" panose="02040503050406030204" pitchFamily="18" charset="0"/>
                              <a:ea typeface="Cambria" panose="02040503050406030204" pitchFamily="18" charset="0"/>
                            </a:rPr>
                            <a:t> = </a:t>
                          </a:r>
                          <a:r>
                            <a:rPr lang="en-US" sz="2400" i="1" baseline="0" smtClean="0">
                              <a:latin typeface="Cambria" panose="02040503050406030204" pitchFamily="18" charset="0"/>
                              <a:ea typeface="Cambria" panose="02040503050406030204" pitchFamily="18" charset="0"/>
                            </a:rPr>
                            <a:t>v</a:t>
                          </a:r>
                          <a:r>
                            <a:rPr lang="en-US" sz="2400" baseline="-25000" smtClean="0">
                              <a:latin typeface="Cambria" panose="02040503050406030204" pitchFamily="18" charset="0"/>
                              <a:ea typeface="Cambria" panose="02040503050406030204" pitchFamily="18" charset="0"/>
                            </a:rPr>
                            <a:t>0</a:t>
                          </a:r>
                          <a:endParaRPr lang="en-US" sz="2400">
                            <a:latin typeface="Cambria" panose="02040503050406030204" pitchFamily="18" charset="0"/>
                            <a:ea typeface="Cambria" panose="02040503050406030204" pitchFamily="18" charset="0"/>
                          </a:endParaRPr>
                        </a:p>
                      </a:txBody>
                      <a:tcPr anchor="ctr"/>
                    </a:tc>
                    <a:tc>
                      <a:txBody>
                        <a:bodyPr/>
                        <a:lstStyle/>
                        <a:p>
                          <a:pPr algn="ctr"/>
                          <a:r>
                            <a:rPr lang="en-US" sz="2400" i="1" baseline="0" smtClean="0">
                              <a:latin typeface="Cambria" panose="02040503050406030204" pitchFamily="18" charset="0"/>
                              <a:ea typeface="Cambria" panose="02040503050406030204" pitchFamily="18" charset="0"/>
                            </a:rPr>
                            <a:t>v</a:t>
                          </a:r>
                          <a:r>
                            <a:rPr lang="en-US" sz="2400" baseline="-25000" smtClean="0">
                              <a:latin typeface="Cambria" panose="02040503050406030204" pitchFamily="18" charset="0"/>
                              <a:ea typeface="Cambria" panose="02040503050406030204" pitchFamily="18" charset="0"/>
                            </a:rPr>
                            <a:t>y</a:t>
                          </a:r>
                          <a:r>
                            <a:rPr lang="en-US" sz="2400" baseline="0" smtClean="0">
                              <a:latin typeface="Cambria" panose="02040503050406030204" pitchFamily="18" charset="0"/>
                              <a:ea typeface="Cambria" panose="02040503050406030204" pitchFamily="18" charset="0"/>
                            </a:rPr>
                            <a:t> = </a:t>
                          </a:r>
                          <a:r>
                            <a:rPr lang="en-US" sz="2400" i="1" baseline="0" smtClean="0">
                              <a:latin typeface="Cambria" panose="02040503050406030204" pitchFamily="18" charset="0"/>
                              <a:ea typeface="Cambria" panose="02040503050406030204" pitchFamily="18" charset="0"/>
                            </a:rPr>
                            <a:t>gt</a:t>
                          </a:r>
                          <a:endParaRPr lang="en-US" sz="2400" i="1">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711956797"/>
                      </a:ext>
                    </a:extLst>
                  </a:tr>
                  <a:tr h="520498">
                    <a:tc>
                      <a:txBody>
                        <a:bodyPr/>
                        <a:lstStyle/>
                        <a:p>
                          <a:r>
                            <a:rPr lang="en-US" sz="2400" smtClean="0">
                              <a:latin typeface="Cambria" panose="02040503050406030204" pitchFamily="18" charset="0"/>
                              <a:ea typeface="Cambria" panose="02040503050406030204" pitchFamily="18" charset="0"/>
                            </a:rPr>
                            <a:t>Gia tốc</a:t>
                          </a:r>
                          <a:endParaRPr lang="en-US" sz="2400">
                            <a:latin typeface="Cambria" panose="02040503050406030204" pitchFamily="18" charset="0"/>
                            <a:ea typeface="Cambria" panose="02040503050406030204" pitchFamily="18" charset="0"/>
                          </a:endParaRPr>
                        </a:p>
                      </a:txBody>
                      <a:tcPr anchor="ctr"/>
                    </a:tc>
                    <a:tc>
                      <a:txBody>
                        <a:bodyPr/>
                        <a:lstStyle/>
                        <a:p>
                          <a:pPr algn="ctr"/>
                          <a:r>
                            <a:rPr lang="en-US" sz="2400" i="1" baseline="0" smtClean="0">
                              <a:latin typeface="Cambria" panose="02040503050406030204" pitchFamily="18" charset="0"/>
                              <a:ea typeface="Cambria" panose="02040503050406030204" pitchFamily="18" charset="0"/>
                            </a:rPr>
                            <a:t>a</a:t>
                          </a:r>
                          <a:r>
                            <a:rPr lang="en-US" sz="2400" baseline="-25000" smtClean="0">
                              <a:latin typeface="Cambria" panose="02040503050406030204" pitchFamily="18" charset="0"/>
                              <a:ea typeface="Cambria" panose="02040503050406030204" pitchFamily="18" charset="0"/>
                            </a:rPr>
                            <a:t>x</a:t>
                          </a:r>
                          <a:r>
                            <a:rPr lang="en-US" sz="2400" baseline="0" smtClean="0">
                              <a:latin typeface="Cambria" panose="02040503050406030204" pitchFamily="18" charset="0"/>
                              <a:ea typeface="Cambria" panose="02040503050406030204" pitchFamily="18" charset="0"/>
                            </a:rPr>
                            <a:t> = 0</a:t>
                          </a:r>
                          <a:endParaRPr lang="en-US" sz="2400">
                            <a:latin typeface="Cambria" panose="02040503050406030204" pitchFamily="18" charset="0"/>
                            <a:ea typeface="Cambria" panose="02040503050406030204" pitchFamily="18"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i="1" baseline="0" smtClean="0">
                              <a:latin typeface="Cambria" panose="02040503050406030204" pitchFamily="18" charset="0"/>
                              <a:ea typeface="Cambria" panose="02040503050406030204" pitchFamily="18" charset="0"/>
                            </a:rPr>
                            <a:t>a</a:t>
                          </a:r>
                          <a:r>
                            <a:rPr lang="en-US" sz="2400" baseline="-25000" smtClean="0">
                              <a:latin typeface="Cambria" panose="02040503050406030204" pitchFamily="18" charset="0"/>
                              <a:ea typeface="Cambria" panose="02040503050406030204" pitchFamily="18" charset="0"/>
                            </a:rPr>
                            <a:t>y</a:t>
                          </a:r>
                          <a:r>
                            <a:rPr lang="en-US" sz="2400" baseline="0" smtClean="0">
                              <a:latin typeface="Cambria" panose="02040503050406030204" pitchFamily="18" charset="0"/>
                              <a:ea typeface="Cambria" panose="02040503050406030204" pitchFamily="18" charset="0"/>
                            </a:rPr>
                            <a:t> = </a:t>
                          </a:r>
                          <a:r>
                            <a:rPr lang="en-US" sz="2400" i="1" baseline="0" smtClean="0">
                              <a:latin typeface="Cambria" panose="02040503050406030204" pitchFamily="18" charset="0"/>
                              <a:ea typeface="Cambria" panose="02040503050406030204" pitchFamily="18" charset="0"/>
                            </a:rPr>
                            <a:t>g</a:t>
                          </a:r>
                          <a:endParaRPr lang="en-US" sz="2400" i="1" smtClean="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3870551101"/>
                      </a:ext>
                    </a:extLst>
                  </a:tr>
                  <a:tr h="520498">
                    <a:tc>
                      <a:txBody>
                        <a:bodyPr/>
                        <a:lstStyle/>
                        <a:p>
                          <a:r>
                            <a:rPr lang="en-US" sz="2400" smtClean="0">
                              <a:latin typeface="Cambria" panose="02040503050406030204" pitchFamily="18" charset="0"/>
                              <a:ea typeface="Cambria" panose="02040503050406030204" pitchFamily="18" charset="0"/>
                            </a:rPr>
                            <a:t>Thời</a:t>
                          </a:r>
                          <a:r>
                            <a:rPr lang="en-US" sz="2400" baseline="0" smtClean="0">
                              <a:latin typeface="Cambria" panose="02040503050406030204" pitchFamily="18" charset="0"/>
                              <a:ea typeface="Cambria" panose="02040503050406030204" pitchFamily="18" charset="0"/>
                            </a:rPr>
                            <a:t> gian rơi đến khi chạm đất</a:t>
                          </a:r>
                          <a:endParaRPr lang="en-US" sz="2400">
                            <a:latin typeface="Cambria" panose="02040503050406030204" pitchFamily="18" charset="0"/>
                            <a:ea typeface="Cambria"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panose="02040503050406030204" pitchFamily="18" charset="0"/>
                                  </a:rPr>
                                  <m:t>𝑡</m:t>
                                </m:r>
                                <m:r>
                                  <a:rPr lang="en-US" sz="2400" b="0" i="1" smtClean="0">
                                    <a:latin typeface="Cambria Math" panose="02040503050406030204" pitchFamily="18" charset="0"/>
                                    <a:ea typeface="Cambria" panose="02040503050406030204" pitchFamily="18" charset="0"/>
                                  </a:rPr>
                                  <m:t>=</m:t>
                                </m:r>
                                <m:rad>
                                  <m:radPr>
                                    <m:degHide m:val="on"/>
                                    <m:ctrlPr>
                                      <a:rPr lang="en-US" sz="2400" b="0" i="1" smtClean="0">
                                        <a:latin typeface="Cambria Math" panose="02040503050406030204" pitchFamily="18" charset="0"/>
                                        <a:ea typeface="Cambria" panose="02040503050406030204" pitchFamily="18" charset="0"/>
                                      </a:rPr>
                                    </m:ctrlPr>
                                  </m:radPr>
                                  <m:deg/>
                                  <m:e>
                                    <m:f>
                                      <m:fPr>
                                        <m:ctrlPr>
                                          <a:rPr lang="en-US" sz="2400" b="0" i="1" smtClean="0">
                                            <a:latin typeface="Cambria Math" panose="02040503050406030204" pitchFamily="18" charset="0"/>
                                            <a:ea typeface="Cambria" panose="02040503050406030204" pitchFamily="18" charset="0"/>
                                          </a:rPr>
                                        </m:ctrlPr>
                                      </m:fPr>
                                      <m:num>
                                        <m:r>
                                          <a:rPr lang="en-US" sz="2400" b="0" i="1" smtClean="0">
                                            <a:latin typeface="Cambria Math" panose="02040503050406030204" pitchFamily="18" charset="0"/>
                                            <a:ea typeface="Cambria" panose="02040503050406030204" pitchFamily="18" charset="0"/>
                                          </a:rPr>
                                          <m:t>2</m:t>
                                        </m:r>
                                        <m:r>
                                          <a:rPr lang="en-US" sz="2400" b="0" i="1" smtClean="0">
                                            <a:latin typeface="Cambria Math" panose="02040503050406030204" pitchFamily="18" charset="0"/>
                                            <a:ea typeface="Cambria" panose="02040503050406030204" pitchFamily="18" charset="0"/>
                                          </a:rPr>
                                          <m:t>h</m:t>
                                        </m:r>
                                      </m:num>
                                      <m:den>
                                        <m:r>
                                          <a:rPr lang="en-US" sz="2400" b="0" i="1" smtClean="0">
                                            <a:latin typeface="Cambria Math" panose="02040503050406030204" pitchFamily="18" charset="0"/>
                                            <a:ea typeface="Cambria" panose="02040503050406030204" pitchFamily="18" charset="0"/>
                                          </a:rPr>
                                          <m:t>𝑔</m:t>
                                        </m:r>
                                      </m:den>
                                    </m:f>
                                  </m:e>
                                </m:rad>
                              </m:oMath>
                            </m:oMathPara>
                          </a14:m>
                          <a:endParaRPr lang="en-US" sz="2400">
                            <a:latin typeface="Cambria" panose="02040503050406030204" pitchFamily="18" charset="0"/>
                            <a:ea typeface="Cambria" panose="02040503050406030204" pitchFamily="18" charset="0"/>
                          </a:endParaRPr>
                        </a:p>
                      </a:txBody>
                      <a:tcPr anchor="ctr"/>
                    </a:tc>
                    <a:tc>
                      <a:txBody>
                        <a:bodyPr/>
                        <a:lstStyle/>
                        <a:p>
                          <a:pPr algn="ctr"/>
                          <a:endParaRPr lang="en-US" sz="240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059023261"/>
                      </a:ext>
                    </a:extLst>
                  </a:tr>
                  <a:tr h="693894">
                    <a:tc>
                      <a:txBody>
                        <a:bodyPr/>
                        <a:lstStyle/>
                        <a:p>
                          <a:r>
                            <a:rPr lang="en-US" sz="2400" smtClean="0">
                              <a:latin typeface="Cambria" panose="02040503050406030204" pitchFamily="18" charset="0"/>
                              <a:ea typeface="Cambria" panose="02040503050406030204" pitchFamily="18" charset="0"/>
                            </a:rPr>
                            <a:t>Tầm</a:t>
                          </a:r>
                          <a:r>
                            <a:rPr lang="en-US" sz="2400" baseline="0" smtClean="0">
                              <a:latin typeface="Cambria" panose="02040503050406030204" pitchFamily="18" charset="0"/>
                              <a:ea typeface="Cambria" panose="02040503050406030204" pitchFamily="18" charset="0"/>
                            </a:rPr>
                            <a:t> bay xa </a:t>
                          </a:r>
                          <a:endParaRPr lang="en-US" sz="2400">
                            <a:latin typeface="Cambria" panose="02040503050406030204" pitchFamily="18" charset="0"/>
                            <a:ea typeface="Cambria" panose="02040503050406030204" pitchFamily="18" charset="0"/>
                          </a:endParaRPr>
                        </a:p>
                      </a:txBody>
                      <a:tcPr anchor="ctr"/>
                    </a:tc>
                    <a:tc>
                      <a:txBody>
                        <a:bodyPr/>
                        <a:lstStyle/>
                        <a:p>
                          <a:pPr algn="ctr"/>
                          <a:endParaRPr lang="en-US" sz="2400">
                            <a:latin typeface="Cambria" panose="02040503050406030204" pitchFamily="18" charset="0"/>
                            <a:ea typeface="Cambria" panose="02040503050406030204" pitchFamily="18" charset="0"/>
                          </a:endParaRPr>
                        </a:p>
                      </a:txBody>
                      <a:tcPr anchor="ctr"/>
                    </a:tc>
                    <a:tc>
                      <a:txBody>
                        <a:bodyPr/>
                        <a:lstStyle/>
                        <a:p>
                          <a:pPr algn="ctr"/>
                          <a:r>
                            <a:rPr lang="en-US" sz="2400" i="1" smtClean="0">
                              <a:latin typeface="Cambria" panose="02040503050406030204" pitchFamily="18" charset="0"/>
                              <a:ea typeface="Cambria" panose="02040503050406030204" pitchFamily="18" charset="0"/>
                            </a:rPr>
                            <a:t>L</a:t>
                          </a:r>
                          <a:r>
                            <a:rPr lang="en-US" sz="2400" smtClean="0">
                              <a:latin typeface="Cambria" panose="02040503050406030204" pitchFamily="18" charset="0"/>
                              <a:ea typeface="Cambria" panose="02040503050406030204" pitchFamily="18" charset="0"/>
                            </a:rPr>
                            <a:t> = </a:t>
                          </a:r>
                          <a:r>
                            <a:rPr lang="en-US" sz="2400" i="1" smtClean="0">
                              <a:latin typeface="Cambria" panose="02040503050406030204" pitchFamily="18" charset="0"/>
                              <a:ea typeface="Cambria" panose="02040503050406030204" pitchFamily="18" charset="0"/>
                            </a:rPr>
                            <a:t>v</a:t>
                          </a:r>
                          <a:r>
                            <a:rPr lang="en-US" sz="2400" baseline="-25000" smtClean="0">
                              <a:latin typeface="Cambria" panose="02040503050406030204" pitchFamily="18" charset="0"/>
                              <a:ea typeface="Cambria" panose="02040503050406030204" pitchFamily="18" charset="0"/>
                            </a:rPr>
                            <a:t>0</a:t>
                          </a:r>
                          <a:r>
                            <a:rPr lang="en-US" sz="2400" i="1" baseline="0" smtClean="0">
                              <a:latin typeface="Cambria" panose="02040503050406030204" pitchFamily="18" charset="0"/>
                              <a:ea typeface="Cambria" panose="02040503050406030204" pitchFamily="18" charset="0"/>
                            </a:rPr>
                            <a:t>t</a:t>
                          </a:r>
                          <a:endParaRPr lang="en-US" sz="2400" i="1">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358877938"/>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936602493"/>
                  </p:ext>
                </p:extLst>
              </p:nvPr>
            </p:nvGraphicFramePr>
            <p:xfrm>
              <a:off x="1214651" y="1232314"/>
              <a:ext cx="10462497" cy="5141190"/>
            </p:xfrm>
            <a:graphic>
              <a:graphicData uri="http://schemas.openxmlformats.org/drawingml/2006/table">
                <a:tbl>
                  <a:tblPr firstRow="1" bandRow="1">
                    <a:tableStyleId>{5C22544A-7EE6-4342-B048-85BDC9FD1C3A}</a:tableStyleId>
                  </a:tblPr>
                  <a:tblGrid>
                    <a:gridCol w="2504091">
                      <a:extLst>
                        <a:ext uri="{9D8B030D-6E8A-4147-A177-3AD203B41FA5}">
                          <a16:colId xmlns:a16="http://schemas.microsoft.com/office/drawing/2014/main" val="665737183"/>
                        </a:ext>
                      </a:extLst>
                    </a:gridCol>
                    <a:gridCol w="3988549">
                      <a:extLst>
                        <a:ext uri="{9D8B030D-6E8A-4147-A177-3AD203B41FA5}">
                          <a16:colId xmlns:a16="http://schemas.microsoft.com/office/drawing/2014/main" val="1912340606"/>
                        </a:ext>
                      </a:extLst>
                    </a:gridCol>
                    <a:gridCol w="3969857">
                      <a:extLst>
                        <a:ext uri="{9D8B030D-6E8A-4147-A177-3AD203B41FA5}">
                          <a16:colId xmlns:a16="http://schemas.microsoft.com/office/drawing/2014/main" val="826595773"/>
                        </a:ext>
                      </a:extLst>
                    </a:gridCol>
                  </a:tblGrid>
                  <a:tr h="822960">
                    <a:tc>
                      <a:txBody>
                        <a:bodyPr/>
                        <a:lstStyle/>
                        <a:p>
                          <a:pPr algn="ctr"/>
                          <a:r>
                            <a:rPr lang="en-US" sz="2400" smtClean="0">
                              <a:solidFill>
                                <a:schemeClr val="tx1"/>
                              </a:solidFill>
                              <a:latin typeface="Cambria" panose="02040503050406030204" pitchFamily="18" charset="0"/>
                              <a:ea typeface="Cambria" panose="02040503050406030204" pitchFamily="18" charset="0"/>
                            </a:rPr>
                            <a:t>Nội</a:t>
                          </a:r>
                          <a:r>
                            <a:rPr lang="en-US" sz="2400" baseline="0" smtClean="0">
                              <a:solidFill>
                                <a:schemeClr val="tx1"/>
                              </a:solidFill>
                              <a:latin typeface="Cambria" panose="02040503050406030204" pitchFamily="18" charset="0"/>
                              <a:ea typeface="Cambria" panose="02040503050406030204" pitchFamily="18" charset="0"/>
                            </a:rPr>
                            <a:t> dung</a:t>
                          </a:r>
                          <a:endParaRPr lang="en-US" sz="2400">
                            <a:solidFill>
                              <a:schemeClr val="tx1"/>
                            </a:solidFill>
                            <a:latin typeface="Cambria" panose="02040503050406030204" pitchFamily="18" charset="0"/>
                            <a:ea typeface="Cambria" panose="02040503050406030204" pitchFamily="18" charset="0"/>
                          </a:endParaRPr>
                        </a:p>
                      </a:txBody>
                      <a:tcPr anchor="ctr"/>
                    </a:tc>
                    <a:tc>
                      <a:txBody>
                        <a:bodyPr/>
                        <a:lstStyle/>
                        <a:p>
                          <a:pPr algn="ctr"/>
                          <a:r>
                            <a:rPr lang="en-US" sz="2400" smtClean="0">
                              <a:solidFill>
                                <a:schemeClr val="tx1"/>
                              </a:solidFill>
                              <a:latin typeface="Cambria" panose="02040503050406030204" pitchFamily="18" charset="0"/>
                              <a:ea typeface="Cambria" panose="02040503050406030204" pitchFamily="18" charset="0"/>
                            </a:rPr>
                            <a:t>Thành</a:t>
                          </a:r>
                          <a:r>
                            <a:rPr lang="en-US" sz="2400" baseline="0" smtClean="0">
                              <a:solidFill>
                                <a:schemeClr val="tx1"/>
                              </a:solidFill>
                              <a:latin typeface="Cambria" panose="02040503050406030204" pitchFamily="18" charset="0"/>
                              <a:ea typeface="Cambria" panose="02040503050406030204" pitchFamily="18" charset="0"/>
                            </a:rPr>
                            <a:t> phần chuyển động theo phương thẳng đứng</a:t>
                          </a:r>
                          <a:endParaRPr lang="en-US" sz="2400">
                            <a:solidFill>
                              <a:schemeClr val="tx1"/>
                            </a:solidFill>
                            <a:latin typeface="Cambria" panose="02040503050406030204" pitchFamily="18" charset="0"/>
                            <a:ea typeface="Cambria" panose="02040503050406030204" pitchFamily="18" charset="0"/>
                          </a:endParaRPr>
                        </a:p>
                      </a:txBody>
                      <a:tcPr anchor="ctr"/>
                    </a:tc>
                    <a:tc>
                      <a:txBody>
                        <a:bodyPr/>
                        <a:lstStyle/>
                        <a:p>
                          <a:pPr algn="ctr"/>
                          <a:r>
                            <a:rPr lang="en-US" sz="2400" smtClean="0">
                              <a:solidFill>
                                <a:schemeClr val="tx1"/>
                              </a:solidFill>
                              <a:latin typeface="Cambria" panose="02040503050406030204" pitchFamily="18" charset="0"/>
                              <a:ea typeface="Cambria" panose="02040503050406030204" pitchFamily="18" charset="0"/>
                            </a:rPr>
                            <a:t>Thành</a:t>
                          </a:r>
                          <a:r>
                            <a:rPr lang="en-US" sz="2400" baseline="0" smtClean="0">
                              <a:solidFill>
                                <a:schemeClr val="tx1"/>
                              </a:solidFill>
                              <a:latin typeface="Cambria" panose="02040503050406030204" pitchFamily="18" charset="0"/>
                              <a:ea typeface="Cambria" panose="02040503050406030204" pitchFamily="18" charset="0"/>
                            </a:rPr>
                            <a:t> phần chuyển động theo phương ngang</a:t>
                          </a:r>
                          <a:endParaRPr lang="en-US" sz="2400">
                            <a:solidFill>
                              <a:schemeClr val="tx1"/>
                            </a:solidFill>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695251997"/>
                      </a:ext>
                    </a:extLst>
                  </a:tr>
                  <a:tr h="520498">
                    <a:tc>
                      <a:txBody>
                        <a:bodyPr/>
                        <a:lstStyle/>
                        <a:p>
                          <a:r>
                            <a:rPr lang="en-US" sz="2400" smtClean="0">
                              <a:latin typeface="Cambria" panose="02040503050406030204" pitchFamily="18" charset="0"/>
                              <a:ea typeface="Cambria" panose="02040503050406030204" pitchFamily="18" charset="0"/>
                            </a:rPr>
                            <a:t>Loại</a:t>
                          </a:r>
                          <a:r>
                            <a:rPr lang="en-US" sz="2400" baseline="0" smtClean="0">
                              <a:latin typeface="Cambria" panose="02040503050406030204" pitchFamily="18" charset="0"/>
                              <a:ea typeface="Cambria" panose="02040503050406030204" pitchFamily="18" charset="0"/>
                            </a:rPr>
                            <a:t> chuyển động</a:t>
                          </a:r>
                          <a:endParaRPr lang="en-US" sz="2400">
                            <a:latin typeface="Cambria" panose="02040503050406030204" pitchFamily="18" charset="0"/>
                            <a:ea typeface="Cambria" panose="02040503050406030204" pitchFamily="18" charset="0"/>
                          </a:endParaRPr>
                        </a:p>
                      </a:txBody>
                      <a:tcPr anchor="ctr"/>
                    </a:tc>
                    <a:tc>
                      <a:txBody>
                        <a:bodyPr/>
                        <a:lstStyle/>
                        <a:p>
                          <a:pPr algn="ctr"/>
                          <a:r>
                            <a:rPr lang="en-US" sz="2400" smtClean="0">
                              <a:latin typeface="Cambria" panose="02040503050406030204" pitchFamily="18" charset="0"/>
                              <a:ea typeface="Cambria" panose="02040503050406030204" pitchFamily="18" charset="0"/>
                            </a:rPr>
                            <a:t>Chuyển</a:t>
                          </a:r>
                          <a:r>
                            <a:rPr lang="en-US" sz="2400" baseline="0" smtClean="0">
                              <a:latin typeface="Cambria" panose="02040503050406030204" pitchFamily="18" charset="0"/>
                              <a:ea typeface="Cambria" panose="02040503050406030204" pitchFamily="18" charset="0"/>
                            </a:rPr>
                            <a:t> động r</a:t>
                          </a:r>
                          <a:r>
                            <a:rPr lang="en-US" sz="2400" smtClean="0">
                              <a:latin typeface="Cambria" panose="02040503050406030204" pitchFamily="18" charset="0"/>
                              <a:ea typeface="Cambria" panose="02040503050406030204" pitchFamily="18" charset="0"/>
                            </a:rPr>
                            <a:t>ơi</a:t>
                          </a:r>
                          <a:r>
                            <a:rPr lang="en-US" sz="2400" baseline="0" smtClean="0">
                              <a:latin typeface="Cambria" panose="02040503050406030204" pitchFamily="18" charset="0"/>
                              <a:ea typeface="Cambria" panose="02040503050406030204" pitchFamily="18" charset="0"/>
                            </a:rPr>
                            <a:t> tự do</a:t>
                          </a:r>
                          <a:endParaRPr lang="en-US" sz="2400">
                            <a:latin typeface="Cambria" panose="02040503050406030204" pitchFamily="18" charset="0"/>
                            <a:ea typeface="Cambria" panose="02040503050406030204" pitchFamily="18" charset="0"/>
                          </a:endParaRPr>
                        </a:p>
                      </a:txBody>
                      <a:tcPr anchor="ctr"/>
                    </a:tc>
                    <a:tc>
                      <a:txBody>
                        <a:bodyPr/>
                        <a:lstStyle/>
                        <a:p>
                          <a:pPr algn="ctr"/>
                          <a:r>
                            <a:rPr lang="en-US" sz="2400" smtClean="0">
                              <a:latin typeface="Cambria" panose="02040503050406030204" pitchFamily="18" charset="0"/>
                              <a:ea typeface="Cambria" panose="02040503050406030204" pitchFamily="18" charset="0"/>
                            </a:rPr>
                            <a:t>Chuyển</a:t>
                          </a:r>
                          <a:r>
                            <a:rPr lang="en-US" sz="2400" baseline="0" smtClean="0">
                              <a:latin typeface="Cambria" panose="02040503050406030204" pitchFamily="18" charset="0"/>
                              <a:ea typeface="Cambria" panose="02040503050406030204" pitchFamily="18" charset="0"/>
                            </a:rPr>
                            <a:t> động thẳng đều</a:t>
                          </a:r>
                          <a:endParaRPr lang="en-US" sz="240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66084438"/>
                      </a:ext>
                    </a:extLst>
                  </a:tr>
                  <a:tr h="588297">
                    <a:tc>
                      <a:txBody>
                        <a:bodyPr/>
                        <a:lstStyle/>
                        <a:p>
                          <a:r>
                            <a:rPr lang="en-US" sz="2400" baseline="0" smtClean="0">
                              <a:latin typeface="Cambria" panose="02040503050406030204" pitchFamily="18" charset="0"/>
                              <a:ea typeface="Cambria" panose="02040503050406030204" pitchFamily="18" charset="0"/>
                            </a:rPr>
                            <a:t>Vận tốc ban </a:t>
                          </a:r>
                          <a:r>
                            <a:rPr lang="en-US" sz="2400" baseline="0" smtClean="0">
                              <a:latin typeface="Cambria" panose="02040503050406030204" pitchFamily="18" charset="0"/>
                              <a:ea typeface="Cambria" panose="02040503050406030204" pitchFamily="18" charset="0"/>
                            </a:rPr>
                            <a:t>đầu</a:t>
                          </a:r>
                          <a:endParaRPr lang="en-US" sz="2400">
                            <a:latin typeface="Cambria" panose="02040503050406030204" pitchFamily="18" charset="0"/>
                            <a:ea typeface="Cambria" panose="02040503050406030204" pitchFamily="18" charset="0"/>
                          </a:endParaRPr>
                        </a:p>
                      </a:txBody>
                      <a:tcPr anchor="ctr"/>
                    </a:tc>
                    <a:tc>
                      <a:txBody>
                        <a:bodyPr/>
                        <a:lstStyle/>
                        <a:p>
                          <a:pPr algn="ctr"/>
                          <a:r>
                            <a:rPr lang="en-US" sz="2400" i="1" smtClean="0">
                              <a:latin typeface="Cambria" panose="02040503050406030204" pitchFamily="18" charset="0"/>
                              <a:ea typeface="Cambria" panose="02040503050406030204" pitchFamily="18" charset="0"/>
                            </a:rPr>
                            <a:t>v</a:t>
                          </a:r>
                          <a:r>
                            <a:rPr lang="en-US" sz="2400" baseline="-25000" smtClean="0">
                              <a:latin typeface="Cambria" panose="02040503050406030204" pitchFamily="18" charset="0"/>
                              <a:ea typeface="Cambria" panose="02040503050406030204" pitchFamily="18" charset="0"/>
                            </a:rPr>
                            <a:t>0x</a:t>
                          </a:r>
                          <a:r>
                            <a:rPr lang="en-US" sz="2400" baseline="0" smtClean="0">
                              <a:latin typeface="Cambria" panose="02040503050406030204" pitchFamily="18" charset="0"/>
                              <a:ea typeface="Cambria" panose="02040503050406030204" pitchFamily="18" charset="0"/>
                            </a:rPr>
                            <a:t> = </a:t>
                          </a:r>
                          <a:r>
                            <a:rPr lang="en-US" sz="2400" i="1" baseline="0" smtClean="0">
                              <a:latin typeface="Cambria" panose="02040503050406030204" pitchFamily="18" charset="0"/>
                              <a:ea typeface="Cambria" panose="02040503050406030204" pitchFamily="18" charset="0"/>
                            </a:rPr>
                            <a:t>v</a:t>
                          </a:r>
                          <a:r>
                            <a:rPr lang="en-US" sz="2400" baseline="-25000" smtClean="0">
                              <a:latin typeface="Cambria" panose="02040503050406030204" pitchFamily="18" charset="0"/>
                              <a:ea typeface="Cambria" panose="02040503050406030204" pitchFamily="18" charset="0"/>
                            </a:rPr>
                            <a:t>0</a:t>
                          </a:r>
                          <a:endParaRPr lang="en-US" sz="2400">
                            <a:latin typeface="Cambria" panose="02040503050406030204" pitchFamily="18" charset="0"/>
                            <a:ea typeface="Cambria" panose="02040503050406030204" pitchFamily="18"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i="1" baseline="0" smtClean="0">
                              <a:latin typeface="Cambria" panose="02040503050406030204" pitchFamily="18" charset="0"/>
                              <a:ea typeface="Cambria" panose="02040503050406030204" pitchFamily="18" charset="0"/>
                            </a:rPr>
                            <a:t>v</a:t>
                          </a:r>
                          <a:r>
                            <a:rPr lang="en-US" sz="2400" baseline="-25000" smtClean="0">
                              <a:latin typeface="Cambria" panose="02040503050406030204" pitchFamily="18" charset="0"/>
                              <a:ea typeface="Cambria" panose="02040503050406030204" pitchFamily="18" charset="0"/>
                            </a:rPr>
                            <a:t>0y</a:t>
                          </a:r>
                          <a:r>
                            <a:rPr lang="en-US" sz="2400" baseline="0" smtClean="0">
                              <a:latin typeface="Cambria" panose="02040503050406030204" pitchFamily="18" charset="0"/>
                              <a:ea typeface="Cambria" panose="02040503050406030204" pitchFamily="18" charset="0"/>
                            </a:rPr>
                            <a:t> = </a:t>
                          </a:r>
                          <a:r>
                            <a:rPr lang="en-US" sz="2400" baseline="0" smtClean="0">
                              <a:latin typeface="Cambria" panose="02040503050406030204" pitchFamily="18" charset="0"/>
                              <a:ea typeface="Cambria" panose="02040503050406030204" pitchFamily="18" charset="0"/>
                            </a:rPr>
                            <a:t>0</a:t>
                          </a:r>
                          <a:endParaRPr lang="en-US" sz="2400" smtClean="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4277711498"/>
                      </a:ext>
                    </a:extLst>
                  </a:tr>
                  <a:tr h="822960">
                    <a:tc>
                      <a:txBody>
                        <a:bodyPr/>
                        <a:lstStyle/>
                        <a:p>
                          <a:r>
                            <a:rPr lang="en-US" sz="2400" smtClean="0">
                              <a:latin typeface="Cambria" panose="02040503050406030204" pitchFamily="18" charset="0"/>
                              <a:ea typeface="Cambria" panose="02040503050406030204" pitchFamily="18" charset="0"/>
                            </a:rPr>
                            <a:t>Vận</a:t>
                          </a:r>
                          <a:r>
                            <a:rPr lang="en-US" sz="2400" baseline="0" smtClean="0">
                              <a:latin typeface="Cambria" panose="02040503050406030204" pitchFamily="18" charset="0"/>
                              <a:ea typeface="Cambria" panose="02040503050406030204" pitchFamily="18" charset="0"/>
                            </a:rPr>
                            <a:t> tốc tại </a:t>
                          </a:r>
                          <a:r>
                            <a:rPr lang="en-US" sz="2400" baseline="0" smtClean="0">
                              <a:latin typeface="Cambria" panose="02040503050406030204" pitchFamily="18" charset="0"/>
                              <a:ea typeface="Cambria" panose="02040503050406030204" pitchFamily="18" charset="0"/>
                            </a:rPr>
                            <a:t>thời </a:t>
                          </a:r>
                          <a:r>
                            <a:rPr lang="en-US" sz="2400" baseline="0" smtClean="0">
                              <a:latin typeface="Cambria" panose="02040503050406030204" pitchFamily="18" charset="0"/>
                              <a:ea typeface="Cambria" panose="02040503050406030204" pitchFamily="18" charset="0"/>
                            </a:rPr>
                            <a:t>điểm t</a:t>
                          </a:r>
                          <a:endParaRPr lang="en-US" sz="2400">
                            <a:latin typeface="Cambria" panose="02040503050406030204" pitchFamily="18" charset="0"/>
                            <a:ea typeface="Cambria" panose="02040503050406030204" pitchFamily="18" charset="0"/>
                          </a:endParaRPr>
                        </a:p>
                      </a:txBody>
                      <a:tcPr anchor="ctr"/>
                    </a:tc>
                    <a:tc>
                      <a:txBody>
                        <a:bodyPr/>
                        <a:lstStyle/>
                        <a:p>
                          <a:pPr algn="ctr"/>
                          <a:r>
                            <a:rPr lang="en-US" sz="2400" i="1" baseline="0" smtClean="0">
                              <a:latin typeface="Cambria" panose="02040503050406030204" pitchFamily="18" charset="0"/>
                              <a:ea typeface="Cambria" panose="02040503050406030204" pitchFamily="18" charset="0"/>
                            </a:rPr>
                            <a:t>v</a:t>
                          </a:r>
                          <a:r>
                            <a:rPr lang="en-US" sz="2400" baseline="-25000" smtClean="0">
                              <a:latin typeface="Cambria" panose="02040503050406030204" pitchFamily="18" charset="0"/>
                              <a:ea typeface="Cambria" panose="02040503050406030204" pitchFamily="18" charset="0"/>
                            </a:rPr>
                            <a:t>x</a:t>
                          </a:r>
                          <a:r>
                            <a:rPr lang="en-US" sz="2400" baseline="0" smtClean="0">
                              <a:latin typeface="Cambria" panose="02040503050406030204" pitchFamily="18" charset="0"/>
                              <a:ea typeface="Cambria" panose="02040503050406030204" pitchFamily="18" charset="0"/>
                            </a:rPr>
                            <a:t> = </a:t>
                          </a:r>
                          <a:r>
                            <a:rPr lang="en-US" sz="2400" i="1" baseline="0" smtClean="0">
                              <a:latin typeface="Cambria" panose="02040503050406030204" pitchFamily="18" charset="0"/>
                              <a:ea typeface="Cambria" panose="02040503050406030204" pitchFamily="18" charset="0"/>
                            </a:rPr>
                            <a:t>v</a:t>
                          </a:r>
                          <a:r>
                            <a:rPr lang="en-US" sz="2400" baseline="-25000" smtClean="0">
                              <a:latin typeface="Cambria" panose="02040503050406030204" pitchFamily="18" charset="0"/>
                              <a:ea typeface="Cambria" panose="02040503050406030204" pitchFamily="18" charset="0"/>
                            </a:rPr>
                            <a:t>0</a:t>
                          </a:r>
                          <a:endParaRPr lang="en-US" sz="2400">
                            <a:latin typeface="Cambria" panose="02040503050406030204" pitchFamily="18" charset="0"/>
                            <a:ea typeface="Cambria" panose="02040503050406030204" pitchFamily="18" charset="0"/>
                          </a:endParaRPr>
                        </a:p>
                      </a:txBody>
                      <a:tcPr anchor="ctr"/>
                    </a:tc>
                    <a:tc>
                      <a:txBody>
                        <a:bodyPr/>
                        <a:lstStyle/>
                        <a:p>
                          <a:pPr algn="ctr"/>
                          <a:r>
                            <a:rPr lang="en-US" sz="2400" i="1" baseline="0" smtClean="0">
                              <a:latin typeface="Cambria" panose="02040503050406030204" pitchFamily="18" charset="0"/>
                              <a:ea typeface="Cambria" panose="02040503050406030204" pitchFamily="18" charset="0"/>
                            </a:rPr>
                            <a:t>v</a:t>
                          </a:r>
                          <a:r>
                            <a:rPr lang="en-US" sz="2400" baseline="-25000" smtClean="0">
                              <a:latin typeface="Cambria" panose="02040503050406030204" pitchFamily="18" charset="0"/>
                              <a:ea typeface="Cambria" panose="02040503050406030204" pitchFamily="18" charset="0"/>
                            </a:rPr>
                            <a:t>y</a:t>
                          </a:r>
                          <a:r>
                            <a:rPr lang="en-US" sz="2400" baseline="0" smtClean="0">
                              <a:latin typeface="Cambria" panose="02040503050406030204" pitchFamily="18" charset="0"/>
                              <a:ea typeface="Cambria" panose="02040503050406030204" pitchFamily="18" charset="0"/>
                            </a:rPr>
                            <a:t> = </a:t>
                          </a:r>
                          <a:r>
                            <a:rPr lang="en-US" sz="2400" i="1" baseline="0" smtClean="0">
                              <a:latin typeface="Cambria" panose="02040503050406030204" pitchFamily="18" charset="0"/>
                              <a:ea typeface="Cambria" panose="02040503050406030204" pitchFamily="18" charset="0"/>
                            </a:rPr>
                            <a:t>gt</a:t>
                          </a:r>
                          <a:endParaRPr lang="en-US" sz="2400" i="1">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711956797"/>
                      </a:ext>
                    </a:extLst>
                  </a:tr>
                  <a:tr h="520498">
                    <a:tc>
                      <a:txBody>
                        <a:bodyPr/>
                        <a:lstStyle/>
                        <a:p>
                          <a:r>
                            <a:rPr lang="en-US" sz="2400" smtClean="0">
                              <a:latin typeface="Cambria" panose="02040503050406030204" pitchFamily="18" charset="0"/>
                              <a:ea typeface="Cambria" panose="02040503050406030204" pitchFamily="18" charset="0"/>
                            </a:rPr>
                            <a:t>Gia tốc</a:t>
                          </a:r>
                          <a:endParaRPr lang="en-US" sz="2400">
                            <a:latin typeface="Cambria" panose="02040503050406030204" pitchFamily="18" charset="0"/>
                            <a:ea typeface="Cambria" panose="02040503050406030204" pitchFamily="18" charset="0"/>
                          </a:endParaRPr>
                        </a:p>
                      </a:txBody>
                      <a:tcPr anchor="ctr"/>
                    </a:tc>
                    <a:tc>
                      <a:txBody>
                        <a:bodyPr/>
                        <a:lstStyle/>
                        <a:p>
                          <a:pPr algn="ctr"/>
                          <a:r>
                            <a:rPr lang="en-US" sz="2400" i="1" baseline="0" smtClean="0">
                              <a:latin typeface="Cambria" panose="02040503050406030204" pitchFamily="18" charset="0"/>
                              <a:ea typeface="Cambria" panose="02040503050406030204" pitchFamily="18" charset="0"/>
                            </a:rPr>
                            <a:t>a</a:t>
                          </a:r>
                          <a:r>
                            <a:rPr lang="en-US" sz="2400" baseline="-25000" smtClean="0">
                              <a:latin typeface="Cambria" panose="02040503050406030204" pitchFamily="18" charset="0"/>
                              <a:ea typeface="Cambria" panose="02040503050406030204" pitchFamily="18" charset="0"/>
                            </a:rPr>
                            <a:t>x</a:t>
                          </a:r>
                          <a:r>
                            <a:rPr lang="en-US" sz="2400" baseline="0" smtClean="0">
                              <a:latin typeface="Cambria" panose="02040503050406030204" pitchFamily="18" charset="0"/>
                              <a:ea typeface="Cambria" panose="02040503050406030204" pitchFamily="18" charset="0"/>
                            </a:rPr>
                            <a:t> = 0</a:t>
                          </a:r>
                          <a:endParaRPr lang="en-US" sz="2400">
                            <a:latin typeface="Cambria" panose="02040503050406030204" pitchFamily="18" charset="0"/>
                            <a:ea typeface="Cambria" panose="02040503050406030204" pitchFamily="18"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i="1" baseline="0" smtClean="0">
                              <a:latin typeface="Cambria" panose="02040503050406030204" pitchFamily="18" charset="0"/>
                              <a:ea typeface="Cambria" panose="02040503050406030204" pitchFamily="18" charset="0"/>
                            </a:rPr>
                            <a:t>a</a:t>
                          </a:r>
                          <a:r>
                            <a:rPr lang="en-US" sz="2400" baseline="-25000" smtClean="0">
                              <a:latin typeface="Cambria" panose="02040503050406030204" pitchFamily="18" charset="0"/>
                              <a:ea typeface="Cambria" panose="02040503050406030204" pitchFamily="18" charset="0"/>
                            </a:rPr>
                            <a:t>y</a:t>
                          </a:r>
                          <a:r>
                            <a:rPr lang="en-US" sz="2400" baseline="0" smtClean="0">
                              <a:latin typeface="Cambria" panose="02040503050406030204" pitchFamily="18" charset="0"/>
                              <a:ea typeface="Cambria" panose="02040503050406030204" pitchFamily="18" charset="0"/>
                            </a:rPr>
                            <a:t> = </a:t>
                          </a:r>
                          <a:r>
                            <a:rPr lang="en-US" sz="2400" i="1" baseline="0" smtClean="0">
                              <a:latin typeface="Cambria" panose="02040503050406030204" pitchFamily="18" charset="0"/>
                              <a:ea typeface="Cambria" panose="02040503050406030204" pitchFamily="18" charset="0"/>
                            </a:rPr>
                            <a:t>g</a:t>
                          </a:r>
                          <a:endParaRPr lang="en-US" sz="2400" i="1" smtClean="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3870551101"/>
                      </a:ext>
                    </a:extLst>
                  </a:tr>
                  <a:tr h="1172083">
                    <a:tc>
                      <a:txBody>
                        <a:bodyPr/>
                        <a:lstStyle/>
                        <a:p>
                          <a:r>
                            <a:rPr lang="en-US" sz="2400" smtClean="0">
                              <a:latin typeface="Cambria" panose="02040503050406030204" pitchFamily="18" charset="0"/>
                              <a:ea typeface="Cambria" panose="02040503050406030204" pitchFamily="18" charset="0"/>
                            </a:rPr>
                            <a:t>Thời</a:t>
                          </a:r>
                          <a:r>
                            <a:rPr lang="en-US" sz="2400" baseline="0" smtClean="0">
                              <a:latin typeface="Cambria" panose="02040503050406030204" pitchFamily="18" charset="0"/>
                              <a:ea typeface="Cambria" panose="02040503050406030204" pitchFamily="18" charset="0"/>
                            </a:rPr>
                            <a:t> gian rơi đến khi chạm đất</a:t>
                          </a:r>
                          <a:endParaRPr lang="en-US" sz="2400">
                            <a:latin typeface="Cambria" panose="02040503050406030204" pitchFamily="18" charset="0"/>
                            <a:ea typeface="Cambria" panose="02040503050406030204" pitchFamily="18" charset="0"/>
                          </a:endParaRPr>
                        </a:p>
                      </a:txBody>
                      <a:tcPr anchor="ctr"/>
                    </a:tc>
                    <a:tc>
                      <a:txBody>
                        <a:bodyPr/>
                        <a:lstStyle/>
                        <a:p>
                          <a:endParaRPr lang="en-US"/>
                        </a:p>
                      </a:txBody>
                      <a:tcPr anchor="ctr">
                        <a:blipFill>
                          <a:blip r:embed="rId2"/>
                          <a:stretch>
                            <a:fillRect l="-62901" t="-284375" r="-100000" b="-60938"/>
                          </a:stretch>
                        </a:blipFill>
                      </a:tcPr>
                    </a:tc>
                    <a:tc>
                      <a:txBody>
                        <a:bodyPr/>
                        <a:lstStyle/>
                        <a:p>
                          <a:pPr algn="ctr"/>
                          <a:endParaRPr lang="en-US" sz="240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059023261"/>
                      </a:ext>
                    </a:extLst>
                  </a:tr>
                  <a:tr h="693894">
                    <a:tc>
                      <a:txBody>
                        <a:bodyPr/>
                        <a:lstStyle/>
                        <a:p>
                          <a:r>
                            <a:rPr lang="en-US" sz="2400" smtClean="0">
                              <a:latin typeface="Cambria" panose="02040503050406030204" pitchFamily="18" charset="0"/>
                              <a:ea typeface="Cambria" panose="02040503050406030204" pitchFamily="18" charset="0"/>
                            </a:rPr>
                            <a:t>Tầm</a:t>
                          </a:r>
                          <a:r>
                            <a:rPr lang="en-US" sz="2400" baseline="0" smtClean="0">
                              <a:latin typeface="Cambria" panose="02040503050406030204" pitchFamily="18" charset="0"/>
                              <a:ea typeface="Cambria" panose="02040503050406030204" pitchFamily="18" charset="0"/>
                            </a:rPr>
                            <a:t> bay xa </a:t>
                          </a:r>
                          <a:endParaRPr lang="en-US" sz="2400">
                            <a:latin typeface="Cambria" panose="02040503050406030204" pitchFamily="18" charset="0"/>
                            <a:ea typeface="Cambria" panose="02040503050406030204" pitchFamily="18" charset="0"/>
                          </a:endParaRPr>
                        </a:p>
                      </a:txBody>
                      <a:tcPr anchor="ctr"/>
                    </a:tc>
                    <a:tc>
                      <a:txBody>
                        <a:bodyPr/>
                        <a:lstStyle/>
                        <a:p>
                          <a:pPr algn="ctr"/>
                          <a:endParaRPr lang="en-US" sz="2400">
                            <a:latin typeface="Cambria" panose="02040503050406030204" pitchFamily="18" charset="0"/>
                            <a:ea typeface="Cambria" panose="02040503050406030204" pitchFamily="18" charset="0"/>
                          </a:endParaRPr>
                        </a:p>
                      </a:txBody>
                      <a:tcPr anchor="ctr"/>
                    </a:tc>
                    <a:tc>
                      <a:txBody>
                        <a:bodyPr/>
                        <a:lstStyle/>
                        <a:p>
                          <a:pPr algn="ctr"/>
                          <a:r>
                            <a:rPr lang="en-US" sz="2400" i="1" smtClean="0">
                              <a:latin typeface="Cambria" panose="02040503050406030204" pitchFamily="18" charset="0"/>
                              <a:ea typeface="Cambria" panose="02040503050406030204" pitchFamily="18" charset="0"/>
                            </a:rPr>
                            <a:t>L</a:t>
                          </a:r>
                          <a:r>
                            <a:rPr lang="en-US" sz="2400" smtClean="0">
                              <a:latin typeface="Cambria" panose="02040503050406030204" pitchFamily="18" charset="0"/>
                              <a:ea typeface="Cambria" panose="02040503050406030204" pitchFamily="18" charset="0"/>
                            </a:rPr>
                            <a:t> = </a:t>
                          </a:r>
                          <a:r>
                            <a:rPr lang="en-US" sz="2400" i="1" smtClean="0">
                              <a:latin typeface="Cambria" panose="02040503050406030204" pitchFamily="18" charset="0"/>
                              <a:ea typeface="Cambria" panose="02040503050406030204" pitchFamily="18" charset="0"/>
                            </a:rPr>
                            <a:t>v</a:t>
                          </a:r>
                          <a:r>
                            <a:rPr lang="en-US" sz="2400" baseline="-25000" smtClean="0">
                              <a:latin typeface="Cambria" panose="02040503050406030204" pitchFamily="18" charset="0"/>
                              <a:ea typeface="Cambria" panose="02040503050406030204" pitchFamily="18" charset="0"/>
                            </a:rPr>
                            <a:t>0</a:t>
                          </a:r>
                          <a:r>
                            <a:rPr lang="en-US" sz="2400" i="1" baseline="0" smtClean="0">
                              <a:latin typeface="Cambria" panose="02040503050406030204" pitchFamily="18" charset="0"/>
                              <a:ea typeface="Cambria" panose="02040503050406030204" pitchFamily="18" charset="0"/>
                            </a:rPr>
                            <a:t>t</a:t>
                          </a:r>
                          <a:endParaRPr lang="en-US" sz="2400" i="1">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358877938"/>
                      </a:ext>
                    </a:extLst>
                  </a:tr>
                </a:tbl>
              </a:graphicData>
            </a:graphic>
          </p:graphicFrame>
        </mc:Fallback>
      </mc:AlternateContent>
    </p:spTree>
    <p:extLst>
      <p:ext uri="{BB962C8B-B14F-4D97-AF65-F5344CB8AC3E}">
        <p14:creationId xmlns:p14="http://schemas.microsoft.com/office/powerpoint/2010/main" val="905329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12: Chuyển động ném</a:t>
            </a:r>
          </a:p>
        </p:txBody>
      </p:sp>
      <p:sp>
        <p:nvSpPr>
          <p:cNvPr id="3" name="Content Placeholder 2"/>
          <p:cNvSpPr>
            <a:spLocks noGrp="1"/>
          </p:cNvSpPr>
          <p:nvPr>
            <p:ph idx="1"/>
          </p:nvPr>
        </p:nvSpPr>
        <p:spPr>
          <a:xfrm>
            <a:off x="1484310" y="1222879"/>
            <a:ext cx="10018713" cy="5191569"/>
          </a:xfrm>
        </p:spPr>
        <p:txBody>
          <a:bodyPr>
            <a:normAutofit fontScale="92500" lnSpcReduction="20000"/>
          </a:bodyPr>
          <a:lstStyle/>
          <a:p>
            <a:r>
              <a:rPr lang="en-US" smtClean="0"/>
              <a:t>HĐ 2: Hình thành kiến thức</a:t>
            </a:r>
          </a:p>
          <a:p>
            <a:pPr lvl="1"/>
            <a:r>
              <a:rPr lang="en-US" smtClean="0"/>
              <a:t>CHUYỂN ĐỘNG NÉM NGANG</a:t>
            </a:r>
          </a:p>
          <a:p>
            <a:pPr lvl="2">
              <a:buFont typeface="+mj-lt"/>
              <a:buAutoNum type="arabicPeriod" startAt="3"/>
            </a:pPr>
            <a:r>
              <a:rPr lang="en-US" smtClean="0"/>
              <a:t>Đặc điểm của chuyển động ném ngang</a:t>
            </a:r>
            <a:endParaRPr lang="en-US" b="1" smtClean="0"/>
          </a:p>
          <a:p>
            <a:pPr marL="1651000" lvl="3" indent="-287338" algn="just"/>
            <a:r>
              <a:rPr lang="en-US">
                <a:latin typeface="Times New Roman" panose="02020603050405020304" pitchFamily="18" charset="0"/>
                <a:ea typeface="Calibri" panose="020F0502020204030204" pitchFamily="34" charset="0"/>
                <a:cs typeface="Times New Roman" panose="02020603050405020304" pitchFamily="18" charset="0"/>
              </a:rPr>
              <a:t>Thời gian vật rơi tới khi chạm đất chỉ phụ thuộc vào độ cao ném vật, không phụ thuộc vào vận tốc ném </a:t>
            </a:r>
            <a:r>
              <a:rPr lang="en-US" smtClean="0">
                <a:latin typeface="Times New Roman" panose="02020603050405020304" pitchFamily="18" charset="0"/>
                <a:ea typeface="Calibri" panose="020F0502020204030204" pitchFamily="34" charset="0"/>
                <a:cs typeface="Times New Roman" panose="02020603050405020304" pitchFamily="18" charset="0"/>
              </a:rPr>
              <a:t>vật.</a:t>
            </a:r>
          </a:p>
          <a:p>
            <a:pPr marL="1651000" lvl="3" indent="-287338" algn="just"/>
            <a:r>
              <a:rPr lang="en-US">
                <a:latin typeface="Times New Roman" panose="02020603050405020304" pitchFamily="18" charset="0"/>
                <a:ea typeface="Calibri" panose="020F0502020204030204" pitchFamily="34" charset="0"/>
                <a:cs typeface="Times New Roman" panose="02020603050405020304" pitchFamily="18" charset="0"/>
              </a:rPr>
              <a:t>Tầm bay xa của vật phụ thuộc vào độ cao và vận tốc ném </a:t>
            </a:r>
            <a:r>
              <a:rPr lang="en-US" smtClean="0">
                <a:latin typeface="Times New Roman" panose="02020603050405020304" pitchFamily="18" charset="0"/>
                <a:ea typeface="Calibri" panose="020F0502020204030204" pitchFamily="34" charset="0"/>
                <a:cs typeface="Times New Roman" panose="02020603050405020304" pitchFamily="18" charset="0"/>
              </a:rPr>
              <a:t>vật.</a:t>
            </a:r>
          </a:p>
          <a:p>
            <a:pPr marL="1651000" lvl="3" indent="-287338" algn="just"/>
            <a:r>
              <a:rPr lang="en-US">
                <a:latin typeface="Times New Roman" panose="02020603050405020304" pitchFamily="18" charset="0"/>
                <a:ea typeface="Calibri" panose="020F0502020204030204" pitchFamily="34" charset="0"/>
                <a:cs typeface="Times New Roman" panose="02020603050405020304" pitchFamily="18" charset="0"/>
              </a:rPr>
              <a:t>Nếu từ cùng một độ cao đồng thời ném các vật khác nhau với vận tốc khác nhau thì vật nào có vận tốc ném lớn hơn sẽ có tầm xa lớn </a:t>
            </a:r>
            <a:r>
              <a:rPr lang="en-US" smtClean="0">
                <a:latin typeface="Times New Roman" panose="02020603050405020304" pitchFamily="18" charset="0"/>
                <a:ea typeface="Calibri" panose="020F0502020204030204" pitchFamily="34" charset="0"/>
                <a:cs typeface="Times New Roman" panose="02020603050405020304" pitchFamily="18" charset="0"/>
              </a:rPr>
              <a:t>hơn</a:t>
            </a:r>
          </a:p>
          <a:p>
            <a:pPr marL="1651000" lvl="3" indent="-287338" algn="just"/>
            <a:r>
              <a:rPr lang="en-US">
                <a:latin typeface="Times New Roman" panose="02020603050405020304" pitchFamily="18" charset="0"/>
                <a:ea typeface="Calibri" panose="020F0502020204030204" pitchFamily="34" charset="0"/>
              </a:rPr>
              <a:t>Nếu từ các độ cao khác nhau ném ngang các vật với cùng vận tốc thì vật nào được ném ở độ cao lớn hơn sẽ có tầm xa lớn </a:t>
            </a:r>
            <a:r>
              <a:rPr lang="en-US" smtClean="0">
                <a:latin typeface="Times New Roman" panose="02020603050405020304" pitchFamily="18" charset="0"/>
                <a:ea typeface="Calibri" panose="020F0502020204030204" pitchFamily="34" charset="0"/>
              </a:rPr>
              <a:t>hơn</a:t>
            </a:r>
            <a:endParaRPr lang="en-US"/>
          </a:p>
        </p:txBody>
      </p:sp>
    </p:spTree>
    <p:extLst>
      <p:ext uri="{BB962C8B-B14F-4D97-AF65-F5344CB8AC3E}">
        <p14:creationId xmlns:p14="http://schemas.microsoft.com/office/powerpoint/2010/main" val="3823255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Bài 12: Chuyển động ném</a:t>
            </a:r>
          </a:p>
        </p:txBody>
      </p:sp>
      <p:sp>
        <p:nvSpPr>
          <p:cNvPr id="3" name="Content Placeholder 2"/>
          <p:cNvSpPr>
            <a:spLocks noGrp="1"/>
          </p:cNvSpPr>
          <p:nvPr>
            <p:ph idx="1"/>
          </p:nvPr>
        </p:nvSpPr>
        <p:spPr>
          <a:xfrm>
            <a:off x="1484310" y="1222879"/>
            <a:ext cx="10018713" cy="5191569"/>
          </a:xfrm>
        </p:spPr>
        <p:txBody>
          <a:bodyPr>
            <a:normAutofit/>
          </a:bodyPr>
          <a:lstStyle/>
          <a:p>
            <a:r>
              <a:rPr lang="en-US" smtClean="0"/>
              <a:t>HĐ 2: Hình thành kiến thức</a:t>
            </a:r>
          </a:p>
          <a:p>
            <a:pPr lvl="1"/>
            <a:r>
              <a:rPr lang="en-US" smtClean="0"/>
              <a:t>CHUYỂN ĐỘNG NÉM NGANG</a:t>
            </a:r>
          </a:p>
          <a:p>
            <a:pPr lvl="2">
              <a:buFont typeface="+mj-lt"/>
              <a:buAutoNum type="arabicPeriod" startAt="4"/>
            </a:pPr>
            <a:r>
              <a:rPr lang="en-US" smtClean="0"/>
              <a:t>Kiểm chứng thời gian chạm đất của chuyển động ném ngang</a:t>
            </a:r>
            <a:endParaRPr lang="en-US" b="1" smtClean="0"/>
          </a:p>
          <a:p>
            <a:pPr marL="1651000" lvl="3" indent="-287338" algn="just"/>
            <a:r>
              <a:rPr lang="en-US" smtClean="0">
                <a:latin typeface="Times New Roman" panose="02020603050405020304" pitchFamily="18" charset="0"/>
                <a:cs typeface="Times New Roman" panose="02020603050405020304" pitchFamily="18" charset="0"/>
              </a:rPr>
              <a:t>Xem video thí nghiệm</a:t>
            </a:r>
            <a:endParaRPr lang="en-US"/>
          </a:p>
        </p:txBody>
      </p:sp>
    </p:spTree>
    <p:extLst>
      <p:ext uri="{BB962C8B-B14F-4D97-AF65-F5344CB8AC3E}">
        <p14:creationId xmlns:p14="http://schemas.microsoft.com/office/powerpoint/2010/main" val="25897357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268</TotalTime>
  <Words>713</Words>
  <Application>Microsoft Office PowerPoint</Application>
  <PresentationFormat>Widescreen</PresentationFormat>
  <Paragraphs>88</Paragraphs>
  <Slides>16</Slides>
  <Notes>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맑은 고딕</vt:lpstr>
      <vt:lpstr>Arial</vt:lpstr>
      <vt:lpstr>Calibri</vt:lpstr>
      <vt:lpstr>Cambria</vt:lpstr>
      <vt:lpstr>Cambria Math</vt:lpstr>
      <vt:lpstr>Corbel</vt:lpstr>
      <vt:lpstr>HY엽서L</vt:lpstr>
      <vt:lpstr>Times New Roman</vt:lpstr>
      <vt:lpstr>Wingdings</vt:lpstr>
      <vt:lpstr>Parallax</vt:lpstr>
      <vt:lpstr>PowerPoint Presentation</vt:lpstr>
      <vt:lpstr>PowerPoint Presentation</vt:lpstr>
      <vt:lpstr>PowerPoint Presentation</vt:lpstr>
      <vt:lpstr>Bài 12: Chuyển động ném</vt:lpstr>
      <vt:lpstr>Bài 12: Chuyển động ném</vt:lpstr>
      <vt:lpstr>Bài 12: Chuyển động ném</vt:lpstr>
      <vt:lpstr>Bài 12: Chuyển động ném</vt:lpstr>
      <vt:lpstr>Bài 12: Chuyển động ném</vt:lpstr>
      <vt:lpstr>Bài 12: Chuyển động ném</vt:lpstr>
      <vt:lpstr>Bài 12: Chuyển động ném</vt:lpstr>
      <vt:lpstr>Bài 12: Chuyển động ném</vt:lpstr>
      <vt:lpstr>Bài 12: Chuyển động ném</vt:lpstr>
      <vt:lpstr>Bài 12: Chuyển động ném</vt:lpstr>
      <vt:lpstr>Bài 12: Chuyển động ném</vt:lpstr>
      <vt:lpstr>Bài 12: Chuyển động ném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CHUYỂN ĐỘNG NÉM</dc:title>
  <dc:creator>Admin BVCN88 02</dc:creator>
  <cp:lastModifiedBy>Admin BVCN88 02</cp:lastModifiedBy>
  <cp:revision>24</cp:revision>
  <dcterms:created xsi:type="dcterms:W3CDTF">2022-11-20T10:41:55Z</dcterms:created>
  <dcterms:modified xsi:type="dcterms:W3CDTF">2024-11-02T16:58:34Z</dcterms:modified>
</cp:coreProperties>
</file>