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5" r:id="rId4"/>
    <p:sldMasterId id="2147483745" r:id="rId5"/>
    <p:sldMasterId id="2147483765" r:id="rId6"/>
    <p:sldMasterId id="2147483787" r:id="rId7"/>
  </p:sldMasterIdLst>
  <p:notesMasterIdLst>
    <p:notesMasterId r:id="rId85"/>
  </p:notesMasterIdLst>
  <p:sldIdLst>
    <p:sldId id="312" r:id="rId8"/>
    <p:sldId id="371" r:id="rId9"/>
    <p:sldId id="318" r:id="rId10"/>
    <p:sldId id="317" r:id="rId11"/>
    <p:sldId id="372" r:id="rId12"/>
    <p:sldId id="361" r:id="rId13"/>
    <p:sldId id="363" r:id="rId14"/>
    <p:sldId id="362" r:id="rId15"/>
    <p:sldId id="396" r:id="rId16"/>
    <p:sldId id="395" r:id="rId17"/>
    <p:sldId id="397" r:id="rId18"/>
    <p:sldId id="392" r:id="rId19"/>
    <p:sldId id="257" r:id="rId20"/>
    <p:sldId id="256" r:id="rId21"/>
    <p:sldId id="398" r:id="rId22"/>
    <p:sldId id="258" r:id="rId23"/>
    <p:sldId id="379" r:id="rId24"/>
    <p:sldId id="316" r:id="rId25"/>
    <p:sldId id="330" r:id="rId26"/>
    <p:sldId id="381" r:id="rId27"/>
    <p:sldId id="327" r:id="rId28"/>
    <p:sldId id="329" r:id="rId29"/>
    <p:sldId id="321" r:id="rId30"/>
    <p:sldId id="323" r:id="rId31"/>
    <p:sldId id="355" r:id="rId32"/>
    <p:sldId id="374" r:id="rId33"/>
    <p:sldId id="341" r:id="rId34"/>
    <p:sldId id="378" r:id="rId35"/>
    <p:sldId id="377" r:id="rId36"/>
    <p:sldId id="375" r:id="rId37"/>
    <p:sldId id="339" r:id="rId38"/>
    <p:sldId id="334" r:id="rId39"/>
    <p:sldId id="335" r:id="rId40"/>
    <p:sldId id="340" r:id="rId41"/>
    <p:sldId id="365" r:id="rId42"/>
    <p:sldId id="373" r:id="rId43"/>
    <p:sldId id="389" r:id="rId44"/>
    <p:sldId id="380" r:id="rId45"/>
    <p:sldId id="376" r:id="rId46"/>
    <p:sldId id="261" r:id="rId47"/>
    <p:sldId id="342" r:id="rId48"/>
    <p:sldId id="326" r:id="rId49"/>
    <p:sldId id="388" r:id="rId50"/>
    <p:sldId id="384" r:id="rId51"/>
    <p:sldId id="385" r:id="rId52"/>
    <p:sldId id="386" r:id="rId53"/>
    <p:sldId id="383" r:id="rId54"/>
    <p:sldId id="387" r:id="rId55"/>
    <p:sldId id="350" r:id="rId56"/>
    <p:sldId id="351" r:id="rId57"/>
    <p:sldId id="352" r:id="rId58"/>
    <p:sldId id="338" r:id="rId59"/>
    <p:sldId id="344" r:id="rId60"/>
    <p:sldId id="346" r:id="rId61"/>
    <p:sldId id="359" r:id="rId62"/>
    <p:sldId id="343" r:id="rId63"/>
    <p:sldId id="390" r:id="rId64"/>
    <p:sldId id="394" r:id="rId65"/>
    <p:sldId id="393" r:id="rId66"/>
    <p:sldId id="322" r:id="rId67"/>
    <p:sldId id="349" r:id="rId68"/>
    <p:sldId id="367" r:id="rId69"/>
    <p:sldId id="298" r:id="rId70"/>
    <p:sldId id="302" r:id="rId71"/>
    <p:sldId id="368" r:id="rId72"/>
    <p:sldId id="360" r:id="rId73"/>
    <p:sldId id="265" r:id="rId74"/>
    <p:sldId id="353" r:id="rId75"/>
    <p:sldId id="354" r:id="rId76"/>
    <p:sldId id="357" r:id="rId77"/>
    <p:sldId id="280" r:id="rId78"/>
    <p:sldId id="281" r:id="rId79"/>
    <p:sldId id="309" r:id="rId80"/>
    <p:sldId id="370" r:id="rId81"/>
    <p:sldId id="301" r:id="rId82"/>
    <p:sldId id="369" r:id="rId83"/>
    <p:sldId id="31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29FF"/>
    <a:srgbClr val="FCFCFC"/>
    <a:srgbClr val="EC7C30"/>
    <a:srgbClr val="F2A672"/>
    <a:srgbClr val="003366"/>
    <a:srgbClr val="F0AF2E"/>
    <a:srgbClr val="1EAB4A"/>
    <a:srgbClr val="EE35FD"/>
    <a:srgbClr val="1323FF"/>
    <a:srgbClr val="1B7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8377" autoAdjust="0"/>
  </p:normalViewPr>
  <p:slideViewPr>
    <p:cSldViewPr snapToGrid="0">
      <p:cViewPr varScale="1">
        <p:scale>
          <a:sx n="72" d="100"/>
          <a:sy n="72" d="100"/>
        </p:scale>
        <p:origin x="965" y="72"/>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2B7E8-E79E-42E6-A4CA-4A16D7CE3511}"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57B1D-1C3F-4CDD-8BF0-1EE132F394C2}" type="slidenum">
              <a:rPr lang="en-US" smtClean="0"/>
              <a:t>‹#›</a:t>
            </a:fld>
            <a:endParaRPr lang="en-US"/>
          </a:p>
        </p:txBody>
      </p:sp>
    </p:spTree>
    <p:extLst>
      <p:ext uri="{BB962C8B-B14F-4D97-AF65-F5344CB8AC3E}">
        <p14:creationId xmlns:p14="http://schemas.microsoft.com/office/powerpoint/2010/main" val="80180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Hôm</a:t>
            </a:r>
            <a:r>
              <a:rPr lang="en-US" baseline="0" dirty="0"/>
              <a:t> nay </a:t>
            </a:r>
            <a:r>
              <a:rPr lang="en-US" baseline="0" dirty="0" err="1"/>
              <a:t>chúng</a:t>
            </a:r>
            <a:r>
              <a:rPr lang="en-US" baseline="0" dirty="0"/>
              <a:t> ta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cách</a:t>
            </a:r>
            <a:r>
              <a:rPr lang="en-US" baseline="0" dirty="0"/>
              <a:t> </a:t>
            </a:r>
            <a:r>
              <a:rPr lang="en-US" baseline="0" dirty="0" err="1"/>
              <a:t>môi</a:t>
            </a:r>
            <a:r>
              <a:rPr lang="en-US" baseline="0" dirty="0"/>
              <a:t> </a:t>
            </a:r>
            <a:r>
              <a:rPr lang="en-US" baseline="0" dirty="0" err="1"/>
              <a:t>trường</a:t>
            </a:r>
            <a:r>
              <a:rPr lang="en-US" baseline="0" dirty="0"/>
              <a:t> </a:t>
            </a:r>
            <a:r>
              <a:rPr lang="en-US" baseline="0" dirty="0" err="1"/>
              <a:t>ảnh</a:t>
            </a:r>
            <a:r>
              <a:rPr lang="en-US" baseline="0" dirty="0"/>
              <a:t> </a:t>
            </a:r>
            <a:r>
              <a:rPr lang="en-US" baseline="0" dirty="0" err="1"/>
              <a:t>hưởng</a:t>
            </a:r>
            <a:r>
              <a:rPr lang="en-US" baseline="0" dirty="0"/>
              <a:t> </a:t>
            </a:r>
            <a:r>
              <a:rPr lang="en-US" baseline="0" dirty="0" err="1"/>
              <a:t>lên</a:t>
            </a:r>
            <a:r>
              <a:rPr lang="en-US" baseline="0" dirty="0"/>
              <a:t> </a:t>
            </a:r>
            <a:r>
              <a:rPr lang="en-US" baseline="0" dirty="0" err="1"/>
              <a:t>tính</a:t>
            </a:r>
            <a:r>
              <a:rPr lang="en-US" baseline="0" dirty="0"/>
              <a:t> </a:t>
            </a:r>
            <a:r>
              <a:rPr lang="en-US" baseline="0" dirty="0" err="1"/>
              <a:t>trạng</a:t>
            </a:r>
            <a:endParaRPr lang="en-US" dirty="0"/>
          </a:p>
        </p:txBody>
      </p:sp>
      <p:sp>
        <p:nvSpPr>
          <p:cNvPr id="4" name="Slide Number Placeholder 3"/>
          <p:cNvSpPr>
            <a:spLocks noGrp="1"/>
          </p:cNvSpPr>
          <p:nvPr>
            <p:ph type="sldNum" sz="quarter" idx="10"/>
          </p:nvPr>
        </p:nvSpPr>
        <p:spPr/>
        <p:txBody>
          <a:bodyPr/>
          <a:lstStyle/>
          <a:p>
            <a:fld id="{6E957B1D-1C3F-4CDD-8BF0-1EE132F394C2}" type="slidenum">
              <a:rPr lang="en-US" smtClean="0"/>
              <a:t>2</a:t>
            </a:fld>
            <a:endParaRPr lang="en-US"/>
          </a:p>
        </p:txBody>
      </p:sp>
    </p:spTree>
    <p:extLst>
      <p:ext uri="{BB962C8B-B14F-4D97-AF65-F5344CB8AC3E}">
        <p14:creationId xmlns:p14="http://schemas.microsoft.com/office/powerpoint/2010/main" val="177582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62102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28707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33189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02879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463956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66100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83281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657311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6510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39439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3</a:t>
            </a:fld>
            <a:endParaRPr lang="zh-CN" altLang="en-US"/>
          </a:p>
        </p:txBody>
      </p:sp>
    </p:spTree>
    <p:extLst>
      <p:ext uri="{BB962C8B-B14F-4D97-AF65-F5344CB8AC3E}">
        <p14:creationId xmlns:p14="http://schemas.microsoft.com/office/powerpoint/2010/main" val="256203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39376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127170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539963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859134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05006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7004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798102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96425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395815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826864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1D96E-4CA2-485E-9EE5-CEB7143ACC3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29690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67853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24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872705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79304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5336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8A7B-4A47-4925-A22F-0A1BA34F0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29841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E813-5DA0-4CE7-B6A6-4FD43C09D8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7748E-8EF1-41B2-90BB-A17D018A2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ABE047-3938-4AD1-B40D-E6B5F9985D07}"/>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5" name="Footer Placeholder 4">
            <a:extLst>
              <a:ext uri="{FF2B5EF4-FFF2-40B4-BE49-F238E27FC236}">
                <a16:creationId xmlns:a16="http://schemas.microsoft.com/office/drawing/2014/main" id="{8688005C-5936-42F0-8E25-1870CD495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81172-98F1-4B4A-9222-EAAC28CF4D0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90383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E1D3-5EB3-4F0A-B5AA-52A890E83A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D7BD3-B35D-4D57-8752-6A7C1D7546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2743-E322-4AFD-AC51-D781F3F2A758}"/>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5" name="Footer Placeholder 4">
            <a:extLst>
              <a:ext uri="{FF2B5EF4-FFF2-40B4-BE49-F238E27FC236}">
                <a16:creationId xmlns:a16="http://schemas.microsoft.com/office/drawing/2014/main" id="{6C442C1E-0E3C-411E-B15E-EF25B4BD7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0CEB7-FD03-40BB-A68F-5177885C3A03}"/>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0205972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1533241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728038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9868836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302261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0552204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549526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001101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7370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515404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73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F2957-55CB-44DA-ACE3-39B4314A8E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67DD6-6CF4-4512-AC8F-67C7DEEB2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DECE5-AD6A-49C9-826A-4EB82AC7D2BE}"/>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5" name="Footer Placeholder 4">
            <a:extLst>
              <a:ext uri="{FF2B5EF4-FFF2-40B4-BE49-F238E27FC236}">
                <a16:creationId xmlns:a16="http://schemas.microsoft.com/office/drawing/2014/main" id="{B6352A61-C07E-4061-9774-83405405C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258AB-E9C2-4682-BECD-A36FF5BFD629}"/>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02206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3330318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039674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3688829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781564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28774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Thursday, October 31,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323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Thursday, October 31,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21758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Thursday, October 31,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0202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Thursday, October 31,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13881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Thursday, October 31,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17085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Thursday, October 31,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703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Thursday, October 31,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87359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Thursday, October 31,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717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90CF-0900-4157-A02B-4CFD7A1C7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2E233-65A3-4210-ADA1-5D3146AFE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DBF2D-D43E-46F8-B340-6F8F2984F8CA}"/>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5" name="Footer Placeholder 4">
            <a:extLst>
              <a:ext uri="{FF2B5EF4-FFF2-40B4-BE49-F238E27FC236}">
                <a16:creationId xmlns:a16="http://schemas.microsoft.com/office/drawing/2014/main" id="{528CBEFF-B180-416B-B1F2-15B545AEE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D8577-AE3D-4155-8F6F-B78461E0253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2426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Thursday, October 31,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290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Thursday, October 31,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2926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Thursday, October 31,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93288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10/31/2024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901152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10/31/2024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6981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10/31/2024</a:t>
            </a:fld>
            <a:endParaRPr lang="en-US" dirty="0"/>
          </a:p>
        </p:txBody>
      </p:sp>
    </p:spTree>
    <p:extLst>
      <p:ext uri="{BB962C8B-B14F-4D97-AF65-F5344CB8AC3E}">
        <p14:creationId xmlns:p14="http://schemas.microsoft.com/office/powerpoint/2010/main" val="302800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10/31/2024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6464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10/31/2024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7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10/31/2024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56270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10/31/2024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7792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9E6E-8E66-4B2C-B8C9-0ECC9811EA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FF5B47-C410-4D41-8A04-4B1688D025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BB6E7F-772A-467A-ACF2-56021D6545D8}"/>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5" name="Footer Placeholder 4">
            <a:extLst>
              <a:ext uri="{FF2B5EF4-FFF2-40B4-BE49-F238E27FC236}">
                <a16:creationId xmlns:a16="http://schemas.microsoft.com/office/drawing/2014/main" id="{5777D6E3-1DA0-4C17-9F1A-22BED0647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4BEB2-AD41-4C5E-B865-885B9D44BAE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7514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10/31/2024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2852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10/31/2024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0222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10/31/2024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72605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10/31/2024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47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60" y="5096663"/>
            <a:ext cx="4367531" cy="949829"/>
          </a:xfrm>
        </p:spPr>
        <p:txBody>
          <a:bodyPr>
            <a:noAutofit/>
          </a:bodyPr>
          <a:lstStyle>
            <a:lvl1pPr marL="0" indent="0" algn="l">
              <a:buNone/>
              <a:defRPr sz="2800" b="0" i="0">
                <a:solidFill>
                  <a:schemeClr val="accent3"/>
                </a:solidFill>
                <a:latin typeface="+mn-lt"/>
              </a:defRPr>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5" y="5422165"/>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1" y="3463632"/>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0" y="4566100"/>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2" y="-1688"/>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4" y="-12700"/>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4"/>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800" dirty="0">
              <a:solidFill>
                <a:prstClr val="black"/>
              </a:solidFill>
            </a:endParaRPr>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9"/>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800">
              <a:solidFill>
                <a:prstClr val="black"/>
              </a:solidFill>
            </a:endParaRPr>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1"/>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680522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3"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2" y="1645350"/>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800" dirty="0">
              <a:solidFill>
                <a:prstClr val="black"/>
              </a:solidFill>
            </a:endParaRPr>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1" y="2632656"/>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800" dirty="0">
              <a:solidFill>
                <a:prstClr val="black"/>
              </a:solidFill>
            </a:endParaRPr>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3"/>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2"/>
            <a:ext cx="6843278" cy="496223"/>
          </a:xfrm>
        </p:spPr>
        <p:txBody>
          <a:bodyPr>
            <a:normAutofit/>
          </a:bodyPr>
          <a:lstStyle>
            <a:lvl1pPr marL="0" indent="0" algn="l">
              <a:buNone/>
              <a:defRPr sz="1800" b="1" i="0">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70"/>
            <a:ext cx="3808348"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4"/>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800" dirty="0">
              <a:solidFill>
                <a:prstClr val="black"/>
              </a:solidFill>
            </a:endParaRPr>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9" y="466564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0"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4"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Tree>
    <p:extLst>
      <p:ext uri="{BB962C8B-B14F-4D97-AF65-F5344CB8AC3E}">
        <p14:creationId xmlns:p14="http://schemas.microsoft.com/office/powerpoint/2010/main" val="2927203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2"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4"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1800" dirty="0">
              <a:solidFill>
                <a:prstClr val="black"/>
              </a:solidFill>
            </a:endParaRPr>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6"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1800" dirty="0">
              <a:solidFill>
                <a:prstClr val="black"/>
              </a:solidFill>
            </a:endParaRPr>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4" y="2050476"/>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4" y="2839714"/>
            <a:ext cx="4548187" cy="2916952"/>
          </a:xfrm>
        </p:spPr>
        <p:txBody>
          <a:bodyPr>
            <a:normAutofit/>
          </a:bodyPr>
          <a:lstStyle>
            <a:lvl1pPr marL="180009" indent="-180009">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8" y="172667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3506948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6"/>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4"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8" y="3889185"/>
            <a:ext cx="4548187" cy="1708223"/>
          </a:xfrm>
        </p:spPr>
        <p:txBody>
          <a:bodyPr>
            <a:normAutofit/>
          </a:bodyPr>
          <a:lstStyle>
            <a:lvl1pPr marL="180009" indent="-180009">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8"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80"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80"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6" y="2374901"/>
            <a:ext cx="4565650" cy="701675"/>
          </a:xfrm>
        </p:spPr>
        <p:txBody>
          <a:bodyPr>
            <a:noAutofit/>
          </a:bodyPr>
          <a:lstStyle>
            <a:lvl1pPr marL="0" indent="0">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6" y="3165302"/>
            <a:ext cx="4583113" cy="689525"/>
          </a:xfrm>
        </p:spPr>
        <p:txBody>
          <a:bodyPr/>
          <a:lstStyle>
            <a:lvl1pPr marL="0" indent="0">
              <a:buNone/>
              <a:defRPr sz="1400">
                <a:solidFill>
                  <a:schemeClr val="tx1">
                    <a:lumMod val="65000"/>
                    <a:lumOff val="35000"/>
                  </a:schemeClr>
                </a:solidFill>
              </a:defRPr>
            </a:lvl1pPr>
            <a:lvl2pPr marL="457223" indent="0">
              <a:buNone/>
              <a:defRPr sz="1400">
                <a:solidFill>
                  <a:schemeClr val="tx1">
                    <a:lumMod val="50000"/>
                    <a:lumOff val="50000"/>
                  </a:schemeClr>
                </a:solidFill>
              </a:defRPr>
            </a:lvl2pPr>
            <a:lvl3pPr marL="914446" indent="0">
              <a:buNone/>
              <a:defRPr sz="1400">
                <a:solidFill>
                  <a:schemeClr val="tx1">
                    <a:lumMod val="50000"/>
                    <a:lumOff val="50000"/>
                  </a:schemeClr>
                </a:solidFill>
              </a:defRPr>
            </a:lvl3pPr>
            <a:lvl4pPr marL="1371669" indent="0">
              <a:buNone/>
              <a:defRPr sz="1400">
                <a:solidFill>
                  <a:schemeClr val="tx1">
                    <a:lumMod val="50000"/>
                    <a:lumOff val="50000"/>
                  </a:schemeClr>
                </a:solidFill>
              </a:defRPr>
            </a:lvl4pPr>
            <a:lvl5pPr marL="1828891"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3" y="204566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2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994850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1"/>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4"/>
            <a:ext cx="4183650" cy="365125"/>
          </a:xfrm>
        </p:spPr>
        <p:txBody>
          <a:bodyPr>
            <a:normAutofit/>
          </a:bodyPr>
          <a:lstStyle>
            <a:lvl1pPr marL="0" indent="0">
              <a:buNone/>
              <a:defRPr sz="25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7" y="1898651"/>
            <a:ext cx="10515599" cy="701675"/>
          </a:xfrm>
        </p:spPr>
        <p:txBody>
          <a:bodyPr>
            <a:noAutofit/>
          </a:bodyPr>
          <a:lstStyle>
            <a:lvl1pPr marL="0" indent="0" algn="ctr">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4"/>
            <a:ext cx="4183650" cy="365125"/>
          </a:xfrm>
        </p:spPr>
        <p:txBody>
          <a:bodyPr>
            <a:normAutofit/>
          </a:bodyPr>
          <a:lstStyle>
            <a:lvl1pPr marL="0" indent="0">
              <a:buNone/>
              <a:defRPr sz="25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2" y="3294246"/>
            <a:ext cx="4365625" cy="2333625"/>
          </a:xfrm>
        </p:spPr>
        <p:txBody>
          <a:bodyPr>
            <a:normAutofit/>
          </a:bodyPr>
          <a:lstStyle>
            <a:lvl1pPr marL="180009" indent="-180009">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6" y="3294246"/>
            <a:ext cx="4365625" cy="2333625"/>
          </a:xfrm>
        </p:spPr>
        <p:txBody>
          <a:bodyPr>
            <a:normAutofit/>
          </a:bodyPr>
          <a:lstStyle>
            <a:lvl1pPr marL="180009" indent="-180009">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Tree>
    <p:extLst>
      <p:ext uri="{BB962C8B-B14F-4D97-AF65-F5344CB8AC3E}">
        <p14:creationId xmlns:p14="http://schemas.microsoft.com/office/powerpoint/2010/main" val="1612299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4" y="1474970"/>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90" y="2592570"/>
            <a:ext cx="5630885" cy="701675"/>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6" y="3719428"/>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7" y="3990709"/>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1" y="4451493"/>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2" y="4722774"/>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900" y="3719428"/>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1" y="3990709"/>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5" y="4451493"/>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6" y="4722774"/>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4" y="3719428"/>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5" y="3990709"/>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9" y="4451493"/>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40" y="4722774"/>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6" y="908051"/>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3" name="Graphic 50">
            <a:extLst>
              <a:ext uri="{FF2B5EF4-FFF2-40B4-BE49-F238E27FC236}">
                <a16:creationId xmlns:a16="http://schemas.microsoft.com/office/drawing/2014/main" id="{33AA43FA-C2DC-406C-BFE6-A2A804112236}"/>
              </a:ext>
            </a:extLst>
          </p:cNvPr>
          <p:cNvSpPr/>
          <p:nvPr/>
        </p:nvSpPr>
        <p:spPr>
          <a:xfrm>
            <a:off x="5731820" y="2267880"/>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217665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2840-27AD-49DF-AD8E-26F5B7D55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264A3-9F4B-4A0E-9A09-B0FAF4DF3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75139-A31C-4A7E-9A7B-FDA1028BC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8F5D31-A89D-434C-B788-ED5F11F565E3}"/>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6" name="Footer Placeholder 5">
            <a:extLst>
              <a:ext uri="{FF2B5EF4-FFF2-40B4-BE49-F238E27FC236}">
                <a16:creationId xmlns:a16="http://schemas.microsoft.com/office/drawing/2014/main" id="{A555F5A9-0A81-4540-BBB7-23BB14EFB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541F-882E-4E19-851D-29F33C452D14}"/>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1232260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6"/>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6" y="3252275"/>
            <a:ext cx="3396171" cy="1846732"/>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5"/>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2"/>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3714608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2"/>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50"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sz="1800">
              <a:solidFill>
                <a:prstClr val="black"/>
              </a:solidFill>
            </a:endParaRPr>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6"/>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sz="1800">
              <a:solidFill>
                <a:prstClr val="black"/>
              </a:solidFill>
            </a:endParaRPr>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30"/>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sz="1800">
              <a:solidFill>
                <a:prstClr val="black"/>
              </a:solidFill>
            </a:endParaRPr>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4"/>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70"/>
            <a:ext cx="238811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8" y="5718810"/>
            <a:ext cx="7366026" cy="946532"/>
          </a:xfrm>
        </p:spPr>
        <p:txBody>
          <a:bodyPr>
            <a:noAutofit/>
          </a:bodyPr>
          <a:lstStyle>
            <a:lvl1pPr marL="0" indent="0" algn="ctr">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stretch>
            <a:fillRect/>
          </a:stretch>
        </p:blipFill>
        <p:spPr>
          <a:xfrm>
            <a:off x="4762500" y="5155440"/>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100" y="2044902"/>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800">
              <a:solidFill>
                <a:prstClr val="black"/>
              </a:solidFill>
            </a:endParaRPr>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sz="1800">
              <a:solidFill>
                <a:prstClr val="black"/>
              </a:solidFill>
            </a:endParaRPr>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9"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sz="1800">
              <a:solidFill>
                <a:prstClr val="black"/>
              </a:solidFill>
            </a:endParaRPr>
          </a:p>
        </p:txBody>
      </p:sp>
      <p:sp>
        <p:nvSpPr>
          <p:cNvPr id="44" name="Freeform: Shape 43">
            <a:extLst>
              <a:ext uri="{FF2B5EF4-FFF2-40B4-BE49-F238E27FC236}">
                <a16:creationId xmlns:a16="http://schemas.microsoft.com/office/drawing/2014/main" id="{65525C01-736F-4E07-B20A-72ABE0F38C9F}"/>
              </a:ext>
            </a:extLst>
          </p:cNvPr>
          <p:cNvSpPr/>
          <p:nvPr/>
        </p:nvSpPr>
        <p:spPr>
          <a:xfrm>
            <a:off x="9766950"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sz="1800">
              <a:solidFill>
                <a:prstClr val="black"/>
              </a:solidFill>
            </a:endParaRPr>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4086878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6"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70"/>
            <a:ext cx="238811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9"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2"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7"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7" y="5707146"/>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1800">
                <a:solidFill>
                  <a:prstClr val="black"/>
                </a:solidFill>
              </a:endParaRPr>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1800">
                <a:solidFill>
                  <a:prstClr val="black"/>
                </a:solidFill>
              </a:endParaRPr>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1800">
                <a:solidFill>
                  <a:prstClr val="black"/>
                </a:solidFill>
              </a:endParaRPr>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1800">
                <a:solidFill>
                  <a:prstClr val="black"/>
                </a:solidFill>
              </a:endParaRPr>
            </a:p>
          </p:txBody>
        </p:sp>
      </p:grpSp>
    </p:spTree>
    <p:extLst>
      <p:ext uri="{BB962C8B-B14F-4D97-AF65-F5344CB8AC3E}">
        <p14:creationId xmlns:p14="http://schemas.microsoft.com/office/powerpoint/2010/main" val="204726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90" y="2"/>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1"/>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1800" dirty="0">
              <a:solidFill>
                <a:prstClr val="black"/>
              </a:solidFill>
            </a:endParaRPr>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1800" dirty="0">
              <a:solidFill>
                <a:prstClr val="black"/>
              </a:solidFill>
            </a:endParaRPr>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1" y="3955666"/>
            <a:ext cx="4367531" cy="524711"/>
          </a:xfrm>
        </p:spPr>
        <p:txBody>
          <a:bodyPr>
            <a:noAutofit/>
          </a:bodyPr>
          <a:lstStyle>
            <a:lvl1pPr marL="0" indent="0" algn="l">
              <a:buNone/>
              <a:defRPr sz="2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1" y="4633362"/>
            <a:ext cx="4367531" cy="365125"/>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1" y="4892977"/>
            <a:ext cx="4367531" cy="365125"/>
          </a:xfrm>
        </p:spPr>
        <p:txBody>
          <a:bodyPr>
            <a:noAutofit/>
          </a:bodyPr>
          <a:lstStyle>
            <a:lvl1pPr marL="0" indent="0" algn="l">
              <a:buNone/>
              <a:defRPr sz="2500" b="1" i="0">
                <a:solidFill>
                  <a:schemeClr val="accent3"/>
                </a:solidFill>
                <a:latin typeface="+mj-lt"/>
              </a:defRPr>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1" y="5334300"/>
            <a:ext cx="4367531" cy="365125"/>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1" y="5593915"/>
            <a:ext cx="4367531" cy="365125"/>
          </a:xfrm>
        </p:spPr>
        <p:txBody>
          <a:bodyPr>
            <a:noAutofit/>
          </a:bodyPr>
          <a:lstStyle>
            <a:lvl1pPr marL="0" indent="0" algn="l">
              <a:buNone/>
              <a:defRPr sz="2500" b="1" i="0">
                <a:solidFill>
                  <a:schemeClr val="accent3"/>
                </a:solidFill>
                <a:latin typeface="+mj-lt"/>
              </a:defRPr>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7"/>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1800" dirty="0">
              <a:solidFill>
                <a:prstClr val="black"/>
              </a:solidFill>
            </a:endParaRPr>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3186216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5" y="5422165"/>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1" y="3463632"/>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0" y="4566100"/>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2" y="-1688"/>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4" y="-12700"/>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800" dirty="0">
              <a:solidFill>
                <a:prstClr val="black"/>
              </a:solidFill>
            </a:endParaRPr>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9"/>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800">
              <a:solidFill>
                <a:prstClr val="black"/>
              </a:solidFill>
            </a:endParaRPr>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11" lvl="0" indent="-228611"/>
            <a:r>
              <a:rPr lang="en-US"/>
              <a:t>Click to edit Master subtitle style</a:t>
            </a:r>
            <a:endParaRPr lang="en-US" dirty="0"/>
          </a:p>
        </p:txBody>
      </p:sp>
    </p:spTree>
    <p:extLst>
      <p:ext uri="{BB962C8B-B14F-4D97-AF65-F5344CB8AC3E}">
        <p14:creationId xmlns:p14="http://schemas.microsoft.com/office/powerpoint/2010/main" val="4121825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2" y="1645350"/>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800" dirty="0">
              <a:solidFill>
                <a:prstClr val="black"/>
              </a:solidFill>
            </a:endParaRPr>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1" y="2632656"/>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800" dirty="0">
              <a:solidFill>
                <a:prstClr val="black"/>
              </a:solidFill>
            </a:endParaRPr>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3"/>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2"/>
            <a:ext cx="6843278" cy="496223"/>
          </a:xfrm>
        </p:spPr>
        <p:txBody>
          <a:bodyPr>
            <a:normAutofit/>
          </a:bodyPr>
          <a:lstStyle>
            <a:lvl1pPr marL="0" indent="0" algn="l">
              <a:buNone/>
              <a:defRPr sz="1800" b="1" i="0">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4"/>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800" dirty="0">
              <a:solidFill>
                <a:prstClr val="black"/>
              </a:solidFill>
            </a:endParaRPr>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9" y="466564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0"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4"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solidFill>
                  <a:prstClr val="black">
                    <a:tint val="75000"/>
                  </a:prstClr>
                </a:solidFill>
              </a:rPr>
              <a:t>MM.DD.20XX</a:t>
            </a:r>
            <a:endParaRPr lang="ru-RU" dirty="0">
              <a:solidFill>
                <a:prstClr val="black">
                  <a:tint val="75000"/>
                </a:prstClr>
              </a:solidFill>
            </a:endParaRPr>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solidFill>
                  <a:srgbClr val="008EDC"/>
                </a:solidFill>
              </a:rPr>
              <a:t>ADD A FOOTER</a:t>
            </a:r>
            <a:endParaRPr lang="ru-RU" dirty="0">
              <a:solidFill>
                <a:srgbClr val="008EDC"/>
              </a:solidFill>
            </a:endParaRPr>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263203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6"/>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445164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9" y="1825624"/>
            <a:ext cx="5157787" cy="421084"/>
          </a:xfrm>
        </p:spPr>
        <p:txBody>
          <a:bodyPr anchor="b">
            <a:normAutofit/>
          </a:bodyPr>
          <a:lstStyle>
            <a:lvl1pPr marL="0" indent="0">
              <a:buNone/>
              <a:defRPr sz="18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9" y="2323459"/>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9"/>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110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33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20"/>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8"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3" y="204566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2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356700"/>
            <a:ext cx="3932237" cy="3512287"/>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Tree>
    <p:extLst>
      <p:ext uri="{BB962C8B-B14F-4D97-AF65-F5344CB8AC3E}">
        <p14:creationId xmlns:p14="http://schemas.microsoft.com/office/powerpoint/2010/main" val="412462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CF74-8C8C-492D-A5CB-48AB1ED15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A635F-6C6E-4B75-BF43-8C8C485DE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FAB5D-EFFB-4D45-AEC9-4DFC6FF03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AF902-8B74-4B66-8CAC-E5D2463B7C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48089-75D8-45C3-913A-A6A6F078E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3FA5D2-7289-41DF-86B5-8ED6426A07FF}"/>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8" name="Footer Placeholder 7">
            <a:extLst>
              <a:ext uri="{FF2B5EF4-FFF2-40B4-BE49-F238E27FC236}">
                <a16:creationId xmlns:a16="http://schemas.microsoft.com/office/drawing/2014/main" id="{F914C8DB-6CC5-4C8C-93F3-C291127DB2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15A550-E23B-4FAD-8C0E-B587485C78E6}"/>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002523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8"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3" y="204566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2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356700"/>
            <a:ext cx="3932237" cy="3512287"/>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2"/>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116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2418186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Tree>
    <p:extLst>
      <p:ext uri="{BB962C8B-B14F-4D97-AF65-F5344CB8AC3E}">
        <p14:creationId xmlns:p14="http://schemas.microsoft.com/office/powerpoint/2010/main" val="2015752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788699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60" y="5096663"/>
            <a:ext cx="4367531" cy="949829"/>
          </a:xfrm>
        </p:spPr>
        <p:txBody>
          <a:bodyPr>
            <a:noAutofit/>
          </a:bodyPr>
          <a:lstStyle>
            <a:lvl1pPr marL="0" indent="0" algn="l">
              <a:buNone/>
              <a:defRPr sz="2800" b="0" i="0">
                <a:solidFill>
                  <a:schemeClr val="accent3"/>
                </a:solidFill>
                <a:latin typeface="+mn-lt"/>
              </a:defRPr>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5" y="5422165"/>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1" y="3463632"/>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0" y="4566100"/>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2" y="-1688"/>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4" y="-12700"/>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4"/>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800" dirty="0">
              <a:solidFill>
                <a:prstClr val="black"/>
              </a:solidFill>
            </a:endParaRPr>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9"/>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800">
              <a:solidFill>
                <a:prstClr val="black"/>
              </a:solidFill>
            </a:endParaRPr>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1"/>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652204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3"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2" y="1645350"/>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800" dirty="0">
              <a:solidFill>
                <a:prstClr val="black"/>
              </a:solidFill>
            </a:endParaRPr>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1" y="2632656"/>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800" dirty="0">
              <a:solidFill>
                <a:prstClr val="black"/>
              </a:solidFill>
            </a:endParaRPr>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3"/>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2"/>
            <a:ext cx="6843278" cy="496223"/>
          </a:xfrm>
        </p:spPr>
        <p:txBody>
          <a:bodyPr>
            <a:normAutofit/>
          </a:bodyPr>
          <a:lstStyle>
            <a:lvl1pPr marL="0" indent="0" algn="l">
              <a:buNone/>
              <a:defRPr sz="1800" b="1" i="0">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70"/>
            <a:ext cx="3808348"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4"/>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800" dirty="0">
              <a:solidFill>
                <a:prstClr val="black"/>
              </a:solidFill>
            </a:endParaRPr>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9" y="466564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0"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4"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Tree>
    <p:extLst>
      <p:ext uri="{BB962C8B-B14F-4D97-AF65-F5344CB8AC3E}">
        <p14:creationId xmlns:p14="http://schemas.microsoft.com/office/powerpoint/2010/main" val="14709488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2"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4"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1800" dirty="0">
              <a:solidFill>
                <a:prstClr val="black"/>
              </a:solidFill>
            </a:endParaRPr>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6"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1800" dirty="0">
              <a:solidFill>
                <a:prstClr val="black"/>
              </a:solidFill>
            </a:endParaRPr>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4" y="2050476"/>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4" y="2839714"/>
            <a:ext cx="4548187" cy="2916952"/>
          </a:xfrm>
        </p:spPr>
        <p:txBody>
          <a:bodyPr>
            <a:normAutofit/>
          </a:bodyPr>
          <a:lstStyle>
            <a:lvl1pPr marL="180009" indent="-180009">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8" y="172667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3513640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6"/>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4"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8" y="3889185"/>
            <a:ext cx="4548187" cy="1708223"/>
          </a:xfrm>
        </p:spPr>
        <p:txBody>
          <a:bodyPr>
            <a:normAutofit/>
          </a:bodyPr>
          <a:lstStyle>
            <a:lvl1pPr marL="180009" indent="-180009">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8"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80"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80"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6" y="2374901"/>
            <a:ext cx="4565650" cy="701675"/>
          </a:xfrm>
        </p:spPr>
        <p:txBody>
          <a:bodyPr>
            <a:noAutofit/>
          </a:bodyPr>
          <a:lstStyle>
            <a:lvl1pPr marL="0" indent="0">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6" y="3165302"/>
            <a:ext cx="4583113" cy="689525"/>
          </a:xfrm>
        </p:spPr>
        <p:txBody>
          <a:bodyPr/>
          <a:lstStyle>
            <a:lvl1pPr marL="0" indent="0">
              <a:buNone/>
              <a:defRPr sz="1400">
                <a:solidFill>
                  <a:schemeClr val="tx1">
                    <a:lumMod val="65000"/>
                    <a:lumOff val="35000"/>
                  </a:schemeClr>
                </a:solidFill>
              </a:defRPr>
            </a:lvl1pPr>
            <a:lvl2pPr marL="457223" indent="0">
              <a:buNone/>
              <a:defRPr sz="1400">
                <a:solidFill>
                  <a:schemeClr val="tx1">
                    <a:lumMod val="50000"/>
                    <a:lumOff val="50000"/>
                  </a:schemeClr>
                </a:solidFill>
              </a:defRPr>
            </a:lvl2pPr>
            <a:lvl3pPr marL="914446" indent="0">
              <a:buNone/>
              <a:defRPr sz="1400">
                <a:solidFill>
                  <a:schemeClr val="tx1">
                    <a:lumMod val="50000"/>
                    <a:lumOff val="50000"/>
                  </a:schemeClr>
                </a:solidFill>
              </a:defRPr>
            </a:lvl3pPr>
            <a:lvl4pPr marL="1371669" indent="0">
              <a:buNone/>
              <a:defRPr sz="1400">
                <a:solidFill>
                  <a:schemeClr val="tx1">
                    <a:lumMod val="50000"/>
                    <a:lumOff val="50000"/>
                  </a:schemeClr>
                </a:solidFill>
              </a:defRPr>
            </a:lvl4pPr>
            <a:lvl5pPr marL="1828891"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3" y="204566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2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216872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1"/>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4"/>
            <a:ext cx="4183650" cy="365125"/>
          </a:xfrm>
        </p:spPr>
        <p:txBody>
          <a:bodyPr>
            <a:normAutofit/>
          </a:bodyPr>
          <a:lstStyle>
            <a:lvl1pPr marL="0" indent="0">
              <a:buNone/>
              <a:defRPr sz="25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7" y="1898651"/>
            <a:ext cx="10515599" cy="701675"/>
          </a:xfrm>
        </p:spPr>
        <p:txBody>
          <a:bodyPr>
            <a:noAutofit/>
          </a:bodyPr>
          <a:lstStyle>
            <a:lvl1pPr marL="0" indent="0" algn="ctr">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4"/>
            <a:ext cx="4183650" cy="365125"/>
          </a:xfrm>
        </p:spPr>
        <p:txBody>
          <a:bodyPr>
            <a:normAutofit/>
          </a:bodyPr>
          <a:lstStyle>
            <a:lvl1pPr marL="0" indent="0">
              <a:buNone/>
              <a:defRPr sz="25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2" y="3294246"/>
            <a:ext cx="4365625" cy="2333625"/>
          </a:xfrm>
        </p:spPr>
        <p:txBody>
          <a:bodyPr>
            <a:normAutofit/>
          </a:bodyPr>
          <a:lstStyle>
            <a:lvl1pPr marL="180009" indent="-180009">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6" y="3294246"/>
            <a:ext cx="4365625" cy="2333625"/>
          </a:xfrm>
        </p:spPr>
        <p:txBody>
          <a:bodyPr>
            <a:normAutofit/>
          </a:bodyPr>
          <a:lstStyle>
            <a:lvl1pPr marL="180009" indent="-180009">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Tree>
    <p:extLst>
      <p:ext uri="{BB962C8B-B14F-4D97-AF65-F5344CB8AC3E}">
        <p14:creationId xmlns:p14="http://schemas.microsoft.com/office/powerpoint/2010/main" val="861877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4" y="1474970"/>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90" y="2592570"/>
            <a:ext cx="5630885" cy="701675"/>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6" y="3719428"/>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7" y="3990709"/>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1" y="4451493"/>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2" y="4722774"/>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900" y="3719428"/>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1" y="3990709"/>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5" y="4451493"/>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6" y="4722774"/>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4" y="3719428"/>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5" y="3990709"/>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9" y="4451493"/>
            <a:ext cx="1597889" cy="365125"/>
          </a:xfrm>
        </p:spPr>
        <p:txBody>
          <a:bodyPr anchor="b" anchorCtr="0">
            <a:normAutofit/>
          </a:bodyPr>
          <a:lstStyle>
            <a:lvl1pPr marL="0" indent="0">
              <a:buNone/>
              <a:defRPr sz="1800" b="1">
                <a:solidFill>
                  <a:schemeClr val="accent3"/>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40" y="4722774"/>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6" y="908051"/>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3" name="Graphic 50">
            <a:extLst>
              <a:ext uri="{FF2B5EF4-FFF2-40B4-BE49-F238E27FC236}">
                <a16:creationId xmlns:a16="http://schemas.microsoft.com/office/drawing/2014/main" id="{33AA43FA-C2DC-406C-BFE6-A2A804112236}"/>
              </a:ext>
            </a:extLst>
          </p:cNvPr>
          <p:cNvSpPr/>
          <p:nvPr/>
        </p:nvSpPr>
        <p:spPr>
          <a:xfrm>
            <a:off x="5731820" y="2267880"/>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3394661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1773-1138-4B64-911F-9D76EC329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9D6C7A-7EF5-4A4D-A82E-DF40A4D8BE46}"/>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4" name="Footer Placeholder 3">
            <a:extLst>
              <a:ext uri="{FF2B5EF4-FFF2-40B4-BE49-F238E27FC236}">
                <a16:creationId xmlns:a16="http://schemas.microsoft.com/office/drawing/2014/main" id="{7A807365-9604-4221-B49E-5D3B8281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4A8C3C-5C8D-46E5-88B5-6E3DD0589EB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5346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6"/>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6" y="3252275"/>
            <a:ext cx="3396171" cy="1846732"/>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5"/>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2"/>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804713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2"/>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50"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sz="1800">
              <a:solidFill>
                <a:prstClr val="black"/>
              </a:solidFill>
            </a:endParaRPr>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6"/>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sz="1800">
              <a:solidFill>
                <a:prstClr val="black"/>
              </a:solidFill>
            </a:endParaRPr>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30"/>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sz="1800">
              <a:solidFill>
                <a:prstClr val="black"/>
              </a:solidFill>
            </a:endParaRPr>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4"/>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70"/>
            <a:ext cx="238811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8" y="5718810"/>
            <a:ext cx="7366026" cy="946532"/>
          </a:xfrm>
        </p:spPr>
        <p:txBody>
          <a:bodyPr>
            <a:noAutofit/>
          </a:bodyPr>
          <a:lstStyle>
            <a:lvl1pPr marL="0" indent="0" algn="ctr">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stretch>
            <a:fillRect/>
          </a:stretch>
        </p:blipFill>
        <p:spPr>
          <a:xfrm>
            <a:off x="4762500" y="5155440"/>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100" y="2044902"/>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800">
              <a:solidFill>
                <a:prstClr val="black"/>
              </a:solidFill>
            </a:endParaRPr>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sz="1800">
              <a:solidFill>
                <a:prstClr val="black"/>
              </a:solidFill>
            </a:endParaRPr>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9"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sz="1800">
              <a:solidFill>
                <a:prstClr val="black"/>
              </a:solidFill>
            </a:endParaRPr>
          </a:p>
        </p:txBody>
      </p:sp>
      <p:sp>
        <p:nvSpPr>
          <p:cNvPr id="44" name="Freeform: Shape 43">
            <a:extLst>
              <a:ext uri="{FF2B5EF4-FFF2-40B4-BE49-F238E27FC236}">
                <a16:creationId xmlns:a16="http://schemas.microsoft.com/office/drawing/2014/main" id="{65525C01-736F-4E07-B20A-72ABE0F38C9F}"/>
              </a:ext>
            </a:extLst>
          </p:cNvPr>
          <p:cNvSpPr/>
          <p:nvPr/>
        </p:nvSpPr>
        <p:spPr>
          <a:xfrm>
            <a:off x="9766950"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sz="1800">
              <a:solidFill>
                <a:prstClr val="black"/>
              </a:solidFill>
            </a:endParaRPr>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905309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6"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70"/>
            <a:ext cx="238811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9"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2"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7"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7" y="5707146"/>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1800">
                <a:solidFill>
                  <a:prstClr val="black"/>
                </a:solidFill>
              </a:endParaRPr>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1800">
                <a:solidFill>
                  <a:prstClr val="black"/>
                </a:solidFill>
              </a:endParaRPr>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1800">
                <a:solidFill>
                  <a:prstClr val="black"/>
                </a:solidFill>
              </a:endParaRPr>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1800">
                <a:solidFill>
                  <a:prstClr val="black"/>
                </a:solidFill>
              </a:endParaRPr>
            </a:p>
          </p:txBody>
        </p:sp>
      </p:grpSp>
    </p:spTree>
    <p:extLst>
      <p:ext uri="{BB962C8B-B14F-4D97-AF65-F5344CB8AC3E}">
        <p14:creationId xmlns:p14="http://schemas.microsoft.com/office/powerpoint/2010/main" val="2640914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90" y="2"/>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1"/>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1800" dirty="0">
              <a:solidFill>
                <a:prstClr val="black"/>
              </a:solidFill>
            </a:endParaRPr>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1800" dirty="0">
              <a:solidFill>
                <a:prstClr val="black"/>
              </a:solidFill>
            </a:endParaRPr>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1" y="3955666"/>
            <a:ext cx="4367531" cy="524711"/>
          </a:xfrm>
        </p:spPr>
        <p:txBody>
          <a:bodyPr>
            <a:noAutofit/>
          </a:bodyPr>
          <a:lstStyle>
            <a:lvl1pPr marL="0" indent="0" algn="l">
              <a:buNone/>
              <a:defRPr sz="2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1" y="4633362"/>
            <a:ext cx="4367531" cy="365125"/>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1" y="4892977"/>
            <a:ext cx="4367531" cy="365125"/>
          </a:xfrm>
        </p:spPr>
        <p:txBody>
          <a:bodyPr>
            <a:noAutofit/>
          </a:bodyPr>
          <a:lstStyle>
            <a:lvl1pPr marL="0" indent="0" algn="l">
              <a:buNone/>
              <a:defRPr sz="2500" b="1" i="0">
                <a:solidFill>
                  <a:schemeClr val="accent3"/>
                </a:solidFill>
                <a:latin typeface="+mj-lt"/>
              </a:defRPr>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1" y="5334300"/>
            <a:ext cx="4367531" cy="365125"/>
          </a:xfrm>
        </p:spPr>
        <p:txBody>
          <a:bodyPr>
            <a:noAutofit/>
          </a:bodyPr>
          <a:lstStyle>
            <a:lvl1pPr marL="0" indent="0" algn="l">
              <a:buNone/>
              <a:defRPr sz="1800" b="1" i="0"/>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1" y="5593915"/>
            <a:ext cx="4367531" cy="365125"/>
          </a:xfrm>
        </p:spPr>
        <p:txBody>
          <a:bodyPr>
            <a:noAutofit/>
          </a:bodyPr>
          <a:lstStyle>
            <a:lvl1pPr marL="0" indent="0" algn="l">
              <a:buNone/>
              <a:defRPr sz="2500" b="1" i="0">
                <a:solidFill>
                  <a:schemeClr val="accent3"/>
                </a:solidFill>
                <a:latin typeface="+mj-lt"/>
              </a:defRPr>
            </a:lvl1pPr>
            <a:lvl2pPr marL="457223" indent="0">
              <a:buNone/>
              <a:defRPr sz="1800" b="1" i="1"/>
            </a:lvl2pPr>
            <a:lvl3pPr marL="914446" indent="0">
              <a:buNone/>
              <a:defRPr sz="1800" b="1" i="1"/>
            </a:lvl3pPr>
            <a:lvl4pPr marL="1371669" indent="0">
              <a:buNone/>
              <a:defRPr sz="1800" b="1" i="1"/>
            </a:lvl4pPr>
            <a:lvl5pPr marL="1828891"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7"/>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1800" dirty="0">
              <a:solidFill>
                <a:prstClr val="black"/>
              </a:solidFill>
            </a:endParaRPr>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754741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5" y="5422165"/>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1" y="3463632"/>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0" y="4566100"/>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2" y="-1688"/>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800" dirty="0">
              <a:solidFill>
                <a:prstClr val="black"/>
              </a:solidFill>
            </a:endParaRPr>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4" y="-12700"/>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800" dirty="0">
              <a:solidFill>
                <a:prstClr val="black"/>
              </a:solidFill>
            </a:endParaRP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800" dirty="0">
              <a:solidFill>
                <a:prstClr val="black"/>
              </a:solidFill>
            </a:endParaRPr>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9"/>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800">
              <a:solidFill>
                <a:prstClr val="black"/>
              </a:solidFill>
            </a:endParaRPr>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11" lvl="0" indent="-228611"/>
            <a:r>
              <a:rPr lang="en-US"/>
              <a:t>Click to edit Master subtitle style</a:t>
            </a:r>
            <a:endParaRPr lang="en-US" dirty="0"/>
          </a:p>
        </p:txBody>
      </p:sp>
    </p:spTree>
    <p:extLst>
      <p:ext uri="{BB962C8B-B14F-4D97-AF65-F5344CB8AC3E}">
        <p14:creationId xmlns:p14="http://schemas.microsoft.com/office/powerpoint/2010/main" val="1388433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2" y="1645350"/>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800" dirty="0">
              <a:solidFill>
                <a:prstClr val="black"/>
              </a:solidFill>
            </a:endParaRPr>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1" y="2632656"/>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800" dirty="0">
              <a:solidFill>
                <a:prstClr val="black"/>
              </a:solidFill>
            </a:endParaRPr>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3"/>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2"/>
            <a:ext cx="6843278" cy="496223"/>
          </a:xfrm>
        </p:spPr>
        <p:txBody>
          <a:bodyPr>
            <a:normAutofit/>
          </a:bodyPr>
          <a:lstStyle>
            <a:lvl1pPr marL="0" indent="0" algn="l">
              <a:buNone/>
              <a:defRPr sz="1800" b="1" i="0">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4"/>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800" dirty="0">
              <a:solidFill>
                <a:prstClr val="black"/>
              </a:solidFill>
            </a:endParaRPr>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9" y="466564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0"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4"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800" dirty="0">
              <a:solidFill>
                <a:prstClr val="black"/>
              </a:solidFill>
            </a:endParaRPr>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solidFill>
                  <a:prstClr val="black">
                    <a:tint val="75000"/>
                  </a:prstClr>
                </a:solidFill>
              </a:rPr>
              <a:t>MM.DD.20XX</a:t>
            </a:r>
            <a:endParaRPr lang="ru-RU" dirty="0">
              <a:solidFill>
                <a:prstClr val="black">
                  <a:tint val="75000"/>
                </a:prstClr>
              </a:solidFill>
            </a:endParaRPr>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solidFill>
                  <a:srgbClr val="008EDC"/>
                </a:solidFill>
              </a:rPr>
              <a:t>ADD A FOOTER</a:t>
            </a:r>
            <a:endParaRPr lang="ru-RU" dirty="0">
              <a:solidFill>
                <a:srgbClr val="008EDC"/>
              </a:solidFill>
            </a:endParaRPr>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634464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6"/>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Tree>
    <p:extLst>
      <p:ext uri="{BB962C8B-B14F-4D97-AF65-F5344CB8AC3E}">
        <p14:creationId xmlns:p14="http://schemas.microsoft.com/office/powerpoint/2010/main" val="3591965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9" y="1825624"/>
            <a:ext cx="5157787" cy="421084"/>
          </a:xfrm>
        </p:spPr>
        <p:txBody>
          <a:bodyPr anchor="b">
            <a:normAutofit/>
          </a:bodyPr>
          <a:lstStyle>
            <a:lvl1pPr marL="0" indent="0">
              <a:buNone/>
              <a:defRPr sz="18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9" y="2323459"/>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9"/>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599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1352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20"/>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8"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3" y="204566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2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356700"/>
            <a:ext cx="3932237" cy="3512287"/>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Tree>
    <p:extLst>
      <p:ext uri="{BB962C8B-B14F-4D97-AF65-F5344CB8AC3E}">
        <p14:creationId xmlns:p14="http://schemas.microsoft.com/office/powerpoint/2010/main" val="165340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3DE7D-81EF-443F-B206-A4E091023717}"/>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3" name="Footer Placeholder 2">
            <a:extLst>
              <a:ext uri="{FF2B5EF4-FFF2-40B4-BE49-F238E27FC236}">
                <a16:creationId xmlns:a16="http://schemas.microsoft.com/office/drawing/2014/main" id="{406C0A40-E27A-4300-B105-47246DFE33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E0EBC-EC10-486A-BDB9-4EC502E6A43A}"/>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21267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1" y="5797770"/>
            <a:ext cx="3908793"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8"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800" dirty="0">
              <a:solidFill>
                <a:prstClr val="black"/>
              </a:solidFill>
            </a:endParaRP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3" y="204566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800" dirty="0">
              <a:solidFill>
                <a:prstClr val="black"/>
              </a:solidFill>
            </a:endParaRPr>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2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356700"/>
            <a:ext cx="3932237" cy="3512287"/>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2"/>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961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800" dirty="0">
              <a:solidFill>
                <a:prstClr val="black"/>
              </a:solidFill>
            </a:endParaRPr>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22265695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prstClr val="white"/>
              </a:solidFill>
            </a:endParaRPr>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3" y="5787812"/>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800" dirty="0">
              <a:solidFill>
                <a:prstClr val="black"/>
              </a:solidFill>
            </a:endParaRP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solidFill>
                  <a:prstClr val="black">
                    <a:tint val="75000"/>
                  </a:prstClr>
                </a:solidFill>
              </a:rPr>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70"/>
            <a:ext cx="4114800" cy="365125"/>
          </a:xfrm>
          <a:prstGeom prst="rect">
            <a:avLst/>
          </a:prstGeom>
        </p:spPr>
        <p:txBody>
          <a:bodyPr/>
          <a:lstStyle/>
          <a:p>
            <a:r>
              <a:rPr lang="en-US" dirty="0">
                <a:solidFill>
                  <a:srgbClr val="008EDC"/>
                </a:solidFill>
              </a:rPr>
              <a:t>ADD A FOOTER</a:t>
            </a:r>
            <a:endParaRPr lang="ru-RU" dirty="0">
              <a:solidFill>
                <a:srgbClr val="008EDC"/>
              </a:solidFill>
            </a:endParaRPr>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solidFill>
                  <a:prstClr val="white"/>
                </a:solidFill>
              </a:rPr>
              <a:pPr/>
              <a:t>‹#›</a:t>
            </a:fld>
            <a:endParaRPr lang="ru-RU" dirty="0">
              <a:solidFill>
                <a:prstClr val="white"/>
              </a:solidFill>
            </a:endParaRPr>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sz="1800" dirty="0">
                <a:solidFill>
                  <a:prstClr val="black"/>
                </a:solidFill>
              </a:endParaRPr>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sz="1800" dirty="0">
                <a:solidFill>
                  <a:prstClr val="black"/>
                </a:solidFill>
              </a:endParaRPr>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sz="1800" dirty="0">
                <a:solidFill>
                  <a:prstClr val="black"/>
                </a:solidFill>
              </a:endParaRPr>
            </a:p>
          </p:txBody>
        </p:sp>
      </p:grpSp>
    </p:spTree>
    <p:extLst>
      <p:ext uri="{BB962C8B-B14F-4D97-AF65-F5344CB8AC3E}">
        <p14:creationId xmlns:p14="http://schemas.microsoft.com/office/powerpoint/2010/main" val="39470955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2148831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3914317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25435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4080156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1441795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796973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127916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CC72-4759-4C3C-9698-680A04703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257496-8719-4A51-93F6-22492A41E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6144E-25E3-445E-B936-0FF66E868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3D058-5716-4011-A8D4-12D2F2061287}"/>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6" name="Footer Placeholder 5">
            <a:extLst>
              <a:ext uri="{FF2B5EF4-FFF2-40B4-BE49-F238E27FC236}">
                <a16:creationId xmlns:a16="http://schemas.microsoft.com/office/drawing/2014/main" id="{66A447B1-8B0B-4A56-BE60-8AC734031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BDFE5-7EFE-49CA-BB38-6184F7BA074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38120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209952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10836366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62868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6341291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4188918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774519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969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4198420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60448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3213195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0B7F-D5ED-4F15-8995-EFD040266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9A92A-ED00-42ED-B724-7E379FF66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1F8EE-AFE8-41AB-94C9-EBCA4D253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92B64-CB72-4DAA-8855-EFEF4B634DD2}"/>
              </a:ext>
            </a:extLst>
          </p:cNvPr>
          <p:cNvSpPr>
            <a:spLocks noGrp="1"/>
          </p:cNvSpPr>
          <p:nvPr>
            <p:ph type="dt" sz="half" idx="10"/>
          </p:nvPr>
        </p:nvSpPr>
        <p:spPr/>
        <p:txBody>
          <a:bodyPr/>
          <a:lstStyle/>
          <a:p>
            <a:fld id="{26C8DAB5-5F90-4677-97D0-EA7ABD7C0B35}" type="datetimeFigureOut">
              <a:rPr lang="en-US" smtClean="0"/>
              <a:t>10/31/2024</a:t>
            </a:fld>
            <a:endParaRPr lang="en-US"/>
          </a:p>
        </p:txBody>
      </p:sp>
      <p:sp>
        <p:nvSpPr>
          <p:cNvPr id="6" name="Footer Placeholder 5">
            <a:extLst>
              <a:ext uri="{FF2B5EF4-FFF2-40B4-BE49-F238E27FC236}">
                <a16:creationId xmlns:a16="http://schemas.microsoft.com/office/drawing/2014/main" id="{0883B7C8-0D5B-4E43-BA9F-05823D03D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00BE0-B300-4F96-B64F-1AA440C2A39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180743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3819377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6304124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5209670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03206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40043271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8056829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20669169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973096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13212276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solidFill>
                  <a:prstClr val="white">
                    <a:lumMod val="95000"/>
                  </a:prstClr>
                </a:solidFill>
              </a:rPr>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solidFill>
                  <a:prstClr val="white">
                    <a:lumMod val="95000"/>
                  </a:prstClr>
                </a:solidFill>
              </a:rPr>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44278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theme" Target="../theme/theme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4F6EF-005E-4CE2-8AA6-0632E46EA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02090-3626-4DB0-932D-8826703D2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1F5B4-AE37-44A3-A931-A316F9A02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8DAB5-5F90-4677-97D0-EA7ABD7C0B35}" type="datetimeFigureOut">
              <a:rPr lang="en-US" smtClean="0"/>
              <a:t>10/31/2024</a:t>
            </a:fld>
            <a:endParaRPr lang="en-US"/>
          </a:p>
        </p:txBody>
      </p:sp>
      <p:sp>
        <p:nvSpPr>
          <p:cNvPr id="5" name="Footer Placeholder 4">
            <a:extLst>
              <a:ext uri="{FF2B5EF4-FFF2-40B4-BE49-F238E27FC236}">
                <a16:creationId xmlns:a16="http://schemas.microsoft.com/office/drawing/2014/main" id="{C0354519-E530-454E-A12B-6CD374B9E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26B514-9370-4B02-A727-C33D5F73A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F7FA0-59A9-4911-9745-CE422444120A}" type="slidenum">
              <a:rPr lang="en-US" smtClean="0"/>
              <a:t>‹#›</a:t>
            </a:fld>
            <a:endParaRPr lang="en-US"/>
          </a:p>
        </p:txBody>
      </p:sp>
    </p:spTree>
    <p:extLst>
      <p:ext uri="{BB962C8B-B14F-4D97-AF65-F5344CB8AC3E}">
        <p14:creationId xmlns:p14="http://schemas.microsoft.com/office/powerpoint/2010/main" val="762050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Thursday, October 31,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7594128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10/31/2024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756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9"/>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solidFill>
                  <a:prstClr val="black">
                    <a:tint val="75000"/>
                  </a:prstClr>
                </a:solidFill>
              </a:rPr>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20"/>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solidFill>
                  <a:prstClr val="white"/>
                </a:solidFill>
              </a:rPr>
              <a:pPr/>
              <a:t>‹#›</a:t>
            </a:fld>
            <a:endParaRPr lang="ru-RU" dirty="0">
              <a:solidFill>
                <a:prstClr val="white"/>
              </a:solidFill>
            </a:endParaRP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1" y="5816820"/>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solidFill>
                  <a:srgbClr val="008EDC"/>
                </a:solidFill>
              </a:rPr>
              <a:t>ADD A FOOTER</a:t>
            </a:r>
            <a:endParaRPr lang="ru-RU" dirty="0">
              <a:solidFill>
                <a:srgbClr val="008EDC"/>
              </a:solidFill>
            </a:endParaRPr>
          </a:p>
        </p:txBody>
      </p:sp>
    </p:spTree>
    <p:extLst>
      <p:ext uri="{BB962C8B-B14F-4D97-AF65-F5344CB8AC3E}">
        <p14:creationId xmlns:p14="http://schemas.microsoft.com/office/powerpoint/2010/main" val="331657508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809" r:id="rId20"/>
  </p:sldLayoutIdLst>
  <p:hf hdr="0" dt="0"/>
  <p:txStyles>
    <p:titleStyle>
      <a:lvl1pPr algn="l" defTabSz="914446"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9"/>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solidFill>
                  <a:prstClr val="black">
                    <a:tint val="75000"/>
                  </a:prstClr>
                </a:solidFill>
              </a:rPr>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20"/>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solidFill>
                  <a:prstClr val="white"/>
                </a:solidFill>
              </a:rPr>
              <a:pPr/>
              <a:t>‹#›</a:t>
            </a:fld>
            <a:endParaRPr lang="ru-RU" dirty="0">
              <a:solidFill>
                <a:prstClr val="white"/>
              </a:solidFill>
            </a:endParaRP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1" y="5816820"/>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solidFill>
                  <a:srgbClr val="008EDC"/>
                </a:solidFill>
              </a:rPr>
              <a:t>ADD A FOOTER</a:t>
            </a:r>
            <a:endParaRPr lang="ru-RU" dirty="0">
              <a:solidFill>
                <a:srgbClr val="008EDC"/>
              </a:solidFill>
            </a:endParaRPr>
          </a:p>
        </p:txBody>
      </p:sp>
    </p:spTree>
    <p:extLst>
      <p:ext uri="{BB962C8B-B14F-4D97-AF65-F5344CB8AC3E}">
        <p14:creationId xmlns:p14="http://schemas.microsoft.com/office/powerpoint/2010/main" val="377405374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hdr="0" dt="0"/>
  <p:txStyles>
    <p:titleStyle>
      <a:lvl1pPr algn="l" defTabSz="914446"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429281085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solidFill>
                  <a:prstClr val="white">
                    <a:lumMod val="95000"/>
                  </a:prstClr>
                </a:solidFill>
              </a:rPr>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solidFill>
                  <a:prstClr val="white">
                    <a:lumMod val="95000"/>
                  </a:prstClr>
                </a:solidFill>
              </a:rPr>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65723651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31.jpeg"/><Relationship Id="rId7" Type="http://schemas.openxmlformats.org/officeDocument/2006/relationships/image" Target="../media/image180.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32.jpeg"/><Relationship Id="rId5" Type="http://schemas.openxmlformats.org/officeDocument/2006/relationships/image" Target="../media/image120.png"/><Relationship Id="rId4" Type="http://schemas.openxmlformats.org/officeDocument/2006/relationships/image" Target="../media/image110.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7.jpeg"/><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29.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microsoft.com/office/2007/relationships/hdphoto" Target="../media/hdphoto1.wdp"/><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Picture 3" descr="Aerial view of a lush green forest">
            <a:extLst>
              <a:ext uri="{FF2B5EF4-FFF2-40B4-BE49-F238E27FC236}">
                <a16:creationId xmlns:a16="http://schemas.microsoft.com/office/drawing/2014/main" id="{86D612D1-51DE-0907-10BA-A1F4547A9338}"/>
              </a:ext>
            </a:extLst>
          </p:cNvPr>
          <p:cNvPicPr>
            <a:picLocks noChangeAspect="1"/>
          </p:cNvPicPr>
          <p:nvPr/>
        </p:nvPicPr>
        <p:blipFill rotWithShape="1">
          <a:blip r:embed="rId2"/>
          <a:srcRect l="24708" r="28047" b="1"/>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 name="TextBox 3">
            <a:extLst>
              <a:ext uri="{FF2B5EF4-FFF2-40B4-BE49-F238E27FC236}">
                <a16:creationId xmlns:a16="http://schemas.microsoft.com/office/drawing/2014/main" id="{3989387A-DE7D-CFA7-31E0-07F4E0FDBC3D}"/>
              </a:ext>
            </a:extLst>
          </p:cNvPr>
          <p:cNvSpPr txBox="1"/>
          <p:nvPr/>
        </p:nvSpPr>
        <p:spPr>
          <a:xfrm>
            <a:off x="263798" y="1812069"/>
            <a:ext cx="6335583" cy="1581972"/>
          </a:xfrm>
          <a:prstGeom prst="rect">
            <a:avLst/>
          </a:prstGeom>
          <a:noFill/>
        </p:spPr>
        <p:txBody>
          <a:bodyPr wrap="square" rtlCol="0">
            <a:spAutoFit/>
          </a:bodyPr>
          <a:lstStyle/>
          <a:p>
            <a:pPr>
              <a:lnSpc>
                <a:spcPct val="110000"/>
              </a:lnSpc>
            </a:pPr>
            <a:r>
              <a:rPr lang="vi-VN" sz="4400" b="1" dirty="0">
                <a:latin typeface="Arial" panose="020B0604020202020204" pitchFamily="34" charset="0"/>
                <a:cs typeface="Arial" panose="020B0604020202020204" pitchFamily="34" charset="0"/>
              </a:rPr>
              <a:t>CHÀO MỪNG CÁC EM ĐẾN VỚI BUỔI HỌC</a:t>
            </a:r>
            <a:endParaRPr lang="en-US" sz="4400" b="1" dirty="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2A2C0CC-3F5D-084C-4983-4F170A361866}"/>
              </a:ext>
            </a:extLst>
          </p:cNvPr>
          <p:cNvSpPr/>
          <p:nvPr/>
        </p:nvSpPr>
        <p:spPr>
          <a:xfrm>
            <a:off x="322290" y="3774777"/>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1" name="Flowchart: Connector 10">
            <a:extLst>
              <a:ext uri="{FF2B5EF4-FFF2-40B4-BE49-F238E27FC236}">
                <a16:creationId xmlns:a16="http://schemas.microsoft.com/office/drawing/2014/main" id="{BC23E2E5-FC3E-7216-9776-EC9A76F12656}"/>
              </a:ext>
            </a:extLst>
          </p:cNvPr>
          <p:cNvSpPr/>
          <p:nvPr/>
        </p:nvSpPr>
        <p:spPr>
          <a:xfrm>
            <a:off x="722159" y="3774777"/>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2" name="Flowchart: Connector 11">
            <a:extLst>
              <a:ext uri="{FF2B5EF4-FFF2-40B4-BE49-F238E27FC236}">
                <a16:creationId xmlns:a16="http://schemas.microsoft.com/office/drawing/2014/main" id="{34809A6E-00EE-0107-2ED6-07E9822AFE49}"/>
              </a:ext>
            </a:extLst>
          </p:cNvPr>
          <p:cNvSpPr/>
          <p:nvPr/>
        </p:nvSpPr>
        <p:spPr>
          <a:xfrm>
            <a:off x="1122767" y="3774777"/>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5" name="TextBox 4">
            <a:extLst>
              <a:ext uri="{FF2B5EF4-FFF2-40B4-BE49-F238E27FC236}">
                <a16:creationId xmlns:a16="http://schemas.microsoft.com/office/drawing/2014/main" id="{FC14EF78-AA0D-8482-EE11-D07AD0CEB603}"/>
              </a:ext>
            </a:extLst>
          </p:cNvPr>
          <p:cNvSpPr txBox="1"/>
          <p:nvPr/>
        </p:nvSpPr>
        <p:spPr>
          <a:xfrm>
            <a:off x="269317" y="4193371"/>
            <a:ext cx="5577336"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Giáo </a:t>
            </a:r>
            <a:r>
              <a:rPr lang="vi-VN" sz="2800" b="1">
                <a:latin typeface="Arial" panose="020B0604020202020204" pitchFamily="34" charset="0"/>
                <a:cs typeface="Arial" panose="020B0604020202020204" pitchFamily="34" charset="0"/>
              </a:rPr>
              <a:t>viên:</a:t>
            </a:r>
            <a:r>
              <a:rPr lang="en-US" sz="2800" b="1">
                <a:latin typeface="Arial" panose="020B0604020202020204" pitchFamily="34" charset="0"/>
                <a:cs typeface="Arial" panose="020B0604020202020204" pitchFamily="34" charset="0"/>
              </a:rPr>
              <a:t>PHẠM THỊ TIN </a:t>
            </a:r>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9C3EF5-D233-2199-F0FD-03851432E2BD}"/>
              </a:ext>
            </a:extLst>
          </p:cNvPr>
          <p:cNvSpPr txBox="1"/>
          <p:nvPr/>
        </p:nvSpPr>
        <p:spPr>
          <a:xfrm>
            <a:off x="322290" y="5001506"/>
            <a:ext cx="5577336" cy="954107"/>
          </a:xfrm>
          <a:prstGeom prst="rect">
            <a:avLst/>
          </a:prstGeom>
          <a:noFill/>
        </p:spPr>
        <p:txBody>
          <a:bodyPr wrap="square" rtlCol="0">
            <a:spAutoFit/>
          </a:bodyPr>
          <a:lstStyle/>
          <a:p>
            <a:pPr algn="r"/>
            <a:r>
              <a:rPr lang="en-US" sz="2800" b="1" dirty="0" err="1">
                <a:solidFill>
                  <a:srgbClr val="C00000"/>
                </a:solidFill>
                <a:latin typeface="Arial" panose="020B0604020202020204" pitchFamily="34" charset="0"/>
                <a:cs typeface="Arial" panose="020B0604020202020204" pitchFamily="34" charset="0"/>
              </a:rPr>
              <a:t>Sinh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học</a:t>
            </a:r>
            <a:r>
              <a:rPr lang="en-US" sz="2800" b="1" dirty="0">
                <a:solidFill>
                  <a:srgbClr val="C00000"/>
                </a:solidFill>
                <a:latin typeface="Arial" panose="020B0604020202020204" pitchFamily="34" charset="0"/>
                <a:cs typeface="Arial" panose="020B0604020202020204" pitchFamily="34" charset="0"/>
              </a:rPr>
              <a:t> 12</a:t>
            </a:r>
            <a:endParaRPr lang="vi-VN" sz="2800" b="1" dirty="0">
              <a:solidFill>
                <a:srgbClr val="C00000"/>
              </a:solidFill>
              <a:latin typeface="Arial" panose="020B0604020202020204" pitchFamily="34" charset="0"/>
              <a:cs typeface="Arial" panose="020B0604020202020204" pitchFamily="34" charset="0"/>
            </a:endParaRPr>
          </a:p>
          <a:p>
            <a:pPr algn="r"/>
            <a:r>
              <a:rPr lang="vi-VN" sz="2800" b="1" dirty="0">
                <a:solidFill>
                  <a:srgbClr val="C00000"/>
                </a:solidFill>
                <a:latin typeface="Arial" panose="020B0604020202020204" pitchFamily="34" charset="0"/>
                <a:cs typeface="Arial" panose="020B0604020202020204" pitchFamily="34" charset="0"/>
              </a:rPr>
              <a:t>Năm học: 202</a:t>
            </a:r>
            <a:r>
              <a:rPr lang="en-US" sz="2800" b="1" dirty="0">
                <a:solidFill>
                  <a:srgbClr val="C00000"/>
                </a:solidFill>
                <a:latin typeface="Arial" panose="020B0604020202020204" pitchFamily="34" charset="0"/>
                <a:cs typeface="Arial" panose="020B0604020202020204" pitchFamily="34" charset="0"/>
              </a:rPr>
              <a:t>4</a:t>
            </a:r>
            <a:r>
              <a:rPr lang="vi-VN" sz="2800" b="1" dirty="0">
                <a:solidFill>
                  <a:srgbClr val="C00000"/>
                </a:solidFill>
                <a:latin typeface="Arial" panose="020B0604020202020204" pitchFamily="34" charset="0"/>
                <a:cs typeface="Arial" panose="020B0604020202020204" pitchFamily="34" charset="0"/>
              </a:rPr>
              <a:t> – 202</a:t>
            </a:r>
            <a:r>
              <a:rPr lang="en-US" sz="2800" b="1" dirty="0">
                <a:solidFill>
                  <a:srgbClr val="C00000"/>
                </a:solidFill>
                <a:latin typeface="Arial" panose="020B0604020202020204" pitchFamily="34" charset="0"/>
                <a:cs typeface="Arial" panose="020B0604020202020204" pitchFamily="34" charset="0"/>
              </a:rPr>
              <a:t>5</a:t>
            </a:r>
            <a:r>
              <a:rPr lang="vi-VN" sz="2800" b="1" dirty="0">
                <a:solidFill>
                  <a:srgbClr val="C00000"/>
                </a:solidFill>
                <a:latin typeface="Arial" panose="020B0604020202020204" pitchFamily="34" charset="0"/>
                <a:cs typeface="Arial" panose="020B0604020202020204" pitchFamily="34" charset="0"/>
              </a:rPr>
              <a:t> </a:t>
            </a:r>
            <a:endParaRPr lang="en-US" sz="2800" b="1" dirty="0">
              <a:solidFill>
                <a:srgbClr val="C00000"/>
              </a:solidFill>
              <a:latin typeface="Arial" panose="020B0604020202020204" pitchFamily="34" charset="0"/>
              <a:cs typeface="Arial" panose="020B0604020202020204" pitchFamily="34" charset="0"/>
            </a:endParaRPr>
          </a:p>
        </p:txBody>
      </p:sp>
      <p:pic>
        <p:nvPicPr>
          <p:cNvPr id="19" name="Picture 2" descr="Sách giáo khoa Chân trời sáng tạo - Bộ sách của Nhà xuất bản Giáo dụ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73832"/>
            <a:ext cx="2095917" cy="166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5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6" descr="Dựa vào hình bên mô tả cây rau mác khi sống trong các điều kiện môi trường  khác nhau, đó là h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07" y="221660"/>
            <a:ext cx="7410691" cy="5558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943600"/>
            <a:ext cx="12192000" cy="914399"/>
          </a:xfrm>
          <a:prstGeom prst="rect">
            <a:avLst/>
          </a:prstGeom>
          <a:solidFill>
            <a:srgbClr val="0070C0"/>
          </a:solidFill>
          <a:ln w="12700" cap="flat">
            <a:solidFill>
              <a:srgbClr val="0070C0"/>
            </a:solidFill>
            <a:prstDash val="solid"/>
            <a:miter/>
          </a:ln>
        </p:spPr>
        <p:txBody>
          <a:bodyPr rtlCol="0" anchor="ctr"/>
          <a:lstStyle/>
          <a:p>
            <a:pPr algn="l"/>
            <a:endParaRPr lang="en-US" dirty="0"/>
          </a:p>
        </p:txBody>
      </p:sp>
      <p:sp>
        <p:nvSpPr>
          <p:cNvPr id="5" name="Oval Callout 4"/>
          <p:cNvSpPr/>
          <p:nvPr/>
        </p:nvSpPr>
        <p:spPr>
          <a:xfrm>
            <a:off x="7707593" y="215900"/>
            <a:ext cx="3890319" cy="2720497"/>
          </a:xfrm>
          <a:prstGeom prst="wedgeEllipseCallout">
            <a:avLst>
              <a:gd name="adj1" fmla="val 7703"/>
              <a:gd name="adj2" fmla="val 60966"/>
            </a:avLst>
          </a:prstGeom>
          <a:noFill/>
          <a:ln w="12700" cap="flat">
            <a:solidFill>
              <a:schemeClr val="tx1"/>
            </a:solidFill>
            <a:prstDash val="solid"/>
            <a:miter/>
          </a:ln>
        </p:spPr>
        <p:txBody>
          <a:bodyPr rtlCol="0" anchor="ctr"/>
          <a:lstStyle/>
          <a:p>
            <a:pPr algn="l"/>
            <a:endParaRPr lang="en-US" dirty="0"/>
          </a:p>
        </p:txBody>
      </p:sp>
      <p:sp>
        <p:nvSpPr>
          <p:cNvPr id="6" name="TextBox 5"/>
          <p:cNvSpPr txBox="1"/>
          <p:nvPr/>
        </p:nvSpPr>
        <p:spPr>
          <a:xfrm>
            <a:off x="7819903" y="589779"/>
            <a:ext cx="3732016" cy="1815882"/>
          </a:xfrm>
          <a:prstGeom prst="rect">
            <a:avLst/>
          </a:prstGeom>
          <a:noFill/>
        </p:spPr>
        <p:txBody>
          <a:bodyPr wrap="square" rtlCol="0">
            <a:spAutoFit/>
          </a:bodyPr>
          <a:lstStyle/>
          <a:p>
            <a:pPr algn="ctr"/>
            <a:r>
              <a:rPr lang="en-US" sz="2800" dirty="0" err="1"/>
              <a:t>Vì</a:t>
            </a:r>
            <a:r>
              <a:rPr lang="en-US" sz="2800" dirty="0"/>
              <a:t> 4 </a:t>
            </a:r>
            <a:r>
              <a:rPr lang="en-US" sz="2800" dirty="0" err="1"/>
              <a:t>cây</a:t>
            </a:r>
            <a:r>
              <a:rPr lang="en-US" sz="2800" dirty="0"/>
              <a:t> </a:t>
            </a:r>
            <a:r>
              <a:rPr lang="en-US" sz="2800" dirty="0" err="1"/>
              <a:t>sống</a:t>
            </a:r>
            <a:r>
              <a:rPr lang="en-US" sz="2800" dirty="0"/>
              <a:t> ở 4 </a:t>
            </a:r>
            <a:r>
              <a:rPr lang="en-US" sz="2800" dirty="0" err="1"/>
              <a:t>mực</a:t>
            </a:r>
            <a:r>
              <a:rPr lang="en-US" sz="2800" dirty="0"/>
              <a:t> </a:t>
            </a:r>
            <a:r>
              <a:rPr lang="en-US" sz="2800" dirty="0" err="1"/>
              <a:t>nước</a:t>
            </a:r>
            <a:r>
              <a:rPr lang="en-US" sz="2800" dirty="0"/>
              <a:t> </a:t>
            </a:r>
            <a:r>
              <a:rPr lang="en-US" sz="2800" dirty="0" err="1"/>
              <a:t>khác</a:t>
            </a:r>
            <a:r>
              <a:rPr lang="en-US" sz="2800" dirty="0"/>
              <a:t> </a:t>
            </a:r>
            <a:r>
              <a:rPr lang="en-US" sz="2800" dirty="0" err="1"/>
              <a:t>nhau</a:t>
            </a:r>
            <a:r>
              <a:rPr lang="en-US" sz="2800" dirty="0"/>
              <a:t> </a:t>
            </a:r>
            <a:r>
              <a:rPr lang="en-US" sz="2800" dirty="0" err="1"/>
              <a:t>nên</a:t>
            </a:r>
            <a:r>
              <a:rPr lang="en-US" sz="2800" dirty="0"/>
              <a:t> </a:t>
            </a:r>
            <a:r>
              <a:rPr lang="en-US" sz="2800" dirty="0" err="1"/>
              <a:t>hình</a:t>
            </a:r>
            <a:r>
              <a:rPr lang="en-US" sz="2800" dirty="0"/>
              <a:t> </a:t>
            </a:r>
            <a:r>
              <a:rPr lang="en-US" sz="2800" dirty="0" err="1"/>
              <a:t>dạng</a:t>
            </a:r>
            <a:r>
              <a:rPr lang="en-US" sz="2800" dirty="0"/>
              <a:t> </a:t>
            </a:r>
            <a:r>
              <a:rPr lang="en-US" sz="2800" dirty="0" err="1"/>
              <a:t>cũng</a:t>
            </a:r>
            <a:r>
              <a:rPr lang="en-US" sz="2800" dirty="0"/>
              <a:t> </a:t>
            </a:r>
            <a:r>
              <a:rPr lang="en-US" sz="2800" dirty="0" err="1"/>
              <a:t>biến</a:t>
            </a:r>
            <a:r>
              <a:rPr lang="en-US" sz="2800" dirty="0"/>
              <a:t> </a:t>
            </a:r>
            <a:r>
              <a:rPr lang="en-US" sz="2800" dirty="0" err="1"/>
              <a:t>đổi</a:t>
            </a:r>
            <a:r>
              <a:rPr lang="en-US" sz="2800" dirty="0"/>
              <a:t> </a:t>
            </a:r>
            <a:r>
              <a:rPr lang="en-US" sz="2800" dirty="0" err="1"/>
              <a:t>khác</a:t>
            </a:r>
            <a:r>
              <a:rPr lang="en-US" sz="2800" dirty="0"/>
              <a:t> </a:t>
            </a:r>
            <a:r>
              <a:rPr lang="en-US" sz="2800" dirty="0" err="1"/>
              <a:t>nhau</a:t>
            </a:r>
            <a:endParaRPr lang="en-US" sz="2800" dirty="0"/>
          </a:p>
        </p:txBody>
      </p:sp>
      <p:pic>
        <p:nvPicPr>
          <p:cNvPr id="1034" name="Picture 10" descr="Ask A Question PNG Transparent Images Free Download | Vector Files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707672"/>
            <a:ext cx="3895238" cy="3895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2300" y="1576148"/>
            <a:ext cx="749300" cy="523220"/>
          </a:xfrm>
          <a:prstGeom prst="rect">
            <a:avLst/>
          </a:prstGeom>
          <a:noFill/>
        </p:spPr>
        <p:txBody>
          <a:bodyPr wrap="square" rtlCol="0">
            <a:spAutoFit/>
          </a:bodyPr>
          <a:lstStyle/>
          <a:p>
            <a:r>
              <a:rPr lang="en-US" sz="2800" dirty="0"/>
              <a:t>1</a:t>
            </a:r>
          </a:p>
        </p:txBody>
      </p:sp>
      <p:sp>
        <p:nvSpPr>
          <p:cNvPr id="8" name="TextBox 7"/>
          <p:cNvSpPr txBox="1"/>
          <p:nvPr/>
        </p:nvSpPr>
        <p:spPr>
          <a:xfrm>
            <a:off x="2247775" y="912021"/>
            <a:ext cx="749300" cy="523220"/>
          </a:xfrm>
          <a:prstGeom prst="rect">
            <a:avLst/>
          </a:prstGeom>
          <a:noFill/>
        </p:spPr>
        <p:txBody>
          <a:bodyPr wrap="square" rtlCol="0">
            <a:spAutoFit/>
          </a:bodyPr>
          <a:lstStyle/>
          <a:p>
            <a:r>
              <a:rPr lang="en-US" sz="2800" dirty="0"/>
              <a:t>2</a:t>
            </a:r>
          </a:p>
        </p:txBody>
      </p:sp>
      <p:sp>
        <p:nvSpPr>
          <p:cNvPr id="9" name="TextBox 8"/>
          <p:cNvSpPr txBox="1"/>
          <p:nvPr/>
        </p:nvSpPr>
        <p:spPr>
          <a:xfrm>
            <a:off x="3531727" y="808114"/>
            <a:ext cx="749300" cy="523220"/>
          </a:xfrm>
          <a:prstGeom prst="rect">
            <a:avLst/>
          </a:prstGeom>
          <a:noFill/>
        </p:spPr>
        <p:txBody>
          <a:bodyPr wrap="square" rtlCol="0">
            <a:spAutoFit/>
          </a:bodyPr>
          <a:lstStyle/>
          <a:p>
            <a:r>
              <a:rPr lang="en-US" sz="2800" dirty="0"/>
              <a:t>3</a:t>
            </a:r>
          </a:p>
        </p:txBody>
      </p:sp>
      <p:sp>
        <p:nvSpPr>
          <p:cNvPr id="10" name="TextBox 9"/>
          <p:cNvSpPr txBox="1"/>
          <p:nvPr/>
        </p:nvSpPr>
        <p:spPr>
          <a:xfrm>
            <a:off x="4708355" y="636758"/>
            <a:ext cx="749300" cy="523220"/>
          </a:xfrm>
          <a:prstGeom prst="rect">
            <a:avLst/>
          </a:prstGeom>
          <a:noFill/>
        </p:spPr>
        <p:txBody>
          <a:bodyPr wrap="square" rtlCol="0">
            <a:spAutoFit/>
          </a:bodyPr>
          <a:lstStyle/>
          <a:p>
            <a:r>
              <a:rPr lang="en-US" sz="2800" dirty="0"/>
              <a:t>4</a:t>
            </a:r>
          </a:p>
        </p:txBody>
      </p:sp>
    </p:spTree>
    <p:extLst>
      <p:ext uri="{BB962C8B-B14F-4D97-AF65-F5344CB8AC3E}">
        <p14:creationId xmlns:p14="http://schemas.microsoft.com/office/powerpoint/2010/main" val="7828634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6" descr="Dựa vào hình bên mô tả cây rau mác khi sống trong các điều kiện môi trường  khác nhau, đó là h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07" y="221660"/>
            <a:ext cx="7410691" cy="5558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943600"/>
            <a:ext cx="12192000" cy="914399"/>
          </a:xfrm>
          <a:prstGeom prst="rect">
            <a:avLst/>
          </a:prstGeom>
          <a:solidFill>
            <a:srgbClr val="0070C0"/>
          </a:solidFill>
          <a:ln w="12700" cap="flat">
            <a:solidFill>
              <a:srgbClr val="0070C0"/>
            </a:solidFill>
            <a:prstDash val="solid"/>
            <a:miter/>
          </a:ln>
        </p:spPr>
        <p:txBody>
          <a:bodyPr rtlCol="0" anchor="ctr"/>
          <a:lstStyle/>
          <a:p>
            <a:pPr algn="l"/>
            <a:endParaRPr lang="en-US" dirty="0"/>
          </a:p>
        </p:txBody>
      </p:sp>
      <p:sp>
        <p:nvSpPr>
          <p:cNvPr id="5" name="Oval Callout 4"/>
          <p:cNvSpPr/>
          <p:nvPr/>
        </p:nvSpPr>
        <p:spPr>
          <a:xfrm>
            <a:off x="7575623" y="215900"/>
            <a:ext cx="4022289" cy="3003550"/>
          </a:xfrm>
          <a:prstGeom prst="wedgeEllipseCallout">
            <a:avLst>
              <a:gd name="adj1" fmla="val 7703"/>
              <a:gd name="adj2" fmla="val 60966"/>
            </a:avLst>
          </a:prstGeom>
          <a:noFill/>
          <a:ln w="12700" cap="flat">
            <a:solidFill>
              <a:schemeClr val="tx1"/>
            </a:solidFill>
            <a:prstDash val="solid"/>
            <a:miter/>
          </a:ln>
        </p:spPr>
        <p:txBody>
          <a:bodyPr rtlCol="0" anchor="ctr"/>
          <a:lstStyle/>
          <a:p>
            <a:pPr algn="l"/>
            <a:endParaRPr lang="en-US" dirty="0"/>
          </a:p>
        </p:txBody>
      </p:sp>
      <p:sp>
        <p:nvSpPr>
          <p:cNvPr id="6" name="TextBox 5"/>
          <p:cNvSpPr txBox="1"/>
          <p:nvPr/>
        </p:nvSpPr>
        <p:spPr>
          <a:xfrm>
            <a:off x="7578969" y="586151"/>
            <a:ext cx="4018943" cy="2492990"/>
          </a:xfrm>
          <a:prstGeom prst="rect">
            <a:avLst/>
          </a:prstGeom>
          <a:noFill/>
        </p:spPr>
        <p:txBody>
          <a:bodyPr wrap="square" rtlCol="0">
            <a:spAutoFit/>
          </a:bodyPr>
          <a:lstStyle/>
          <a:p>
            <a:pPr algn="ctr"/>
            <a:r>
              <a:rPr lang="en-US" sz="2600" dirty="0" err="1"/>
              <a:t>Nói</a:t>
            </a:r>
            <a:r>
              <a:rPr lang="en-US" sz="2600" dirty="0"/>
              <a:t> </a:t>
            </a:r>
            <a:r>
              <a:rPr lang="en-US" sz="2600" dirty="0" err="1"/>
              <a:t>cách</a:t>
            </a:r>
            <a:r>
              <a:rPr lang="en-US" sz="2600" dirty="0"/>
              <a:t> </a:t>
            </a:r>
            <a:r>
              <a:rPr lang="en-US" sz="2600" dirty="0" err="1"/>
              <a:t>khác</a:t>
            </a:r>
            <a:r>
              <a:rPr lang="en-US" sz="2600" dirty="0"/>
              <a:t>, </a:t>
            </a:r>
            <a:r>
              <a:rPr lang="en-US" sz="2600" dirty="0" err="1"/>
              <a:t>môi</a:t>
            </a:r>
            <a:r>
              <a:rPr lang="en-US" sz="2600" dirty="0"/>
              <a:t> </a:t>
            </a:r>
            <a:r>
              <a:rPr lang="en-US" sz="2600" dirty="0" err="1"/>
              <a:t>trường</a:t>
            </a:r>
            <a:r>
              <a:rPr lang="en-US" sz="2600" dirty="0"/>
              <a:t> </a:t>
            </a:r>
            <a:r>
              <a:rPr lang="en-US" sz="2600" dirty="0" err="1"/>
              <a:t>sống</a:t>
            </a:r>
            <a:r>
              <a:rPr lang="en-US" sz="2600" dirty="0"/>
              <a:t> </a:t>
            </a:r>
            <a:r>
              <a:rPr lang="en-US" sz="2600" dirty="0" err="1"/>
              <a:t>đã</a:t>
            </a:r>
            <a:r>
              <a:rPr lang="en-US" sz="2600" dirty="0"/>
              <a:t> </a:t>
            </a:r>
            <a:r>
              <a:rPr lang="en-US" sz="2600" dirty="0" err="1"/>
              <a:t>tác</a:t>
            </a:r>
            <a:r>
              <a:rPr lang="en-US" sz="2600" dirty="0"/>
              <a:t> </a:t>
            </a:r>
            <a:r>
              <a:rPr lang="en-US" sz="2600" dirty="0" err="1"/>
              <a:t>động</a:t>
            </a:r>
            <a:r>
              <a:rPr lang="en-US" sz="2600" dirty="0"/>
              <a:t> </a:t>
            </a:r>
            <a:r>
              <a:rPr lang="en-US" sz="2600" dirty="0" err="1"/>
              <a:t>làm</a:t>
            </a:r>
            <a:r>
              <a:rPr lang="en-US" sz="2600" dirty="0"/>
              <a:t> </a:t>
            </a:r>
            <a:r>
              <a:rPr lang="en-US" sz="2600" dirty="0" err="1"/>
              <a:t>thay</a:t>
            </a:r>
            <a:r>
              <a:rPr lang="en-US" sz="2600" dirty="0"/>
              <a:t> </a:t>
            </a:r>
            <a:r>
              <a:rPr lang="en-US" sz="2600" dirty="0" err="1"/>
              <a:t>đổi</a:t>
            </a:r>
            <a:r>
              <a:rPr lang="en-US" sz="2600" dirty="0"/>
              <a:t> </a:t>
            </a:r>
            <a:r>
              <a:rPr lang="en-US" sz="2600" dirty="0" err="1"/>
              <a:t>hình</a:t>
            </a:r>
            <a:r>
              <a:rPr lang="en-US" sz="2600" dirty="0"/>
              <a:t> </a:t>
            </a:r>
            <a:r>
              <a:rPr lang="en-US" sz="2600" dirty="0" err="1"/>
              <a:t>dạng</a:t>
            </a:r>
            <a:r>
              <a:rPr lang="en-US" sz="2600" dirty="0"/>
              <a:t> </a:t>
            </a:r>
            <a:r>
              <a:rPr lang="en-US" sz="2600" dirty="0" err="1"/>
              <a:t>của</a:t>
            </a:r>
            <a:r>
              <a:rPr lang="en-US" sz="2600" dirty="0"/>
              <a:t> </a:t>
            </a:r>
            <a:r>
              <a:rPr lang="en-US" sz="2600" dirty="0" err="1"/>
              <a:t>cây</a:t>
            </a:r>
            <a:r>
              <a:rPr lang="en-US" sz="2600" dirty="0"/>
              <a:t> </a:t>
            </a:r>
            <a:r>
              <a:rPr lang="en-US" sz="2600" dirty="0" err="1"/>
              <a:t>rau</a:t>
            </a:r>
            <a:r>
              <a:rPr lang="en-US" sz="2600" dirty="0"/>
              <a:t> </a:t>
            </a:r>
            <a:r>
              <a:rPr lang="en-US" sz="2600" dirty="0" err="1"/>
              <a:t>mác</a:t>
            </a:r>
            <a:r>
              <a:rPr lang="en-US" sz="2600" dirty="0"/>
              <a:t> </a:t>
            </a:r>
            <a:r>
              <a:rPr lang="en-US" sz="2600" dirty="0" err="1"/>
              <a:t>nói</a:t>
            </a:r>
            <a:r>
              <a:rPr lang="en-US" sz="2600" dirty="0"/>
              <a:t> </a:t>
            </a:r>
            <a:r>
              <a:rPr lang="en-US" sz="2600" dirty="0" err="1"/>
              <a:t>riêng</a:t>
            </a:r>
            <a:r>
              <a:rPr lang="en-US" sz="2600" dirty="0"/>
              <a:t> </a:t>
            </a:r>
            <a:r>
              <a:rPr lang="en-US" sz="2600" dirty="0" err="1"/>
              <a:t>và</a:t>
            </a:r>
            <a:r>
              <a:rPr lang="en-US" sz="2600" dirty="0"/>
              <a:t> </a:t>
            </a:r>
            <a:r>
              <a:rPr lang="en-US" sz="2600" dirty="0" err="1"/>
              <a:t>của</a:t>
            </a:r>
            <a:r>
              <a:rPr lang="en-US" sz="2600" dirty="0"/>
              <a:t> </a:t>
            </a:r>
            <a:r>
              <a:rPr lang="en-US" sz="2600" dirty="0" err="1"/>
              <a:t>các</a:t>
            </a:r>
            <a:r>
              <a:rPr lang="en-US" sz="2600" dirty="0"/>
              <a:t> </a:t>
            </a:r>
            <a:r>
              <a:rPr lang="en-US" sz="2600" dirty="0" err="1"/>
              <a:t>sinh</a:t>
            </a:r>
            <a:r>
              <a:rPr lang="en-US" sz="2600" dirty="0"/>
              <a:t> </a:t>
            </a:r>
            <a:r>
              <a:rPr lang="en-US" sz="2600" dirty="0" err="1"/>
              <a:t>vật</a:t>
            </a:r>
            <a:r>
              <a:rPr lang="en-US" sz="2600" dirty="0"/>
              <a:t> </a:t>
            </a:r>
            <a:r>
              <a:rPr lang="en-US" sz="2600" dirty="0" err="1"/>
              <a:t>nói</a:t>
            </a:r>
            <a:r>
              <a:rPr lang="en-US" sz="2600" dirty="0"/>
              <a:t> </a:t>
            </a:r>
            <a:r>
              <a:rPr lang="en-US" sz="2600" dirty="0" err="1"/>
              <a:t>chung</a:t>
            </a:r>
            <a:endParaRPr lang="en-US" sz="2600" dirty="0"/>
          </a:p>
        </p:txBody>
      </p:sp>
      <p:pic>
        <p:nvPicPr>
          <p:cNvPr id="1034" name="Picture 10" descr="Ask A Question PNG Transparent Images Free Download | Vector Files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707672"/>
            <a:ext cx="3895238" cy="3895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2300" y="1576148"/>
            <a:ext cx="749300" cy="523220"/>
          </a:xfrm>
          <a:prstGeom prst="rect">
            <a:avLst/>
          </a:prstGeom>
          <a:noFill/>
        </p:spPr>
        <p:txBody>
          <a:bodyPr wrap="square" rtlCol="0">
            <a:spAutoFit/>
          </a:bodyPr>
          <a:lstStyle/>
          <a:p>
            <a:r>
              <a:rPr lang="en-US" sz="2800" dirty="0"/>
              <a:t>1</a:t>
            </a:r>
          </a:p>
        </p:txBody>
      </p:sp>
      <p:sp>
        <p:nvSpPr>
          <p:cNvPr id="8" name="TextBox 7"/>
          <p:cNvSpPr txBox="1"/>
          <p:nvPr/>
        </p:nvSpPr>
        <p:spPr>
          <a:xfrm>
            <a:off x="2247775" y="912021"/>
            <a:ext cx="749300" cy="523220"/>
          </a:xfrm>
          <a:prstGeom prst="rect">
            <a:avLst/>
          </a:prstGeom>
          <a:noFill/>
        </p:spPr>
        <p:txBody>
          <a:bodyPr wrap="square" rtlCol="0">
            <a:spAutoFit/>
          </a:bodyPr>
          <a:lstStyle/>
          <a:p>
            <a:r>
              <a:rPr lang="en-US" sz="2800" dirty="0"/>
              <a:t>2</a:t>
            </a:r>
          </a:p>
        </p:txBody>
      </p:sp>
      <p:sp>
        <p:nvSpPr>
          <p:cNvPr id="9" name="TextBox 8"/>
          <p:cNvSpPr txBox="1"/>
          <p:nvPr/>
        </p:nvSpPr>
        <p:spPr>
          <a:xfrm>
            <a:off x="3531727" y="808114"/>
            <a:ext cx="749300" cy="523220"/>
          </a:xfrm>
          <a:prstGeom prst="rect">
            <a:avLst/>
          </a:prstGeom>
          <a:noFill/>
        </p:spPr>
        <p:txBody>
          <a:bodyPr wrap="square" rtlCol="0">
            <a:spAutoFit/>
          </a:bodyPr>
          <a:lstStyle/>
          <a:p>
            <a:r>
              <a:rPr lang="en-US" sz="2800" dirty="0"/>
              <a:t>3</a:t>
            </a:r>
          </a:p>
        </p:txBody>
      </p:sp>
      <p:sp>
        <p:nvSpPr>
          <p:cNvPr id="10" name="TextBox 9"/>
          <p:cNvSpPr txBox="1"/>
          <p:nvPr/>
        </p:nvSpPr>
        <p:spPr>
          <a:xfrm>
            <a:off x="4708355" y="636758"/>
            <a:ext cx="749300" cy="523220"/>
          </a:xfrm>
          <a:prstGeom prst="rect">
            <a:avLst/>
          </a:prstGeom>
          <a:noFill/>
        </p:spPr>
        <p:txBody>
          <a:bodyPr wrap="square" rtlCol="0">
            <a:spAutoFit/>
          </a:bodyPr>
          <a:lstStyle/>
          <a:p>
            <a:r>
              <a:rPr lang="en-US" sz="2800" dirty="0"/>
              <a:t>4</a:t>
            </a:r>
          </a:p>
        </p:txBody>
      </p:sp>
    </p:spTree>
    <p:extLst>
      <p:ext uri="{BB962C8B-B14F-4D97-AF65-F5344CB8AC3E}">
        <p14:creationId xmlns:p14="http://schemas.microsoft.com/office/powerpoint/2010/main" val="3284259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sp>
        <p:nvSpPr>
          <p:cNvPr id="4" name="Oval Callout 3"/>
          <p:cNvSpPr/>
          <p:nvPr/>
        </p:nvSpPr>
        <p:spPr>
          <a:xfrm>
            <a:off x="666750" y="261074"/>
            <a:ext cx="6343650" cy="4577626"/>
          </a:xfrm>
          <a:prstGeom prst="wedgeEllipseCallout">
            <a:avLst>
              <a:gd name="adj1" fmla="val 65743"/>
              <a:gd name="adj2" fmla="val 69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666750" y="1026393"/>
            <a:ext cx="5716814" cy="3046988"/>
          </a:xfrm>
          <a:prstGeom prst="rect">
            <a:avLst/>
          </a:prstGeom>
        </p:spPr>
        <p:txBody>
          <a:bodyPr wrap="square">
            <a:spAutoFit/>
          </a:bodyPr>
          <a:lstStyle/>
          <a:p>
            <a:pPr lvl="1" algn="ctr"/>
            <a:r>
              <a:rPr lang="en-US" sz="4800" b="1" dirty="0" err="1">
                <a:solidFill>
                  <a:prstClr val="black"/>
                </a:solidFill>
              </a:rPr>
              <a:t>Môi</a:t>
            </a:r>
            <a:r>
              <a:rPr lang="en-US" sz="4800" b="1" dirty="0">
                <a:solidFill>
                  <a:prstClr val="black"/>
                </a:solidFill>
              </a:rPr>
              <a:t> </a:t>
            </a:r>
            <a:r>
              <a:rPr lang="en-US" sz="4800" b="1" dirty="0" err="1">
                <a:solidFill>
                  <a:prstClr val="black"/>
                </a:solidFill>
              </a:rPr>
              <a:t>trường</a:t>
            </a:r>
            <a:r>
              <a:rPr lang="en-US" sz="4800" b="1" dirty="0">
                <a:solidFill>
                  <a:prstClr val="black"/>
                </a:solidFill>
              </a:rPr>
              <a:t> </a:t>
            </a:r>
            <a:r>
              <a:rPr lang="en-US" sz="4800" b="1" dirty="0" err="1">
                <a:solidFill>
                  <a:prstClr val="black"/>
                </a:solidFill>
              </a:rPr>
              <a:t>có</a:t>
            </a:r>
            <a:r>
              <a:rPr lang="en-US" sz="4800" b="1" dirty="0">
                <a:solidFill>
                  <a:prstClr val="black"/>
                </a:solidFill>
              </a:rPr>
              <a:t> </a:t>
            </a:r>
            <a:r>
              <a:rPr lang="en-US" sz="4800" b="1" dirty="0" err="1">
                <a:solidFill>
                  <a:prstClr val="black"/>
                </a:solidFill>
              </a:rPr>
              <a:t>ảnh</a:t>
            </a:r>
            <a:r>
              <a:rPr lang="en-US" sz="4800" b="1" dirty="0">
                <a:solidFill>
                  <a:prstClr val="black"/>
                </a:solidFill>
              </a:rPr>
              <a:t> </a:t>
            </a:r>
            <a:r>
              <a:rPr lang="en-US" sz="4800" b="1" dirty="0" err="1">
                <a:solidFill>
                  <a:prstClr val="black"/>
                </a:solidFill>
              </a:rPr>
              <a:t>hưởng</a:t>
            </a:r>
            <a:r>
              <a:rPr lang="en-US" sz="4800" b="1" dirty="0">
                <a:solidFill>
                  <a:prstClr val="black"/>
                </a:solidFill>
              </a:rPr>
              <a:t> </a:t>
            </a:r>
            <a:r>
              <a:rPr lang="en-US" sz="4800" b="1" dirty="0" err="1">
                <a:solidFill>
                  <a:prstClr val="black"/>
                </a:solidFill>
              </a:rPr>
              <a:t>như</a:t>
            </a:r>
            <a:r>
              <a:rPr lang="en-US" sz="4800" b="1" dirty="0">
                <a:solidFill>
                  <a:prstClr val="black"/>
                </a:solidFill>
              </a:rPr>
              <a:t> </a:t>
            </a:r>
            <a:r>
              <a:rPr lang="en-US" sz="4800" b="1" dirty="0" err="1">
                <a:solidFill>
                  <a:prstClr val="black"/>
                </a:solidFill>
              </a:rPr>
              <a:t>thế</a:t>
            </a:r>
            <a:r>
              <a:rPr lang="en-US" sz="4800" b="1" dirty="0">
                <a:solidFill>
                  <a:prstClr val="black"/>
                </a:solidFill>
              </a:rPr>
              <a:t> </a:t>
            </a:r>
            <a:r>
              <a:rPr lang="en-US" sz="4800" b="1" dirty="0" err="1">
                <a:solidFill>
                  <a:prstClr val="black"/>
                </a:solidFill>
              </a:rPr>
              <a:t>nào</a:t>
            </a:r>
            <a:r>
              <a:rPr lang="en-US" sz="4800" b="1" dirty="0">
                <a:solidFill>
                  <a:prstClr val="black"/>
                </a:solidFill>
              </a:rPr>
              <a:t> </a:t>
            </a:r>
            <a:r>
              <a:rPr lang="en-US" sz="4800" b="1" dirty="0" err="1">
                <a:solidFill>
                  <a:prstClr val="black"/>
                </a:solidFill>
              </a:rPr>
              <a:t>đến</a:t>
            </a:r>
            <a:r>
              <a:rPr lang="en-US" sz="4800" b="1" dirty="0">
                <a:solidFill>
                  <a:prstClr val="black"/>
                </a:solidFill>
              </a:rPr>
              <a:t> </a:t>
            </a:r>
            <a:r>
              <a:rPr lang="en-US" sz="4800" b="1" dirty="0" err="1">
                <a:solidFill>
                  <a:prstClr val="black"/>
                </a:solidFill>
              </a:rPr>
              <a:t>tính</a:t>
            </a:r>
            <a:r>
              <a:rPr lang="en-US" sz="4800" b="1" dirty="0">
                <a:solidFill>
                  <a:prstClr val="black"/>
                </a:solidFill>
              </a:rPr>
              <a:t> </a:t>
            </a:r>
            <a:r>
              <a:rPr lang="en-US" sz="4800" b="1" dirty="0" err="1">
                <a:solidFill>
                  <a:prstClr val="black"/>
                </a:solidFill>
              </a:rPr>
              <a:t>trạng</a:t>
            </a:r>
            <a:r>
              <a:rPr lang="en-US" sz="4800" b="1" dirty="0">
                <a:solidFill>
                  <a:prstClr val="black"/>
                </a:solidFill>
              </a:rPr>
              <a:t> </a:t>
            </a:r>
            <a:r>
              <a:rPr lang="en-US" sz="4800" b="1" dirty="0" err="1">
                <a:solidFill>
                  <a:prstClr val="black"/>
                </a:solidFill>
              </a:rPr>
              <a:t>sinh</a:t>
            </a:r>
            <a:r>
              <a:rPr lang="en-US" sz="4800" b="1" dirty="0">
                <a:solidFill>
                  <a:prstClr val="black"/>
                </a:solidFill>
              </a:rPr>
              <a:t> </a:t>
            </a:r>
            <a:r>
              <a:rPr lang="en-US" sz="4800" b="1" dirty="0" err="1">
                <a:solidFill>
                  <a:prstClr val="black"/>
                </a:solidFill>
              </a:rPr>
              <a:t>vật</a:t>
            </a:r>
            <a:endParaRPr lang="en-US" sz="4800" b="1" dirty="0">
              <a:solidFill>
                <a:prstClr val="black"/>
              </a:solidFill>
            </a:endParaRPr>
          </a:p>
        </p:txBody>
      </p:sp>
      <p:pic>
        <p:nvPicPr>
          <p:cNvPr id="20484" name="Picture 4" descr="Thinking Person Cartoon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1375" y="792024"/>
            <a:ext cx="3391993" cy="614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894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Hibiscus mutabilis, changing colors.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999" y="0"/>
            <a:ext cx="7361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9860C3C-0A35-4CE3-A672-02AF9AAFA671}"/>
              </a:ext>
            </a:extLst>
          </p:cNvPr>
          <p:cNvSpPr/>
          <p:nvPr/>
        </p:nvSpPr>
        <p:spPr>
          <a:xfrm>
            <a:off x="244486" y="251656"/>
            <a:ext cx="4225914" cy="635468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EC495E-7802-488D-B577-A905C8B3C411}"/>
              </a:ext>
            </a:extLst>
          </p:cNvPr>
          <p:cNvSpPr txBox="1"/>
          <p:nvPr/>
        </p:nvSpPr>
        <p:spPr>
          <a:xfrm>
            <a:off x="393106" y="554652"/>
            <a:ext cx="3972217" cy="5821977"/>
          </a:xfrm>
          <a:prstGeom prst="rect">
            <a:avLst/>
          </a:prstGeom>
          <a:noFill/>
        </p:spPr>
        <p:txBody>
          <a:bodyPr wrap="square" rtlCol="0">
            <a:spAutoFit/>
          </a:bodyPr>
          <a:lstStyle/>
          <a:p>
            <a:pPr algn="just">
              <a:lnSpc>
                <a:spcPct val="120000"/>
              </a:lnSpc>
            </a:pPr>
            <a:r>
              <a:rPr lang="vi-VN" sz="2400" b="1" i="1" dirty="0">
                <a:solidFill>
                  <a:schemeClr val="bg1"/>
                </a:solidFill>
              </a:rPr>
              <a:t>Cây phù dung (Hibiscus mutabilis) với sắc hoa thay đổi liên tục (buổi sáng hoa nở màu trắng, đến trưa sẽ chuyển sang màu hồng và buổi tối lại đôi thành màu đỏ sầm) đã tạo nên sự độc đáo và sức hút vô cùng kì lạ. </a:t>
            </a:r>
            <a:endParaRPr lang="en-US" sz="2400" b="1" i="1" dirty="0">
              <a:solidFill>
                <a:schemeClr val="bg1"/>
              </a:solidFill>
            </a:endParaRPr>
          </a:p>
          <a:p>
            <a:pPr algn="just">
              <a:lnSpc>
                <a:spcPct val="120000"/>
              </a:lnSpc>
            </a:pPr>
            <a:r>
              <a:rPr lang="vi-VN" sz="2400" b="1" i="1" dirty="0">
                <a:solidFill>
                  <a:schemeClr val="bg1"/>
                </a:solidFill>
              </a:rPr>
              <a:t>Nguyên nhân nào đã giúp hoa phù dung có khả năng chuyển màu độc đáo đến vậy?</a:t>
            </a:r>
            <a:endParaRPr lang="en-US" sz="2400" b="1" i="1" dirty="0">
              <a:solidFill>
                <a:schemeClr val="bg1"/>
              </a:solidFill>
            </a:endParaRPr>
          </a:p>
        </p:txBody>
      </p:sp>
    </p:spTree>
    <p:extLst>
      <p:ext uri="{BB962C8B-B14F-4D97-AF65-F5344CB8AC3E}">
        <p14:creationId xmlns:p14="http://schemas.microsoft.com/office/powerpoint/2010/main" val="987000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anim calcmode="lin" valueType="num">
                                      <p:cBhvr>
                                        <p:cTn id="1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amond 17">
            <a:extLst>
              <a:ext uri="{FF2B5EF4-FFF2-40B4-BE49-F238E27FC236}">
                <a16:creationId xmlns:a16="http://schemas.microsoft.com/office/drawing/2014/main" id="{8E0CDB78-0961-4F67-AD65-2B218C9CA07A}"/>
              </a:ext>
            </a:extLst>
          </p:cNvPr>
          <p:cNvSpPr/>
          <p:nvPr/>
        </p:nvSpPr>
        <p:spPr>
          <a:xfrm>
            <a:off x="7716199" y="277586"/>
            <a:ext cx="3895517" cy="3895517"/>
          </a:xfrm>
          <a:prstGeom prst="diamond">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045E246-DC6D-4EBA-B9F6-ADD2E616163A}"/>
              </a:ext>
            </a:extLst>
          </p:cNvPr>
          <p:cNvGrpSpPr/>
          <p:nvPr/>
        </p:nvGrpSpPr>
        <p:grpSpPr>
          <a:xfrm>
            <a:off x="5009872" y="-2391762"/>
            <a:ext cx="10892160" cy="10915834"/>
            <a:chOff x="2957744" y="-2397211"/>
            <a:chExt cx="10892160" cy="10915834"/>
          </a:xfrm>
          <a:blipFill dpi="0" rotWithShape="1">
            <a:blip r:embed="rId2"/>
            <a:srcRect/>
            <a:stretch>
              <a:fillRect l="-5000" t="22000" r="-37000" b="-9000"/>
            </a:stretch>
          </a:blipFill>
        </p:grpSpPr>
        <p:sp>
          <p:nvSpPr>
            <p:cNvPr id="5" name="Diamond 4">
              <a:extLst>
                <a:ext uri="{FF2B5EF4-FFF2-40B4-BE49-F238E27FC236}">
                  <a16:creationId xmlns:a16="http://schemas.microsoft.com/office/drawing/2014/main" id="{E6CEB27D-176D-46D9-9359-004439C7518B}"/>
                </a:ext>
              </a:extLst>
            </p:cNvPr>
            <p:cNvSpPr/>
            <p:nvPr/>
          </p:nvSpPr>
          <p:spPr>
            <a:xfrm>
              <a:off x="5726097" y="38297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08FF82F2-3A13-429E-A12C-7AF38AD1A29F}"/>
                </a:ext>
              </a:extLst>
            </p:cNvPr>
            <p:cNvSpPr/>
            <p:nvPr/>
          </p:nvSpPr>
          <p:spPr>
            <a:xfrm>
              <a:off x="2957744"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C7F8E842-369F-419A-B8D9-C3E3B3899E29}"/>
                </a:ext>
              </a:extLst>
            </p:cNvPr>
            <p:cNvSpPr/>
            <p:nvPr/>
          </p:nvSpPr>
          <p:spPr>
            <a:xfrm>
              <a:off x="8494450" y="-2397211"/>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6BB1F5E6-B738-42B9-A0B9-16B054EEF672}"/>
                </a:ext>
              </a:extLst>
            </p:cNvPr>
            <p:cNvSpPr/>
            <p:nvPr/>
          </p:nvSpPr>
          <p:spPr>
            <a:xfrm>
              <a:off x="8494450"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D3C76012-3CA3-4130-AC55-2E7B1D2C4A1D}"/>
              </a:ext>
            </a:extLst>
          </p:cNvPr>
          <p:cNvSpPr/>
          <p:nvPr/>
        </p:nvSpPr>
        <p:spPr>
          <a:xfrm>
            <a:off x="13314931" y="2136958"/>
            <a:ext cx="929197" cy="1858394"/>
          </a:xfrm>
          <a:custGeom>
            <a:avLst/>
            <a:gdLst>
              <a:gd name="connsiteX0" fmla="*/ 929197 w 929197"/>
              <a:gd name="connsiteY0" fmla="*/ 0 h 1858394"/>
              <a:gd name="connsiteX1" fmla="*/ 929197 w 929197"/>
              <a:gd name="connsiteY1" fmla="*/ 1858394 h 1858394"/>
              <a:gd name="connsiteX2" fmla="*/ 0 w 929197"/>
              <a:gd name="connsiteY2" fmla="*/ 929197 h 1858394"/>
            </a:gdLst>
            <a:ahLst/>
            <a:cxnLst>
              <a:cxn ang="0">
                <a:pos x="connsiteX0" y="connsiteY0"/>
              </a:cxn>
              <a:cxn ang="0">
                <a:pos x="connsiteX1" y="connsiteY1"/>
              </a:cxn>
              <a:cxn ang="0">
                <a:pos x="connsiteX2" y="connsiteY2"/>
              </a:cxn>
            </a:cxnLst>
            <a:rect l="l" t="t" r="r" b="b"/>
            <a:pathLst>
              <a:path w="929197" h="1858394">
                <a:moveTo>
                  <a:pt x="929197" y="0"/>
                </a:moveTo>
                <a:lnTo>
                  <a:pt x="929197" y="1858394"/>
                </a:lnTo>
                <a:lnTo>
                  <a:pt x="0" y="929197"/>
                </a:lnTo>
                <a:close/>
              </a:path>
            </a:pathLst>
          </a:custGeom>
          <a:gradFill>
            <a:gsLst>
              <a:gs pos="0">
                <a:srgbClr val="FF6699"/>
              </a:gs>
              <a:gs pos="58000">
                <a:srgbClr val="FF6644"/>
              </a:gs>
              <a:gs pos="100000">
                <a:srgbClr val="FF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6198854-BDAF-44CA-8270-3128A9EA3EB2}"/>
              </a:ext>
            </a:extLst>
          </p:cNvPr>
          <p:cNvSpPr/>
          <p:nvPr/>
        </p:nvSpPr>
        <p:spPr>
          <a:xfrm>
            <a:off x="9541311" y="5948809"/>
            <a:ext cx="1829282" cy="914641"/>
          </a:xfrm>
          <a:custGeom>
            <a:avLst/>
            <a:gdLst>
              <a:gd name="connsiteX0" fmla="*/ 914641 w 1829282"/>
              <a:gd name="connsiteY0" fmla="*/ 0 h 914641"/>
              <a:gd name="connsiteX1" fmla="*/ 1829282 w 1829282"/>
              <a:gd name="connsiteY1" fmla="*/ 914641 h 914641"/>
              <a:gd name="connsiteX2" fmla="*/ 0 w 1829282"/>
              <a:gd name="connsiteY2" fmla="*/ 914641 h 914641"/>
            </a:gdLst>
            <a:ahLst/>
            <a:cxnLst>
              <a:cxn ang="0">
                <a:pos x="connsiteX0" y="connsiteY0"/>
              </a:cxn>
              <a:cxn ang="0">
                <a:pos x="connsiteX1" y="connsiteY1"/>
              </a:cxn>
              <a:cxn ang="0">
                <a:pos x="connsiteX2" y="connsiteY2"/>
              </a:cxn>
            </a:cxnLst>
            <a:rect l="l" t="t" r="r" b="b"/>
            <a:pathLst>
              <a:path w="1829282" h="914641">
                <a:moveTo>
                  <a:pt x="914641" y="0"/>
                </a:moveTo>
                <a:lnTo>
                  <a:pt x="1829282" y="914641"/>
                </a:lnTo>
                <a:lnTo>
                  <a:pt x="0" y="914641"/>
                </a:lnTo>
                <a:close/>
              </a:path>
            </a:pathLst>
          </a:custGeom>
          <a:gradFill flip="none" rotWithShape="1">
            <a:gsLst>
              <a:gs pos="0">
                <a:srgbClr val="FF6699"/>
              </a:gs>
              <a:gs pos="58000">
                <a:srgbClr val="FF6644"/>
              </a:gs>
              <a:gs pos="100000">
                <a:srgbClr val="FF66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Diamond 16">
            <a:extLst>
              <a:ext uri="{FF2B5EF4-FFF2-40B4-BE49-F238E27FC236}">
                <a16:creationId xmlns:a16="http://schemas.microsoft.com/office/drawing/2014/main" id="{3184BCE0-943C-4893-9CD8-89C9B264F246}"/>
              </a:ext>
            </a:extLst>
          </p:cNvPr>
          <p:cNvSpPr/>
          <p:nvPr/>
        </p:nvSpPr>
        <p:spPr>
          <a:xfrm>
            <a:off x="7475076" y="-1476740"/>
            <a:ext cx="3895517" cy="3895517"/>
          </a:xfrm>
          <a:prstGeom prst="diamond">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B2624DA2-63FD-4CA4-92AC-EE3D9C46E0AB}"/>
              </a:ext>
            </a:extLst>
          </p:cNvPr>
          <p:cNvSpPr/>
          <p:nvPr/>
        </p:nvSpPr>
        <p:spPr>
          <a:xfrm>
            <a:off x="677295" y="1439881"/>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9" name="Flowchart: Connector 18">
            <a:extLst>
              <a:ext uri="{FF2B5EF4-FFF2-40B4-BE49-F238E27FC236}">
                <a16:creationId xmlns:a16="http://schemas.microsoft.com/office/drawing/2014/main" id="{BE232B43-B950-2E7B-4C63-DED666E332CC}"/>
              </a:ext>
            </a:extLst>
          </p:cNvPr>
          <p:cNvSpPr/>
          <p:nvPr/>
        </p:nvSpPr>
        <p:spPr>
          <a:xfrm>
            <a:off x="1077164" y="1439881"/>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Flowchart: Connector 19">
            <a:extLst>
              <a:ext uri="{FF2B5EF4-FFF2-40B4-BE49-F238E27FC236}">
                <a16:creationId xmlns:a16="http://schemas.microsoft.com/office/drawing/2014/main" id="{E814F4FC-AAE9-2CB4-9F3C-BC7591BD8A76}"/>
              </a:ext>
            </a:extLst>
          </p:cNvPr>
          <p:cNvSpPr/>
          <p:nvPr/>
        </p:nvSpPr>
        <p:spPr>
          <a:xfrm>
            <a:off x="1477772" y="1439881"/>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 name="Rounded Rectangle 3"/>
          <p:cNvSpPr/>
          <p:nvPr/>
        </p:nvSpPr>
        <p:spPr>
          <a:xfrm>
            <a:off x="371303" y="563728"/>
            <a:ext cx="1711192" cy="566057"/>
          </a:xfrm>
          <a:prstGeom prst="roundRect">
            <a:avLst>
              <a:gd name="adj" fmla="val 50000"/>
            </a:avLst>
          </a:prstGeom>
          <a:gradFill>
            <a:gsLst>
              <a:gs pos="0">
                <a:srgbClr val="FF8D4A"/>
              </a:gs>
              <a:gs pos="74000">
                <a:srgbClr val="FF825F"/>
              </a:gs>
              <a:gs pos="83000">
                <a:srgbClr val="FF7579"/>
              </a:gs>
              <a:gs pos="100000">
                <a:srgbClr val="FF72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BÀI 10</a:t>
            </a:r>
          </a:p>
        </p:txBody>
      </p:sp>
      <p:sp>
        <p:nvSpPr>
          <p:cNvPr id="9" name="TextBox 8"/>
          <p:cNvSpPr txBox="1"/>
          <p:nvPr/>
        </p:nvSpPr>
        <p:spPr>
          <a:xfrm>
            <a:off x="371303" y="2049445"/>
            <a:ext cx="6543846" cy="2123658"/>
          </a:xfrm>
          <a:prstGeom prst="rect">
            <a:avLst/>
          </a:prstGeom>
          <a:noFill/>
        </p:spPr>
        <p:txBody>
          <a:bodyPr wrap="square" rtlCol="0">
            <a:spAutoFit/>
          </a:bodyPr>
          <a:lstStyle/>
          <a:p>
            <a:pPr algn="just"/>
            <a:r>
              <a:rPr lang="en-US" sz="4400" dirty="0">
                <a:solidFill>
                  <a:srgbClr val="FD7963"/>
                </a:solidFill>
                <a:latin typeface="Segoe UI Black" panose="020B0A02040204020203" pitchFamily="34" charset="0"/>
                <a:ea typeface="Segoe UI Black" panose="020B0A02040204020203" pitchFamily="34" charset="0"/>
              </a:rPr>
              <a:t>MỐI QUAN HỆ GIỮA KIỂU GENE – KIỂU HÌNH – MÔI TRƯỜNG</a:t>
            </a:r>
          </a:p>
        </p:txBody>
      </p:sp>
    </p:spTree>
    <p:extLst>
      <p:ext uri="{BB962C8B-B14F-4D97-AF65-F5344CB8AC3E}">
        <p14:creationId xmlns:p14="http://schemas.microsoft.com/office/powerpoint/2010/main" val="326654817"/>
      </p:ext>
    </p:extLst>
  </p:cSld>
  <p:clrMapOvr>
    <a:masterClrMapping/>
  </p:clrMapOvr>
  <mc:AlternateContent xmlns:mc="http://schemas.openxmlformats.org/markup-compatibility/2006" xmlns:p14="http://schemas.microsoft.com/office/powerpoint/2010/main">
    <mc:Choice Requires="p14">
      <p:transition spd="slow" p14:dur="1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4"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050614" y="2176354"/>
            <a:ext cx="9510660" cy="1216778"/>
            <a:chOff x="3736647" y="-8136"/>
            <a:chExt cx="7963258" cy="711291"/>
          </a:xfrm>
        </p:grpSpPr>
        <p:sp>
          <p:nvSpPr>
            <p:cNvPr id="15" name="Freeform 14"/>
            <p:cNvSpPr/>
            <p:nvPr/>
          </p:nvSpPr>
          <p:spPr>
            <a:xfrm>
              <a:off x="4987001" y="-8136"/>
              <a:ext cx="6712904" cy="711291"/>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en-US" sz="4000" b="1" dirty="0">
                  <a:solidFill>
                    <a:srgbClr val="3333FF"/>
                  </a:solidFill>
                  <a:latin typeface="Calibri" panose="020F0502020204030204" pitchFamily="34" charset="0"/>
                  <a:cs typeface="Calibri" panose="020F0502020204030204" pitchFamily="34" charset="0"/>
                </a:rPr>
                <a:t> </a:t>
              </a:r>
              <a:r>
                <a:rPr lang="vi-VN" sz="4000" b="1" dirty="0">
                  <a:solidFill>
                    <a:srgbClr val="0000FF"/>
                  </a:solidFill>
                  <a:latin typeface="Calibri" panose="020F0502020204030204" pitchFamily="34" charset="0"/>
                  <a:cs typeface="Calibri" panose="020F0502020204030204" pitchFamily="34" charset="0"/>
                </a:rPr>
                <a:t>TÌM HIỂU SỰ TƯƠNG TÁC GIỮA KIỂU GENE VÀ MÔI TRƯỜNG</a:t>
              </a:r>
              <a:endParaRPr lang="en-US" sz="4000" b="1" kern="1200" dirty="0">
                <a:solidFill>
                  <a:srgbClr val="0000FF"/>
                </a:solidFill>
                <a:latin typeface="Calibri" panose="020F0502020204030204" pitchFamily="34" charset="0"/>
                <a:cs typeface="Calibri" panose="020F0502020204030204" pitchFamily="34" charset="0"/>
              </a:endParaRPr>
            </a:p>
          </p:txBody>
        </p:sp>
        <p:sp>
          <p:nvSpPr>
            <p:cNvPr id="16" name="Freeform 15"/>
            <p:cNvSpPr/>
            <p:nvPr/>
          </p:nvSpPr>
          <p:spPr>
            <a:xfrm>
              <a:off x="3736647" y="83800"/>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dirty="0">
                  <a:solidFill>
                    <a:srgbClr val="FFFF00"/>
                  </a:solidFill>
                  <a:latin typeface="Calibri" panose="020F0502020204030204" pitchFamily="34" charset="0"/>
                  <a:cs typeface="Calibri" panose="020F0502020204030204" pitchFamily="34" charset="0"/>
                </a:rPr>
                <a:t>I</a:t>
              </a:r>
            </a:p>
          </p:txBody>
        </p:sp>
        <p:cxnSp>
          <p:nvCxnSpPr>
            <p:cNvPr id="29" name="Straight Connector 28"/>
            <p:cNvCxnSpPr/>
            <p:nvPr/>
          </p:nvCxnSpPr>
          <p:spPr>
            <a:xfrm>
              <a:off x="4323420" y="381426"/>
              <a:ext cx="66358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2134766" y="3787612"/>
            <a:ext cx="9518637" cy="846805"/>
            <a:chOff x="3724120" y="1006687"/>
            <a:chExt cx="7316986" cy="630125"/>
          </a:xfrm>
        </p:grpSpPr>
        <p:sp>
          <p:nvSpPr>
            <p:cNvPr id="18" name="Freeform 17"/>
            <p:cNvSpPr/>
            <p:nvPr/>
          </p:nvSpPr>
          <p:spPr>
            <a:xfrm>
              <a:off x="4884562" y="1006687"/>
              <a:ext cx="6156544" cy="543731"/>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vi-VN" sz="4000" b="1" dirty="0">
                  <a:solidFill>
                    <a:srgbClr val="0000FF"/>
                  </a:solidFill>
                  <a:latin typeface="Calibri" panose="020F0502020204030204" pitchFamily="34" charset="0"/>
                  <a:cs typeface="Calibri" panose="020F0502020204030204" pitchFamily="34" charset="0"/>
                </a:rPr>
                <a:t>MỨC PHẢN ỨNG</a:t>
              </a:r>
              <a:endParaRPr lang="en-US" sz="4000" b="1" i="0" u="none" kern="1200" dirty="0">
                <a:solidFill>
                  <a:srgbClr val="0000FF"/>
                </a:solidFill>
                <a:latin typeface="Calibri" panose="020F0502020204030204" pitchFamily="34" charset="0"/>
                <a:cs typeface="Calibri" panose="020F0502020204030204" pitchFamily="34" charset="0"/>
              </a:endParaRPr>
            </a:p>
          </p:txBody>
        </p:sp>
        <p:sp>
          <p:nvSpPr>
            <p:cNvPr id="19" name="Freeform 18"/>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II</a:t>
              </a:r>
            </a:p>
          </p:txBody>
        </p:sp>
        <p:cxnSp>
          <p:nvCxnSpPr>
            <p:cNvPr id="30" name="Straight Connector 29"/>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3" name="Flowchart: Alternate Process 42"/>
          <p:cNvSpPr/>
          <p:nvPr/>
        </p:nvSpPr>
        <p:spPr>
          <a:xfrm>
            <a:off x="3420248" y="389889"/>
            <a:ext cx="8009023" cy="1554143"/>
          </a:xfrm>
          <a:prstGeom prst="flowChartAlternateProcess">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44" name="TextBox 43"/>
          <p:cNvSpPr txBox="1"/>
          <p:nvPr/>
        </p:nvSpPr>
        <p:spPr>
          <a:xfrm>
            <a:off x="3253442" y="497392"/>
            <a:ext cx="8399961" cy="1323439"/>
          </a:xfrm>
          <a:prstGeom prst="rect">
            <a:avLst/>
          </a:prstGeom>
          <a:noFill/>
        </p:spPr>
        <p:txBody>
          <a:bodyPr wrap="square" rtlCol="0">
            <a:spAutoFit/>
          </a:bodyPr>
          <a:lstStyle/>
          <a:p>
            <a:pPr algn="ctr"/>
            <a:r>
              <a:rPr lang="en-US" sz="4000" b="1" cap="none" spc="0" dirty="0">
                <a:ln w="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MỐI QUAN </a:t>
            </a:r>
            <a:r>
              <a:rPr lang="en-US" sz="4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HỆ</a:t>
            </a:r>
            <a:r>
              <a:rPr lang="en-US" sz="4000" b="1" cap="none" spc="0" dirty="0">
                <a:ln w="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GIỮA KIỂU GENE, KIỂU HÌNH VÀ MÔI TRƯỜNG BÊN TRONG</a:t>
            </a:r>
          </a:p>
        </p:txBody>
      </p:sp>
      <p:grpSp>
        <p:nvGrpSpPr>
          <p:cNvPr id="47" name="Group 46"/>
          <p:cNvGrpSpPr/>
          <p:nvPr/>
        </p:nvGrpSpPr>
        <p:grpSpPr>
          <a:xfrm>
            <a:off x="847786" y="441183"/>
            <a:ext cx="2460163" cy="1391314"/>
            <a:chOff x="-138688" y="231814"/>
            <a:chExt cx="2908965" cy="1288233"/>
          </a:xfrm>
        </p:grpSpPr>
        <p:sp>
          <p:nvSpPr>
            <p:cNvPr id="45" name="Oval 44"/>
            <p:cNvSpPr/>
            <p:nvPr/>
          </p:nvSpPr>
          <p:spPr>
            <a:xfrm>
              <a:off x="-138688" y="231814"/>
              <a:ext cx="2844515" cy="128823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libri" panose="020F0502020204030204" pitchFamily="34" charset="0"/>
                <a:cs typeface="Calibri" panose="020F0502020204030204" pitchFamily="34" charset="0"/>
              </a:endParaRPr>
            </a:p>
          </p:txBody>
        </p:sp>
        <p:sp>
          <p:nvSpPr>
            <p:cNvPr id="46" name="TextBox 45"/>
            <p:cNvSpPr txBox="1"/>
            <p:nvPr/>
          </p:nvSpPr>
          <p:spPr>
            <a:xfrm>
              <a:off x="-5903" y="454312"/>
              <a:ext cx="2776180" cy="402927"/>
            </a:xfrm>
            <a:prstGeom prst="rect">
              <a:avLst/>
            </a:prstGeom>
            <a:noFill/>
          </p:spPr>
          <p:txBody>
            <a:bodyPr wrap="square" rtlCol="0">
              <a:spAutoFit/>
            </a:bodyPr>
            <a:lstStyle/>
            <a:p>
              <a:pPr algn="ctr"/>
              <a:r>
                <a:rPr lang="en-US" sz="4000" b="1" noProof="1">
                  <a:solidFill>
                    <a:srgbClr val="FFFF00"/>
                  </a:solidFill>
                  <a:effectLst>
                    <a:outerShdw blurRad="38100" dist="38100" dir="2700000">
                      <a:srgbClr val="000000"/>
                    </a:outerShdw>
                  </a:effectLst>
                  <a:latin typeface="Calibri" panose="020F0502020204030204" pitchFamily="34" charset="0"/>
                  <a:cs typeface="Calibri" panose="020F0502020204030204" pitchFamily="34" charset="0"/>
                </a:rPr>
                <a:t>BÀI 10</a:t>
              </a:r>
            </a:p>
          </p:txBody>
        </p:sp>
      </p:grpSp>
      <p:grpSp>
        <p:nvGrpSpPr>
          <p:cNvPr id="20" name="Group 19"/>
          <p:cNvGrpSpPr/>
          <p:nvPr/>
        </p:nvGrpSpPr>
        <p:grpSpPr>
          <a:xfrm>
            <a:off x="2142744" y="5143829"/>
            <a:ext cx="9510659" cy="1216779"/>
            <a:chOff x="3724120" y="989283"/>
            <a:chExt cx="7310853" cy="1011505"/>
          </a:xfrm>
        </p:grpSpPr>
        <p:sp>
          <p:nvSpPr>
            <p:cNvPr id="22" name="Freeform 21"/>
            <p:cNvSpPr/>
            <p:nvPr/>
          </p:nvSpPr>
          <p:spPr>
            <a:xfrm>
              <a:off x="4872035" y="989283"/>
              <a:ext cx="6162938" cy="1011505"/>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a:solidFill>
              <a:schemeClr val="bg1"/>
            </a:solidFill>
            <a:ln>
              <a:solidFill>
                <a:schemeClr val="tx1">
                  <a:lumMod val="75000"/>
                  <a:lumOff val="25000"/>
                  <a:alpha val="0"/>
                </a:schemeClr>
              </a:solidFill>
            </a:ln>
            <a:scene3d>
              <a:camera prst="orthographicFront"/>
              <a:lightRig rig="threePt" dir="t"/>
            </a:scene3d>
            <a:sp3d contourW="12700">
              <a:bevelT w="165100" prst="coolSlant"/>
              <a:bevelB/>
              <a:contourClr>
                <a:schemeClr val="accent1"/>
              </a:contourClr>
            </a:sp3d>
          </p:spPr>
          <p:style>
            <a:lnRef idx="1">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ctr" defTabSz="1244600">
                <a:lnSpc>
                  <a:spcPct val="90000"/>
                </a:lnSpc>
                <a:spcBef>
                  <a:spcPct val="0"/>
                </a:spcBef>
                <a:spcAft>
                  <a:spcPct val="35000"/>
                </a:spcAft>
              </a:pPr>
              <a:r>
                <a:rPr lang="vi-VN" sz="4000" b="1" dirty="0">
                  <a:solidFill>
                    <a:srgbClr val="0000FF"/>
                  </a:solidFill>
                  <a:latin typeface="Calibri" panose="020F0502020204030204" pitchFamily="34" charset="0"/>
                  <a:cs typeface="Calibri" panose="020F0502020204030204" pitchFamily="34" charset="0"/>
                </a:rPr>
                <a:t>ỨNG DỤNG THỰC TIỄN CỦA MỨC PHẢN ỨNG</a:t>
              </a:r>
              <a:endParaRPr lang="en-US" sz="4000" b="1" i="0" u="none" kern="1200" dirty="0">
                <a:solidFill>
                  <a:srgbClr val="0000FF"/>
                </a:solidFill>
                <a:latin typeface="Calibri" panose="020F0502020204030204" pitchFamily="34" charset="0"/>
                <a:cs typeface="Calibri" panose="020F0502020204030204" pitchFamily="34" charset="0"/>
              </a:endParaRPr>
            </a:p>
          </p:txBody>
        </p:sp>
        <p:sp>
          <p:nvSpPr>
            <p:cNvPr id="23" name="Freeform 22"/>
            <p:cNvSpPr/>
            <p:nvPr/>
          </p:nvSpPr>
          <p:spPr>
            <a:xfrm>
              <a:off x="3724120" y="1041559"/>
              <a:ext cx="586773" cy="595253"/>
            </a:xfrm>
            <a:custGeom>
              <a:avLst/>
              <a:gdLst>
                <a:gd name="connsiteX0" fmla="*/ 97815 w 586773"/>
                <a:gd name="connsiteY0" fmla="*/ 0 h 595253"/>
                <a:gd name="connsiteX1" fmla="*/ 488958 w 586773"/>
                <a:gd name="connsiteY1" fmla="*/ 0 h 595253"/>
                <a:gd name="connsiteX2" fmla="*/ 586773 w 586773"/>
                <a:gd name="connsiteY2" fmla="*/ 97815 h 595253"/>
                <a:gd name="connsiteX3" fmla="*/ 586773 w 586773"/>
                <a:gd name="connsiteY3" fmla="*/ 595253 h 595253"/>
                <a:gd name="connsiteX4" fmla="*/ 586773 w 586773"/>
                <a:gd name="connsiteY4" fmla="*/ 595253 h 595253"/>
                <a:gd name="connsiteX5" fmla="*/ 0 w 586773"/>
                <a:gd name="connsiteY5" fmla="*/ 595253 h 595253"/>
                <a:gd name="connsiteX6" fmla="*/ 0 w 586773"/>
                <a:gd name="connsiteY6" fmla="*/ 595253 h 595253"/>
                <a:gd name="connsiteX7" fmla="*/ 0 w 586773"/>
                <a:gd name="connsiteY7" fmla="*/ 97815 h 595253"/>
                <a:gd name="connsiteX8" fmla="*/ 97815 w 586773"/>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73" h="595253">
                  <a:moveTo>
                    <a:pt x="97815" y="0"/>
                  </a:moveTo>
                  <a:lnTo>
                    <a:pt x="488958" y="0"/>
                  </a:lnTo>
                  <a:cubicBezTo>
                    <a:pt x="542980" y="0"/>
                    <a:pt x="586773" y="43793"/>
                    <a:pt x="586773" y="97815"/>
                  </a:cubicBezTo>
                  <a:lnTo>
                    <a:pt x="586773" y="595253"/>
                  </a:lnTo>
                  <a:lnTo>
                    <a:pt x="586773" y="595253"/>
                  </a:lnTo>
                  <a:lnTo>
                    <a:pt x="0" y="595253"/>
                  </a:lnTo>
                  <a:lnTo>
                    <a:pt x="0" y="595253"/>
                  </a:lnTo>
                  <a:lnTo>
                    <a:pt x="0" y="97815"/>
                  </a:lnTo>
                  <a:cubicBezTo>
                    <a:pt x="0" y="43793"/>
                    <a:pt x="43793" y="0"/>
                    <a:pt x="97815" y="0"/>
                  </a:cubicBezTo>
                  <a:close/>
                </a:path>
              </a:pathLst>
            </a:custGeom>
            <a:scene3d>
              <a:camera prst="orthographicFront">
                <a:rot lat="0" lon="0" rev="0"/>
              </a:camera>
              <a:lightRig rig="contrasting" dir="t">
                <a:rot lat="0" lon="0" rev="1200000"/>
              </a:lightRig>
            </a:scene3d>
            <a:sp3d contourW="19050" prstMaterial="metal">
              <a:bevelT w="88900" h="203200"/>
              <a:bevelB w="165100" h="254000"/>
              <a:contourClr>
                <a:schemeClr val="accent1"/>
              </a:contourClr>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704" tIns="87704" rIns="87704" bIns="59055" numCol="1" spcCol="1270" anchor="ctr" anchorCtr="0">
              <a:noAutofit/>
            </a:bodyPr>
            <a:lstStyle/>
            <a:p>
              <a:pPr lvl="0" algn="ctr" defTabSz="1377950">
                <a:lnSpc>
                  <a:spcPct val="90000"/>
                </a:lnSpc>
                <a:spcBef>
                  <a:spcPct val="0"/>
                </a:spcBef>
                <a:spcAft>
                  <a:spcPct val="35000"/>
                </a:spcAft>
              </a:pPr>
              <a:r>
                <a:rPr lang="en-US" sz="4000" b="1" kern="1200">
                  <a:solidFill>
                    <a:srgbClr val="FFFF00"/>
                  </a:solidFill>
                  <a:latin typeface="Calibri" panose="020F0502020204030204" pitchFamily="34" charset="0"/>
                  <a:cs typeface="Calibri" panose="020F0502020204030204" pitchFamily="34" charset="0"/>
                </a:rPr>
                <a:t>III</a:t>
              </a:r>
            </a:p>
          </p:txBody>
        </p:sp>
        <p:cxnSp>
          <p:nvCxnSpPr>
            <p:cNvPr id="24" name="Straight Connector 23"/>
            <p:cNvCxnSpPr/>
            <p:nvPr/>
          </p:nvCxnSpPr>
          <p:spPr>
            <a:xfrm>
              <a:off x="4323420" y="1339185"/>
              <a:ext cx="548615"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195983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amond 26">
            <a:extLst>
              <a:ext uri="{FF2B5EF4-FFF2-40B4-BE49-F238E27FC236}">
                <a16:creationId xmlns:a16="http://schemas.microsoft.com/office/drawing/2014/main" id="{648B89FD-7610-4605-8336-1D2564BF3E52}"/>
              </a:ext>
            </a:extLst>
          </p:cNvPr>
          <p:cNvSpPr/>
          <p:nvPr/>
        </p:nvSpPr>
        <p:spPr>
          <a:xfrm>
            <a:off x="-1258115" y="5440557"/>
            <a:ext cx="2498706" cy="2498706"/>
          </a:xfrm>
          <a:prstGeom prst="diamond">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EA4E89-A160-4628-8B57-CF877D445289}"/>
              </a:ext>
            </a:extLst>
          </p:cNvPr>
          <p:cNvSpPr txBox="1"/>
          <p:nvPr/>
        </p:nvSpPr>
        <p:spPr>
          <a:xfrm>
            <a:off x="47538" y="2840164"/>
            <a:ext cx="4663440" cy="2071144"/>
          </a:xfrm>
          <a:prstGeom prst="rect">
            <a:avLst/>
          </a:prstGeom>
          <a:noFill/>
        </p:spPr>
        <p:txBody>
          <a:bodyPr wrap="square" rtlCol="0">
            <a:spAutoFit/>
          </a:bodyPr>
          <a:lstStyle/>
          <a:p>
            <a:pPr algn="ctr">
              <a:lnSpc>
                <a:spcPct val="110000"/>
              </a:lnSpc>
            </a:pPr>
            <a:r>
              <a:rPr lang="en-US" sz="4000" b="1" dirty="0">
                <a:solidFill>
                  <a:srgbClr val="FF6600"/>
                </a:solidFill>
                <a:latin typeface="Arial" panose="020B0604020202020204" pitchFamily="34" charset="0"/>
                <a:cs typeface="Arial" panose="020B0604020202020204" pitchFamily="34" charset="0"/>
              </a:rPr>
              <a:t>SỰ TƯƠNG TÁC GIỮA KIỂU GENE VÀ MÔI TRƯỜNG</a:t>
            </a:r>
          </a:p>
        </p:txBody>
      </p:sp>
      <p:grpSp>
        <p:nvGrpSpPr>
          <p:cNvPr id="25" name="Group 24">
            <a:extLst>
              <a:ext uri="{FF2B5EF4-FFF2-40B4-BE49-F238E27FC236}">
                <a16:creationId xmlns:a16="http://schemas.microsoft.com/office/drawing/2014/main" id="{745BA41C-478D-48E5-B152-C733AB518992}"/>
              </a:ext>
            </a:extLst>
          </p:cNvPr>
          <p:cNvGrpSpPr/>
          <p:nvPr/>
        </p:nvGrpSpPr>
        <p:grpSpPr>
          <a:xfrm>
            <a:off x="1101497" y="727098"/>
            <a:ext cx="2555522" cy="1804043"/>
            <a:chOff x="8207587" y="773027"/>
            <a:chExt cx="2555522" cy="1804043"/>
          </a:xfrm>
        </p:grpSpPr>
        <p:sp>
          <p:nvSpPr>
            <p:cNvPr id="24" name="Diamond 23">
              <a:extLst>
                <a:ext uri="{FF2B5EF4-FFF2-40B4-BE49-F238E27FC236}">
                  <a16:creationId xmlns:a16="http://schemas.microsoft.com/office/drawing/2014/main" id="{7B6D24FF-37E5-45BE-B283-4B06DC79E260}"/>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68E9AB71-6700-4AF9-AF9E-FF30C472118E}"/>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23501C8-1CCF-4017-98C5-A90C2D804318}"/>
                </a:ext>
              </a:extLst>
            </p:cNvPr>
            <p:cNvGrpSpPr/>
            <p:nvPr/>
          </p:nvGrpSpPr>
          <p:grpSpPr>
            <a:xfrm>
              <a:off x="8593808" y="777776"/>
              <a:ext cx="1783080" cy="1783080"/>
              <a:chOff x="8593808" y="777776"/>
              <a:chExt cx="1783080" cy="1783080"/>
            </a:xfrm>
          </p:grpSpPr>
          <p:sp>
            <p:nvSpPr>
              <p:cNvPr id="12" name="Diamond 11">
                <a:extLst>
                  <a:ext uri="{FF2B5EF4-FFF2-40B4-BE49-F238E27FC236}">
                    <a16:creationId xmlns:a16="http://schemas.microsoft.com/office/drawing/2014/main" id="{64EACFB5-FD86-4CE7-ABD7-B359B077F26F}"/>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I</a:t>
                </a:r>
              </a:p>
            </p:txBody>
          </p:sp>
          <p:sp>
            <p:nvSpPr>
              <p:cNvPr id="18" name="Diamond 17">
                <a:extLst>
                  <a:ext uri="{FF2B5EF4-FFF2-40B4-BE49-F238E27FC236}">
                    <a16:creationId xmlns:a16="http://schemas.microsoft.com/office/drawing/2014/main" id="{46C33E6D-74BA-4C4C-B62C-77DC451565A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Diamond 25">
            <a:extLst>
              <a:ext uri="{FF2B5EF4-FFF2-40B4-BE49-F238E27FC236}">
                <a16:creationId xmlns:a16="http://schemas.microsoft.com/office/drawing/2014/main" id="{2B469F19-F698-4F63-84A6-4E46A121D317}"/>
              </a:ext>
            </a:extLst>
          </p:cNvPr>
          <p:cNvSpPr/>
          <p:nvPr/>
        </p:nvSpPr>
        <p:spPr>
          <a:xfrm>
            <a:off x="-723380" y="5131534"/>
            <a:ext cx="2498706" cy="2498706"/>
          </a:xfrm>
          <a:prstGeom prst="diamond">
            <a:avLst/>
          </a:prstGeom>
          <a:solidFill>
            <a:srgbClr val="FFC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hát hiện loại tắc kè hoa tưởng như đã tuyệt chủng sau 100 năm"/>
          <p:cNvPicPr>
            <a:picLocks noChangeAspect="1" noChangeArrowheads="1"/>
          </p:cNvPicPr>
          <p:nvPr/>
        </p:nvPicPr>
        <p:blipFill rotWithShape="1">
          <a:blip r:embed="rId2">
            <a:extLst>
              <a:ext uri="{28A0092B-C50C-407E-A947-70E740481C1C}">
                <a14:useLocalDpi xmlns:a14="http://schemas.microsoft.com/office/drawing/2010/main" val="0"/>
              </a:ext>
            </a:extLst>
          </a:blip>
          <a:srcRect r="14904"/>
          <a:stretch/>
        </p:blipFill>
        <p:spPr bwMode="auto">
          <a:xfrm>
            <a:off x="4860313" y="0"/>
            <a:ext cx="87538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492885"/>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19972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 SỰ TƯƠNG TÁC GIỮA KIỂU GENE VÀ MÔI TRƯỜNG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6228" y="882212"/>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31403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grpSp>
        <p:nvGrpSpPr>
          <p:cNvPr id="14" name="Group 13">
            <a:extLst>
              <a:ext uri="{FF2B5EF4-FFF2-40B4-BE49-F238E27FC236}">
                <a16:creationId xmlns:a16="http://schemas.microsoft.com/office/drawing/2014/main" id="{66B29F7D-9767-D8EB-A950-3B72F0A099D4}"/>
              </a:ext>
            </a:extLst>
          </p:cNvPr>
          <p:cNvGrpSpPr/>
          <p:nvPr/>
        </p:nvGrpSpPr>
        <p:grpSpPr>
          <a:xfrm>
            <a:off x="589031" y="2066925"/>
            <a:ext cx="10745720" cy="3438527"/>
            <a:chOff x="5156653" y="4948056"/>
            <a:chExt cx="6937204" cy="1791524"/>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1" y="5054200"/>
              <a:ext cx="6823526" cy="168538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6"/>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17" name="TextBox 16">
              <a:extLst>
                <a:ext uri="{FF2B5EF4-FFF2-40B4-BE49-F238E27FC236}">
                  <a16:creationId xmlns:a16="http://schemas.microsoft.com/office/drawing/2014/main" id="{C69EA038-9B0C-C175-761D-7903101FF05A}"/>
                </a:ext>
              </a:extLst>
            </p:cNvPr>
            <p:cNvSpPr txBox="1"/>
            <p:nvPr/>
          </p:nvSpPr>
          <p:spPr>
            <a:xfrm>
              <a:off x="5372545" y="4999661"/>
              <a:ext cx="6374912" cy="1471476"/>
            </a:xfrm>
            <a:prstGeom prst="rect">
              <a:avLst/>
            </a:prstGeom>
            <a:noFill/>
          </p:spPr>
          <p:txBody>
            <a:bodyPr wrap="square">
              <a:spAutoFit/>
            </a:bodyPr>
            <a:lstStyle>
              <a:defPPr>
                <a:defRPr lang="en-US"/>
              </a:defPPr>
              <a:lvl1pPr algn="ctr">
                <a:lnSpc>
                  <a:spcPct val="120000"/>
                </a:lnSpc>
                <a:defRPr sz="2000" b="1"/>
              </a:lvl1pPr>
            </a:lstStyle>
            <a:p>
              <a:pPr algn="just">
                <a:lnSpc>
                  <a:spcPct val="150000"/>
                </a:lnSpc>
              </a:pPr>
              <a:r>
                <a:rPr lang="vi-VN" sz="2800" i="1" dirty="0">
                  <a:solidFill>
                    <a:schemeClr val="tx2">
                      <a:lumMod val="50000"/>
                    </a:schemeClr>
                  </a:solidFill>
                  <a:latin typeface="Times" panose="02020603050405020304" pitchFamily="18" charset="0"/>
                  <a:cs typeface="Times" panose="02020603050405020304" pitchFamily="18" charset="0"/>
                </a:rPr>
                <a:t>Trong tế bào, các phân tử protein được tạo ra do cơ chế di truyền phân tử, từ protein có thể cấu thành các hợp chất hữu cơ cần thiết. Phân tử protein và các phân tử hữu cơ trong tế bào chỉ thực hiện chức năng trong những điều kiện nhất định.</a:t>
              </a:r>
              <a:endParaRPr lang="en-US" sz="2800" i="1" dirty="0">
                <a:solidFill>
                  <a:schemeClr val="tx2">
                    <a:lumMod val="50000"/>
                  </a:schemeClr>
                </a:solidFill>
                <a:latin typeface="Times" panose="02020603050405020304" pitchFamily="18" charset="0"/>
                <a:cs typeface="Times" panose="02020603050405020304" pitchFamily="18" charset="0"/>
              </a:endParaRPr>
            </a:p>
          </p:txBody>
        </p:sp>
      </p:grpSp>
    </p:spTree>
    <p:extLst>
      <p:ext uri="{BB962C8B-B14F-4D97-AF65-F5344CB8AC3E}">
        <p14:creationId xmlns:p14="http://schemas.microsoft.com/office/powerpoint/2010/main" val="16132619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7060D5C3-7091-5AF7-9A08-24A199E4B8D9}"/>
              </a:ext>
            </a:extLst>
          </p:cNvPr>
          <p:cNvSpPr>
            <a:spLocks noGrp="1"/>
          </p:cNvSpPr>
          <p:nvPr>
            <p:ph type="sldNum" sz="quarter" idx="12"/>
          </p:nvPr>
        </p:nvSpPr>
        <p:spPr>
          <a:xfrm>
            <a:off x="10603514" y="3048137"/>
            <a:ext cx="549442" cy="365125"/>
          </a:xfrm>
        </p:spPr>
        <p:txBody>
          <a:bodyPr/>
          <a:lstStyle/>
          <a:p>
            <a:fld id="{D495E168-DA5E-4888-8D8A-92B118324C14}" type="slidenum">
              <a:rPr lang="ru-RU" smtClean="0">
                <a:solidFill>
                  <a:prstClr val="white"/>
                </a:solidFill>
              </a:rPr>
              <a:pPr/>
              <a:t>18</a:t>
            </a:fld>
            <a:endParaRPr lang="ru-RU" dirty="0">
              <a:solidFill>
                <a:prstClr val="white"/>
              </a:solidFill>
            </a:endParaRPr>
          </a:p>
        </p:txBody>
      </p:sp>
      <p:sp>
        <p:nvSpPr>
          <p:cNvPr id="4" name="Rectangle 3">
            <a:extLst>
              <a:ext uri="{FF2B5EF4-FFF2-40B4-BE49-F238E27FC236}">
                <a16:creationId xmlns:a16="http://schemas.microsoft.com/office/drawing/2014/main" id="{FF190908-A01A-697B-6906-B772D9CB0B9D}"/>
              </a:ext>
            </a:extLst>
          </p:cNvPr>
          <p:cNvSpPr/>
          <p:nvPr/>
        </p:nvSpPr>
        <p:spPr>
          <a:xfrm>
            <a:off x="713556" y="1788177"/>
            <a:ext cx="10705737" cy="4669773"/>
          </a:xfrm>
          <a:prstGeom prst="rect">
            <a:avLst/>
          </a:prstGeom>
          <a:solidFill>
            <a:schemeClr val="accent4">
              <a:lumMod val="20000"/>
              <a:lumOff val="80000"/>
            </a:schemeClr>
          </a:solidFill>
          <a:ln w="28575" cap="flat">
            <a:solidFill>
              <a:schemeClr val="accent4">
                <a:lumMod val="75000"/>
              </a:schemeClr>
            </a:solidFill>
            <a:prstDash val="solid"/>
            <a:miter/>
          </a:ln>
        </p:spPr>
        <p:txBody>
          <a:bodyPr rtlCol="0" anchor="ctr"/>
          <a:lstStyle/>
          <a:p>
            <a:endParaRPr lang="en-US" dirty="0">
              <a:solidFill>
                <a:prstClr val="black"/>
              </a:solidFill>
            </a:endParaRPr>
          </a:p>
        </p:txBody>
      </p:sp>
      <p:sp>
        <p:nvSpPr>
          <p:cNvPr id="5" name="Rectangle 4">
            <a:extLst>
              <a:ext uri="{FF2B5EF4-FFF2-40B4-BE49-F238E27FC236}">
                <a16:creationId xmlns:a16="http://schemas.microsoft.com/office/drawing/2014/main" id="{620A4DFF-33F9-977C-6ABE-C12280D9F7CB}"/>
              </a:ext>
            </a:extLst>
          </p:cNvPr>
          <p:cNvSpPr/>
          <p:nvPr/>
        </p:nvSpPr>
        <p:spPr>
          <a:xfrm>
            <a:off x="713556" y="1788177"/>
            <a:ext cx="2505893" cy="612123"/>
          </a:xfrm>
          <a:prstGeom prst="rect">
            <a:avLst/>
          </a:prstGeom>
          <a:solidFill>
            <a:schemeClr val="accent4">
              <a:lumMod val="60000"/>
              <a:lumOff val="40000"/>
            </a:schemeClr>
          </a:solidFill>
          <a:ln w="28575" cap="flat">
            <a:solidFill>
              <a:schemeClr val="accent4">
                <a:lumMod val="75000"/>
              </a:schemeClr>
            </a:solidFill>
            <a:prstDash val="solid"/>
            <a:miter/>
          </a:ln>
        </p:spPr>
        <p:txBody>
          <a:bodyPr rtlCol="0" anchor="ctr"/>
          <a:lstStyle/>
          <a:p>
            <a:pPr algn="ctr"/>
            <a:r>
              <a:rPr lang="en-US" sz="2800" b="1" dirty="0" err="1">
                <a:solidFill>
                  <a:prstClr val="white"/>
                </a:solidFill>
              </a:rPr>
              <a:t>Yêu</a:t>
            </a:r>
            <a:r>
              <a:rPr lang="en-US" sz="2800" b="1" dirty="0">
                <a:solidFill>
                  <a:prstClr val="white"/>
                </a:solidFill>
              </a:rPr>
              <a:t> </a:t>
            </a:r>
            <a:r>
              <a:rPr lang="en-US" sz="2800" b="1" dirty="0" err="1">
                <a:solidFill>
                  <a:prstClr val="white"/>
                </a:solidFill>
              </a:rPr>
              <a:t>cầu</a:t>
            </a:r>
            <a:endParaRPr lang="en-US" sz="2800" b="1" dirty="0">
              <a:solidFill>
                <a:prstClr val="white"/>
              </a:solidFill>
            </a:endParaRPr>
          </a:p>
        </p:txBody>
      </p:sp>
      <p:sp>
        <p:nvSpPr>
          <p:cNvPr id="6" name="Rectangle: Top Corners Rounded 5">
            <a:extLst>
              <a:ext uri="{FF2B5EF4-FFF2-40B4-BE49-F238E27FC236}">
                <a16:creationId xmlns:a16="http://schemas.microsoft.com/office/drawing/2014/main" id="{365AB92C-7820-08A7-3886-BEAB278C79FB}"/>
              </a:ext>
            </a:extLst>
          </p:cNvPr>
          <p:cNvSpPr/>
          <p:nvPr/>
        </p:nvSpPr>
        <p:spPr>
          <a:xfrm>
            <a:off x="3603545" y="1254467"/>
            <a:ext cx="4740295" cy="533710"/>
          </a:xfrm>
          <a:prstGeom prst="round2SameRect">
            <a:avLst/>
          </a:prstGeom>
          <a:solidFill>
            <a:schemeClr val="accent4">
              <a:lumMod val="75000"/>
            </a:schemeClr>
          </a:solidFill>
          <a:ln w="12700" cap="flat">
            <a:noFill/>
            <a:prstDash val="solid"/>
            <a:miter/>
          </a:ln>
        </p:spPr>
        <p:txBody>
          <a:bodyPr rtlCol="0" anchor="ctr"/>
          <a:lstStyle/>
          <a:p>
            <a:endParaRPr lang="en-US" dirty="0">
              <a:solidFill>
                <a:prstClr val="black"/>
              </a:solidFill>
            </a:endParaRPr>
          </a:p>
        </p:txBody>
      </p:sp>
      <p:sp>
        <p:nvSpPr>
          <p:cNvPr id="7" name="TextBox 6">
            <a:extLst>
              <a:ext uri="{FF2B5EF4-FFF2-40B4-BE49-F238E27FC236}">
                <a16:creationId xmlns:a16="http://schemas.microsoft.com/office/drawing/2014/main" id="{0878A45D-CACB-7957-4EFD-3E2F76D0E453}"/>
              </a:ext>
            </a:extLst>
          </p:cNvPr>
          <p:cNvSpPr txBox="1"/>
          <p:nvPr/>
        </p:nvSpPr>
        <p:spPr>
          <a:xfrm>
            <a:off x="3867673" y="1290490"/>
            <a:ext cx="4212038" cy="461665"/>
          </a:xfrm>
          <a:prstGeom prst="rect">
            <a:avLst/>
          </a:prstGeom>
          <a:noFill/>
        </p:spPr>
        <p:txBody>
          <a:bodyPr wrap="square" rtlCol="0">
            <a:spAutoFit/>
          </a:bodyPr>
          <a:lstStyle/>
          <a:p>
            <a:pPr algn="ctr"/>
            <a:r>
              <a:rPr lang="en-US" sz="2400" b="1" dirty="0">
                <a:solidFill>
                  <a:srgbClr val="FFFF00"/>
                </a:solidFill>
              </a:rPr>
              <a:t>PHIẾU HỌC TẬP SỐ 1</a:t>
            </a:r>
          </a:p>
        </p:txBody>
      </p:sp>
      <p:sp>
        <p:nvSpPr>
          <p:cNvPr id="8" name="TextBox 7">
            <a:extLst>
              <a:ext uri="{FF2B5EF4-FFF2-40B4-BE49-F238E27FC236}">
                <a16:creationId xmlns:a16="http://schemas.microsoft.com/office/drawing/2014/main" id="{A8ADAE7E-F1A0-DAC6-3642-7F77AC387C5D}"/>
              </a:ext>
            </a:extLst>
          </p:cNvPr>
          <p:cNvSpPr txBox="1"/>
          <p:nvPr/>
        </p:nvSpPr>
        <p:spPr>
          <a:xfrm>
            <a:off x="750738" y="1824199"/>
            <a:ext cx="10668555" cy="4524315"/>
          </a:xfrm>
          <a:prstGeom prst="rect">
            <a:avLst/>
          </a:prstGeom>
          <a:noFill/>
        </p:spPr>
        <p:txBody>
          <a:bodyPr wrap="square">
            <a:spAutoFit/>
          </a:bodyPr>
          <a:lstStyle>
            <a:defPPr>
              <a:defRPr lang="ru-RU"/>
            </a:defPPr>
            <a:lvl1pPr algn="just">
              <a:lnSpc>
                <a:spcPct val="125000"/>
              </a:lnSpc>
              <a:defRPr sz="2400" b="1"/>
            </a:lvl1pPr>
          </a:lstStyle>
          <a:p>
            <a:pPr algn="r">
              <a:lnSpc>
                <a:spcPct val="150000"/>
              </a:lnSpc>
            </a:pPr>
            <a:r>
              <a:rPr lang="en-US" dirty="0" err="1">
                <a:solidFill>
                  <a:prstClr val="black"/>
                </a:solidFill>
                <a:latin typeface="Arial" panose="020B0604020202020204" pitchFamily="34" charset="0"/>
                <a:cs typeface="Arial" panose="020B0604020202020204" pitchFamily="34" charset="0"/>
              </a:rPr>
              <a:t>Thảo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luận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nhóm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trả</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lời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các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câu</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hỏi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sau</a:t>
            </a:r>
            <a:r>
              <a:rPr lang="en-US" dirty="0">
                <a:solidFill>
                  <a:prstClr val="black"/>
                </a:solidFill>
                <a:latin typeface="Arial" panose="020B0604020202020204" pitchFamily="34" charset="0"/>
                <a:cs typeface="Arial" panose="020B0604020202020204" pitchFamily="34" charset="0"/>
              </a:rPr>
              <a:t>:</a:t>
            </a:r>
          </a:p>
          <a:p>
            <a:pPr>
              <a:lnSpc>
                <a:spcPct val="150000"/>
              </a:lnSpc>
            </a:pPr>
            <a:r>
              <a:rPr lang="en-US" dirty="0" err="1">
                <a:solidFill>
                  <a:prstClr val="black"/>
                </a:solidFill>
                <a:latin typeface="Arial" panose="020B0604020202020204" pitchFamily="34" charset="0"/>
                <a:cs typeface="Arial" panose="020B0604020202020204" pitchFamily="34" charset="0"/>
              </a:rPr>
              <a:t>Câu</a:t>
            </a:r>
            <a:r>
              <a:rPr lang="en-US" dirty="0">
                <a:solidFill>
                  <a:prstClr val="black"/>
                </a:solidFill>
                <a:latin typeface="Arial" panose="020B0604020202020204" pitchFamily="34" charset="0"/>
                <a:cs typeface="Arial" panose="020B0604020202020204" pitchFamily="34" charset="0"/>
              </a:rPr>
              <a:t> 1.</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Phân</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tích</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sự</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thay</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đổi</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tính</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trạng</a:t>
            </a:r>
            <a:r>
              <a:rPr lang="en-US" b="0" dirty="0">
                <a:solidFill>
                  <a:prstClr val="black"/>
                </a:solidFill>
                <a:latin typeface="Arial" panose="020B0604020202020204" pitchFamily="34" charset="0"/>
                <a:cs typeface="Arial" panose="020B0604020202020204" pitchFamily="34" charset="0"/>
              </a:rPr>
              <a:t> ở </a:t>
            </a:r>
            <a:r>
              <a:rPr lang="en-US" b="0" dirty="0" err="1">
                <a:solidFill>
                  <a:prstClr val="black"/>
                </a:solidFill>
                <a:latin typeface="Arial" panose="020B0604020202020204" pitchFamily="34" charset="0"/>
                <a:cs typeface="Arial" panose="020B0604020202020204" pitchFamily="34" charset="0"/>
              </a:rPr>
              <a:t>thỏ</a:t>
            </a:r>
            <a:r>
              <a:rPr lang="en-US" b="0" dirty="0">
                <a:solidFill>
                  <a:prstClr val="black"/>
                </a:solidFill>
                <a:latin typeface="Arial" panose="020B0604020202020204" pitchFamily="34" charset="0"/>
                <a:cs typeface="Arial" panose="020B0604020202020204" pitchFamily="34" charset="0"/>
              </a:rPr>
              <a:t> Himalaya </a:t>
            </a:r>
            <a:r>
              <a:rPr lang="en-US" b="0" dirty="0" err="1">
                <a:solidFill>
                  <a:prstClr val="black"/>
                </a:solidFill>
                <a:latin typeface="Arial" panose="020B0604020202020204" pitchFamily="34" charset="0"/>
                <a:cs typeface="Arial" panose="020B0604020202020204" pitchFamily="34" charset="0"/>
              </a:rPr>
              <a:t>và</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hoa</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cẩm</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tú</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cầu</a:t>
            </a:r>
            <a:endParaRPr lang="en-US" b="0" dirty="0">
              <a:solidFill>
                <a:prstClr val="black"/>
              </a:solidFill>
              <a:latin typeface="Arial" panose="020B0604020202020204" pitchFamily="34" charset="0"/>
              <a:cs typeface="Arial" panose="020B0604020202020204" pitchFamily="34" charset="0"/>
            </a:endParaRPr>
          </a:p>
          <a:p>
            <a:pPr>
              <a:lnSpc>
                <a:spcPct val="150000"/>
              </a:lnSpc>
            </a:pPr>
            <a:r>
              <a:rPr lang="en-US" dirty="0" err="1">
                <a:solidFill>
                  <a:prstClr val="black"/>
                </a:solidFill>
                <a:latin typeface="Arial" panose="020B0604020202020204" pitchFamily="34" charset="0"/>
                <a:cs typeface="Arial" panose="020B0604020202020204" pitchFamily="34" charset="0"/>
              </a:rPr>
              <a:t>Câu</a:t>
            </a:r>
            <a:r>
              <a:rPr lang="en-US" dirty="0">
                <a:solidFill>
                  <a:prstClr val="black"/>
                </a:solidFill>
                <a:latin typeface="Arial" panose="020B0604020202020204" pitchFamily="34" charset="0"/>
                <a:cs typeface="Arial" panose="020B0604020202020204" pitchFamily="34" charset="0"/>
              </a:rPr>
              <a:t> 2.</a:t>
            </a:r>
            <a:r>
              <a:rPr lang="en-US" b="0" dirty="0">
                <a:solidFill>
                  <a:prstClr val="black"/>
                </a:solidFill>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Làm</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thế</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nào</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để</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cùng</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một</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kiểu</a:t>
            </a:r>
            <a:r>
              <a:rPr lang="en-US" b="0" dirty="0">
                <a:latin typeface="Arial" panose="020B0604020202020204" pitchFamily="34" charset="0"/>
                <a:cs typeface="Arial" panose="020B0604020202020204" pitchFamily="34" charset="0"/>
              </a:rPr>
              <a:t> gene </a:t>
            </a:r>
            <a:r>
              <a:rPr lang="en-US" b="0" dirty="0" err="1">
                <a:latin typeface="Arial" panose="020B0604020202020204" pitchFamily="34" charset="0"/>
                <a:cs typeface="Arial" panose="020B0604020202020204" pitchFamily="34" charset="0"/>
              </a:rPr>
              <a:t>có</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thể</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dẫn</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đến</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nhiều</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kiểu</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hình</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khác</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nhau</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Sự</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biểu</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hiện</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của</a:t>
            </a:r>
            <a:r>
              <a:rPr lang="en-US" b="0" dirty="0">
                <a:latin typeface="Arial" panose="020B0604020202020204" pitchFamily="34" charset="0"/>
                <a:cs typeface="Arial" panose="020B0604020202020204" pitchFamily="34" charset="0"/>
              </a:rPr>
              <a:t> gene </a:t>
            </a:r>
            <a:r>
              <a:rPr lang="en-US" b="0" dirty="0" err="1">
                <a:latin typeface="Arial" panose="020B0604020202020204" pitchFamily="34" charset="0"/>
                <a:cs typeface="Arial" panose="020B0604020202020204" pitchFamily="34" charset="0"/>
              </a:rPr>
              <a:t>chịu</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ảnh</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hưởng</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bởi</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những</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yếu</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tố</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nào</a:t>
            </a:r>
            <a:r>
              <a:rPr lang="en-US" b="0" dirty="0">
                <a:latin typeface="Arial" panose="020B0604020202020204" pitchFamily="34" charset="0"/>
                <a:cs typeface="Arial" panose="020B0604020202020204" pitchFamily="34" charset="0"/>
              </a:rPr>
              <a:t>?</a:t>
            </a:r>
          </a:p>
          <a:p>
            <a:pPr>
              <a:lnSpc>
                <a:spcPct val="150000"/>
              </a:lnSpc>
            </a:pPr>
            <a:r>
              <a:rPr lang="en-US" dirty="0" err="1">
                <a:solidFill>
                  <a:prstClr val="black"/>
                </a:solidFill>
                <a:latin typeface="Arial" panose="020B0604020202020204" pitchFamily="34" charset="0"/>
                <a:cs typeface="Arial" panose="020B0604020202020204" pitchFamily="34" charset="0"/>
              </a:rPr>
              <a:t>Câu</a:t>
            </a:r>
            <a:r>
              <a:rPr lang="en-US" dirty="0">
                <a:solidFill>
                  <a:prstClr val="black"/>
                </a:solidFill>
                <a:latin typeface="Arial" panose="020B0604020202020204" pitchFamily="34" charset="0"/>
                <a:cs typeface="Arial" panose="020B0604020202020204" pitchFamily="34" charset="0"/>
              </a:rPr>
              <a:t> 3</a:t>
            </a:r>
            <a:r>
              <a:rPr lang="vi-VN" dirty="0">
                <a:solidFill>
                  <a:prstClr val="black"/>
                </a:solidFill>
                <a:latin typeface="Arial" panose="020B0604020202020204" pitchFamily="34" charset="0"/>
                <a:cs typeface="Arial" panose="020B0604020202020204" pitchFamily="34" charset="0"/>
              </a:rPr>
              <a:t>. </a:t>
            </a:r>
            <a:r>
              <a:rPr lang="vi-VN" b="0" dirty="0">
                <a:solidFill>
                  <a:prstClr val="black"/>
                </a:solidFill>
                <a:latin typeface="Arial" panose="020B0604020202020204" pitchFamily="34" charset="0"/>
                <a:cs typeface="Arial" panose="020B0604020202020204" pitchFamily="34" charset="0"/>
              </a:rPr>
              <a:t>Quan sát Hình 10.4</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và</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cho</a:t>
            </a:r>
            <a:r>
              <a:rPr lang="en-US" b="0" dirty="0">
                <a:solidFill>
                  <a:prstClr val="black"/>
                </a:solidFill>
                <a:latin typeface="Arial" panose="020B0604020202020204" pitchFamily="34" charset="0"/>
                <a:cs typeface="Arial" panose="020B0604020202020204" pitchFamily="34" charset="0"/>
              </a:rPr>
              <a:t> </a:t>
            </a:r>
            <a:r>
              <a:rPr lang="en-US" b="0" dirty="0" err="1">
                <a:solidFill>
                  <a:prstClr val="black"/>
                </a:solidFill>
                <a:latin typeface="Arial" panose="020B0604020202020204" pitchFamily="34" charset="0"/>
                <a:cs typeface="Arial" panose="020B0604020202020204" pitchFamily="34" charset="0"/>
              </a:rPr>
              <a:t>biết</a:t>
            </a:r>
            <a:r>
              <a:rPr lang="en-US" b="0" dirty="0">
                <a:solidFill>
                  <a:prstClr val="black"/>
                </a:solidFill>
                <a:latin typeface="Arial" panose="020B0604020202020204" pitchFamily="34" charset="0"/>
                <a:cs typeface="Arial" panose="020B0604020202020204" pitchFamily="34" charset="0"/>
              </a:rPr>
              <a:t>:</a:t>
            </a:r>
          </a:p>
          <a:p>
            <a:pPr>
              <a:lnSpc>
                <a:spcPct val="150000"/>
              </a:lnSpc>
            </a:pPr>
            <a:r>
              <a:rPr lang="vi-VN" b="0" dirty="0">
                <a:solidFill>
                  <a:prstClr val="black"/>
                </a:solidFill>
                <a:latin typeface="Arial" panose="020B0604020202020204" pitchFamily="34" charset="0"/>
                <a:cs typeface="Arial" panose="020B0604020202020204" pitchFamily="34" charset="0"/>
              </a:rPr>
              <a:t>a) Bố mẹ di truyền kiểu gene hay kiểu hình cho thế hệ sau?</a:t>
            </a:r>
            <a:r>
              <a:rPr lang="en-US" b="0" dirty="0">
                <a:solidFill>
                  <a:prstClr val="black"/>
                </a:solidFill>
                <a:latin typeface="Arial" panose="020B0604020202020204" pitchFamily="34" charset="0"/>
                <a:cs typeface="Arial" panose="020B0604020202020204" pitchFamily="34" charset="0"/>
              </a:rPr>
              <a:t> </a:t>
            </a:r>
            <a:r>
              <a:rPr lang="vi-VN" b="0" dirty="0">
                <a:solidFill>
                  <a:prstClr val="black"/>
                </a:solidFill>
                <a:latin typeface="Arial" panose="020B0604020202020204" pitchFamily="34" charset="0"/>
                <a:cs typeface="Arial" panose="020B0604020202020204" pitchFamily="34" charset="0"/>
              </a:rPr>
              <a:t>Lấy ví dụ.</a:t>
            </a:r>
          </a:p>
          <a:p>
            <a:pPr>
              <a:lnSpc>
                <a:spcPct val="150000"/>
              </a:lnSpc>
            </a:pPr>
            <a:r>
              <a:rPr lang="vi-VN" b="0" dirty="0">
                <a:solidFill>
                  <a:prstClr val="black"/>
                </a:solidFill>
                <a:latin typeface="Arial" panose="020B0604020202020204" pitchFamily="34" charset="0"/>
                <a:cs typeface="Arial" panose="020B0604020202020204" pitchFamily="34" charset="0"/>
              </a:rPr>
              <a:t>b) Giải thích tại sao trong cùng một điều kiện sống, các kiểu - gene khác nhau lại có khả năng phản ứng khác nhau?</a:t>
            </a:r>
          </a:p>
        </p:txBody>
      </p:sp>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19972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 SỰ TƯƠNG TÁC GIỮA KIỂU GENE VÀ MÔI TRƯỜNG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6228" y="882212"/>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31403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2248882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p:cNvGrpSpPr/>
          <p:nvPr/>
        </p:nvGrpSpPr>
        <p:grpSpPr>
          <a:xfrm>
            <a:off x="1017750" y="218130"/>
            <a:ext cx="9413176" cy="1654694"/>
            <a:chOff x="6569619" y="927441"/>
            <a:chExt cx="7758271" cy="1363787"/>
          </a:xfrm>
        </p:grpSpPr>
        <p:grpSp>
          <p:nvGrpSpPr>
            <p:cNvPr id="23" name="Group 22"/>
            <p:cNvGrpSpPr/>
            <p:nvPr/>
          </p:nvGrpSpPr>
          <p:grpSpPr>
            <a:xfrm>
              <a:off x="7064146" y="1087730"/>
              <a:ext cx="7263744" cy="1203498"/>
              <a:chOff x="4361825" y="4953000"/>
              <a:chExt cx="9723200" cy="2286701"/>
            </a:xfrm>
          </p:grpSpPr>
          <p:sp>
            <p:nvSpPr>
              <p:cNvPr id="25" name="Rectangle 13"/>
              <p:cNvSpPr/>
              <p:nvPr/>
            </p:nvSpPr>
            <p:spPr>
              <a:xfrm>
                <a:off x="4361825" y="4953000"/>
                <a:ext cx="9723200" cy="2286701"/>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kern="0">
                  <a:solidFill>
                    <a:prstClr val="white"/>
                  </a:solidFill>
                </a:endParaRPr>
              </a:p>
            </p:txBody>
          </p:sp>
          <p:sp>
            <p:nvSpPr>
              <p:cNvPr id="26" name="TextBox 25"/>
              <p:cNvSpPr txBox="1"/>
              <p:nvPr/>
            </p:nvSpPr>
            <p:spPr>
              <a:xfrm>
                <a:off x="4729873" y="5158159"/>
                <a:ext cx="9123435" cy="1883984"/>
              </a:xfrm>
              <a:prstGeom prst="rect">
                <a:avLst/>
              </a:prstGeom>
              <a:noFill/>
            </p:spPr>
            <p:txBody>
              <a:bodyPr wrap="square" rtlCol="0" anchor="ctr">
                <a:spAutoFit/>
              </a:bodyPr>
              <a:lstStyle/>
              <a:p>
                <a:pPr algn="ctr">
                  <a:lnSpc>
                    <a:spcPct val="130000"/>
                  </a:lnSpc>
                  <a:defRPr/>
                </a:pPr>
                <a:r>
                  <a:rPr lang="en-US" sz="2600" b="1" dirty="0">
                    <a:solidFill>
                      <a:srgbClr val="002060"/>
                    </a:solidFill>
                    <a:cs typeface="Arial" panose="020B0604020202020204" pitchFamily="34" charset="0"/>
                  </a:rPr>
                  <a:t>T</a:t>
                </a:r>
                <a:r>
                  <a:rPr lang="vi-VN" sz="2600" b="1" dirty="0">
                    <a:solidFill>
                      <a:srgbClr val="002060"/>
                    </a:solidFill>
                    <a:cs typeface="Arial" panose="020B0604020202020204" pitchFamily="34" charset="0"/>
                  </a:rPr>
                  <a:t>ại sao thỏ Himalaya có sự khác biệt về màu sắc lông ở các phần khác nhau của cơ thể?</a:t>
                </a:r>
                <a:endParaRPr lang="en-US" sz="2600" b="1" dirty="0">
                  <a:solidFill>
                    <a:srgbClr val="002060"/>
                  </a:solidFill>
                  <a:cs typeface="Arial" panose="020B0604020202020204" pitchFamily="34" charset="0"/>
                </a:endParaRPr>
              </a:p>
            </p:txBody>
          </p:sp>
        </p:grpSp>
        <p:pic>
          <p:nvPicPr>
            <p:cNvPr id="24"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619" y="927441"/>
              <a:ext cx="1099523" cy="1099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1017750" y="2003747"/>
            <a:ext cx="10048887" cy="4367946"/>
            <a:chOff x="949716" y="2134174"/>
            <a:chExt cx="10048887" cy="4367946"/>
          </a:xfrm>
        </p:grpSpPr>
        <p:grpSp>
          <p:nvGrpSpPr>
            <p:cNvPr id="11" name="Group 10"/>
            <p:cNvGrpSpPr/>
            <p:nvPr/>
          </p:nvGrpSpPr>
          <p:grpSpPr>
            <a:xfrm>
              <a:off x="949716" y="2134174"/>
              <a:ext cx="10048887" cy="3657026"/>
              <a:chOff x="1504950" y="2244824"/>
              <a:chExt cx="9330555" cy="3395608"/>
            </a:xfrm>
          </p:grpSpPr>
          <p:pic>
            <p:nvPicPr>
              <p:cNvPr id="9218" name="Picture 2" descr="Bài 17: Ảnh hưởng của môi trường lên sự biểu hiện kiểu hình - PHƯƠNG PHÁP DẠY HỌC SINH HỌC LỚP 12"/>
              <p:cNvPicPr>
                <a:picLocks noChangeAspect="1" noChangeArrowheads="1"/>
              </p:cNvPicPr>
              <p:nvPr/>
            </p:nvPicPr>
            <p:blipFill rotWithShape="1">
              <a:blip r:embed="rId3">
                <a:extLst>
                  <a:ext uri="{28A0092B-C50C-407E-A947-70E740481C1C}">
                    <a14:useLocalDpi xmlns:a14="http://schemas.microsoft.com/office/drawing/2010/main" val="0"/>
                  </a:ext>
                </a:extLst>
              </a:blip>
              <a:srcRect b="21364"/>
              <a:stretch/>
            </p:blipFill>
            <p:spPr bwMode="auto">
              <a:xfrm>
                <a:off x="1504950" y="2244824"/>
                <a:ext cx="9330555" cy="33956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04950" y="3162300"/>
                <a:ext cx="2457450" cy="400050"/>
              </a:xfrm>
              <a:prstGeom prst="rect">
                <a:avLst/>
              </a:prstGeom>
              <a:solidFill>
                <a:schemeClr val="bg1"/>
              </a:solidFill>
              <a:ln w="12700" cap="flat">
                <a:solidFill>
                  <a:schemeClr val="bg1"/>
                </a:solidFill>
                <a:prstDash val="solid"/>
                <a:miter/>
              </a:ln>
            </p:spPr>
            <p:txBody>
              <a:bodyPr rtlCol="0" anchor="ctr"/>
              <a:lstStyle/>
              <a:p>
                <a:pPr algn="l"/>
                <a:endParaRPr lang="en-US" dirty="0"/>
              </a:p>
            </p:txBody>
          </p:sp>
        </p:grpSp>
        <p:sp>
          <p:nvSpPr>
            <p:cNvPr id="12" name="TextBox 11"/>
            <p:cNvSpPr txBox="1"/>
            <p:nvPr/>
          </p:nvSpPr>
          <p:spPr>
            <a:xfrm>
              <a:off x="1695450" y="5791200"/>
              <a:ext cx="2955534" cy="707886"/>
            </a:xfrm>
            <a:prstGeom prst="rect">
              <a:avLst/>
            </a:prstGeom>
            <a:noFill/>
          </p:spPr>
          <p:txBody>
            <a:bodyPr wrap="square" rtlCol="0">
              <a:spAutoFit/>
            </a:bodyPr>
            <a:lstStyle/>
            <a:p>
              <a:pPr algn="ctr"/>
              <a:r>
                <a:rPr lang="en-US" sz="2000" dirty="0" err="1"/>
                <a:t>Thỏ</a:t>
              </a:r>
              <a:r>
                <a:rPr lang="en-US" sz="2000" dirty="0"/>
                <a:t> Himalaya </a:t>
              </a:r>
              <a:r>
                <a:rPr lang="en-US" sz="2000" dirty="0" err="1"/>
                <a:t>sống</a:t>
              </a:r>
              <a:r>
                <a:rPr lang="en-US" sz="2000" dirty="0"/>
                <a:t> </a:t>
              </a:r>
              <a:r>
                <a:rPr lang="en-US" sz="2000" dirty="0" err="1"/>
                <a:t>trong</a:t>
              </a:r>
              <a:r>
                <a:rPr lang="en-US" sz="2000" dirty="0"/>
                <a:t> </a:t>
              </a:r>
              <a:r>
                <a:rPr lang="en-US" sz="2000" dirty="0" err="1"/>
                <a:t>tự</a:t>
              </a:r>
              <a:r>
                <a:rPr lang="en-US" sz="2000" dirty="0"/>
                <a:t> </a:t>
              </a:r>
              <a:r>
                <a:rPr lang="en-US" sz="2000" dirty="0" err="1"/>
                <a:t>nhiên</a:t>
              </a:r>
              <a:r>
                <a:rPr lang="en-US" sz="2000" dirty="0"/>
                <a:t> </a:t>
              </a:r>
            </a:p>
          </p:txBody>
        </p:sp>
        <p:sp>
          <p:nvSpPr>
            <p:cNvPr id="27" name="TextBox 26"/>
            <p:cNvSpPr txBox="1"/>
            <p:nvPr/>
          </p:nvSpPr>
          <p:spPr>
            <a:xfrm>
              <a:off x="5006579" y="5794234"/>
              <a:ext cx="2955534" cy="707886"/>
            </a:xfrm>
            <a:prstGeom prst="rect">
              <a:avLst/>
            </a:prstGeom>
            <a:noFill/>
          </p:spPr>
          <p:txBody>
            <a:bodyPr wrap="square" rtlCol="0">
              <a:spAutoFit/>
            </a:bodyPr>
            <a:lstStyle/>
            <a:p>
              <a:pPr algn="ctr"/>
              <a:r>
                <a:rPr lang="en-US" sz="2000" dirty="0" err="1"/>
                <a:t>Cạo</a:t>
              </a:r>
              <a:r>
                <a:rPr lang="en-US" sz="2000" dirty="0"/>
                <a:t> </a:t>
              </a:r>
              <a:r>
                <a:rPr lang="en-US" sz="2000" dirty="0" err="1"/>
                <a:t>lông</a:t>
              </a:r>
              <a:r>
                <a:rPr lang="en-US" sz="2000" dirty="0"/>
                <a:t> ở </a:t>
              </a:r>
              <a:r>
                <a:rPr lang="en-US" sz="2000" dirty="0" err="1"/>
                <a:t>một</a:t>
              </a:r>
              <a:r>
                <a:rPr lang="en-US" sz="2000" dirty="0"/>
                <a:t> </a:t>
              </a:r>
              <a:r>
                <a:rPr lang="en-US" sz="2000" dirty="0" err="1"/>
                <a:t>phần</a:t>
              </a:r>
              <a:r>
                <a:rPr lang="en-US" sz="2000" dirty="0"/>
                <a:t> </a:t>
              </a:r>
              <a:r>
                <a:rPr lang="en-US" sz="2000" dirty="0" err="1"/>
                <a:t>lưng</a:t>
              </a:r>
              <a:r>
                <a:rPr lang="en-US" sz="2000" dirty="0"/>
                <a:t> </a:t>
              </a:r>
              <a:r>
                <a:rPr lang="en-US" sz="2000" dirty="0" err="1"/>
                <a:t>và</a:t>
              </a:r>
              <a:r>
                <a:rPr lang="en-US" sz="2000" dirty="0"/>
                <a:t> </a:t>
              </a:r>
              <a:r>
                <a:rPr lang="en-US" sz="2000" dirty="0" err="1"/>
                <a:t>cột</a:t>
              </a:r>
              <a:r>
                <a:rPr lang="en-US" sz="2000" dirty="0"/>
                <a:t> </a:t>
              </a:r>
              <a:r>
                <a:rPr lang="en-US" sz="2000" dirty="0" err="1"/>
                <a:t>nước</a:t>
              </a:r>
              <a:r>
                <a:rPr lang="en-US" sz="2000" dirty="0"/>
                <a:t> </a:t>
              </a:r>
              <a:r>
                <a:rPr lang="en-US" sz="2000" dirty="0" err="1"/>
                <a:t>đá</a:t>
              </a:r>
              <a:r>
                <a:rPr lang="en-US" sz="2000" dirty="0"/>
                <a:t> </a:t>
              </a:r>
              <a:r>
                <a:rPr lang="en-US" sz="2000" dirty="0" err="1"/>
                <a:t>vào</a:t>
              </a:r>
              <a:endParaRPr lang="en-US" sz="2000" dirty="0"/>
            </a:p>
          </p:txBody>
        </p:sp>
        <p:sp>
          <p:nvSpPr>
            <p:cNvPr id="28" name="TextBox 27"/>
            <p:cNvSpPr txBox="1"/>
            <p:nvPr/>
          </p:nvSpPr>
          <p:spPr>
            <a:xfrm>
              <a:off x="7962113" y="5791200"/>
              <a:ext cx="2955534" cy="707886"/>
            </a:xfrm>
            <a:prstGeom prst="rect">
              <a:avLst/>
            </a:prstGeom>
            <a:noFill/>
          </p:spPr>
          <p:txBody>
            <a:bodyPr wrap="square" rtlCol="0">
              <a:spAutoFit/>
            </a:bodyPr>
            <a:lstStyle/>
            <a:p>
              <a:pPr algn="ctr"/>
              <a:r>
                <a:rPr lang="en-US" sz="2000" dirty="0" err="1"/>
                <a:t>Lông</a:t>
              </a:r>
              <a:r>
                <a:rPr lang="en-US" sz="2000" dirty="0"/>
                <a:t> </a:t>
              </a:r>
              <a:r>
                <a:rPr lang="en-US" sz="2000" dirty="0" err="1"/>
                <a:t>mọc</a:t>
              </a:r>
              <a:r>
                <a:rPr lang="en-US" sz="2000" dirty="0"/>
                <a:t> </a:t>
              </a:r>
              <a:r>
                <a:rPr lang="en-US" sz="2000" dirty="0" err="1"/>
                <a:t>lại</a:t>
              </a:r>
              <a:r>
                <a:rPr lang="en-US" sz="2000" dirty="0"/>
                <a:t> ở </a:t>
              </a:r>
              <a:r>
                <a:rPr lang="en-US" sz="2000" dirty="0" err="1"/>
                <a:t>chỗ</a:t>
              </a:r>
              <a:r>
                <a:rPr lang="en-US" sz="2000" dirty="0"/>
                <a:t> </a:t>
              </a:r>
              <a:r>
                <a:rPr lang="en-US" sz="2000" dirty="0" err="1"/>
                <a:t>đã</a:t>
              </a:r>
              <a:r>
                <a:rPr lang="en-US" sz="2000" dirty="0"/>
                <a:t> </a:t>
              </a:r>
              <a:r>
                <a:rPr lang="en-US" sz="2000" dirty="0" err="1"/>
                <a:t>cạo</a:t>
              </a:r>
              <a:r>
                <a:rPr lang="en-US" sz="2000" dirty="0"/>
                <a:t> </a:t>
              </a:r>
              <a:r>
                <a:rPr lang="en-US" sz="2000" dirty="0" err="1"/>
                <a:t>có</a:t>
              </a:r>
              <a:r>
                <a:rPr lang="en-US" sz="2000" dirty="0"/>
                <a:t> </a:t>
              </a:r>
              <a:r>
                <a:rPr lang="en-US" sz="2000" dirty="0" err="1"/>
                <a:t>màu</a:t>
              </a:r>
              <a:r>
                <a:rPr lang="en-US" sz="2000" dirty="0"/>
                <a:t> </a:t>
              </a:r>
              <a:r>
                <a:rPr lang="en-US" sz="2000" dirty="0" err="1"/>
                <a:t>đen</a:t>
              </a:r>
              <a:endParaRPr lang="en-US" sz="2000" dirty="0"/>
            </a:p>
          </p:txBody>
        </p:sp>
      </p:grpSp>
    </p:spTree>
    <p:extLst>
      <p:ext uri="{BB962C8B-B14F-4D97-AF65-F5344CB8AC3E}">
        <p14:creationId xmlns:p14="http://schemas.microsoft.com/office/powerpoint/2010/main" val="4264433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TextBox 28"/>
          <p:cNvSpPr txBox="1"/>
          <p:nvPr/>
        </p:nvSpPr>
        <p:spPr>
          <a:xfrm>
            <a:off x="2046431" y="3055625"/>
            <a:ext cx="1752600" cy="707886"/>
          </a:xfrm>
          <a:prstGeom prst="rect">
            <a:avLst/>
          </a:prstGeom>
          <a:noFill/>
        </p:spPr>
        <p:txBody>
          <a:bodyPr wrap="square" rtlCol="0">
            <a:spAutoFit/>
          </a:bodyPr>
          <a:lstStyle/>
          <a:p>
            <a:r>
              <a:rPr lang="en-US" sz="4000" b="1" dirty="0"/>
              <a:t>DNA </a:t>
            </a:r>
          </a:p>
        </p:txBody>
      </p:sp>
      <p:cxnSp>
        <p:nvCxnSpPr>
          <p:cNvPr id="33" name="Straight Arrow Connector 32"/>
          <p:cNvCxnSpPr/>
          <p:nvPr/>
        </p:nvCxnSpPr>
        <p:spPr>
          <a:xfrm>
            <a:off x="3351130" y="3440493"/>
            <a:ext cx="193357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247307" y="3428974"/>
            <a:ext cx="173570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89706" y="3055624"/>
            <a:ext cx="1752600" cy="707886"/>
          </a:xfrm>
          <a:prstGeom prst="rect">
            <a:avLst/>
          </a:prstGeom>
          <a:noFill/>
        </p:spPr>
        <p:txBody>
          <a:bodyPr wrap="square" rtlCol="0">
            <a:spAutoFit/>
          </a:bodyPr>
          <a:lstStyle/>
          <a:p>
            <a:r>
              <a:rPr lang="en-US" sz="4000" b="1" dirty="0"/>
              <a:t>mRNA </a:t>
            </a:r>
          </a:p>
        </p:txBody>
      </p:sp>
      <p:sp>
        <p:nvSpPr>
          <p:cNvPr id="38" name="TextBox 37"/>
          <p:cNvSpPr txBox="1"/>
          <p:nvPr/>
        </p:nvSpPr>
        <p:spPr>
          <a:xfrm>
            <a:off x="9052294" y="3003594"/>
            <a:ext cx="3019425" cy="707886"/>
          </a:xfrm>
          <a:prstGeom prst="rect">
            <a:avLst/>
          </a:prstGeom>
          <a:noFill/>
        </p:spPr>
        <p:txBody>
          <a:bodyPr wrap="square" rtlCol="0">
            <a:spAutoFit/>
          </a:bodyPr>
          <a:lstStyle/>
          <a:p>
            <a:r>
              <a:rPr lang="en-US" sz="4000" b="1" dirty="0"/>
              <a:t>Protein</a:t>
            </a:r>
          </a:p>
        </p:txBody>
      </p:sp>
      <p:cxnSp>
        <p:nvCxnSpPr>
          <p:cNvPr id="39" name="Straight Arrow Connector 38"/>
          <p:cNvCxnSpPr/>
          <p:nvPr/>
        </p:nvCxnSpPr>
        <p:spPr>
          <a:xfrm>
            <a:off x="9866456" y="3742895"/>
            <a:ext cx="0" cy="11193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619356" y="4974620"/>
            <a:ext cx="3019425" cy="707886"/>
          </a:xfrm>
          <a:prstGeom prst="rect">
            <a:avLst/>
          </a:prstGeom>
          <a:noFill/>
        </p:spPr>
        <p:txBody>
          <a:bodyPr wrap="square" rtlCol="0">
            <a:spAutoFit/>
          </a:bodyPr>
          <a:lstStyle/>
          <a:p>
            <a:r>
              <a:rPr lang="en-US" sz="4000" b="1" dirty="0" err="1"/>
              <a:t>Tính</a:t>
            </a:r>
            <a:r>
              <a:rPr lang="en-US" sz="4000" b="1" dirty="0"/>
              <a:t> </a:t>
            </a:r>
            <a:r>
              <a:rPr lang="en-US" sz="4000" b="1" dirty="0" err="1"/>
              <a:t>trạng</a:t>
            </a:r>
            <a:endParaRPr lang="en-US" sz="4000" b="1" dirty="0"/>
          </a:p>
        </p:txBody>
      </p:sp>
      <p:sp>
        <p:nvSpPr>
          <p:cNvPr id="41" name="Curved Left Arrow 40"/>
          <p:cNvSpPr/>
          <p:nvPr/>
        </p:nvSpPr>
        <p:spPr>
          <a:xfrm rot="11515923">
            <a:off x="1585972" y="2883632"/>
            <a:ext cx="382755" cy="791664"/>
          </a:xfrm>
          <a:prstGeom prst="curvedLeftArrow">
            <a:avLst>
              <a:gd name="adj1" fmla="val 13163"/>
              <a:gd name="adj2" fmla="val 27832"/>
              <a:gd name="adj3" fmla="val 32127"/>
            </a:avLst>
          </a:prstGeom>
          <a:solidFill>
            <a:srgbClr val="003366"/>
          </a:solidFill>
          <a:ln w="76200" cap="flat">
            <a:solidFill>
              <a:schemeClr val="tx1"/>
            </a:solidFill>
            <a:prstDash val="solid"/>
            <a:miter/>
          </a:ln>
        </p:spPr>
        <p:txBody>
          <a:bodyPr rtlCol="0" anchor="ctr"/>
          <a:lstStyle/>
          <a:p>
            <a:pPr algn="l"/>
            <a:endParaRPr lang="en-US" sz="2800" dirty="0"/>
          </a:p>
        </p:txBody>
      </p:sp>
      <p:sp>
        <p:nvSpPr>
          <p:cNvPr id="20" name="TextBox 19"/>
          <p:cNvSpPr txBox="1"/>
          <p:nvPr/>
        </p:nvSpPr>
        <p:spPr>
          <a:xfrm>
            <a:off x="3422001" y="2852616"/>
            <a:ext cx="1620268" cy="461665"/>
          </a:xfrm>
          <a:prstGeom prst="rect">
            <a:avLst/>
          </a:prstGeom>
          <a:noFill/>
        </p:spPr>
        <p:txBody>
          <a:bodyPr wrap="square" rtlCol="0">
            <a:spAutoFit/>
          </a:bodyPr>
          <a:lstStyle/>
          <a:p>
            <a:pPr algn="ctr"/>
            <a:r>
              <a:rPr lang="en-US" sz="2400" i="1" dirty="0" err="1">
                <a:solidFill>
                  <a:srgbClr val="FF0000"/>
                </a:solidFill>
              </a:rPr>
              <a:t>Phiên</a:t>
            </a:r>
            <a:r>
              <a:rPr lang="en-US" sz="2400" i="1" dirty="0">
                <a:solidFill>
                  <a:srgbClr val="FF0000"/>
                </a:solidFill>
              </a:rPr>
              <a:t> </a:t>
            </a:r>
            <a:r>
              <a:rPr lang="en-US" sz="2400" i="1" dirty="0" err="1">
                <a:solidFill>
                  <a:srgbClr val="FF0000"/>
                </a:solidFill>
              </a:rPr>
              <a:t>mã</a:t>
            </a:r>
            <a:endParaRPr lang="en-US" sz="2400" i="1" dirty="0">
              <a:solidFill>
                <a:srgbClr val="FF0000"/>
              </a:solidFill>
            </a:endParaRPr>
          </a:p>
        </p:txBody>
      </p:sp>
      <p:sp>
        <p:nvSpPr>
          <p:cNvPr id="21" name="TextBox 20"/>
          <p:cNvSpPr txBox="1"/>
          <p:nvPr/>
        </p:nvSpPr>
        <p:spPr>
          <a:xfrm>
            <a:off x="7443477" y="2865897"/>
            <a:ext cx="1307645" cy="461665"/>
          </a:xfrm>
          <a:prstGeom prst="rect">
            <a:avLst/>
          </a:prstGeom>
          <a:noFill/>
        </p:spPr>
        <p:txBody>
          <a:bodyPr wrap="square" rtlCol="0">
            <a:spAutoFit/>
          </a:bodyPr>
          <a:lstStyle/>
          <a:p>
            <a:pPr algn="ctr"/>
            <a:r>
              <a:rPr lang="en-US" sz="2400" i="1" dirty="0" err="1">
                <a:solidFill>
                  <a:srgbClr val="FF0000"/>
                </a:solidFill>
              </a:rPr>
              <a:t>Dịch</a:t>
            </a:r>
            <a:r>
              <a:rPr lang="en-US" sz="2400" i="1" dirty="0">
                <a:solidFill>
                  <a:srgbClr val="FF0000"/>
                </a:solidFill>
              </a:rPr>
              <a:t> </a:t>
            </a:r>
            <a:r>
              <a:rPr lang="en-US" sz="2400" i="1" dirty="0" err="1">
                <a:solidFill>
                  <a:srgbClr val="FF0000"/>
                </a:solidFill>
              </a:rPr>
              <a:t>mã</a:t>
            </a:r>
            <a:endParaRPr lang="en-US" sz="2400" i="1" dirty="0">
              <a:solidFill>
                <a:srgbClr val="FF0000"/>
              </a:solidFill>
            </a:endParaRPr>
          </a:p>
        </p:txBody>
      </p:sp>
      <p:sp>
        <p:nvSpPr>
          <p:cNvPr id="22" name="TextBox 21"/>
          <p:cNvSpPr txBox="1"/>
          <p:nvPr/>
        </p:nvSpPr>
        <p:spPr>
          <a:xfrm>
            <a:off x="10032022" y="3823900"/>
            <a:ext cx="1307645" cy="830997"/>
          </a:xfrm>
          <a:prstGeom prst="rect">
            <a:avLst/>
          </a:prstGeom>
          <a:noFill/>
        </p:spPr>
        <p:txBody>
          <a:bodyPr wrap="square" rtlCol="0">
            <a:spAutoFit/>
          </a:bodyPr>
          <a:lstStyle/>
          <a:p>
            <a:pPr algn="ctr"/>
            <a:r>
              <a:rPr lang="en-US" sz="2400" i="1" dirty="0" err="1">
                <a:solidFill>
                  <a:srgbClr val="FF0000"/>
                </a:solidFill>
              </a:rPr>
              <a:t>Môi</a:t>
            </a:r>
            <a:r>
              <a:rPr lang="en-US" sz="2400" i="1" dirty="0">
                <a:solidFill>
                  <a:srgbClr val="FF0000"/>
                </a:solidFill>
              </a:rPr>
              <a:t> </a:t>
            </a:r>
            <a:r>
              <a:rPr lang="en-US" sz="2400" i="1" dirty="0" err="1">
                <a:solidFill>
                  <a:srgbClr val="FF0000"/>
                </a:solidFill>
              </a:rPr>
              <a:t>trường</a:t>
            </a:r>
            <a:endParaRPr lang="en-US" sz="2400" i="1" dirty="0">
              <a:solidFill>
                <a:srgbClr val="FF0000"/>
              </a:solidFill>
            </a:endParaRPr>
          </a:p>
        </p:txBody>
      </p:sp>
      <p:sp>
        <p:nvSpPr>
          <p:cNvPr id="23" name="TextBox 22"/>
          <p:cNvSpPr txBox="1"/>
          <p:nvPr/>
        </p:nvSpPr>
        <p:spPr>
          <a:xfrm>
            <a:off x="391349" y="2922642"/>
            <a:ext cx="1307645" cy="830997"/>
          </a:xfrm>
          <a:prstGeom prst="rect">
            <a:avLst/>
          </a:prstGeom>
          <a:noFill/>
        </p:spPr>
        <p:txBody>
          <a:bodyPr wrap="square" rtlCol="0">
            <a:spAutoFit/>
          </a:bodyPr>
          <a:lstStyle/>
          <a:p>
            <a:pPr algn="ctr"/>
            <a:r>
              <a:rPr lang="en-US" sz="2400" i="1" dirty="0" err="1">
                <a:solidFill>
                  <a:srgbClr val="FF0000"/>
                </a:solidFill>
              </a:rPr>
              <a:t>Nhân</a:t>
            </a:r>
            <a:r>
              <a:rPr lang="en-US" sz="2400" i="1" dirty="0">
                <a:solidFill>
                  <a:srgbClr val="FF0000"/>
                </a:solidFill>
              </a:rPr>
              <a:t> </a:t>
            </a:r>
            <a:r>
              <a:rPr lang="en-US" sz="2400" i="1" dirty="0" err="1">
                <a:solidFill>
                  <a:srgbClr val="FF0000"/>
                </a:solidFill>
              </a:rPr>
              <a:t>đôi</a:t>
            </a:r>
            <a:endParaRPr lang="en-US" sz="2400" i="1" dirty="0">
              <a:solidFill>
                <a:srgbClr val="FF0000"/>
              </a:solidFill>
            </a:endParaRPr>
          </a:p>
        </p:txBody>
      </p:sp>
      <p:grpSp>
        <p:nvGrpSpPr>
          <p:cNvPr id="24" name="Group 23">
            <a:extLst>
              <a:ext uri="{FF2B5EF4-FFF2-40B4-BE49-F238E27FC236}">
                <a16:creationId xmlns:a16="http://schemas.microsoft.com/office/drawing/2014/main" id="{CA1C4E9F-84A5-C556-604E-60FC5765D262}"/>
              </a:ext>
            </a:extLst>
          </p:cNvPr>
          <p:cNvGrpSpPr/>
          <p:nvPr/>
        </p:nvGrpSpPr>
        <p:grpSpPr>
          <a:xfrm>
            <a:off x="5089023" y="2079426"/>
            <a:ext cx="1716071" cy="553031"/>
            <a:chOff x="5000676" y="619760"/>
            <a:chExt cx="1897580" cy="611525"/>
          </a:xfrm>
        </p:grpSpPr>
        <p:sp>
          <p:nvSpPr>
            <p:cNvPr id="25"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26"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319261" y="392586"/>
            <a:ext cx="7068226" cy="1244462"/>
            <a:chOff x="6569619" y="927441"/>
            <a:chExt cx="8209115" cy="1445332"/>
          </a:xfrm>
        </p:grpSpPr>
        <p:grpSp>
          <p:nvGrpSpPr>
            <p:cNvPr id="44" name="Group 43"/>
            <p:cNvGrpSpPr/>
            <p:nvPr/>
          </p:nvGrpSpPr>
          <p:grpSpPr>
            <a:xfrm>
              <a:off x="7064146" y="1087729"/>
              <a:ext cx="7714588" cy="1285044"/>
              <a:chOff x="4361825" y="4952998"/>
              <a:chExt cx="10326696" cy="2441642"/>
            </a:xfrm>
          </p:grpSpPr>
          <p:sp>
            <p:nvSpPr>
              <p:cNvPr id="46" name="Rectangle 13"/>
              <p:cNvSpPr/>
              <p:nvPr/>
            </p:nvSpPr>
            <p:spPr>
              <a:xfrm>
                <a:off x="4361825" y="4952998"/>
                <a:ext cx="10326696" cy="2441642"/>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sz="3200" kern="0">
                  <a:solidFill>
                    <a:prstClr val="white"/>
                  </a:solidFill>
                </a:endParaRPr>
              </a:p>
            </p:txBody>
          </p:sp>
          <p:sp>
            <p:nvSpPr>
              <p:cNvPr id="47" name="TextBox 46"/>
              <p:cNvSpPr txBox="1"/>
              <p:nvPr/>
            </p:nvSpPr>
            <p:spPr>
              <a:xfrm>
                <a:off x="4712161" y="5439095"/>
                <a:ext cx="9593716" cy="1469437"/>
              </a:xfrm>
              <a:prstGeom prst="rect">
                <a:avLst/>
              </a:prstGeom>
              <a:noFill/>
            </p:spPr>
            <p:txBody>
              <a:bodyPr wrap="square" rtlCol="0" anchor="ctr">
                <a:spAutoFit/>
              </a:bodyPr>
              <a:lstStyle/>
              <a:p>
                <a:pPr algn="ctr">
                  <a:lnSpc>
                    <a:spcPct val="130000"/>
                  </a:lnSpc>
                  <a:defRPr/>
                </a:pPr>
                <a:r>
                  <a:rPr lang="en-US" sz="3200" b="1" dirty="0" err="1">
                    <a:solidFill>
                      <a:srgbClr val="002060"/>
                    </a:solidFill>
                    <a:cs typeface="Arial" panose="020B0604020202020204" pitchFamily="34" charset="0"/>
                  </a:rPr>
                  <a:t>Hoàn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thành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sơ</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đồ</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sau</a:t>
                </a:r>
                <a:endParaRPr lang="en-US" sz="3200" b="1" dirty="0">
                  <a:solidFill>
                    <a:srgbClr val="002060"/>
                  </a:solidFill>
                  <a:cs typeface="Arial" panose="020B0604020202020204" pitchFamily="34" charset="0"/>
                </a:endParaRPr>
              </a:p>
            </p:txBody>
          </p:sp>
        </p:grpSp>
        <p:pic>
          <p:nvPicPr>
            <p:cNvPr id="45" name="Picture 2" descr="Dialog Question Mark Icon | Gartoon Redux Misc Iconpack | Gartoon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9619" y="927441"/>
              <a:ext cx="1099523" cy="1099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46349B66-9890-4DE2-B6A7-262238E88886}"/>
              </a:ext>
            </a:extLst>
          </p:cNvPr>
          <p:cNvGrpSpPr/>
          <p:nvPr/>
        </p:nvGrpSpPr>
        <p:grpSpPr>
          <a:xfrm>
            <a:off x="-1434849" y="456685"/>
            <a:ext cx="7030720" cy="762000"/>
            <a:chOff x="4533537" y="182880"/>
            <a:chExt cx="7030720" cy="762000"/>
          </a:xfrm>
        </p:grpSpPr>
        <p:sp>
          <p:nvSpPr>
            <p:cNvPr id="49" name="Rectangle: Rounded Corners 1">
              <a:extLst>
                <a:ext uri="{FF2B5EF4-FFF2-40B4-BE49-F238E27FC236}">
                  <a16:creationId xmlns:a16="http://schemas.microsoft.com/office/drawing/2014/main" id="{DFC6E29B-E1BF-4B22-B9C3-6D730602A944}"/>
                </a:ext>
              </a:extLst>
            </p:cNvPr>
            <p:cNvSpPr/>
            <p:nvPr/>
          </p:nvSpPr>
          <p:spPr>
            <a:xfrm>
              <a:off x="6527074" y="182880"/>
              <a:ext cx="3043646"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52B0B67-4E9E-406D-8E87-278B4C3F4C1F}"/>
                </a:ext>
              </a:extLst>
            </p:cNvPr>
            <p:cNvSpPr txBox="1"/>
            <p:nvPr/>
          </p:nvSpPr>
          <p:spPr>
            <a:xfrm>
              <a:off x="4533537" y="289470"/>
              <a:ext cx="7030720" cy="553998"/>
            </a:xfrm>
            <a:prstGeom prst="rect">
              <a:avLst/>
            </a:prstGeom>
            <a:noFill/>
          </p:spPr>
          <p:txBody>
            <a:bodyPr wrap="square" rtlCol="0">
              <a:spAutoFit/>
            </a:bodyPr>
            <a:lstStyle/>
            <a:p>
              <a:pPr algn="ctr"/>
              <a:r>
                <a:rPr lang="en-US" sz="3000" b="1" dirty="0">
                  <a:solidFill>
                    <a:schemeClr val="bg1"/>
                  </a:solidFill>
                </a:rPr>
                <a:t>KHỞI ĐỘNG</a:t>
              </a:r>
            </a:p>
          </p:txBody>
        </p:sp>
      </p:grpSp>
      <p:sp>
        <p:nvSpPr>
          <p:cNvPr id="5" name="Oval 4"/>
          <p:cNvSpPr/>
          <p:nvPr/>
        </p:nvSpPr>
        <p:spPr>
          <a:xfrm>
            <a:off x="10066198" y="3664756"/>
            <a:ext cx="1275581" cy="1275581"/>
          </a:xfrm>
          <a:prstGeom prst="ellipse">
            <a:avLst/>
          </a:prstGeom>
          <a:noFill/>
          <a:ln w="76200" cap="flat">
            <a:solidFill>
              <a:srgbClr val="AC29FF"/>
            </a:solidFill>
            <a:prstDash val="solid"/>
            <a:miter/>
          </a:ln>
        </p:spPr>
        <p:txBody>
          <a:bodyPr rtlCol="0" anchor="ctr"/>
          <a:lstStyle/>
          <a:p>
            <a:pPr algn="l"/>
            <a:endParaRPr lang="en-US" dirty="0"/>
          </a:p>
        </p:txBody>
      </p:sp>
    </p:spTree>
    <p:extLst>
      <p:ext uri="{BB962C8B-B14F-4D97-AF65-F5344CB8AC3E}">
        <p14:creationId xmlns:p14="http://schemas.microsoft.com/office/powerpoint/2010/main" val="2033342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1)">
                                      <p:cBhvr>
                                        <p:cTn id="39" dur="2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heel(1)">
                                      <p:cBhvr>
                                        <p:cTn id="49" dur="2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heel(1)">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heel(1)">
                                      <p:cBhvr>
                                        <p:cTn id="5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p:bldP spid="38" grpId="0"/>
      <p:bldP spid="40" grpId="0"/>
      <p:bldP spid="41" grpId="0" animBg="1"/>
      <p:bldP spid="20" grpId="0"/>
      <p:bldP spid="21" grpId="0"/>
      <p:bldP spid="22" grpId="0"/>
      <p:bldP spid="23"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1266274" y="2955373"/>
            <a:ext cx="9361567" cy="332398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800" b="1" i="1" dirty="0">
                <a:solidFill>
                  <a:schemeClr val="tx2">
                    <a:lumMod val="50000"/>
                  </a:schemeClr>
                </a:solidFill>
                <a:latin typeface="Times" panose="02020603050405020304" pitchFamily="18" charset="0"/>
                <a:cs typeface="Times" panose="02020603050405020304" pitchFamily="18" charset="0"/>
              </a:rPr>
              <a:t>Giống thỏ Himalaya có bộ lông trắng muốt trên toàn thân, ngoại trừ các đầu mút của cơ thể như tai, bàn chân, đuôi và mõm có lông màu đen vì nhữn</a:t>
            </a:r>
            <a:r>
              <a:rPr lang="en-US" sz="2800" b="1" i="1" dirty="0">
                <a:solidFill>
                  <a:schemeClr val="tx2">
                    <a:lumMod val="50000"/>
                  </a:schemeClr>
                </a:solidFill>
                <a:latin typeface="Times" panose="02020603050405020304" pitchFamily="18" charset="0"/>
                <a:cs typeface="Times" panose="02020603050405020304" pitchFamily="18" charset="0"/>
              </a:rPr>
              <a:t>g</a:t>
            </a:r>
            <a:r>
              <a:rPr lang="vi-VN" sz="2800" b="1" i="1" dirty="0">
                <a:solidFill>
                  <a:schemeClr val="tx2">
                    <a:lumMod val="50000"/>
                  </a:schemeClr>
                </a:solidFill>
                <a:latin typeface="Times" panose="02020603050405020304" pitchFamily="18" charset="0"/>
                <a:cs typeface="Times" panose="02020603050405020304" pitchFamily="18" charset="0"/>
              </a:rPr>
              <a:t> tế bào ở đầu mút có nhiệt độ thấp hơn nhiệt độ ở các tế bào phần thân nên chúng có khả năng tổng hợp được sắc tố melanin làm cho lông đen.</a:t>
            </a:r>
            <a:endParaRPr lang="en-US" sz="2800" b="1" i="1" dirty="0">
              <a:solidFill>
                <a:schemeClr val="tx2">
                  <a:lumMod val="50000"/>
                </a:schemeClr>
              </a:solidFill>
              <a:latin typeface="Times" panose="02020603050405020304" pitchFamily="18" charset="0"/>
              <a:cs typeface="Times" panose="02020603050405020304" pitchFamily="18" charset="0"/>
            </a:endParaRPr>
          </a:p>
        </p:txBody>
      </p:sp>
      <p:grpSp>
        <p:nvGrpSpPr>
          <p:cNvPr id="15" name="Group 14">
            <a:extLst>
              <a:ext uri="{FF2B5EF4-FFF2-40B4-BE49-F238E27FC236}">
                <a16:creationId xmlns:a16="http://schemas.microsoft.com/office/drawing/2014/main" id="{CA1C4E9F-84A5-C556-604E-60FC5765D262}"/>
              </a:ext>
            </a:extLst>
          </p:cNvPr>
          <p:cNvGrpSpPr/>
          <p:nvPr/>
        </p:nvGrpSpPr>
        <p:grpSpPr>
          <a:xfrm>
            <a:off x="5089021" y="2167453"/>
            <a:ext cx="1716071" cy="553031"/>
            <a:chOff x="5000676" y="619760"/>
            <a:chExt cx="1897580" cy="611525"/>
          </a:xfrm>
        </p:grpSpPr>
        <p:sp>
          <p:nvSpPr>
            <p:cNvPr id="16"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9"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274234" y="304611"/>
            <a:ext cx="8929007" cy="1572079"/>
            <a:chOff x="6569619" y="927441"/>
            <a:chExt cx="8209115" cy="1445332"/>
          </a:xfrm>
        </p:grpSpPr>
        <p:grpSp>
          <p:nvGrpSpPr>
            <p:cNvPr id="27" name="Group 26"/>
            <p:cNvGrpSpPr/>
            <p:nvPr/>
          </p:nvGrpSpPr>
          <p:grpSpPr>
            <a:xfrm>
              <a:off x="7064146" y="1087729"/>
              <a:ext cx="7714588" cy="1285044"/>
              <a:chOff x="4361825" y="4952998"/>
              <a:chExt cx="10326696" cy="2441642"/>
            </a:xfrm>
          </p:grpSpPr>
          <p:sp>
            <p:nvSpPr>
              <p:cNvPr id="29" name="Rectangle 13"/>
              <p:cNvSpPr/>
              <p:nvPr/>
            </p:nvSpPr>
            <p:spPr>
              <a:xfrm>
                <a:off x="4361825" y="4952998"/>
                <a:ext cx="10326696" cy="2441642"/>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kern="0">
                  <a:solidFill>
                    <a:prstClr val="white"/>
                  </a:solidFill>
                </a:endParaRPr>
              </a:p>
            </p:txBody>
          </p:sp>
          <p:sp>
            <p:nvSpPr>
              <p:cNvPr id="30" name="TextBox 29"/>
              <p:cNvSpPr txBox="1"/>
              <p:nvPr/>
            </p:nvSpPr>
            <p:spPr>
              <a:xfrm>
                <a:off x="4712160" y="5184558"/>
                <a:ext cx="9626025" cy="1978521"/>
              </a:xfrm>
              <a:prstGeom prst="rect">
                <a:avLst/>
              </a:prstGeom>
              <a:noFill/>
            </p:spPr>
            <p:txBody>
              <a:bodyPr wrap="square" rtlCol="0" anchor="ctr">
                <a:spAutoFit/>
              </a:bodyPr>
              <a:lstStyle/>
              <a:p>
                <a:pPr algn="ctr">
                  <a:lnSpc>
                    <a:spcPct val="130000"/>
                  </a:lnSpc>
                  <a:defRPr/>
                </a:pPr>
                <a:r>
                  <a:rPr lang="en-US" sz="2600" b="1" dirty="0">
                    <a:solidFill>
                      <a:srgbClr val="002060"/>
                    </a:solidFill>
                    <a:cs typeface="Arial" panose="020B0604020202020204" pitchFamily="34" charset="0"/>
                  </a:rPr>
                  <a:t>T</a:t>
                </a:r>
                <a:r>
                  <a:rPr lang="vi-VN" sz="2600" b="1" dirty="0">
                    <a:solidFill>
                      <a:srgbClr val="002060"/>
                    </a:solidFill>
                    <a:cs typeface="Arial" panose="020B0604020202020204" pitchFamily="34" charset="0"/>
                  </a:rPr>
                  <a:t>ại sao thỏ Himalaya có sự khác biệt về màu sắc lông ở các phần khác nhau của cơ thể?</a:t>
                </a:r>
                <a:endParaRPr lang="en-US" sz="2600" b="1" dirty="0">
                  <a:solidFill>
                    <a:srgbClr val="002060"/>
                  </a:solidFill>
                  <a:cs typeface="Arial" panose="020B0604020202020204" pitchFamily="34" charset="0"/>
                </a:endParaRPr>
              </a:p>
            </p:txBody>
          </p:sp>
        </p:grpSp>
        <p:pic>
          <p:nvPicPr>
            <p:cNvPr id="28"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619" y="927441"/>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2348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p:cNvGrpSpPr/>
          <p:nvPr/>
        </p:nvGrpSpPr>
        <p:grpSpPr>
          <a:xfrm>
            <a:off x="1742719" y="446974"/>
            <a:ext cx="8320416" cy="1421277"/>
            <a:chOff x="6569619" y="927441"/>
            <a:chExt cx="8905876" cy="1521284"/>
          </a:xfrm>
        </p:grpSpPr>
        <p:grpSp>
          <p:nvGrpSpPr>
            <p:cNvPr id="23" name="Group 22"/>
            <p:cNvGrpSpPr/>
            <p:nvPr/>
          </p:nvGrpSpPr>
          <p:grpSpPr>
            <a:xfrm>
              <a:off x="7064147" y="1087728"/>
              <a:ext cx="8411348" cy="1360997"/>
              <a:chOff x="4361826" y="4952998"/>
              <a:chExt cx="11259376" cy="2585957"/>
            </a:xfrm>
          </p:grpSpPr>
          <p:sp>
            <p:nvSpPr>
              <p:cNvPr id="25" name="Rectangle 13"/>
              <p:cNvSpPr/>
              <p:nvPr/>
            </p:nvSpPr>
            <p:spPr>
              <a:xfrm>
                <a:off x="4361826" y="4952998"/>
                <a:ext cx="11259376" cy="2585957"/>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kern="0">
                  <a:solidFill>
                    <a:prstClr val="white"/>
                  </a:solidFill>
                </a:endParaRPr>
              </a:p>
            </p:txBody>
          </p:sp>
          <p:sp>
            <p:nvSpPr>
              <p:cNvPr id="26" name="TextBox 25"/>
              <p:cNvSpPr txBox="1"/>
              <p:nvPr/>
            </p:nvSpPr>
            <p:spPr>
              <a:xfrm>
                <a:off x="5362569" y="5224315"/>
                <a:ext cx="9257890" cy="2016491"/>
              </a:xfrm>
              <a:prstGeom prst="rect">
                <a:avLst/>
              </a:prstGeom>
              <a:noFill/>
            </p:spPr>
            <p:txBody>
              <a:bodyPr wrap="square" rtlCol="0" anchor="ctr">
                <a:spAutoFit/>
              </a:bodyPr>
              <a:lstStyle/>
              <a:p>
                <a:pPr algn="ctr">
                  <a:lnSpc>
                    <a:spcPct val="130000"/>
                  </a:lnSpc>
                  <a:defRPr/>
                </a:pPr>
                <a:r>
                  <a:rPr lang="en-US" sz="2800" b="1" dirty="0">
                    <a:solidFill>
                      <a:srgbClr val="002060"/>
                    </a:solidFill>
                    <a:cs typeface="Arial" panose="020B0604020202020204" pitchFamily="34" charset="0"/>
                  </a:rPr>
                  <a:t>M</a:t>
                </a:r>
                <a:r>
                  <a:rPr lang="vi-VN" sz="2800" b="1" dirty="0">
                    <a:solidFill>
                      <a:srgbClr val="002060"/>
                    </a:solidFill>
                    <a:cs typeface="Arial" panose="020B0604020202020204" pitchFamily="34" charset="0"/>
                  </a:rPr>
                  <a:t>àu sắc của hoa cẩm tú cầu thay đổi </a:t>
                </a:r>
                <a:r>
                  <a:rPr lang="en-US" sz="2800" b="1" dirty="0" err="1">
                    <a:solidFill>
                      <a:srgbClr val="002060"/>
                    </a:solidFill>
                    <a:cs typeface="Arial" panose="020B0604020202020204" pitchFamily="34" charset="0"/>
                  </a:rPr>
                  <a:t>phụ</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thuộc</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vào</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yếu</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tố</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nào</a:t>
                </a:r>
                <a:r>
                  <a:rPr lang="vi-VN" sz="2800" b="1" dirty="0">
                    <a:solidFill>
                      <a:srgbClr val="002060"/>
                    </a:solidFill>
                    <a:cs typeface="Arial" panose="020B0604020202020204" pitchFamily="34" charset="0"/>
                  </a:rPr>
                  <a:t>?</a:t>
                </a:r>
                <a:endParaRPr lang="en-US" sz="2800" b="1" dirty="0">
                  <a:solidFill>
                    <a:srgbClr val="002060"/>
                  </a:solidFill>
                  <a:cs typeface="Arial" panose="020B0604020202020204" pitchFamily="34" charset="0"/>
                </a:endParaRPr>
              </a:p>
            </p:txBody>
          </p:sp>
        </p:grpSp>
        <p:pic>
          <p:nvPicPr>
            <p:cNvPr id="24"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619" y="927441"/>
              <a:ext cx="1099523" cy="1099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56431" y="2377882"/>
            <a:ext cx="10955010" cy="3656431"/>
            <a:chOff x="304800" y="2382194"/>
            <a:chExt cx="11469360" cy="3828105"/>
          </a:xfrm>
        </p:grpSpPr>
        <p:pic>
          <p:nvPicPr>
            <p:cNvPr id="13314" name="Picture 2" descr="NHỮNG LƯU Ý QUAN TRỌNG KHI TRỒNG HOA CẨM TÚ CẦ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82194"/>
              <a:ext cx="11469360" cy="3828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6336" y="4648200"/>
              <a:ext cx="1276350" cy="830997"/>
            </a:xfrm>
            <a:prstGeom prst="rect">
              <a:avLst/>
            </a:prstGeom>
            <a:solidFill>
              <a:srgbClr val="1323FF"/>
            </a:solidFill>
          </p:spPr>
          <p:txBody>
            <a:bodyPr wrap="square" rtlCol="0">
              <a:spAutoFit/>
            </a:bodyPr>
            <a:lstStyle/>
            <a:p>
              <a:pPr algn="ctr"/>
              <a:r>
                <a:rPr lang="en-US" sz="2400" dirty="0" err="1">
                  <a:solidFill>
                    <a:schemeClr val="bg1"/>
                  </a:solidFill>
                </a:rPr>
                <a:t>Xanh</a:t>
              </a:r>
              <a:r>
                <a:rPr lang="en-US" sz="2400" dirty="0">
                  <a:solidFill>
                    <a:schemeClr val="bg1"/>
                  </a:solidFill>
                </a:rPr>
                <a:t> </a:t>
              </a:r>
              <a:r>
                <a:rPr lang="en-US" sz="2400" dirty="0" err="1">
                  <a:solidFill>
                    <a:schemeClr val="bg1"/>
                  </a:solidFill>
                </a:rPr>
                <a:t>đậm</a:t>
              </a:r>
              <a:endParaRPr lang="en-US" sz="2400" dirty="0">
                <a:solidFill>
                  <a:schemeClr val="bg1"/>
                </a:solidFill>
              </a:endParaRPr>
            </a:p>
          </p:txBody>
        </p:sp>
        <p:sp>
          <p:nvSpPr>
            <p:cNvPr id="16" name="TextBox 15"/>
            <p:cNvSpPr txBox="1"/>
            <p:nvPr/>
          </p:nvSpPr>
          <p:spPr>
            <a:xfrm>
              <a:off x="5401305" y="4648200"/>
              <a:ext cx="1276350" cy="830997"/>
            </a:xfrm>
            <a:prstGeom prst="rect">
              <a:avLst/>
            </a:prstGeom>
            <a:solidFill>
              <a:srgbClr val="AC29FF"/>
            </a:solidFill>
          </p:spPr>
          <p:txBody>
            <a:bodyPr wrap="square" rtlCol="0">
              <a:spAutoFit/>
            </a:bodyPr>
            <a:lstStyle/>
            <a:p>
              <a:pPr algn="ctr"/>
              <a:r>
                <a:rPr lang="en-US" sz="2400" dirty="0" err="1">
                  <a:solidFill>
                    <a:schemeClr val="bg1"/>
                  </a:solidFill>
                </a:rPr>
                <a:t>Xanh</a:t>
              </a:r>
              <a:r>
                <a:rPr lang="en-US" sz="2400" dirty="0">
                  <a:solidFill>
                    <a:schemeClr val="bg1"/>
                  </a:solidFill>
                </a:rPr>
                <a:t> </a:t>
              </a:r>
              <a:r>
                <a:rPr lang="en-US" sz="2400" dirty="0" err="1">
                  <a:solidFill>
                    <a:schemeClr val="bg1"/>
                  </a:solidFill>
                </a:rPr>
                <a:t>đậm</a:t>
              </a:r>
              <a:endParaRPr lang="en-US" sz="2400" dirty="0">
                <a:solidFill>
                  <a:schemeClr val="bg1"/>
                </a:solidFill>
              </a:endParaRPr>
            </a:p>
          </p:txBody>
        </p:sp>
        <p:sp>
          <p:nvSpPr>
            <p:cNvPr id="17" name="TextBox 16"/>
            <p:cNvSpPr txBox="1"/>
            <p:nvPr/>
          </p:nvSpPr>
          <p:spPr>
            <a:xfrm>
              <a:off x="10288615" y="4648199"/>
              <a:ext cx="1276350" cy="830997"/>
            </a:xfrm>
            <a:prstGeom prst="rect">
              <a:avLst/>
            </a:prstGeom>
            <a:solidFill>
              <a:srgbClr val="EE35FD"/>
            </a:solidFill>
          </p:spPr>
          <p:txBody>
            <a:bodyPr wrap="square" rtlCol="0">
              <a:spAutoFit/>
            </a:bodyPr>
            <a:lstStyle/>
            <a:p>
              <a:pPr algn="ctr"/>
              <a:r>
                <a:rPr lang="en-US" sz="2400" dirty="0" err="1">
                  <a:solidFill>
                    <a:schemeClr val="bg1"/>
                  </a:solidFill>
                </a:rPr>
                <a:t>Xanh</a:t>
              </a:r>
              <a:r>
                <a:rPr lang="en-US" sz="2400" dirty="0">
                  <a:solidFill>
                    <a:schemeClr val="bg1"/>
                  </a:solidFill>
                </a:rPr>
                <a:t> </a:t>
              </a:r>
              <a:r>
                <a:rPr lang="en-US" sz="2400" dirty="0" err="1">
                  <a:solidFill>
                    <a:schemeClr val="bg1"/>
                  </a:solidFill>
                </a:rPr>
                <a:t>đậm</a:t>
              </a:r>
              <a:endParaRPr lang="en-US" sz="2400" dirty="0">
                <a:solidFill>
                  <a:schemeClr val="bg1"/>
                </a:solidFill>
              </a:endParaRPr>
            </a:p>
          </p:txBody>
        </p:sp>
      </p:grpSp>
    </p:spTree>
    <p:extLst>
      <p:ext uri="{BB962C8B-B14F-4D97-AF65-F5344CB8AC3E}">
        <p14:creationId xmlns:p14="http://schemas.microsoft.com/office/powerpoint/2010/main" val="2356694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349150" y="3356425"/>
            <a:ext cx="9431650" cy="267765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en-US" sz="2800" b="1" i="1" dirty="0" err="1">
                <a:solidFill>
                  <a:schemeClr val="tx2">
                    <a:lumMod val="50000"/>
                  </a:schemeClr>
                </a:solidFill>
                <a:latin typeface="Times" panose="02020603050405020304" pitchFamily="18" charset="0"/>
                <a:cs typeface="Times" panose="02020603050405020304" pitchFamily="18" charset="0"/>
              </a:rPr>
              <a:t>Màu</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sắc</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hoa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Cẩm</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tú</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cầu</a:t>
            </a:r>
            <a:r>
              <a:rPr lang="en-US" sz="2800" b="1" i="1" dirty="0">
                <a:solidFill>
                  <a:schemeClr val="tx2">
                    <a:lumMod val="50000"/>
                  </a:schemeClr>
                </a:solidFill>
                <a:latin typeface="Times" panose="02020603050405020304" pitchFamily="18" charset="0"/>
                <a:cs typeface="Times" panose="02020603050405020304" pitchFamily="18" charset="0"/>
              </a:rPr>
              <a:t> (Hydrangea </a:t>
            </a:r>
            <a:r>
              <a:rPr lang="en-US" sz="2800" b="1" i="1" dirty="0" err="1">
                <a:solidFill>
                  <a:schemeClr val="tx2">
                    <a:lumMod val="50000"/>
                  </a:schemeClr>
                </a:solidFill>
                <a:latin typeface="Times" panose="02020603050405020304" pitchFamily="18" charset="0"/>
                <a:cs typeface="Times" panose="02020603050405020304" pitchFamily="18" charset="0"/>
              </a:rPr>
              <a:t>macrophylia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thay</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đổi</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phụ</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thuộc</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vào</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độ</a:t>
            </a:r>
            <a:r>
              <a:rPr lang="en-US" sz="2800" b="1" i="1" dirty="0">
                <a:solidFill>
                  <a:schemeClr val="tx2">
                    <a:lumMod val="50000"/>
                  </a:schemeClr>
                </a:solidFill>
                <a:latin typeface="Times" panose="02020603050405020304" pitchFamily="18" charset="0"/>
                <a:cs typeface="Times" panose="02020603050405020304" pitchFamily="18" charset="0"/>
              </a:rPr>
              <a:t> pH </a:t>
            </a:r>
            <a:r>
              <a:rPr lang="en-US" sz="2800" b="1" i="1" dirty="0" err="1">
                <a:solidFill>
                  <a:schemeClr val="tx2">
                    <a:lumMod val="50000"/>
                  </a:schemeClr>
                </a:solidFill>
                <a:latin typeface="Times" panose="02020603050405020304" pitchFamily="18" charset="0"/>
                <a:cs typeface="Times" panose="02020603050405020304" pitchFamily="18" charset="0"/>
              </a:rPr>
              <a:t>của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đất</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Nếu</a:t>
            </a:r>
            <a:r>
              <a:rPr lang="en-US" sz="2800" b="1" i="1" dirty="0">
                <a:solidFill>
                  <a:schemeClr val="tx2">
                    <a:lumMod val="50000"/>
                  </a:schemeClr>
                </a:solidFill>
                <a:latin typeface="Times" panose="02020603050405020304" pitchFamily="18" charset="0"/>
                <a:cs typeface="Times" panose="02020603050405020304" pitchFamily="18" charset="0"/>
              </a:rPr>
              <a:t> pH ≤ 5 </a:t>
            </a:r>
            <a:r>
              <a:rPr lang="en-US" sz="2800" b="1" i="1" dirty="0" err="1">
                <a:solidFill>
                  <a:schemeClr val="tx2">
                    <a:lumMod val="50000"/>
                  </a:schemeClr>
                </a:solidFill>
                <a:latin typeface="Times" panose="02020603050405020304" pitchFamily="18" charset="0"/>
                <a:cs typeface="Times" panose="02020603050405020304" pitchFamily="18" charset="0"/>
              </a:rPr>
              <a:t>thì</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hoa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có</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màu</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xanh</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nếu</a:t>
            </a:r>
            <a:r>
              <a:rPr lang="en-US" sz="2800" b="1" i="1" dirty="0">
                <a:solidFill>
                  <a:schemeClr val="tx2">
                    <a:lumMod val="50000"/>
                  </a:schemeClr>
                </a:solidFill>
                <a:latin typeface="Times" panose="02020603050405020304" pitchFamily="18" charset="0"/>
                <a:cs typeface="Times" panose="02020603050405020304" pitchFamily="18" charset="0"/>
              </a:rPr>
              <a:t> pH = 7 </a:t>
            </a:r>
            <a:r>
              <a:rPr lang="en-US" sz="2800" b="1" i="1" dirty="0" err="1">
                <a:solidFill>
                  <a:schemeClr val="tx2">
                    <a:lumMod val="50000"/>
                  </a:schemeClr>
                </a:solidFill>
                <a:latin typeface="Times" panose="02020603050405020304" pitchFamily="18" charset="0"/>
                <a:cs typeface="Times" panose="02020603050405020304" pitchFamily="18" charset="0"/>
              </a:rPr>
              <a:t>thì</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hoa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có</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màu</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trắng</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sữa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còn</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nếu</a:t>
            </a:r>
            <a:r>
              <a:rPr lang="en-US" sz="2800" b="1" i="1" dirty="0">
                <a:solidFill>
                  <a:schemeClr val="tx2">
                    <a:lumMod val="50000"/>
                  </a:schemeClr>
                </a:solidFill>
                <a:latin typeface="Times" panose="02020603050405020304" pitchFamily="18" charset="0"/>
                <a:cs typeface="Times" panose="02020603050405020304" pitchFamily="18" charset="0"/>
              </a:rPr>
              <a:t> pH &gt; 7,5 </a:t>
            </a:r>
            <a:r>
              <a:rPr lang="en-US" sz="2800" b="1" i="1" dirty="0" err="1">
                <a:solidFill>
                  <a:schemeClr val="tx2">
                    <a:lumMod val="50000"/>
                  </a:schemeClr>
                </a:solidFill>
                <a:latin typeface="Times" panose="02020603050405020304" pitchFamily="18" charset="0"/>
                <a:cs typeface="Times" panose="02020603050405020304" pitchFamily="18" charset="0"/>
              </a:rPr>
              <a:t>thì</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hoa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có</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màu</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hồng</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hoa</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cà</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hoặc</a:t>
            </a:r>
            <a:r>
              <a:rPr lang="en-US" sz="2800" b="1" i="1" dirty="0">
                <a:solidFill>
                  <a:schemeClr val="tx2">
                    <a:lumMod val="50000"/>
                  </a:schemeClr>
                </a:solidFill>
                <a:latin typeface="Times" panose="02020603050405020304" pitchFamily="18" charset="0"/>
                <a:cs typeface="Times" panose="02020603050405020304" pitchFamily="18" charset="0"/>
              </a:rPr>
              <a:t> </a:t>
            </a:r>
            <a:r>
              <a:rPr lang="en-US" sz="2800" b="1" i="1" dirty="0" err="1">
                <a:solidFill>
                  <a:schemeClr val="tx2">
                    <a:lumMod val="50000"/>
                  </a:schemeClr>
                </a:solidFill>
                <a:latin typeface="Times" panose="02020603050405020304" pitchFamily="18" charset="0"/>
                <a:cs typeface="Times" panose="02020603050405020304" pitchFamily="18" charset="0"/>
              </a:rPr>
              <a:t>đỏ</a:t>
            </a:r>
            <a:endParaRPr lang="en-US" sz="2800" b="1" i="1" dirty="0">
              <a:solidFill>
                <a:schemeClr val="tx2">
                  <a:lumMod val="50000"/>
                </a:schemeClr>
              </a:solidFill>
              <a:latin typeface="Times" panose="02020603050405020304" pitchFamily="18" charset="0"/>
              <a:cs typeface="Times" panose="02020603050405020304" pitchFamily="18" charset="0"/>
            </a:endParaRPr>
          </a:p>
        </p:txBody>
      </p:sp>
      <p:grpSp>
        <p:nvGrpSpPr>
          <p:cNvPr id="13" name="Group 12">
            <a:extLst>
              <a:ext uri="{FF2B5EF4-FFF2-40B4-BE49-F238E27FC236}">
                <a16:creationId xmlns:a16="http://schemas.microsoft.com/office/drawing/2014/main" id="{CA1C4E9F-84A5-C556-604E-60FC5765D262}"/>
              </a:ext>
            </a:extLst>
          </p:cNvPr>
          <p:cNvGrpSpPr/>
          <p:nvPr/>
        </p:nvGrpSpPr>
        <p:grpSpPr>
          <a:xfrm>
            <a:off x="5206939" y="2416972"/>
            <a:ext cx="1716071" cy="553031"/>
            <a:chOff x="5000676" y="619760"/>
            <a:chExt cx="1897580" cy="611525"/>
          </a:xfrm>
        </p:grpSpPr>
        <p:sp>
          <p:nvSpPr>
            <p:cNvPr id="14"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5"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583804" y="439555"/>
            <a:ext cx="8389302" cy="1545096"/>
            <a:chOff x="6569619" y="927441"/>
            <a:chExt cx="8905876" cy="1640236"/>
          </a:xfrm>
        </p:grpSpPr>
        <p:grpSp>
          <p:nvGrpSpPr>
            <p:cNvPr id="19" name="Group 18"/>
            <p:cNvGrpSpPr/>
            <p:nvPr/>
          </p:nvGrpSpPr>
          <p:grpSpPr>
            <a:xfrm>
              <a:off x="7064147" y="1087728"/>
              <a:ext cx="8411348" cy="1479949"/>
              <a:chOff x="4361826" y="4952998"/>
              <a:chExt cx="11259376" cy="2811971"/>
            </a:xfrm>
          </p:grpSpPr>
          <p:sp>
            <p:nvSpPr>
              <p:cNvPr id="22" name="Rectangle 13"/>
              <p:cNvSpPr/>
              <p:nvPr/>
            </p:nvSpPr>
            <p:spPr>
              <a:xfrm>
                <a:off x="4361826" y="4952998"/>
                <a:ext cx="11259376" cy="2811971"/>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kern="0">
                  <a:solidFill>
                    <a:prstClr val="white"/>
                  </a:solidFill>
                </a:endParaRPr>
              </a:p>
            </p:txBody>
          </p:sp>
          <p:sp>
            <p:nvSpPr>
              <p:cNvPr id="27" name="TextBox 26"/>
              <p:cNvSpPr txBox="1"/>
              <p:nvPr/>
            </p:nvSpPr>
            <p:spPr>
              <a:xfrm>
                <a:off x="5125216" y="5255059"/>
                <a:ext cx="10258634" cy="2118308"/>
              </a:xfrm>
              <a:prstGeom prst="rect">
                <a:avLst/>
              </a:prstGeom>
              <a:noFill/>
            </p:spPr>
            <p:txBody>
              <a:bodyPr wrap="square" rtlCol="0" anchor="ctr">
                <a:spAutoFit/>
              </a:bodyPr>
              <a:lstStyle/>
              <a:p>
                <a:pPr algn="just">
                  <a:lnSpc>
                    <a:spcPct val="130000"/>
                  </a:lnSpc>
                  <a:defRPr/>
                </a:pPr>
                <a:r>
                  <a:rPr lang="en-US" sz="2800" b="1" dirty="0">
                    <a:solidFill>
                      <a:srgbClr val="002060"/>
                    </a:solidFill>
                    <a:cs typeface="Arial" panose="020B0604020202020204" pitchFamily="34" charset="0"/>
                  </a:rPr>
                  <a:t>M</a:t>
                </a:r>
                <a:r>
                  <a:rPr lang="vi-VN" sz="2800" b="1" dirty="0">
                    <a:solidFill>
                      <a:srgbClr val="002060"/>
                    </a:solidFill>
                    <a:cs typeface="Arial" panose="020B0604020202020204" pitchFamily="34" charset="0"/>
                  </a:rPr>
                  <a:t>àu sắc của hoa cẩm tú cầu thay đổi </a:t>
                </a:r>
                <a:r>
                  <a:rPr lang="en-US" sz="2800" b="1" dirty="0" err="1">
                    <a:solidFill>
                      <a:srgbClr val="002060"/>
                    </a:solidFill>
                    <a:cs typeface="Arial" panose="020B0604020202020204" pitchFamily="34" charset="0"/>
                  </a:rPr>
                  <a:t>phụ</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thuộc</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vào</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yếu</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tố</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nào</a:t>
                </a:r>
                <a:r>
                  <a:rPr lang="vi-VN" sz="2800" b="1" dirty="0">
                    <a:solidFill>
                      <a:srgbClr val="002060"/>
                    </a:solidFill>
                    <a:cs typeface="Arial" panose="020B0604020202020204" pitchFamily="34" charset="0"/>
                  </a:rPr>
                  <a:t>?</a:t>
                </a:r>
                <a:endParaRPr lang="en-US" sz="2800" b="1" dirty="0">
                  <a:solidFill>
                    <a:srgbClr val="002060"/>
                  </a:solidFill>
                  <a:cs typeface="Arial" panose="020B0604020202020204" pitchFamily="34" charset="0"/>
                </a:endParaRPr>
              </a:p>
            </p:txBody>
          </p:sp>
        </p:grpSp>
        <p:pic>
          <p:nvPicPr>
            <p:cNvPr id="20"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619" y="927441"/>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466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A6B3BA1-8666-A331-E464-C01C206EADF4}"/>
              </a:ext>
            </a:extLst>
          </p:cNvPr>
          <p:cNvSpPr/>
          <p:nvPr/>
        </p:nvSpPr>
        <p:spPr>
          <a:xfrm>
            <a:off x="507554" y="1648192"/>
            <a:ext cx="6369190" cy="3808798"/>
          </a:xfrm>
          <a:prstGeom prst="roundRect">
            <a:avLst>
              <a:gd name="adj" fmla="val 3539"/>
            </a:avLst>
          </a:prstGeom>
          <a:solidFill>
            <a:srgbClr val="D2FADC"/>
          </a:solidFill>
          <a:ln w="28575">
            <a:solidFill>
              <a:srgbClr val="1EAB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4" name="TextBox 3">
            <a:extLst>
              <a:ext uri="{FF2B5EF4-FFF2-40B4-BE49-F238E27FC236}">
                <a16:creationId xmlns:a16="http://schemas.microsoft.com/office/drawing/2014/main" id="{764F2B98-9867-8CA0-A075-979B4AD39155}"/>
              </a:ext>
            </a:extLst>
          </p:cNvPr>
          <p:cNvSpPr txBox="1"/>
          <p:nvPr/>
        </p:nvSpPr>
        <p:spPr>
          <a:xfrm>
            <a:off x="589031" y="1806916"/>
            <a:ext cx="6049952" cy="3453253"/>
          </a:xfrm>
          <a:prstGeom prst="rect">
            <a:avLst/>
          </a:prstGeom>
          <a:noFill/>
        </p:spPr>
        <p:txBody>
          <a:bodyPr wrap="square" rtlCol="0">
            <a:spAutoFit/>
          </a:bodyPr>
          <a:lstStyle/>
          <a:p>
            <a:pPr algn="just">
              <a:lnSpc>
                <a:spcPct val="130000"/>
              </a:lnSpc>
              <a:defRPr/>
            </a:pPr>
            <a:r>
              <a:rPr lang="vi-VN" sz="2400" b="1" dirty="0">
                <a:solidFill>
                  <a:srgbClr val="002060"/>
                </a:solidFill>
                <a:cs typeface="Arial" panose="020B0604020202020204" pitchFamily="34" charset="0"/>
              </a:rPr>
              <a:t>Quan sát Hình 10.4, đọc đoạn thông tin và trả lời câu hỏi:</a:t>
            </a:r>
          </a:p>
          <a:p>
            <a:pPr algn="just">
              <a:lnSpc>
                <a:spcPct val="130000"/>
              </a:lnSpc>
              <a:defRPr/>
            </a:pPr>
            <a:r>
              <a:rPr lang="vi-VN" sz="2400" b="1" dirty="0">
                <a:solidFill>
                  <a:srgbClr val="002060"/>
                </a:solidFill>
                <a:cs typeface="Arial" panose="020B0604020202020204" pitchFamily="34" charset="0"/>
              </a:rPr>
              <a:t>a) Bố mẹ di truyền kiểu gene hay kiểu hình cho thế hệ sau? Lấy ví dụ.</a:t>
            </a:r>
          </a:p>
          <a:p>
            <a:pPr algn="just">
              <a:lnSpc>
                <a:spcPct val="130000"/>
              </a:lnSpc>
              <a:defRPr/>
            </a:pPr>
            <a:r>
              <a:rPr lang="vi-VN" sz="2400" b="1" dirty="0">
                <a:solidFill>
                  <a:srgbClr val="002060"/>
                </a:solidFill>
                <a:cs typeface="Arial" panose="020B0604020202020204" pitchFamily="34" charset="0"/>
              </a:rPr>
              <a:t>b) Giải thích tại sao trong cùng một điều kiện sống, các kiểu gene khác nhau lại có khả năng phản ứng khác nhau?</a:t>
            </a:r>
            <a:endParaRPr lang="en-US" sz="2400" b="1" dirty="0">
              <a:solidFill>
                <a:srgbClr val="002060"/>
              </a:solidFill>
              <a:cs typeface="Arial" panose="020B0604020202020204" pitchFamily="34" charset="0"/>
            </a:endParaRPr>
          </a:p>
        </p:txBody>
      </p:sp>
      <p:sp>
        <p:nvSpPr>
          <p:cNvPr id="12" name="TextBox 11"/>
          <p:cNvSpPr txBox="1"/>
          <p:nvPr/>
        </p:nvSpPr>
        <p:spPr>
          <a:xfrm>
            <a:off x="5847068" y="6039554"/>
            <a:ext cx="6429962" cy="646331"/>
          </a:xfrm>
          <a:prstGeom prst="rect">
            <a:avLst/>
          </a:prstGeom>
          <a:noFill/>
        </p:spPr>
        <p:txBody>
          <a:bodyPr wrap="square" rtlCol="0">
            <a:spAutoFit/>
          </a:bodyPr>
          <a:lstStyle/>
          <a:p>
            <a:r>
              <a:rPr lang="vi-VN" b="1" dirty="0">
                <a:solidFill>
                  <a:prstClr val="black"/>
                </a:solidFill>
              </a:rPr>
              <a:t>Hình 10.4. </a:t>
            </a:r>
            <a:r>
              <a:rPr lang="vi-VN" i="1" dirty="0">
                <a:solidFill>
                  <a:prstClr val="black"/>
                </a:solidFill>
              </a:rPr>
              <a:t>Vai trò của gene và ảnh hưởng của nhiệt độ môi trường lên sự biểu hiện kiểu hình của cây hoa anh thảo</a:t>
            </a:r>
            <a:endParaRPr lang="en-US" i="1" dirty="0">
              <a:solidFill>
                <a:prstClr val="black"/>
              </a:solidFill>
            </a:endParaRPr>
          </a:p>
        </p:txBody>
      </p:sp>
      <p:grpSp>
        <p:nvGrpSpPr>
          <p:cNvPr id="51" name="Group 50"/>
          <p:cNvGrpSpPr/>
          <p:nvPr/>
        </p:nvGrpSpPr>
        <p:grpSpPr>
          <a:xfrm>
            <a:off x="7311320" y="3536825"/>
            <a:ext cx="8163060" cy="2409333"/>
            <a:chOff x="9566031" y="1996440"/>
            <a:chExt cx="7263269" cy="2143759"/>
          </a:xfrm>
        </p:grpSpPr>
        <p:grpSp>
          <p:nvGrpSpPr>
            <p:cNvPr id="40" name="Group 39"/>
            <p:cNvGrpSpPr/>
            <p:nvPr/>
          </p:nvGrpSpPr>
          <p:grpSpPr>
            <a:xfrm>
              <a:off x="9566031" y="1996440"/>
              <a:ext cx="6061869" cy="2143759"/>
              <a:chOff x="9566031" y="1996440"/>
              <a:chExt cx="6061869" cy="2143759"/>
            </a:xfrm>
          </p:grpSpPr>
          <p:grpSp>
            <p:nvGrpSpPr>
              <p:cNvPr id="39" name="Group 38"/>
              <p:cNvGrpSpPr/>
              <p:nvPr/>
            </p:nvGrpSpPr>
            <p:grpSpPr>
              <a:xfrm>
                <a:off x="9566031" y="1996440"/>
                <a:ext cx="3578469" cy="2143759"/>
                <a:chOff x="9566031" y="1996440"/>
                <a:chExt cx="3578469" cy="2143759"/>
              </a:xfrm>
            </p:grpSpPr>
            <p:sp>
              <p:nvSpPr>
                <p:cNvPr id="38" name="Rectangle 37"/>
                <p:cNvSpPr/>
                <p:nvPr/>
              </p:nvSpPr>
              <p:spPr>
                <a:xfrm>
                  <a:off x="9566031" y="1996440"/>
                  <a:ext cx="3578469" cy="2143759"/>
                </a:xfrm>
                <a:prstGeom prst="rect">
                  <a:avLst/>
                </a:prstGeom>
                <a:solidFill>
                  <a:srgbClr val="9FEB75"/>
                </a:solidFill>
                <a:ln w="12700" cap="flat">
                  <a:noFill/>
                  <a:prstDash val="solid"/>
                  <a:miter/>
                </a:ln>
              </p:spPr>
              <p:txBody>
                <a:bodyPr rtlCol="0" anchor="ctr"/>
                <a:lstStyle/>
                <a:p>
                  <a:pPr algn="l"/>
                  <a:endParaRPr lang="en-US" dirty="0"/>
                </a:p>
              </p:txBody>
            </p:sp>
            <p:grpSp>
              <p:nvGrpSpPr>
                <p:cNvPr id="37" name="Group 36"/>
                <p:cNvGrpSpPr/>
                <p:nvPr/>
              </p:nvGrpSpPr>
              <p:grpSpPr>
                <a:xfrm>
                  <a:off x="9693737" y="2353803"/>
                  <a:ext cx="3323056" cy="1439259"/>
                  <a:chOff x="9750217" y="2415379"/>
                  <a:chExt cx="3323056" cy="1439259"/>
                </a:xfrm>
              </p:grpSpPr>
              <p:grpSp>
                <p:nvGrpSpPr>
                  <p:cNvPr id="30" name="Group 29"/>
                  <p:cNvGrpSpPr/>
                  <p:nvPr/>
                </p:nvGrpSpPr>
                <p:grpSpPr>
                  <a:xfrm>
                    <a:off x="9750217" y="2415379"/>
                    <a:ext cx="3323056" cy="1439259"/>
                    <a:chOff x="6046568" y="1723020"/>
                    <a:chExt cx="4930790" cy="2135590"/>
                  </a:xfrm>
                </p:grpSpPr>
                <p:sp>
                  <p:nvSpPr>
                    <p:cNvPr id="31" name="Oval 30"/>
                    <p:cNvSpPr/>
                    <p:nvPr/>
                  </p:nvSpPr>
                  <p:spPr>
                    <a:xfrm>
                      <a:off x="8794326" y="1723020"/>
                      <a:ext cx="2183032" cy="2135590"/>
                    </a:xfrm>
                    <a:prstGeom prst="ellipse">
                      <a:avLst/>
                    </a:prstGeom>
                    <a:solidFill>
                      <a:schemeClr val="bg1"/>
                    </a:solidFill>
                    <a:ln w="12700" cap="flat">
                      <a:solidFill>
                        <a:srgbClr val="00B050"/>
                      </a:solidFill>
                      <a:prstDash val="solid"/>
                      <a:miter/>
                    </a:ln>
                  </p:spPr>
                  <p:txBody>
                    <a:bodyPr rtlCol="0" anchor="ctr"/>
                    <a:lstStyle/>
                    <a:p>
                      <a:pPr algn="l"/>
                      <a:endParaRPr lang="en-US" dirty="0"/>
                    </a:p>
                  </p:txBody>
                </p:sp>
                <p:sp>
                  <p:nvSpPr>
                    <p:cNvPr id="32" name="Oval 31"/>
                    <p:cNvSpPr/>
                    <p:nvPr/>
                  </p:nvSpPr>
                  <p:spPr>
                    <a:xfrm>
                      <a:off x="6046568" y="1723020"/>
                      <a:ext cx="2183032" cy="2135590"/>
                    </a:xfrm>
                    <a:prstGeom prst="ellipse">
                      <a:avLst/>
                    </a:prstGeom>
                    <a:solidFill>
                      <a:schemeClr val="bg1"/>
                    </a:solidFill>
                    <a:ln w="12700" cap="flat">
                      <a:solidFill>
                        <a:srgbClr val="00B050"/>
                      </a:solidFill>
                      <a:prstDash val="solid"/>
                      <a:miter/>
                    </a:ln>
                  </p:spPr>
                  <p:txBody>
                    <a:bodyPr rtlCol="0" anchor="ctr"/>
                    <a:lstStyle/>
                    <a:p>
                      <a:pPr algn="l"/>
                      <a:endParaRPr lang="en-US" dirty="0"/>
                    </a:p>
                  </p:txBody>
                </p:sp>
                <p:pic>
                  <p:nvPicPr>
                    <p:cNvPr id="34" name="Picture 4" descr="Beautiful white primul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998" y="1805072"/>
                      <a:ext cx="1962171" cy="19621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eautiful white primul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4756" y="1805072"/>
                      <a:ext cx="1962171" cy="19621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Straight Arrow Connector 34"/>
                  <p:cNvCxnSpPr/>
                  <p:nvPr/>
                </p:nvCxnSpPr>
                <p:spPr>
                  <a:xfrm>
                    <a:off x="11221449" y="3098193"/>
                    <a:ext cx="3805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1221450" y="3200281"/>
                    <a:ext cx="3514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6" name="TextBox 45"/>
                  <p:cNvSpPr txBox="1"/>
                  <p:nvPr/>
                </p:nvSpPr>
                <p:spPr>
                  <a:xfrm>
                    <a:off x="9763083" y="3797843"/>
                    <a:ext cx="5196417" cy="338554"/>
                  </a:xfrm>
                  <a:prstGeom prst="rect">
                    <a:avLst/>
                  </a:prstGeom>
                  <a:noFill/>
                </p:spPr>
                <p:txBody>
                  <a:bodyPr wrap="square" rtlCol="0">
                    <a:spAutoFit/>
                  </a:bodyPr>
                  <a:lstStyle/>
                  <a:p>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Trồng ở </a:t>
                    </a:r>
                    <a14:m>
                      <m:oMath xmlns:m="http://schemas.openxmlformats.org/officeDocument/2006/math">
                        <m:r>
                          <a:rPr lang="en-US" sz="1600" b="0" i="0" smtClean="0">
                            <a:solidFill>
                              <a:prstClr val="black"/>
                            </a:solidFill>
                            <a:latin typeface="Cambria Math" panose="02040503050406030204" pitchFamily="18" charset="0"/>
                            <a:ea typeface="Cambria Math" panose="02040503050406030204" pitchFamily="18" charset="0"/>
                          </a:rPr>
                          <m:t>35</m:t>
                        </m:r>
                        <m:r>
                          <a:rPr lang="en-US" sz="1600" i="1" smtClean="0">
                            <a:solidFill>
                              <a:prstClr val="black"/>
                            </a:solidFill>
                            <a:latin typeface="Cambria Math" panose="02040503050406030204" pitchFamily="18" charset="0"/>
                            <a:ea typeface="Cambria Math" panose="02040503050406030204" pitchFamily="18" charset="0"/>
                          </a:rPr>
                          <m:t>℃</m:t>
                        </m:r>
                      </m:oMath>
                    </a14:m>
                    <a:endParaRPr lang="en-US" sz="1600" i="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9763083" y="3797843"/>
                    <a:ext cx="5196417" cy="338554"/>
                  </a:xfrm>
                  <a:prstGeom prst="rect">
                    <a:avLst/>
                  </a:prstGeom>
                  <a:blipFill rotWithShape="0">
                    <a:blip r:embed="rId4"/>
                    <a:stretch>
                      <a:fillRect l="-626" t="-6349" b="-6349"/>
                    </a:stretch>
                  </a:blipFill>
                </p:spPr>
                <p:txBody>
                  <a:bodyPr/>
                  <a:lstStyle/>
                  <a:p>
                    <a:r>
                      <a:rPr lang="en-US">
                        <a:noFill/>
                      </a:rPr>
                      <a:t> </a:t>
                    </a:r>
                  </a:p>
                </p:txBody>
              </p:sp>
            </mc:Fallback>
          </mc:AlternateContent>
          <p:sp>
            <p:nvSpPr>
              <p:cNvPr id="50" name="TextBox 49"/>
              <p:cNvSpPr txBox="1"/>
              <p:nvPr/>
            </p:nvSpPr>
            <p:spPr>
              <a:xfrm>
                <a:off x="10431483" y="2010468"/>
                <a:ext cx="5196417" cy="338554"/>
              </a:xfrm>
              <a:prstGeom prst="rect">
                <a:avLst/>
              </a:prstGeom>
              <a:noFill/>
            </p:spPr>
            <p:txBody>
              <a:bodyPr wrap="square" rtlCol="0">
                <a:spAutoFit/>
              </a:bodyPr>
              <a:lstStyle/>
              <a:p>
                <a:r>
                  <a:rPr lang="en-US" sz="1600" dirty="0" err="1">
                    <a:solidFill>
                      <a:prstClr val="black"/>
                    </a:solidFill>
                    <a:latin typeface="Cambria" panose="02040503050406030204" pitchFamily="18" charset="0"/>
                    <a:ea typeface="Cambria" panose="02040503050406030204" pitchFamily="18" charset="0"/>
                    <a:cs typeface="Arial" panose="020B0604020202020204" pitchFamily="34" charset="0"/>
                  </a:rPr>
                  <a:t>Dòng</a:t>
                </a:r>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1600" dirty="0" err="1">
                    <a:solidFill>
                      <a:prstClr val="black"/>
                    </a:solidFill>
                    <a:latin typeface="Cambria" panose="02040503050406030204" pitchFamily="18" charset="0"/>
                    <a:ea typeface="Cambria" panose="02040503050406030204" pitchFamily="18" charset="0"/>
                    <a:cs typeface="Arial" panose="020B0604020202020204" pitchFamily="34" charset="0"/>
                  </a:rPr>
                  <a:t>hoa</a:t>
                </a:r>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1600" dirty="0" err="1">
                    <a:solidFill>
                      <a:prstClr val="black"/>
                    </a:solidFill>
                    <a:latin typeface="Cambria" panose="02040503050406030204" pitchFamily="18" charset="0"/>
                    <a:ea typeface="Cambria" panose="02040503050406030204" pitchFamily="18" charset="0"/>
                    <a:cs typeface="Arial" panose="020B0604020202020204" pitchFamily="34" charset="0"/>
                  </a:rPr>
                  <a:t>trắng</a:t>
                </a:r>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1600" dirty="0" err="1">
                    <a:solidFill>
                      <a:prstClr val="black"/>
                    </a:solidFill>
                    <a:latin typeface="Cambria" panose="02040503050406030204" pitchFamily="18" charset="0"/>
                    <a:ea typeface="Cambria" panose="02040503050406030204" pitchFamily="18" charset="0"/>
                    <a:cs typeface="Arial" panose="020B0604020202020204" pitchFamily="34" charset="0"/>
                  </a:rPr>
                  <a:t>aa</a:t>
                </a:r>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lang="en-US" sz="1600" i="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7" name="TextBox 46"/>
                <p:cNvSpPr txBox="1"/>
                <p:nvPr/>
              </p:nvSpPr>
              <p:spPr>
                <a:xfrm>
                  <a:off x="11632883" y="3786784"/>
                  <a:ext cx="5196417" cy="338554"/>
                </a:xfrm>
                <a:prstGeom prst="rect">
                  <a:avLst/>
                </a:prstGeom>
                <a:noFill/>
              </p:spPr>
              <p:txBody>
                <a:bodyPr wrap="square" rtlCol="0">
                  <a:spAutoFit/>
                </a:bodyPr>
                <a:lstStyle/>
                <a:p>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Trồng ở </a:t>
                  </a:r>
                  <a14:m>
                    <m:oMath xmlns:m="http://schemas.openxmlformats.org/officeDocument/2006/math">
                      <m:r>
                        <a:rPr lang="en-US" sz="1600">
                          <a:solidFill>
                            <a:prstClr val="black"/>
                          </a:solidFill>
                          <a:latin typeface="Cambria Math" panose="02040503050406030204" pitchFamily="18" charset="0"/>
                          <a:ea typeface="Cambria Math" panose="02040503050406030204" pitchFamily="18" charset="0"/>
                        </a:rPr>
                        <m:t>2</m:t>
                      </m:r>
                      <m:r>
                        <a:rPr lang="en-US" sz="1600" b="0" i="0" smtClean="0">
                          <a:solidFill>
                            <a:prstClr val="black"/>
                          </a:solidFill>
                          <a:latin typeface="Cambria Math" panose="02040503050406030204" pitchFamily="18" charset="0"/>
                          <a:ea typeface="Cambria Math" panose="02040503050406030204" pitchFamily="18" charset="0"/>
                        </a:rPr>
                        <m:t>0</m:t>
                      </m:r>
                      <m:r>
                        <a:rPr lang="en-US" sz="1600" i="1" smtClean="0">
                          <a:solidFill>
                            <a:prstClr val="black"/>
                          </a:solidFill>
                          <a:latin typeface="Cambria Math" panose="02040503050406030204" pitchFamily="18" charset="0"/>
                          <a:ea typeface="Cambria Math" panose="02040503050406030204" pitchFamily="18" charset="0"/>
                        </a:rPr>
                        <m:t>℃</m:t>
                      </m:r>
                    </m:oMath>
                  </a14:m>
                  <a:endParaRPr lang="en-US" sz="1600" i="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1632883" y="3786784"/>
                  <a:ext cx="5196417" cy="338554"/>
                </a:xfrm>
                <a:prstGeom prst="rect">
                  <a:avLst/>
                </a:prstGeom>
                <a:blipFill rotWithShape="0">
                  <a:blip r:embed="rId5"/>
                  <a:stretch>
                    <a:fillRect l="-522" t="-6349" b="-6349"/>
                  </a:stretch>
                </a:blipFill>
              </p:spPr>
              <p:txBody>
                <a:bodyPr/>
                <a:lstStyle/>
                <a:p>
                  <a:r>
                    <a:rPr lang="en-US">
                      <a:noFill/>
                    </a:rPr>
                    <a:t> </a:t>
                  </a:r>
                </a:p>
              </p:txBody>
            </p:sp>
          </mc:Fallback>
        </mc:AlternateContent>
      </p:grpSp>
      <p:grpSp>
        <p:nvGrpSpPr>
          <p:cNvPr id="54" name="Group 53"/>
          <p:cNvGrpSpPr/>
          <p:nvPr/>
        </p:nvGrpSpPr>
        <p:grpSpPr>
          <a:xfrm>
            <a:off x="7311320" y="981512"/>
            <a:ext cx="8064921" cy="2413642"/>
            <a:chOff x="5853745" y="1992606"/>
            <a:chExt cx="7175947" cy="2147593"/>
          </a:xfrm>
        </p:grpSpPr>
        <p:grpSp>
          <p:nvGrpSpPr>
            <p:cNvPr id="53" name="Group 52"/>
            <p:cNvGrpSpPr/>
            <p:nvPr/>
          </p:nvGrpSpPr>
          <p:grpSpPr>
            <a:xfrm>
              <a:off x="5853745" y="1996440"/>
              <a:ext cx="7175947" cy="2143759"/>
              <a:chOff x="5853745" y="1996440"/>
              <a:chExt cx="7175947" cy="2143759"/>
            </a:xfrm>
          </p:grpSpPr>
          <p:grpSp>
            <p:nvGrpSpPr>
              <p:cNvPr id="52" name="Group 51"/>
              <p:cNvGrpSpPr/>
              <p:nvPr/>
            </p:nvGrpSpPr>
            <p:grpSpPr>
              <a:xfrm>
                <a:off x="5853745" y="1996440"/>
                <a:ext cx="5398546" cy="2143759"/>
                <a:chOff x="5853745" y="1996440"/>
                <a:chExt cx="5398546" cy="2143759"/>
              </a:xfrm>
            </p:grpSpPr>
            <p:sp>
              <p:nvSpPr>
                <p:cNvPr id="41" name="Rectangle 40"/>
                <p:cNvSpPr/>
                <p:nvPr/>
              </p:nvSpPr>
              <p:spPr>
                <a:xfrm>
                  <a:off x="5853745" y="1996440"/>
                  <a:ext cx="3578469" cy="2143759"/>
                </a:xfrm>
                <a:prstGeom prst="rect">
                  <a:avLst/>
                </a:prstGeom>
                <a:solidFill>
                  <a:srgbClr val="FFD961"/>
                </a:solidFill>
                <a:ln w="12700" cap="flat">
                  <a:noFill/>
                  <a:prstDash val="solid"/>
                  <a:miter/>
                </a:ln>
              </p:spPr>
              <p:txBody>
                <a:bodyPr rtlCol="0" anchor="ctr"/>
                <a:lstStyle/>
                <a:p>
                  <a:pPr algn="l"/>
                  <a:endParaRPr lang="en-US" dirty="0"/>
                </a:p>
              </p:txBody>
            </p:sp>
            <p:grpSp>
              <p:nvGrpSpPr>
                <p:cNvPr id="13" name="Group 12"/>
                <p:cNvGrpSpPr/>
                <p:nvPr/>
              </p:nvGrpSpPr>
              <p:grpSpPr>
                <a:xfrm>
                  <a:off x="5981451" y="2353803"/>
                  <a:ext cx="3323056" cy="1439259"/>
                  <a:chOff x="6046568" y="1723020"/>
                  <a:chExt cx="4930790" cy="2135590"/>
                </a:xfrm>
              </p:grpSpPr>
              <p:sp>
                <p:nvSpPr>
                  <p:cNvPr id="25" name="Oval 24"/>
                  <p:cNvSpPr/>
                  <p:nvPr/>
                </p:nvSpPr>
                <p:spPr>
                  <a:xfrm>
                    <a:off x="8794326" y="1723020"/>
                    <a:ext cx="2183032" cy="2135590"/>
                  </a:xfrm>
                  <a:prstGeom prst="ellipse">
                    <a:avLst/>
                  </a:prstGeom>
                  <a:solidFill>
                    <a:schemeClr val="bg1"/>
                  </a:solidFill>
                  <a:ln w="12700" cap="flat">
                    <a:solidFill>
                      <a:srgbClr val="00B050"/>
                    </a:solidFill>
                    <a:prstDash val="solid"/>
                    <a:miter/>
                  </a:ln>
                </p:spPr>
                <p:txBody>
                  <a:bodyPr rtlCol="0" anchor="ctr"/>
                  <a:lstStyle/>
                  <a:p>
                    <a:pPr algn="l"/>
                    <a:endParaRPr lang="en-US" dirty="0"/>
                  </a:p>
                </p:txBody>
              </p:sp>
              <p:sp>
                <p:nvSpPr>
                  <p:cNvPr id="9" name="Oval 8"/>
                  <p:cNvSpPr/>
                  <p:nvPr/>
                </p:nvSpPr>
                <p:spPr>
                  <a:xfrm>
                    <a:off x="6046568" y="1723020"/>
                    <a:ext cx="2183032" cy="2135590"/>
                  </a:xfrm>
                  <a:prstGeom prst="ellipse">
                    <a:avLst/>
                  </a:prstGeom>
                  <a:solidFill>
                    <a:schemeClr val="bg1"/>
                  </a:solidFill>
                  <a:ln w="12700" cap="flat">
                    <a:solidFill>
                      <a:srgbClr val="00B050"/>
                    </a:solidFill>
                    <a:prstDash val="solid"/>
                    <a:miter/>
                  </a:ln>
                </p:spPr>
                <p:txBody>
                  <a:bodyPr rtlCol="0" anchor="ctr"/>
                  <a:lstStyle/>
                  <a:p>
                    <a:pPr algn="l"/>
                    <a:endParaRPr lang="en-US" dirty="0"/>
                  </a:p>
                </p:txBody>
              </p:sp>
              <p:pic>
                <p:nvPicPr>
                  <p:cNvPr id="6" name="Picture 2" descr="https://encrypted-tbn1.gstatic.com/images?q=tbn:ANd9GcSjmv1KYvkKp6B59xJ2PUamEDjaAnLVa8656O-IvD8VrJFE3ZIh"/>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9310"/>
                  <a:stretch/>
                </p:blipFill>
                <p:spPr bwMode="auto">
                  <a:xfrm>
                    <a:off x="8857143" y="1778569"/>
                    <a:ext cx="2057401" cy="20127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autiful white primul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998" y="1805072"/>
                    <a:ext cx="1962171" cy="19621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p:cNvCxnSpPr>
                  <a:stCxn id="9" idx="6"/>
                  <a:endCxn id="25" idx="2"/>
                </p:cNvCxnSpPr>
                <p:nvPr/>
              </p:nvCxnSpPr>
              <p:spPr>
                <a:xfrm>
                  <a:off x="7452683" y="3073433"/>
                  <a:ext cx="3805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6055874" y="3797118"/>
                      <a:ext cx="5196417" cy="338554"/>
                    </a:xfrm>
                    <a:prstGeom prst="rect">
                      <a:avLst/>
                    </a:prstGeom>
                    <a:noFill/>
                  </p:spPr>
                  <p:txBody>
                    <a:bodyPr wrap="square" rtlCol="0">
                      <a:spAutoFit/>
                    </a:bodyPr>
                    <a:lstStyle/>
                    <a:p>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Trồng ở </a:t>
                      </a:r>
                      <a14:m>
                        <m:oMath xmlns:m="http://schemas.openxmlformats.org/officeDocument/2006/math">
                          <m:r>
                            <a:rPr lang="en-US" sz="1600" b="0" i="0" smtClean="0">
                              <a:solidFill>
                                <a:prstClr val="black"/>
                              </a:solidFill>
                              <a:latin typeface="Cambria Math" panose="02040503050406030204" pitchFamily="18" charset="0"/>
                              <a:ea typeface="Cambria Math" panose="02040503050406030204" pitchFamily="18" charset="0"/>
                            </a:rPr>
                            <m:t>35</m:t>
                          </m:r>
                          <m:r>
                            <a:rPr lang="en-US" sz="1600" i="1" smtClean="0">
                              <a:solidFill>
                                <a:prstClr val="black"/>
                              </a:solidFill>
                              <a:latin typeface="Cambria Math" panose="02040503050406030204" pitchFamily="18" charset="0"/>
                              <a:ea typeface="Cambria Math" panose="02040503050406030204" pitchFamily="18" charset="0"/>
                            </a:rPr>
                            <m:t>℃</m:t>
                          </m:r>
                        </m:oMath>
                      </a14:m>
                      <a:endParaRPr lang="en-US" sz="1600" i="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055874" y="3797118"/>
                      <a:ext cx="5196417" cy="338554"/>
                    </a:xfrm>
                    <a:prstGeom prst="rect">
                      <a:avLst/>
                    </a:prstGeom>
                    <a:blipFill rotWithShape="0">
                      <a:blip r:embed="rId7"/>
                      <a:stretch>
                        <a:fillRect l="-626" t="-6452" b="-806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4" name="TextBox 43"/>
                  <p:cNvSpPr txBox="1"/>
                  <p:nvPr/>
                </p:nvSpPr>
                <p:spPr>
                  <a:xfrm>
                    <a:off x="7833275" y="3793062"/>
                    <a:ext cx="5196417" cy="338554"/>
                  </a:xfrm>
                  <a:prstGeom prst="rect">
                    <a:avLst/>
                  </a:prstGeom>
                  <a:noFill/>
                </p:spPr>
                <p:txBody>
                  <a:bodyPr wrap="square" rtlCol="0">
                    <a:spAutoFit/>
                  </a:bodyPr>
                  <a:lstStyle/>
                  <a:p>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Trồng ở </a:t>
                    </a:r>
                    <a14:m>
                      <m:oMath xmlns:m="http://schemas.openxmlformats.org/officeDocument/2006/math">
                        <m:r>
                          <a:rPr lang="en-US" sz="1600" b="0" i="0" smtClean="0">
                            <a:solidFill>
                              <a:prstClr val="black"/>
                            </a:solidFill>
                            <a:latin typeface="Cambria Math" panose="02040503050406030204" pitchFamily="18" charset="0"/>
                            <a:ea typeface="Cambria Math" panose="02040503050406030204" pitchFamily="18" charset="0"/>
                          </a:rPr>
                          <m:t>20</m:t>
                        </m:r>
                        <m:r>
                          <a:rPr lang="en-US" sz="1600" i="1" smtClean="0">
                            <a:solidFill>
                              <a:prstClr val="black"/>
                            </a:solidFill>
                            <a:latin typeface="Cambria Math" panose="02040503050406030204" pitchFamily="18" charset="0"/>
                            <a:ea typeface="Cambria Math" panose="02040503050406030204" pitchFamily="18" charset="0"/>
                          </a:rPr>
                          <m:t>℃</m:t>
                        </m:r>
                      </m:oMath>
                    </a14:m>
                    <a:endParaRPr lang="en-US" sz="1600" i="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7833275" y="3793062"/>
                    <a:ext cx="5196417" cy="338554"/>
                  </a:xfrm>
                  <a:prstGeom prst="rect">
                    <a:avLst/>
                  </a:prstGeom>
                  <a:blipFill rotWithShape="0">
                    <a:blip r:embed="rId8"/>
                    <a:stretch>
                      <a:fillRect l="-522" t="-6452" b="-8065"/>
                    </a:stretch>
                  </a:blipFill>
                </p:spPr>
                <p:txBody>
                  <a:bodyPr/>
                  <a:lstStyle/>
                  <a:p>
                    <a:r>
                      <a:rPr lang="en-US">
                        <a:noFill/>
                      </a:rPr>
                      <a:t> </a:t>
                    </a:r>
                  </a:p>
                </p:txBody>
              </p:sp>
            </mc:Fallback>
          </mc:AlternateContent>
        </p:grpSp>
        <p:sp>
          <p:nvSpPr>
            <p:cNvPr id="49" name="TextBox 48"/>
            <p:cNvSpPr txBox="1"/>
            <p:nvPr/>
          </p:nvSpPr>
          <p:spPr>
            <a:xfrm>
              <a:off x="6834005" y="1992606"/>
              <a:ext cx="5196417" cy="338554"/>
            </a:xfrm>
            <a:prstGeom prst="rect">
              <a:avLst/>
            </a:prstGeom>
            <a:noFill/>
          </p:spPr>
          <p:txBody>
            <a:bodyPr wrap="square" rtlCol="0">
              <a:spAutoFit/>
            </a:bodyPr>
            <a:lstStyle/>
            <a:p>
              <a:r>
                <a:rPr lang="en-US" sz="1600" dirty="0" err="1">
                  <a:solidFill>
                    <a:prstClr val="black"/>
                  </a:solidFill>
                  <a:latin typeface="Cambria" panose="02040503050406030204" pitchFamily="18" charset="0"/>
                  <a:ea typeface="Cambria" panose="02040503050406030204" pitchFamily="18" charset="0"/>
                  <a:cs typeface="Arial" panose="020B0604020202020204" pitchFamily="34" charset="0"/>
                </a:rPr>
                <a:t>Dòng</a:t>
              </a:r>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1600" dirty="0" err="1">
                  <a:solidFill>
                    <a:prstClr val="black"/>
                  </a:solidFill>
                  <a:latin typeface="Cambria" panose="02040503050406030204" pitchFamily="18" charset="0"/>
                  <a:ea typeface="Cambria" panose="02040503050406030204" pitchFamily="18" charset="0"/>
                  <a:cs typeface="Arial" panose="020B0604020202020204" pitchFamily="34" charset="0"/>
                </a:rPr>
                <a:t>hoa</a:t>
              </a:r>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16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1600" dirty="0">
                  <a:solidFill>
                    <a:prstClr val="black"/>
                  </a:solidFill>
                  <a:latin typeface="Cambria" panose="02040503050406030204" pitchFamily="18" charset="0"/>
                  <a:ea typeface="Cambria" panose="02040503050406030204" pitchFamily="18" charset="0"/>
                  <a:cs typeface="Arial" panose="020B0604020202020204" pitchFamily="34" charset="0"/>
                </a:rPr>
                <a:t> (AA)</a:t>
              </a:r>
              <a:endParaRPr lang="en-US" sz="1600" i="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sp>
        <p:nvSpPr>
          <p:cNvPr id="59" name="Title 3">
            <a:extLst>
              <a:ext uri="{FF2B5EF4-FFF2-40B4-BE49-F238E27FC236}">
                <a16:creationId xmlns:a16="http://schemas.microsoft.com/office/drawing/2014/main" id="{5C4F71A2-2E36-AAB8-77AD-47D286AC1D68}"/>
              </a:ext>
            </a:extLst>
          </p:cNvPr>
          <p:cNvSpPr txBox="1">
            <a:spLocks/>
          </p:cNvSpPr>
          <p:nvPr/>
        </p:nvSpPr>
        <p:spPr>
          <a:xfrm>
            <a:off x="713556" y="19972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 SỰ TƯƠNG TÁC GIỮA KIỂU GENE VÀ MÔI TRƯỜNG</a:t>
            </a:r>
            <a:endParaRPr lang="ru-RU" sz="3200" dirty="0">
              <a:gradFill>
                <a:gsLst>
                  <a:gs pos="0">
                    <a:srgbClr val="008EDC"/>
                  </a:gs>
                  <a:gs pos="100000">
                    <a:srgbClr val="D30F64"/>
                  </a:gs>
                </a:gsLst>
                <a:lin ang="0" scaled="1"/>
              </a:gradFill>
            </a:endParaRPr>
          </a:p>
        </p:txBody>
      </p:sp>
      <p:sp>
        <p:nvSpPr>
          <p:cNvPr id="60" name="Rectangle: Rounded Corners 17">
            <a:extLst>
              <a:ext uri="{FF2B5EF4-FFF2-40B4-BE49-F238E27FC236}">
                <a16:creationId xmlns:a16="http://schemas.microsoft.com/office/drawing/2014/main" id="{1BA0A7E7-4095-8F71-6CDD-DFD8B6D411F9}"/>
              </a:ext>
            </a:extLst>
          </p:cNvPr>
          <p:cNvSpPr/>
          <p:nvPr/>
        </p:nvSpPr>
        <p:spPr>
          <a:xfrm>
            <a:off x="726228" y="882212"/>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61" name="Arrow: Pentagon 21">
            <a:extLst>
              <a:ext uri="{FF2B5EF4-FFF2-40B4-BE49-F238E27FC236}">
                <a16:creationId xmlns:a16="http://schemas.microsoft.com/office/drawing/2014/main" id="{201B79B0-A285-F849-0261-E8A34F1C557D}"/>
              </a:ext>
            </a:extLst>
          </p:cNvPr>
          <p:cNvSpPr/>
          <p:nvPr/>
        </p:nvSpPr>
        <p:spPr>
          <a:xfrm>
            <a:off x="0" y="31403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grpSp>
        <p:nvGrpSpPr>
          <p:cNvPr id="64" name="Group 63">
            <a:extLst>
              <a:ext uri="{FF2B5EF4-FFF2-40B4-BE49-F238E27FC236}">
                <a16:creationId xmlns:a16="http://schemas.microsoft.com/office/drawing/2014/main" id="{98C443AA-CB7F-E5DA-346F-76A4D52E8B70}"/>
              </a:ext>
            </a:extLst>
          </p:cNvPr>
          <p:cNvGrpSpPr/>
          <p:nvPr/>
        </p:nvGrpSpPr>
        <p:grpSpPr>
          <a:xfrm>
            <a:off x="241957" y="1366879"/>
            <a:ext cx="579557" cy="540407"/>
            <a:chOff x="990600" y="498177"/>
            <a:chExt cx="1524000" cy="1421051"/>
          </a:xfrm>
        </p:grpSpPr>
        <p:sp>
          <p:nvSpPr>
            <p:cNvPr id="65"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30175">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66" name="Picture 65">
              <a:extLst>
                <a:ext uri="{FF2B5EF4-FFF2-40B4-BE49-F238E27FC236}">
                  <a16:creationId xmlns:a16="http://schemas.microsoft.com/office/drawing/2014/main" id="{099F6027-95A4-F721-FB15-2FC8C620EE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647" y="673192"/>
              <a:ext cx="1066760" cy="1066761"/>
            </a:xfrm>
            <a:prstGeom prst="rect">
              <a:avLst/>
            </a:prstGeom>
          </p:spPr>
        </p:pic>
      </p:grpSp>
    </p:spTree>
    <p:extLst>
      <p:ext uri="{BB962C8B-B14F-4D97-AF65-F5344CB8AC3E}">
        <p14:creationId xmlns:p14="http://schemas.microsoft.com/office/powerpoint/2010/main" val="22417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anim calcmode="lin" valueType="num">
                                      <p:cBhvr>
                                        <p:cTn id="3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anim calcmode="lin" valueType="num">
                                      <p:cBhvr>
                                        <p:cTn id="4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1000"/>
                                        <p:tgtEl>
                                          <p:spTgt spid="4">
                                            <p:txEl>
                                              <p:pRg st="2" end="2"/>
                                            </p:txEl>
                                          </p:spTgt>
                                        </p:tgtEl>
                                      </p:cBhvr>
                                    </p:animEffect>
                                    <p:anim calcmode="lin" valueType="num">
                                      <p:cBhvr>
                                        <p:cTn id="4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Ảnh hưởng của môi trường lên sự biểu hiện gen - Hoc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054" y="2705579"/>
            <a:ext cx="4620081" cy="36447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A6B3BA1-8666-A331-E464-C01C206EADF4}"/>
              </a:ext>
            </a:extLst>
          </p:cNvPr>
          <p:cNvSpPr/>
          <p:nvPr/>
        </p:nvSpPr>
        <p:spPr>
          <a:xfrm>
            <a:off x="748312" y="1365039"/>
            <a:ext cx="10619104" cy="1176792"/>
          </a:xfrm>
          <a:prstGeom prst="roundRect">
            <a:avLst>
              <a:gd name="adj" fmla="val 3539"/>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4" name="TextBox 3">
            <a:extLst>
              <a:ext uri="{FF2B5EF4-FFF2-40B4-BE49-F238E27FC236}">
                <a16:creationId xmlns:a16="http://schemas.microsoft.com/office/drawing/2014/main" id="{764F2B98-9867-8CA0-A075-979B4AD39155}"/>
              </a:ext>
            </a:extLst>
          </p:cNvPr>
          <p:cNvSpPr txBox="1"/>
          <p:nvPr/>
        </p:nvSpPr>
        <p:spPr>
          <a:xfrm>
            <a:off x="918362" y="1404851"/>
            <a:ext cx="10444114" cy="1052596"/>
          </a:xfrm>
          <a:prstGeom prst="rect">
            <a:avLst/>
          </a:prstGeom>
          <a:noFill/>
        </p:spPr>
        <p:txBody>
          <a:bodyPr wrap="square" rtlCol="0">
            <a:spAutoFit/>
          </a:bodyPr>
          <a:lstStyle/>
          <a:p>
            <a:pPr algn="ctr">
              <a:lnSpc>
                <a:spcPct val="130000"/>
              </a:lnSpc>
              <a:defRPr/>
            </a:pPr>
            <a:r>
              <a:rPr lang="vi-VN" sz="2400" b="1" dirty="0">
                <a:solidFill>
                  <a:srgbClr val="002060"/>
                </a:solidFill>
                <a:cs typeface="Arial" panose="020B0604020202020204" pitchFamily="34" charset="0"/>
              </a:rPr>
              <a:t>Quan sát Hình 10.4, đọc đoạn thông tin và trả lời câu hỏi:</a:t>
            </a:r>
          </a:p>
          <a:p>
            <a:pPr algn="just">
              <a:lnSpc>
                <a:spcPct val="130000"/>
              </a:lnSpc>
              <a:defRPr/>
            </a:pPr>
            <a:r>
              <a:rPr lang="vi-VN" sz="2400" b="1" dirty="0">
                <a:solidFill>
                  <a:srgbClr val="002060"/>
                </a:solidFill>
                <a:cs typeface="Arial" panose="020B0604020202020204" pitchFamily="34" charset="0"/>
              </a:rPr>
              <a:t>a) Bố mẹ di truyền kiểu gene hay kiểu hình cho thế hệ sau? Lấy ví dụ.</a:t>
            </a:r>
          </a:p>
        </p:txBody>
      </p:sp>
      <p:grpSp>
        <p:nvGrpSpPr>
          <p:cNvPr id="5" name="Group 4">
            <a:extLst>
              <a:ext uri="{FF2B5EF4-FFF2-40B4-BE49-F238E27FC236}">
                <a16:creationId xmlns:a16="http://schemas.microsoft.com/office/drawing/2014/main" id="{98C443AA-CB7F-E5DA-346F-76A4D52E8B70}"/>
              </a:ext>
            </a:extLst>
          </p:cNvPr>
          <p:cNvGrpSpPr/>
          <p:nvPr/>
        </p:nvGrpSpPr>
        <p:grpSpPr>
          <a:xfrm>
            <a:off x="458534" y="1135139"/>
            <a:ext cx="579557" cy="540407"/>
            <a:chOff x="990600" y="498177"/>
            <a:chExt cx="1524000" cy="1421051"/>
          </a:xfrm>
        </p:grpSpPr>
        <p:sp>
          <p:nvSpPr>
            <p:cNvPr id="7"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30175">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8" name="Picture 7">
              <a:extLst>
                <a:ext uri="{FF2B5EF4-FFF2-40B4-BE49-F238E27FC236}">
                  <a16:creationId xmlns:a16="http://schemas.microsoft.com/office/drawing/2014/main" id="{099F6027-95A4-F721-FB15-2FC8C620E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648" y="673193"/>
              <a:ext cx="1066762" cy="1066761"/>
            </a:xfrm>
            <a:prstGeom prst="rect">
              <a:avLst/>
            </a:prstGeom>
          </p:spPr>
        </p:pic>
      </p:grpSp>
      <p:sp>
        <p:nvSpPr>
          <p:cNvPr id="43" name="Title 3">
            <a:extLst>
              <a:ext uri="{FF2B5EF4-FFF2-40B4-BE49-F238E27FC236}">
                <a16:creationId xmlns:a16="http://schemas.microsoft.com/office/drawing/2014/main" id="{5C4F71A2-2E36-AAB8-77AD-47D286AC1D68}"/>
              </a:ext>
            </a:extLst>
          </p:cNvPr>
          <p:cNvSpPr txBox="1">
            <a:spLocks/>
          </p:cNvSpPr>
          <p:nvPr/>
        </p:nvSpPr>
        <p:spPr>
          <a:xfrm>
            <a:off x="713556" y="19972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 SỰ TƯƠNG TÁC GIỮA KIỂU GENE VÀ MÔI TRƯỜNG</a:t>
            </a:r>
            <a:endParaRPr lang="ru-RU" sz="3200" dirty="0">
              <a:gradFill>
                <a:gsLst>
                  <a:gs pos="0">
                    <a:srgbClr val="008EDC"/>
                  </a:gs>
                  <a:gs pos="100000">
                    <a:srgbClr val="D30F64"/>
                  </a:gs>
                </a:gsLst>
                <a:lin ang="0" scaled="1"/>
              </a:gradFill>
            </a:endParaRPr>
          </a:p>
        </p:txBody>
      </p:sp>
      <p:sp>
        <p:nvSpPr>
          <p:cNvPr id="48" name="Rectangle: Rounded Corners 17">
            <a:extLst>
              <a:ext uri="{FF2B5EF4-FFF2-40B4-BE49-F238E27FC236}">
                <a16:creationId xmlns:a16="http://schemas.microsoft.com/office/drawing/2014/main" id="{1BA0A7E7-4095-8F71-6CDD-DFD8B6D411F9}"/>
              </a:ext>
            </a:extLst>
          </p:cNvPr>
          <p:cNvSpPr/>
          <p:nvPr/>
        </p:nvSpPr>
        <p:spPr>
          <a:xfrm>
            <a:off x="726228" y="882212"/>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55" name="Arrow: Pentagon 21">
            <a:extLst>
              <a:ext uri="{FF2B5EF4-FFF2-40B4-BE49-F238E27FC236}">
                <a16:creationId xmlns:a16="http://schemas.microsoft.com/office/drawing/2014/main" id="{201B79B0-A285-F849-0261-E8A34F1C557D}"/>
              </a:ext>
            </a:extLst>
          </p:cNvPr>
          <p:cNvSpPr/>
          <p:nvPr/>
        </p:nvSpPr>
        <p:spPr>
          <a:xfrm>
            <a:off x="0" y="31403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60" name="Rectangle 59"/>
          <p:cNvSpPr/>
          <p:nvPr/>
        </p:nvSpPr>
        <p:spPr>
          <a:xfrm>
            <a:off x="713556" y="3487988"/>
            <a:ext cx="6157998" cy="2862322"/>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400" b="1" i="1" dirty="0">
                <a:solidFill>
                  <a:schemeClr val="tx2">
                    <a:lumMod val="50000"/>
                  </a:schemeClr>
                </a:solidFill>
                <a:latin typeface="Times" panose="02020603050405020304" pitchFamily="18" charset="0"/>
                <a:cs typeface="Times" panose="02020603050405020304" pitchFamily="18" charset="0"/>
              </a:rPr>
              <a:t>Bố mẹ di truyền kiểu gene cho thế hệ sau, tuy nhiên sự biểu hiện thành kiểu hình cụ thể ở cơ thể con con do phụ thuộc vào điều kiện môi trường sống. </a:t>
            </a:r>
            <a:r>
              <a:rPr lang="en-US" sz="2400" b="1" i="1" dirty="0" err="1">
                <a:solidFill>
                  <a:schemeClr val="tx2">
                    <a:lumMod val="50000"/>
                  </a:schemeClr>
                </a:solidFill>
                <a:latin typeface="Times" panose="02020603050405020304" pitchFamily="18" charset="0"/>
                <a:cs typeface="Times" panose="02020603050405020304" pitchFamily="18" charset="0"/>
              </a:rPr>
              <a:t>Ví</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dụ</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cây</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rau</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mác</a:t>
            </a:r>
            <a:r>
              <a:rPr lang="en-US" sz="2400" b="1" i="1" dirty="0">
                <a:solidFill>
                  <a:schemeClr val="tx2">
                    <a:lumMod val="50000"/>
                  </a:schemeClr>
                </a:solidFill>
                <a:latin typeface="Times" panose="02020603050405020304" pitchFamily="18" charset="0"/>
                <a:cs typeface="Times" panose="02020603050405020304" pitchFamily="18" charset="0"/>
              </a:rPr>
              <a:t> ở 3 </a:t>
            </a:r>
            <a:r>
              <a:rPr lang="en-US" sz="2400" b="1" i="1" dirty="0" err="1">
                <a:solidFill>
                  <a:schemeClr val="tx2">
                    <a:lumMod val="50000"/>
                  </a:schemeClr>
                </a:solidFill>
                <a:latin typeface="Times" panose="02020603050405020304" pitchFamily="18" charset="0"/>
                <a:cs typeface="Times" panose="02020603050405020304" pitchFamily="18" charset="0"/>
              </a:rPr>
              <a:t>tầng</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nước</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khác</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nhau</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sẽ</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có</a:t>
            </a:r>
            <a:r>
              <a:rPr lang="en-US" sz="2400" b="1" i="1" dirty="0">
                <a:solidFill>
                  <a:schemeClr val="tx2">
                    <a:lumMod val="50000"/>
                  </a:schemeClr>
                </a:solidFill>
                <a:latin typeface="Times" panose="02020603050405020304" pitchFamily="18" charset="0"/>
                <a:cs typeface="Times" panose="02020603050405020304" pitchFamily="18" charset="0"/>
              </a:rPr>
              <a:t> 3 </a:t>
            </a:r>
            <a:r>
              <a:rPr lang="en-US" sz="2400" b="1" i="1" dirty="0" err="1">
                <a:solidFill>
                  <a:schemeClr val="tx2">
                    <a:lumMod val="50000"/>
                  </a:schemeClr>
                </a:solidFill>
                <a:latin typeface="Times" panose="02020603050405020304" pitchFamily="18" charset="0"/>
                <a:cs typeface="Times" panose="02020603050405020304" pitchFamily="18" charset="0"/>
              </a:rPr>
              <a:t>kiểu</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hình</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lá</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khác</a:t>
            </a:r>
            <a:r>
              <a:rPr lang="en-US" sz="2400" b="1" i="1" dirty="0">
                <a:solidFill>
                  <a:schemeClr val="tx2">
                    <a:lumMod val="50000"/>
                  </a:schemeClr>
                </a:solidFill>
                <a:latin typeface="Times" panose="02020603050405020304" pitchFamily="18" charset="0"/>
                <a:cs typeface="Times" panose="02020603050405020304" pitchFamily="18" charset="0"/>
              </a:rPr>
              <a:t> </a:t>
            </a:r>
            <a:r>
              <a:rPr lang="en-US" sz="2400" b="1" i="1" dirty="0" err="1">
                <a:solidFill>
                  <a:schemeClr val="tx2">
                    <a:lumMod val="50000"/>
                  </a:schemeClr>
                </a:solidFill>
                <a:latin typeface="Times" panose="02020603050405020304" pitchFamily="18" charset="0"/>
                <a:cs typeface="Times" panose="02020603050405020304" pitchFamily="18" charset="0"/>
              </a:rPr>
              <a:t>nhau</a:t>
            </a:r>
            <a:endParaRPr lang="en-US" sz="2400" b="1" i="1" dirty="0">
              <a:solidFill>
                <a:schemeClr val="tx2">
                  <a:lumMod val="50000"/>
                </a:schemeClr>
              </a:solidFill>
              <a:latin typeface="Times" panose="02020603050405020304" pitchFamily="18" charset="0"/>
              <a:cs typeface="Times" panose="02020603050405020304" pitchFamily="18" charset="0"/>
            </a:endParaRPr>
          </a:p>
        </p:txBody>
      </p:sp>
      <p:grpSp>
        <p:nvGrpSpPr>
          <p:cNvPr id="61" name="Group 60">
            <a:extLst>
              <a:ext uri="{FF2B5EF4-FFF2-40B4-BE49-F238E27FC236}">
                <a16:creationId xmlns:a16="http://schemas.microsoft.com/office/drawing/2014/main" id="{CA1C4E9F-84A5-C556-604E-60FC5765D262}"/>
              </a:ext>
            </a:extLst>
          </p:cNvPr>
          <p:cNvGrpSpPr/>
          <p:nvPr/>
        </p:nvGrpSpPr>
        <p:grpSpPr>
          <a:xfrm>
            <a:off x="724675" y="2731485"/>
            <a:ext cx="1485153" cy="478614"/>
            <a:chOff x="5000676" y="619760"/>
            <a:chExt cx="1897580" cy="611525"/>
          </a:xfrm>
        </p:grpSpPr>
        <p:sp>
          <p:nvSpPr>
            <p:cNvPr id="62"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63"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00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2" presetClass="entr" presetSubtype="4"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 calcmode="lin" valueType="num">
                                      <p:cBhvr additive="base">
                                        <p:cTn id="16" dur="500" fill="hold"/>
                                        <p:tgtEl>
                                          <p:spTgt spid="11266"/>
                                        </p:tgtEl>
                                        <p:attrNameLst>
                                          <p:attrName>ppt_x</p:attrName>
                                        </p:attrNameLst>
                                      </p:cBhvr>
                                      <p:tavLst>
                                        <p:tav tm="0">
                                          <p:val>
                                            <p:strVal val="#ppt_x"/>
                                          </p:val>
                                        </p:tav>
                                        <p:tav tm="100000">
                                          <p:val>
                                            <p:strVal val="#ppt_x"/>
                                          </p:val>
                                        </p:tav>
                                      </p:tavLst>
                                    </p:anim>
                                    <p:anim calcmode="lin" valueType="num">
                                      <p:cBhvr additive="base">
                                        <p:cTn id="17"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circle(in)">
                                      <p:cBhvr>
                                        <p:cTn id="27"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i.cdn01.ru/files/users/images/84/bf/84bfbedb8d80a0cf1afa23c735d2293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71" y="1473212"/>
            <a:ext cx="6879772" cy="538478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5C4F71A2-2E36-AAB8-77AD-47D286AC1D68}"/>
              </a:ext>
            </a:extLst>
          </p:cNvPr>
          <p:cNvSpPr txBox="1">
            <a:spLocks/>
          </p:cNvSpPr>
          <p:nvPr/>
        </p:nvSpPr>
        <p:spPr>
          <a:xfrm>
            <a:off x="713556" y="19972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 SỰ TƯƠNG TÁC GIỮA KIỂU GENE VÀ MÔI TRƯỜNG</a:t>
            </a:r>
            <a:endParaRPr lang="ru-RU" sz="3200" dirty="0">
              <a:gradFill>
                <a:gsLst>
                  <a:gs pos="0">
                    <a:srgbClr val="008EDC"/>
                  </a:gs>
                  <a:gs pos="100000">
                    <a:srgbClr val="D30F64"/>
                  </a:gs>
                </a:gsLst>
                <a:lin ang="0" scaled="1"/>
              </a:gradFill>
            </a:endParaRPr>
          </a:p>
        </p:txBody>
      </p:sp>
      <p:sp>
        <p:nvSpPr>
          <p:cNvPr id="9" name="Rectangle: Rounded Corners 17">
            <a:extLst>
              <a:ext uri="{FF2B5EF4-FFF2-40B4-BE49-F238E27FC236}">
                <a16:creationId xmlns:a16="http://schemas.microsoft.com/office/drawing/2014/main" id="{1BA0A7E7-4095-8F71-6CDD-DFD8B6D411F9}"/>
              </a:ext>
            </a:extLst>
          </p:cNvPr>
          <p:cNvSpPr/>
          <p:nvPr/>
        </p:nvSpPr>
        <p:spPr>
          <a:xfrm>
            <a:off x="726228" y="882212"/>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0" name="Arrow: Pentagon 21">
            <a:extLst>
              <a:ext uri="{FF2B5EF4-FFF2-40B4-BE49-F238E27FC236}">
                <a16:creationId xmlns:a16="http://schemas.microsoft.com/office/drawing/2014/main" id="{201B79B0-A285-F849-0261-E8A34F1C557D}"/>
              </a:ext>
            </a:extLst>
          </p:cNvPr>
          <p:cNvSpPr/>
          <p:nvPr/>
        </p:nvSpPr>
        <p:spPr>
          <a:xfrm>
            <a:off x="0" y="31403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Rectangle 2"/>
          <p:cNvSpPr/>
          <p:nvPr/>
        </p:nvSpPr>
        <p:spPr>
          <a:xfrm>
            <a:off x="7264950" y="1209271"/>
            <a:ext cx="4717142" cy="1815882"/>
          </a:xfrm>
          <a:prstGeom prst="rect">
            <a:avLst/>
          </a:prstGeom>
          <a:ln w="57150">
            <a:noFill/>
          </a:ln>
        </p:spPr>
        <p:txBody>
          <a:bodyPr wrap="square">
            <a:spAutoFit/>
          </a:bodyPr>
          <a:lstStyle/>
          <a:p>
            <a:pPr algn="just"/>
            <a:r>
              <a:rPr lang="vi-VN" sz="2800" dirty="0"/>
              <a:t>Sự thay đổi hình dạng lá của cây rau mác sống ở trong các điều kiện môi trường khác nhau.</a:t>
            </a:r>
            <a:endParaRPr lang="en-US" sz="2800" dirty="0"/>
          </a:p>
        </p:txBody>
      </p:sp>
      <p:cxnSp>
        <p:nvCxnSpPr>
          <p:cNvPr id="17" name="Straight Arrow Connector 16"/>
          <p:cNvCxnSpPr/>
          <p:nvPr/>
        </p:nvCxnSpPr>
        <p:spPr>
          <a:xfrm flipH="1">
            <a:off x="6215686" y="1586797"/>
            <a:ext cx="939858" cy="35443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7118520">
            <a:off x="6120094" y="3353551"/>
            <a:ext cx="1880924" cy="646331"/>
          </a:xfrm>
          <a:prstGeom prst="rect">
            <a:avLst/>
          </a:prstGeom>
          <a:noFill/>
        </p:spPr>
        <p:txBody>
          <a:bodyPr wrap="square" rtlCol="0">
            <a:spAutoFit/>
          </a:bodyPr>
          <a:lstStyle/>
          <a:p>
            <a:r>
              <a:rPr lang="en-US" dirty="0" err="1"/>
              <a:t>Mọc</a:t>
            </a:r>
            <a:r>
              <a:rPr lang="en-US" dirty="0"/>
              <a:t> </a:t>
            </a:r>
            <a:r>
              <a:rPr lang="en-US" dirty="0" err="1"/>
              <a:t>trong</a:t>
            </a:r>
            <a:r>
              <a:rPr lang="en-US" dirty="0"/>
              <a:t> </a:t>
            </a:r>
            <a:r>
              <a:rPr lang="en-US" dirty="0" err="1"/>
              <a:t>nước</a:t>
            </a:r>
            <a:r>
              <a:rPr lang="en-US" dirty="0"/>
              <a:t>: </a:t>
            </a:r>
            <a:r>
              <a:rPr lang="en-US" dirty="0" err="1"/>
              <a:t>lá</a:t>
            </a:r>
            <a:r>
              <a:rPr lang="en-US" dirty="0"/>
              <a:t> </a:t>
            </a:r>
            <a:r>
              <a:rPr lang="en-US" dirty="0" err="1"/>
              <a:t>hình</a:t>
            </a:r>
            <a:r>
              <a:rPr lang="en-US" dirty="0"/>
              <a:t> </a:t>
            </a:r>
            <a:r>
              <a:rPr lang="en-US" dirty="0" err="1"/>
              <a:t>bản</a:t>
            </a:r>
            <a:r>
              <a:rPr lang="en-US" dirty="0"/>
              <a:t> </a:t>
            </a:r>
            <a:r>
              <a:rPr lang="en-US" dirty="0" err="1"/>
              <a:t>dài</a:t>
            </a:r>
            <a:endParaRPr lang="en-US" dirty="0"/>
          </a:p>
        </p:txBody>
      </p:sp>
      <p:cxnSp>
        <p:nvCxnSpPr>
          <p:cNvPr id="25" name="Straight Arrow Connector 24"/>
          <p:cNvCxnSpPr/>
          <p:nvPr/>
        </p:nvCxnSpPr>
        <p:spPr>
          <a:xfrm flipH="1">
            <a:off x="2467429" y="1473212"/>
            <a:ext cx="4688115" cy="11367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542972" y="1473213"/>
            <a:ext cx="2612573" cy="22035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0749814">
            <a:off x="2562778" y="1680476"/>
            <a:ext cx="3895677" cy="369332"/>
          </a:xfrm>
          <a:prstGeom prst="rect">
            <a:avLst/>
          </a:prstGeom>
          <a:noFill/>
        </p:spPr>
        <p:txBody>
          <a:bodyPr wrap="square" rtlCol="0">
            <a:spAutoFit/>
          </a:bodyPr>
          <a:lstStyle/>
          <a:p>
            <a:r>
              <a:rPr lang="en-US" dirty="0" err="1"/>
              <a:t>Mọc</a:t>
            </a:r>
            <a:r>
              <a:rPr lang="en-US" dirty="0"/>
              <a:t> </a:t>
            </a:r>
            <a:r>
              <a:rPr lang="en-US" dirty="0" err="1"/>
              <a:t>trong</a:t>
            </a:r>
            <a:r>
              <a:rPr lang="en-US" dirty="0"/>
              <a:t> </a:t>
            </a:r>
            <a:r>
              <a:rPr lang="en-US" dirty="0" err="1"/>
              <a:t>nước</a:t>
            </a:r>
            <a:r>
              <a:rPr lang="en-US" dirty="0"/>
              <a:t>: </a:t>
            </a:r>
            <a:r>
              <a:rPr lang="en-US" dirty="0" err="1"/>
              <a:t>lá</a:t>
            </a:r>
            <a:r>
              <a:rPr lang="en-US" dirty="0"/>
              <a:t> </a:t>
            </a:r>
            <a:r>
              <a:rPr lang="en-US" dirty="0" err="1"/>
              <a:t>hình</a:t>
            </a:r>
            <a:r>
              <a:rPr lang="en-US" dirty="0"/>
              <a:t> </a:t>
            </a:r>
            <a:r>
              <a:rPr lang="en-US" dirty="0" err="1"/>
              <a:t>bản</a:t>
            </a:r>
            <a:r>
              <a:rPr lang="en-US" dirty="0"/>
              <a:t> </a:t>
            </a:r>
            <a:r>
              <a:rPr lang="en-US" dirty="0" err="1"/>
              <a:t>dài</a:t>
            </a:r>
            <a:endParaRPr lang="en-US" dirty="0"/>
          </a:p>
        </p:txBody>
      </p:sp>
      <p:sp>
        <p:nvSpPr>
          <p:cNvPr id="28" name="TextBox 27"/>
          <p:cNvSpPr txBox="1"/>
          <p:nvPr/>
        </p:nvSpPr>
        <p:spPr>
          <a:xfrm rot="19164936">
            <a:off x="4836120" y="2548561"/>
            <a:ext cx="2484810" cy="584775"/>
          </a:xfrm>
          <a:prstGeom prst="rect">
            <a:avLst/>
          </a:prstGeom>
          <a:noFill/>
        </p:spPr>
        <p:txBody>
          <a:bodyPr wrap="square" rtlCol="0">
            <a:spAutoFit/>
          </a:bodyPr>
          <a:lstStyle/>
          <a:p>
            <a:r>
              <a:rPr lang="vi-VN" sz="1600" dirty="0"/>
              <a:t>Mọc trên mặt nước:</a:t>
            </a:r>
          </a:p>
          <a:p>
            <a:r>
              <a:rPr lang="vi-VN" sz="1600" dirty="0"/>
              <a:t>lá lớn, to, hơi tròn</a:t>
            </a:r>
            <a:endParaRPr lang="en-US" sz="1600" dirty="0"/>
          </a:p>
        </p:txBody>
      </p:sp>
    </p:spTree>
    <p:extLst>
      <p:ext uri="{BB962C8B-B14F-4D97-AF65-F5344CB8AC3E}">
        <p14:creationId xmlns:p14="http://schemas.microsoft.com/office/powerpoint/2010/main" val="426631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1" presetClass="exit" presetSubtype="0" fill="hold" nodeType="withEffect">
                                  <p:stCondLst>
                                    <p:cond delay="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right)">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4" grpId="1"/>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6522353" y="2129991"/>
            <a:ext cx="5135701" cy="2801257"/>
          </a:xfrm>
          <a:prstGeom prst="rect">
            <a:avLst/>
          </a:prstGeom>
          <a:solidFill>
            <a:schemeClr val="bg1"/>
          </a:solidFill>
          <a:ln w="76200" cap="flat">
            <a:solidFill>
              <a:schemeClr val="tx1"/>
            </a:solidFill>
            <a:prstDash val="solid"/>
            <a:miter/>
          </a:ln>
        </p:spPr>
        <p:txBody>
          <a:bodyPr rtlCol="0" anchor="ctr"/>
          <a:lstStyle/>
          <a:p>
            <a:pPr algn="l"/>
            <a:endParaRPr lang="en-US" dirty="0"/>
          </a:p>
        </p:txBody>
      </p:sp>
      <p:sp>
        <p:nvSpPr>
          <p:cNvPr id="7" name="Title 3">
            <a:extLst>
              <a:ext uri="{FF2B5EF4-FFF2-40B4-BE49-F238E27FC236}">
                <a16:creationId xmlns:a16="http://schemas.microsoft.com/office/drawing/2014/main" id="{5C4F71A2-2E36-AAB8-77AD-47D286AC1D68}"/>
              </a:ext>
            </a:extLst>
          </p:cNvPr>
          <p:cNvSpPr txBox="1">
            <a:spLocks/>
          </p:cNvSpPr>
          <p:nvPr/>
        </p:nvSpPr>
        <p:spPr>
          <a:xfrm>
            <a:off x="713556" y="19972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 SỰ TƯƠNG TÁC GIỮA KIỂU GENE VÀ MÔI TRƯỜNG</a:t>
            </a:r>
            <a:endParaRPr lang="ru-RU" sz="3200" dirty="0">
              <a:gradFill>
                <a:gsLst>
                  <a:gs pos="0">
                    <a:srgbClr val="008EDC"/>
                  </a:gs>
                  <a:gs pos="100000">
                    <a:srgbClr val="D30F64"/>
                  </a:gs>
                </a:gsLst>
                <a:lin ang="0" scaled="1"/>
              </a:gradFill>
            </a:endParaRPr>
          </a:p>
        </p:txBody>
      </p:sp>
      <p:sp>
        <p:nvSpPr>
          <p:cNvPr id="8" name="Rectangle: Rounded Corners 17">
            <a:extLst>
              <a:ext uri="{FF2B5EF4-FFF2-40B4-BE49-F238E27FC236}">
                <a16:creationId xmlns:a16="http://schemas.microsoft.com/office/drawing/2014/main" id="{1BA0A7E7-4095-8F71-6CDD-DFD8B6D411F9}"/>
              </a:ext>
            </a:extLst>
          </p:cNvPr>
          <p:cNvSpPr/>
          <p:nvPr/>
        </p:nvSpPr>
        <p:spPr>
          <a:xfrm>
            <a:off x="726228" y="882212"/>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9" name="Arrow: Pentagon 21">
            <a:extLst>
              <a:ext uri="{FF2B5EF4-FFF2-40B4-BE49-F238E27FC236}">
                <a16:creationId xmlns:a16="http://schemas.microsoft.com/office/drawing/2014/main" id="{201B79B0-A285-F849-0261-E8A34F1C557D}"/>
              </a:ext>
            </a:extLst>
          </p:cNvPr>
          <p:cNvSpPr/>
          <p:nvPr/>
        </p:nvSpPr>
        <p:spPr>
          <a:xfrm>
            <a:off x="0" y="31403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TextBox 2"/>
          <p:cNvSpPr txBox="1"/>
          <p:nvPr/>
        </p:nvSpPr>
        <p:spPr>
          <a:xfrm>
            <a:off x="3444781" y="1297044"/>
            <a:ext cx="5631543" cy="707886"/>
          </a:xfrm>
          <a:prstGeom prst="rect">
            <a:avLst/>
          </a:prstGeom>
          <a:noFill/>
        </p:spPr>
        <p:txBody>
          <a:bodyPr wrap="square" rtlCol="0">
            <a:spAutoFit/>
          </a:bodyPr>
          <a:lstStyle/>
          <a:p>
            <a:pPr algn="ctr"/>
            <a:r>
              <a:rPr lang="en-US" sz="4000" b="1" dirty="0">
                <a:solidFill>
                  <a:srgbClr val="AC29FF"/>
                </a:solidFill>
              </a:rPr>
              <a:t>HOA ANH THẢO</a:t>
            </a:r>
          </a:p>
        </p:txBody>
      </p:sp>
      <p:pic>
        <p:nvPicPr>
          <p:cNvPr id="2050" name="Picture 2" descr="https://encrypted-tbn2.gstatic.com/images?q=tbn:ANd9GcTEkw6zj76pCBmW2v-jO3yDqR1OFh-hzMXj-40hgriTVIvKX8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726" y="230198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encrypted-tbn1.gstatic.com/images?q=tbn:ANd9GcSRIpjghdWDnkHaXB8BqWyeu_9zcCGbxFMAMETKlVl2Z7_kMh4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058" y="2301988"/>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8781592" y="3505813"/>
            <a:ext cx="532134"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426" y="2120636"/>
            <a:ext cx="5135701" cy="2801257"/>
          </a:xfrm>
          <a:prstGeom prst="rect">
            <a:avLst/>
          </a:prstGeom>
          <a:solidFill>
            <a:schemeClr val="bg1"/>
          </a:solidFill>
          <a:ln w="76200" cap="flat">
            <a:solidFill>
              <a:schemeClr val="tx1"/>
            </a:solidFill>
            <a:prstDash val="solid"/>
            <a:miter/>
          </a:ln>
        </p:spPr>
        <p:txBody>
          <a:bodyPr rtlCol="0" anchor="ctr"/>
          <a:lstStyle/>
          <a:p>
            <a:pPr algn="l"/>
            <a:endParaRPr lang="en-US" dirty="0"/>
          </a:p>
        </p:txBody>
      </p:sp>
      <p:pic>
        <p:nvPicPr>
          <p:cNvPr id="18" name="Picture 2" descr="https://encrypted-tbn2.gstatic.com/images?q=tbn:ANd9GcTEkw6zj76pCBmW2v-jO3yDqR1OFh-hzMXj-40hgriTVIvKX8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208" y="2424896"/>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a:off x="2696665" y="3496458"/>
            <a:ext cx="532134"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https://encrypted-tbn2.gstatic.com/images?q=tbn:ANd9GcTEkw6zj76pCBmW2v-jO3yDqR1OFh-hzMXj-40hgriTVIvKX8v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69" y="2449701"/>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H="1">
            <a:off x="2696665" y="3648858"/>
            <a:ext cx="479601"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6778897" y="4445112"/>
                <a:ext cx="2493824" cy="461665"/>
              </a:xfrm>
              <a:prstGeom prst="rect">
                <a:avLst/>
              </a:prstGeom>
              <a:noFill/>
            </p:spPr>
            <p:txBody>
              <a:bodyPr wrap="square" rtlCol="0">
                <a:spAutoFit/>
              </a:bodyPr>
              <a:lstStyle/>
              <a:p>
                <a:r>
                  <a:rPr lang="en-US" sz="2400" dirty="0">
                    <a:latin typeface="+mj-lt"/>
                  </a:rPr>
                  <a:t>Trồng ở </a:t>
                </a:r>
                <a14:m>
                  <m:oMath xmlns:m="http://schemas.openxmlformats.org/officeDocument/2006/math">
                    <m:r>
                      <a:rPr lang="en-US" sz="2400">
                        <a:latin typeface="Cambria Math" panose="02040503050406030204" pitchFamily="18" charset="0"/>
                      </a:rPr>
                      <m:t>35℃</m:t>
                    </m:r>
                  </m:oMath>
                </a14:m>
                <a:endParaRPr lang="en-US" sz="2400" dirty="0">
                  <a:latin typeface="+mj-lt"/>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778897" y="4445112"/>
                <a:ext cx="2493824" cy="461665"/>
              </a:xfrm>
              <a:prstGeom prst="rect">
                <a:avLst/>
              </a:prstGeom>
              <a:blipFill rotWithShape="0">
                <a:blip r:embed="rId5"/>
                <a:stretch>
                  <a:fillRect l="-3667"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9313726" y="4445112"/>
                <a:ext cx="2493824" cy="461665"/>
              </a:xfrm>
              <a:prstGeom prst="rect">
                <a:avLst/>
              </a:prstGeom>
              <a:noFill/>
            </p:spPr>
            <p:txBody>
              <a:bodyPr wrap="square" rtlCol="0">
                <a:spAutoFit/>
              </a:bodyPr>
              <a:lstStyle/>
              <a:p>
                <a:r>
                  <a:rPr lang="en-US" sz="2400" dirty="0">
                    <a:latin typeface="+mj-lt"/>
                  </a:rPr>
                  <a:t>Trồng ở </a:t>
                </a:r>
                <a14:m>
                  <m:oMath xmlns:m="http://schemas.openxmlformats.org/officeDocument/2006/math">
                    <m:r>
                      <a:rPr lang="en-US" sz="2400">
                        <a:latin typeface="Cambria Math" panose="02040503050406030204" pitchFamily="18" charset="0"/>
                      </a:rPr>
                      <m:t>20℃</m:t>
                    </m:r>
                  </m:oMath>
                </a14:m>
                <a:endParaRPr lang="en-US" sz="2400" dirty="0">
                  <a:latin typeface="+mj-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9313726" y="4445112"/>
                <a:ext cx="2493824" cy="461665"/>
              </a:xfrm>
              <a:prstGeom prst="rect">
                <a:avLst/>
              </a:prstGeom>
              <a:blipFill rotWithShape="0">
                <a:blip r:embed="rId6"/>
                <a:stretch>
                  <a:fillRect l="-3912"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94784" y="4393929"/>
                <a:ext cx="2493824" cy="461665"/>
              </a:xfrm>
              <a:prstGeom prst="rect">
                <a:avLst/>
              </a:prstGeom>
              <a:noFill/>
            </p:spPr>
            <p:txBody>
              <a:bodyPr wrap="square" rtlCol="0">
                <a:spAutoFit/>
              </a:bodyPr>
              <a:lstStyle/>
              <a:p>
                <a:r>
                  <a:rPr lang="en-US" sz="2400" dirty="0">
                    <a:latin typeface="+mj-lt"/>
                  </a:rPr>
                  <a:t>Trồng ở </a:t>
                </a:r>
                <a14:m>
                  <m:oMath xmlns:m="http://schemas.openxmlformats.org/officeDocument/2006/math">
                    <m:r>
                      <a:rPr lang="en-US" sz="2400">
                        <a:latin typeface="Cambria Math" panose="02040503050406030204" pitchFamily="18" charset="0"/>
                      </a:rPr>
                      <m:t>20℃</m:t>
                    </m:r>
                  </m:oMath>
                </a14:m>
                <a:endParaRPr lang="en-US" sz="2400" dirty="0">
                  <a:latin typeface="+mj-l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4784" y="4393929"/>
                <a:ext cx="2493824" cy="461665"/>
              </a:xfrm>
              <a:prstGeom prst="rect">
                <a:avLst/>
              </a:prstGeom>
              <a:blipFill rotWithShape="0">
                <a:blip r:embed="rId7"/>
                <a:stretch>
                  <a:fillRect l="-3912"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3570515" y="4393929"/>
                <a:ext cx="2493824" cy="461665"/>
              </a:xfrm>
              <a:prstGeom prst="rect">
                <a:avLst/>
              </a:prstGeom>
              <a:noFill/>
            </p:spPr>
            <p:txBody>
              <a:bodyPr wrap="square" rtlCol="0">
                <a:spAutoFit/>
              </a:bodyPr>
              <a:lstStyle/>
              <a:p>
                <a:r>
                  <a:rPr lang="en-US" sz="2400" dirty="0">
                    <a:latin typeface="+mj-lt"/>
                  </a:rPr>
                  <a:t>Trồng ở </a:t>
                </a:r>
                <a14:m>
                  <m:oMath xmlns:m="http://schemas.openxmlformats.org/officeDocument/2006/math">
                    <m:r>
                      <a:rPr lang="en-US" sz="2400">
                        <a:latin typeface="Cambria Math" panose="02040503050406030204" pitchFamily="18" charset="0"/>
                      </a:rPr>
                      <m:t>20℃</m:t>
                    </m:r>
                  </m:oMath>
                </a14:m>
                <a:endParaRPr lang="en-US" sz="2400" dirty="0">
                  <a:latin typeface="+mj-lt"/>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570515" y="4393929"/>
                <a:ext cx="2493824" cy="461665"/>
              </a:xfrm>
              <a:prstGeom prst="rect">
                <a:avLst/>
              </a:prstGeom>
              <a:blipFill rotWithShape="0">
                <a:blip r:embed="rId8"/>
                <a:stretch>
                  <a:fillRect l="-3912" t="-9211" b="-30263"/>
                </a:stretch>
              </a:blipFill>
            </p:spPr>
            <p:txBody>
              <a:bodyPr/>
              <a:lstStyle/>
              <a:p>
                <a:r>
                  <a:rPr lang="en-US">
                    <a:noFill/>
                  </a:rPr>
                  <a:t> </a:t>
                </a:r>
              </a:p>
            </p:txBody>
          </p:sp>
        </mc:Fallback>
      </mc:AlternateContent>
      <p:sp>
        <p:nvSpPr>
          <p:cNvPr id="13" name="Rectangle 12"/>
          <p:cNvSpPr/>
          <p:nvPr/>
        </p:nvSpPr>
        <p:spPr>
          <a:xfrm>
            <a:off x="1124834" y="5587476"/>
            <a:ext cx="10332017" cy="830997"/>
          </a:xfrm>
          <a:prstGeom prst="rect">
            <a:avLst/>
          </a:prstGeom>
        </p:spPr>
        <p:txBody>
          <a:bodyPr wrap="square">
            <a:spAutoFit/>
          </a:bodyPr>
          <a:lstStyle/>
          <a:p>
            <a:pPr algn="just"/>
            <a:r>
              <a:rPr lang="vi-VN" sz="2400" b="1" i="1" dirty="0">
                <a:solidFill>
                  <a:srgbClr val="FF0000"/>
                </a:solidFill>
                <a:latin typeface="+mj-lt"/>
              </a:rPr>
              <a:t>Nhiệt độ môi trường có thể tác động tạo ra một kiểu hình giống hệt kiểu hình của một loại kiểu gene khác.</a:t>
            </a:r>
            <a:endParaRPr lang="en-US" sz="2400" b="1" i="1" dirty="0">
              <a:solidFill>
                <a:srgbClr val="FF0000"/>
              </a:solidFill>
              <a:latin typeface="+mj-lt"/>
            </a:endParaRPr>
          </a:p>
        </p:txBody>
      </p:sp>
      <p:sp>
        <p:nvSpPr>
          <p:cNvPr id="14" name="TextBox 13"/>
          <p:cNvSpPr txBox="1"/>
          <p:nvPr/>
        </p:nvSpPr>
        <p:spPr>
          <a:xfrm>
            <a:off x="2124053" y="2248142"/>
            <a:ext cx="2892923" cy="369332"/>
          </a:xfrm>
          <a:prstGeom prst="rect">
            <a:avLst/>
          </a:prstGeom>
          <a:noFill/>
        </p:spPr>
        <p:txBody>
          <a:bodyPr wrap="square" rtlCol="0">
            <a:spAutoFit/>
          </a:bodyPr>
          <a:lstStyle/>
          <a:p>
            <a:r>
              <a:rPr lang="en-US" dirty="0" err="1"/>
              <a:t>Kiểu</a:t>
            </a:r>
            <a:r>
              <a:rPr lang="en-US" dirty="0"/>
              <a:t> gene AA</a:t>
            </a:r>
          </a:p>
        </p:txBody>
      </p:sp>
      <p:sp>
        <p:nvSpPr>
          <p:cNvPr id="30" name="TextBox 29"/>
          <p:cNvSpPr txBox="1"/>
          <p:nvPr/>
        </p:nvSpPr>
        <p:spPr>
          <a:xfrm>
            <a:off x="8393528" y="2252228"/>
            <a:ext cx="2892923" cy="369332"/>
          </a:xfrm>
          <a:prstGeom prst="rect">
            <a:avLst/>
          </a:prstGeom>
          <a:noFill/>
        </p:spPr>
        <p:txBody>
          <a:bodyPr wrap="square" rtlCol="0">
            <a:spAutoFit/>
          </a:bodyPr>
          <a:lstStyle/>
          <a:p>
            <a:r>
              <a:rPr lang="en-US" dirty="0" err="1"/>
              <a:t>Kiểu</a:t>
            </a:r>
            <a:r>
              <a:rPr lang="en-US" dirty="0"/>
              <a:t> gene AA</a:t>
            </a:r>
          </a:p>
        </p:txBody>
      </p:sp>
      <p:pic>
        <p:nvPicPr>
          <p:cNvPr id="2062" name="Picture 14" descr="2,094 Curved Arrow Png Royalty-Free Photos and Stock Images | Shutterstock"/>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91005">
            <a:off x="8331" y="4836238"/>
            <a:ext cx="1290896" cy="129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72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500"/>
                                        <p:tgtEl>
                                          <p:spTgt spid="2050"/>
                                        </p:tgtEl>
                                      </p:cBhvr>
                                    </p:animEffect>
                                  </p:childTnLst>
                                </p:cTn>
                              </p:par>
                              <p:par>
                                <p:cTn id="46" presetID="10" presetClass="entr" presetSubtype="0" fill="hold" nodeType="withEffect">
                                  <p:stCondLst>
                                    <p:cond delay="0"/>
                                  </p:stCondLst>
                                  <p:childTnLst>
                                    <p:set>
                                      <p:cBhvr>
                                        <p:cTn id="47" dur="1" fill="hold">
                                          <p:stCondLst>
                                            <p:cond delay="0"/>
                                          </p:stCondLst>
                                        </p:cTn>
                                        <p:tgtEl>
                                          <p:spTgt spid="2058"/>
                                        </p:tgtEl>
                                        <p:attrNameLst>
                                          <p:attrName>style.visibility</p:attrName>
                                        </p:attrNameLst>
                                      </p:cBhvr>
                                      <p:to>
                                        <p:strVal val="visible"/>
                                      </p:to>
                                    </p:set>
                                    <p:animEffect transition="in" filter="fade">
                                      <p:cBhvr>
                                        <p:cTn id="48" dur="500"/>
                                        <p:tgtEl>
                                          <p:spTgt spid="2058"/>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062"/>
                                        </p:tgtEl>
                                        <p:attrNameLst>
                                          <p:attrName>style.visibility</p:attrName>
                                        </p:attrNameLst>
                                      </p:cBhvr>
                                      <p:to>
                                        <p:strVal val="visible"/>
                                      </p:to>
                                    </p:set>
                                    <p:animEffect transition="in" filter="wipe(up)">
                                      <p:cBhvr>
                                        <p:cTn id="62" dur="500"/>
                                        <p:tgtEl>
                                          <p:spTgt spid="206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randombar(horizontal)">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7" grpId="0" animBg="1"/>
      <p:bldP spid="12" grpId="0"/>
      <p:bldP spid="25" grpId="0"/>
      <p:bldP spid="26" grpId="0"/>
      <p:bldP spid="27" grpId="0"/>
      <p:bldP spid="13" grpId="0"/>
      <p:bldP spid="14"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ular Callout 4"/>
          <p:cNvSpPr/>
          <p:nvPr/>
        </p:nvSpPr>
        <p:spPr>
          <a:xfrm>
            <a:off x="604043" y="876980"/>
            <a:ext cx="6971166" cy="4144963"/>
          </a:xfrm>
          <a:prstGeom prst="wedgeRoundRectCallout">
            <a:avLst>
              <a:gd name="adj1" fmla="val 62720"/>
              <a:gd name="adj2" fmla="val -14145"/>
              <a:gd name="adj3" fmla="val 16667"/>
            </a:avLst>
          </a:prstGeom>
          <a:noFill/>
          <a:ln w="12700" cap="flat">
            <a:solidFill>
              <a:schemeClr val="accent1">
                <a:lumMod val="75000"/>
              </a:schemeClr>
            </a:solidFill>
            <a:prstDash val="solid"/>
            <a:miter/>
          </a:ln>
        </p:spPr>
        <p:txBody>
          <a:bodyPr rtlCol="0" anchor="ctr"/>
          <a:lstStyle/>
          <a:p>
            <a:pPr algn="l"/>
            <a:endParaRPr lang="en-US" dirty="0"/>
          </a:p>
        </p:txBody>
      </p:sp>
      <p:sp>
        <p:nvSpPr>
          <p:cNvPr id="3" name="Rectangle 2"/>
          <p:cNvSpPr/>
          <p:nvPr/>
        </p:nvSpPr>
        <p:spPr>
          <a:xfrm>
            <a:off x="439963" y="1575334"/>
            <a:ext cx="7299325" cy="2748253"/>
          </a:xfrm>
          <a:prstGeom prst="rect">
            <a:avLst/>
          </a:prstGeom>
        </p:spPr>
        <p:txBody>
          <a:bodyPr wrap="square">
            <a:spAutoFit/>
          </a:bodyPr>
          <a:lstStyle/>
          <a:p>
            <a:pPr algn="ctr">
              <a:lnSpc>
                <a:spcPct val="150000"/>
              </a:lnSpc>
              <a:defRPr/>
            </a:pPr>
            <a:r>
              <a:rPr lang="en-US" sz="4000" b="1" dirty="0" err="1">
                <a:solidFill>
                  <a:schemeClr val="tx2">
                    <a:lumMod val="75000"/>
                  </a:schemeClr>
                </a:solidFill>
              </a:rPr>
              <a:t>Làm</a:t>
            </a:r>
            <a:r>
              <a:rPr lang="en-US" sz="4000" b="1" dirty="0">
                <a:solidFill>
                  <a:schemeClr val="tx2">
                    <a:lumMod val="75000"/>
                  </a:schemeClr>
                </a:solidFill>
              </a:rPr>
              <a:t> </a:t>
            </a:r>
            <a:r>
              <a:rPr lang="en-US" sz="4000" b="1" dirty="0" err="1">
                <a:solidFill>
                  <a:schemeClr val="tx2">
                    <a:lumMod val="75000"/>
                  </a:schemeClr>
                </a:solidFill>
              </a:rPr>
              <a:t>thế</a:t>
            </a:r>
            <a:r>
              <a:rPr lang="en-US" sz="4000" b="1" dirty="0">
                <a:solidFill>
                  <a:schemeClr val="tx2">
                    <a:lumMod val="75000"/>
                  </a:schemeClr>
                </a:solidFill>
              </a:rPr>
              <a:t> </a:t>
            </a:r>
            <a:r>
              <a:rPr lang="en-US" sz="4000" b="1" dirty="0" err="1">
                <a:solidFill>
                  <a:schemeClr val="tx2">
                    <a:lumMod val="75000"/>
                  </a:schemeClr>
                </a:solidFill>
              </a:rPr>
              <a:t>nào</a:t>
            </a:r>
            <a:r>
              <a:rPr lang="en-US" sz="4000" b="1" dirty="0">
                <a:solidFill>
                  <a:schemeClr val="tx2">
                    <a:lumMod val="75000"/>
                  </a:schemeClr>
                </a:solidFill>
              </a:rPr>
              <a:t> </a:t>
            </a:r>
            <a:r>
              <a:rPr lang="en-US" sz="4000" b="1" dirty="0" err="1">
                <a:solidFill>
                  <a:schemeClr val="tx2">
                    <a:lumMod val="75000"/>
                  </a:schemeClr>
                </a:solidFill>
              </a:rPr>
              <a:t>để</a:t>
            </a:r>
            <a:r>
              <a:rPr lang="en-US" sz="4000" b="1" dirty="0">
                <a:solidFill>
                  <a:schemeClr val="tx2">
                    <a:lumMod val="75000"/>
                  </a:schemeClr>
                </a:solidFill>
              </a:rPr>
              <a:t> </a:t>
            </a:r>
            <a:r>
              <a:rPr lang="en-US" sz="4000" b="1" dirty="0" err="1">
                <a:solidFill>
                  <a:schemeClr val="tx2">
                    <a:lumMod val="75000"/>
                  </a:schemeClr>
                </a:solidFill>
              </a:rPr>
              <a:t>cùng</a:t>
            </a:r>
            <a:r>
              <a:rPr lang="en-US" sz="4000" b="1" dirty="0">
                <a:solidFill>
                  <a:schemeClr val="tx2">
                    <a:lumMod val="75000"/>
                  </a:schemeClr>
                </a:solidFill>
              </a:rPr>
              <a:t> </a:t>
            </a:r>
            <a:r>
              <a:rPr lang="en-US" sz="4000" b="1" dirty="0" err="1">
                <a:solidFill>
                  <a:schemeClr val="tx2">
                    <a:lumMod val="75000"/>
                  </a:schemeClr>
                </a:solidFill>
              </a:rPr>
              <a:t>một</a:t>
            </a:r>
            <a:r>
              <a:rPr lang="en-US" sz="4000" b="1" dirty="0">
                <a:solidFill>
                  <a:schemeClr val="tx2">
                    <a:lumMod val="75000"/>
                  </a:schemeClr>
                </a:solidFill>
              </a:rPr>
              <a:t> </a:t>
            </a:r>
            <a:r>
              <a:rPr lang="en-US" sz="4000" b="1" dirty="0" err="1">
                <a:solidFill>
                  <a:schemeClr val="tx2">
                    <a:lumMod val="75000"/>
                  </a:schemeClr>
                </a:solidFill>
              </a:rPr>
              <a:t>kiểu</a:t>
            </a:r>
            <a:r>
              <a:rPr lang="en-US" sz="4000" b="1" dirty="0">
                <a:solidFill>
                  <a:schemeClr val="tx2">
                    <a:lumMod val="75000"/>
                  </a:schemeClr>
                </a:solidFill>
              </a:rPr>
              <a:t> gene </a:t>
            </a:r>
            <a:r>
              <a:rPr lang="en-US" sz="4000" b="1" dirty="0" err="1">
                <a:solidFill>
                  <a:schemeClr val="tx2">
                    <a:lumMod val="75000"/>
                  </a:schemeClr>
                </a:solidFill>
              </a:rPr>
              <a:t>có</a:t>
            </a:r>
            <a:r>
              <a:rPr lang="en-US" sz="4000" b="1" dirty="0">
                <a:solidFill>
                  <a:schemeClr val="tx2">
                    <a:lumMod val="75000"/>
                  </a:schemeClr>
                </a:solidFill>
              </a:rPr>
              <a:t> </a:t>
            </a:r>
            <a:r>
              <a:rPr lang="en-US" sz="4000" b="1" dirty="0" err="1">
                <a:solidFill>
                  <a:schemeClr val="tx2">
                    <a:lumMod val="75000"/>
                  </a:schemeClr>
                </a:solidFill>
              </a:rPr>
              <a:t>thể</a:t>
            </a:r>
            <a:r>
              <a:rPr lang="en-US" sz="4000" b="1" dirty="0">
                <a:solidFill>
                  <a:schemeClr val="tx2">
                    <a:lumMod val="75000"/>
                  </a:schemeClr>
                </a:solidFill>
              </a:rPr>
              <a:t> </a:t>
            </a:r>
            <a:r>
              <a:rPr lang="en-US" sz="4000" b="1" dirty="0" err="1">
                <a:solidFill>
                  <a:schemeClr val="tx2">
                    <a:lumMod val="75000"/>
                  </a:schemeClr>
                </a:solidFill>
              </a:rPr>
              <a:t>dẫn</a:t>
            </a:r>
            <a:r>
              <a:rPr lang="en-US" sz="4000" b="1" dirty="0">
                <a:solidFill>
                  <a:schemeClr val="tx2">
                    <a:lumMod val="75000"/>
                  </a:schemeClr>
                </a:solidFill>
              </a:rPr>
              <a:t> </a:t>
            </a:r>
            <a:r>
              <a:rPr lang="en-US" sz="4000" b="1" dirty="0" err="1">
                <a:solidFill>
                  <a:schemeClr val="tx2">
                    <a:lumMod val="75000"/>
                  </a:schemeClr>
                </a:solidFill>
              </a:rPr>
              <a:t>đến</a:t>
            </a:r>
            <a:r>
              <a:rPr lang="en-US" sz="4000" b="1" dirty="0">
                <a:solidFill>
                  <a:schemeClr val="tx2">
                    <a:lumMod val="75000"/>
                  </a:schemeClr>
                </a:solidFill>
              </a:rPr>
              <a:t> </a:t>
            </a:r>
            <a:r>
              <a:rPr lang="en-US" sz="4000" b="1" dirty="0" err="1">
                <a:solidFill>
                  <a:schemeClr val="tx2">
                    <a:lumMod val="75000"/>
                  </a:schemeClr>
                </a:solidFill>
              </a:rPr>
              <a:t>nhiều</a:t>
            </a:r>
            <a:r>
              <a:rPr lang="en-US" sz="4000" b="1" dirty="0">
                <a:solidFill>
                  <a:schemeClr val="tx2">
                    <a:lumMod val="75000"/>
                  </a:schemeClr>
                </a:solidFill>
              </a:rPr>
              <a:t> </a:t>
            </a:r>
            <a:r>
              <a:rPr lang="en-US" sz="4000" b="1" dirty="0" err="1">
                <a:solidFill>
                  <a:schemeClr val="tx2">
                    <a:lumMod val="75000"/>
                  </a:schemeClr>
                </a:solidFill>
              </a:rPr>
              <a:t>kiểu</a:t>
            </a:r>
            <a:r>
              <a:rPr lang="en-US" sz="4000" b="1" dirty="0">
                <a:solidFill>
                  <a:schemeClr val="tx2">
                    <a:lumMod val="75000"/>
                  </a:schemeClr>
                </a:solidFill>
              </a:rPr>
              <a:t> </a:t>
            </a:r>
            <a:r>
              <a:rPr lang="en-US" sz="4000" b="1" dirty="0" err="1">
                <a:solidFill>
                  <a:schemeClr val="tx2">
                    <a:lumMod val="75000"/>
                  </a:schemeClr>
                </a:solidFill>
              </a:rPr>
              <a:t>hình</a:t>
            </a:r>
            <a:r>
              <a:rPr lang="en-US" sz="4000" b="1" dirty="0">
                <a:solidFill>
                  <a:schemeClr val="tx2">
                    <a:lumMod val="75000"/>
                  </a:schemeClr>
                </a:solidFill>
              </a:rPr>
              <a:t> </a:t>
            </a:r>
            <a:r>
              <a:rPr lang="en-US" sz="4000" b="1" dirty="0" err="1">
                <a:solidFill>
                  <a:schemeClr val="tx2">
                    <a:lumMod val="75000"/>
                  </a:schemeClr>
                </a:solidFill>
              </a:rPr>
              <a:t>khác</a:t>
            </a:r>
            <a:r>
              <a:rPr lang="en-US" sz="4000" b="1" dirty="0">
                <a:solidFill>
                  <a:schemeClr val="tx2">
                    <a:lumMod val="75000"/>
                  </a:schemeClr>
                </a:solidFill>
              </a:rPr>
              <a:t> </a:t>
            </a:r>
            <a:r>
              <a:rPr lang="en-US" sz="4000" b="1" dirty="0" err="1">
                <a:solidFill>
                  <a:schemeClr val="tx2">
                    <a:lumMod val="75000"/>
                  </a:schemeClr>
                </a:solidFill>
              </a:rPr>
              <a:t>nhau</a:t>
            </a:r>
            <a:r>
              <a:rPr lang="en-US" sz="4000" b="1" dirty="0">
                <a:solidFill>
                  <a:schemeClr val="tx2">
                    <a:lumMod val="75000"/>
                  </a:schemeClr>
                </a:solidFill>
              </a:rPr>
              <a:t>?</a:t>
            </a:r>
          </a:p>
        </p:txBody>
      </p:sp>
      <p:pic>
        <p:nvPicPr>
          <p:cNvPr id="27652" name="Picture 4" descr="thinking person 7&quot; Illustration - Download for free – Icon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810" y="1386013"/>
            <a:ext cx="4515190" cy="5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41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A6B3BA1-8666-A331-E464-C01C206EADF4}"/>
              </a:ext>
            </a:extLst>
          </p:cNvPr>
          <p:cNvSpPr/>
          <p:nvPr/>
        </p:nvSpPr>
        <p:spPr>
          <a:xfrm>
            <a:off x="1013454" y="1638426"/>
            <a:ext cx="10174863" cy="1481917"/>
          </a:xfrm>
          <a:prstGeom prst="roundRect">
            <a:avLst>
              <a:gd name="adj" fmla="val 3539"/>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4" name="TextBox 3">
            <a:extLst>
              <a:ext uri="{FF2B5EF4-FFF2-40B4-BE49-F238E27FC236}">
                <a16:creationId xmlns:a16="http://schemas.microsoft.com/office/drawing/2014/main" id="{764F2B98-9867-8CA0-A075-979B4AD39155}"/>
              </a:ext>
            </a:extLst>
          </p:cNvPr>
          <p:cNvSpPr txBox="1"/>
          <p:nvPr/>
        </p:nvSpPr>
        <p:spPr>
          <a:xfrm>
            <a:off x="1511012" y="1625451"/>
            <a:ext cx="9231073" cy="1384995"/>
          </a:xfrm>
          <a:prstGeom prst="rect">
            <a:avLst/>
          </a:prstGeom>
          <a:noFill/>
        </p:spPr>
        <p:txBody>
          <a:bodyPr wrap="square" rtlCol="0">
            <a:spAutoFit/>
          </a:bodyPr>
          <a:lstStyle/>
          <a:p>
            <a:pPr algn="just">
              <a:lnSpc>
                <a:spcPct val="150000"/>
              </a:lnSpc>
              <a:defRPr/>
            </a:pPr>
            <a:r>
              <a:rPr lang="en-US" sz="2800" b="1" dirty="0" err="1">
                <a:solidFill>
                  <a:schemeClr val="tx2">
                    <a:lumMod val="75000"/>
                  </a:schemeClr>
                </a:solidFill>
              </a:rPr>
              <a:t>Làm</a:t>
            </a:r>
            <a:r>
              <a:rPr lang="en-US" sz="2800" b="1" dirty="0">
                <a:solidFill>
                  <a:schemeClr val="tx2">
                    <a:lumMod val="75000"/>
                  </a:schemeClr>
                </a:solidFill>
              </a:rPr>
              <a:t> </a:t>
            </a:r>
            <a:r>
              <a:rPr lang="en-US" sz="2800" b="1" dirty="0" err="1">
                <a:solidFill>
                  <a:schemeClr val="tx2">
                    <a:lumMod val="75000"/>
                  </a:schemeClr>
                </a:solidFill>
              </a:rPr>
              <a:t>thế</a:t>
            </a:r>
            <a:r>
              <a:rPr lang="en-US" sz="2800" b="1" dirty="0">
                <a:solidFill>
                  <a:schemeClr val="tx2">
                    <a:lumMod val="75000"/>
                  </a:schemeClr>
                </a:solidFill>
              </a:rPr>
              <a:t> </a:t>
            </a:r>
            <a:r>
              <a:rPr lang="en-US" sz="2800" b="1" dirty="0" err="1">
                <a:solidFill>
                  <a:schemeClr val="tx2">
                    <a:lumMod val="75000"/>
                  </a:schemeClr>
                </a:solidFill>
              </a:rPr>
              <a:t>nào</a:t>
            </a:r>
            <a:r>
              <a:rPr lang="en-US" sz="2800" b="1" dirty="0">
                <a:solidFill>
                  <a:schemeClr val="tx2">
                    <a:lumMod val="75000"/>
                  </a:schemeClr>
                </a:solidFill>
              </a:rPr>
              <a:t> </a:t>
            </a:r>
            <a:r>
              <a:rPr lang="en-US" sz="2800" b="1" dirty="0" err="1">
                <a:solidFill>
                  <a:schemeClr val="tx2">
                    <a:lumMod val="75000"/>
                  </a:schemeClr>
                </a:solidFill>
              </a:rPr>
              <a:t>để</a:t>
            </a:r>
            <a:r>
              <a:rPr lang="en-US" sz="2800" b="1" dirty="0">
                <a:solidFill>
                  <a:schemeClr val="tx2">
                    <a:lumMod val="75000"/>
                  </a:schemeClr>
                </a:solidFill>
              </a:rPr>
              <a:t> </a:t>
            </a:r>
            <a:r>
              <a:rPr lang="en-US" sz="2800" b="1" dirty="0" err="1">
                <a:solidFill>
                  <a:schemeClr val="tx2">
                    <a:lumMod val="75000"/>
                  </a:schemeClr>
                </a:solidFill>
              </a:rPr>
              <a:t>cùng</a:t>
            </a:r>
            <a:r>
              <a:rPr lang="en-US" sz="2800" b="1" dirty="0">
                <a:solidFill>
                  <a:schemeClr val="tx2">
                    <a:lumMod val="75000"/>
                  </a:schemeClr>
                </a:solidFill>
              </a:rPr>
              <a:t> </a:t>
            </a:r>
            <a:r>
              <a:rPr lang="en-US" sz="2800" b="1" dirty="0" err="1">
                <a:solidFill>
                  <a:schemeClr val="tx2">
                    <a:lumMod val="75000"/>
                  </a:schemeClr>
                </a:solidFill>
              </a:rPr>
              <a:t>một</a:t>
            </a:r>
            <a:r>
              <a:rPr lang="en-US" sz="2800" b="1" dirty="0">
                <a:solidFill>
                  <a:schemeClr val="tx2">
                    <a:lumMod val="75000"/>
                  </a:schemeClr>
                </a:solidFill>
              </a:rPr>
              <a:t> </a:t>
            </a:r>
            <a:r>
              <a:rPr lang="en-US" sz="2800" b="1" dirty="0" err="1">
                <a:solidFill>
                  <a:schemeClr val="tx2">
                    <a:lumMod val="75000"/>
                  </a:schemeClr>
                </a:solidFill>
              </a:rPr>
              <a:t>kiểu</a:t>
            </a:r>
            <a:r>
              <a:rPr lang="en-US" sz="2800" b="1" dirty="0">
                <a:solidFill>
                  <a:schemeClr val="tx2">
                    <a:lumMod val="75000"/>
                  </a:schemeClr>
                </a:solidFill>
              </a:rPr>
              <a:t> gene </a:t>
            </a:r>
            <a:r>
              <a:rPr lang="en-US" sz="2800" b="1" dirty="0" err="1">
                <a:solidFill>
                  <a:schemeClr val="tx2">
                    <a:lumMod val="75000"/>
                  </a:schemeClr>
                </a:solidFill>
              </a:rPr>
              <a:t>có</a:t>
            </a:r>
            <a:r>
              <a:rPr lang="en-US" sz="2800" b="1" dirty="0">
                <a:solidFill>
                  <a:schemeClr val="tx2">
                    <a:lumMod val="75000"/>
                  </a:schemeClr>
                </a:solidFill>
              </a:rPr>
              <a:t> </a:t>
            </a:r>
            <a:r>
              <a:rPr lang="en-US" sz="2800" b="1" dirty="0" err="1">
                <a:solidFill>
                  <a:schemeClr val="tx2">
                    <a:lumMod val="75000"/>
                  </a:schemeClr>
                </a:solidFill>
              </a:rPr>
              <a:t>thể</a:t>
            </a:r>
            <a:r>
              <a:rPr lang="en-US" sz="2800" b="1" dirty="0">
                <a:solidFill>
                  <a:schemeClr val="tx2">
                    <a:lumMod val="75000"/>
                  </a:schemeClr>
                </a:solidFill>
              </a:rPr>
              <a:t> </a:t>
            </a:r>
            <a:r>
              <a:rPr lang="en-US" sz="2800" b="1" dirty="0" err="1">
                <a:solidFill>
                  <a:schemeClr val="tx2">
                    <a:lumMod val="75000"/>
                  </a:schemeClr>
                </a:solidFill>
              </a:rPr>
              <a:t>dẫn</a:t>
            </a:r>
            <a:r>
              <a:rPr lang="en-US" sz="2800" b="1" dirty="0">
                <a:solidFill>
                  <a:schemeClr val="tx2">
                    <a:lumMod val="75000"/>
                  </a:schemeClr>
                </a:solidFill>
              </a:rPr>
              <a:t> </a:t>
            </a:r>
            <a:r>
              <a:rPr lang="en-US" sz="2800" b="1" dirty="0" err="1">
                <a:solidFill>
                  <a:schemeClr val="tx2">
                    <a:lumMod val="75000"/>
                  </a:schemeClr>
                </a:solidFill>
              </a:rPr>
              <a:t>đến</a:t>
            </a:r>
            <a:r>
              <a:rPr lang="en-US" sz="2800" b="1" dirty="0">
                <a:solidFill>
                  <a:schemeClr val="tx2">
                    <a:lumMod val="75000"/>
                  </a:schemeClr>
                </a:solidFill>
              </a:rPr>
              <a:t> </a:t>
            </a:r>
            <a:r>
              <a:rPr lang="en-US" sz="2800" b="1" dirty="0" err="1">
                <a:solidFill>
                  <a:schemeClr val="tx2">
                    <a:lumMod val="75000"/>
                  </a:schemeClr>
                </a:solidFill>
              </a:rPr>
              <a:t>nhiều</a:t>
            </a:r>
            <a:r>
              <a:rPr lang="en-US" sz="2800" b="1" dirty="0">
                <a:solidFill>
                  <a:schemeClr val="tx2">
                    <a:lumMod val="75000"/>
                  </a:schemeClr>
                </a:solidFill>
              </a:rPr>
              <a:t> </a:t>
            </a:r>
            <a:r>
              <a:rPr lang="en-US" sz="2800" b="1" dirty="0" err="1">
                <a:solidFill>
                  <a:schemeClr val="tx2">
                    <a:lumMod val="75000"/>
                  </a:schemeClr>
                </a:solidFill>
              </a:rPr>
              <a:t>kiểu</a:t>
            </a:r>
            <a:r>
              <a:rPr lang="en-US" sz="2800" b="1" dirty="0">
                <a:solidFill>
                  <a:schemeClr val="tx2">
                    <a:lumMod val="75000"/>
                  </a:schemeClr>
                </a:solidFill>
              </a:rPr>
              <a:t> </a:t>
            </a:r>
            <a:r>
              <a:rPr lang="en-US" sz="2800" b="1" dirty="0" err="1">
                <a:solidFill>
                  <a:schemeClr val="tx2">
                    <a:lumMod val="75000"/>
                  </a:schemeClr>
                </a:solidFill>
              </a:rPr>
              <a:t>hình</a:t>
            </a:r>
            <a:r>
              <a:rPr lang="en-US" sz="2800" b="1" dirty="0">
                <a:solidFill>
                  <a:schemeClr val="tx2">
                    <a:lumMod val="75000"/>
                  </a:schemeClr>
                </a:solidFill>
              </a:rPr>
              <a:t> </a:t>
            </a:r>
            <a:r>
              <a:rPr lang="en-US" sz="2800" b="1" dirty="0" err="1">
                <a:solidFill>
                  <a:schemeClr val="tx2">
                    <a:lumMod val="75000"/>
                  </a:schemeClr>
                </a:solidFill>
              </a:rPr>
              <a:t>khác</a:t>
            </a:r>
            <a:r>
              <a:rPr lang="en-US" sz="2800" b="1" dirty="0">
                <a:solidFill>
                  <a:schemeClr val="tx2">
                    <a:lumMod val="75000"/>
                  </a:schemeClr>
                </a:solidFill>
              </a:rPr>
              <a:t> </a:t>
            </a:r>
            <a:r>
              <a:rPr lang="en-US" sz="2800" b="1" dirty="0" err="1">
                <a:solidFill>
                  <a:schemeClr val="tx2">
                    <a:lumMod val="75000"/>
                  </a:schemeClr>
                </a:solidFill>
              </a:rPr>
              <a:t>nhau</a:t>
            </a:r>
            <a:r>
              <a:rPr lang="en-US" sz="2800" b="1" dirty="0">
                <a:solidFill>
                  <a:schemeClr val="tx2">
                    <a:lumMod val="75000"/>
                  </a:schemeClr>
                </a:solidFill>
              </a:rPr>
              <a:t>?</a:t>
            </a:r>
          </a:p>
        </p:txBody>
      </p:sp>
      <p:grpSp>
        <p:nvGrpSpPr>
          <p:cNvPr id="5" name="Group 4">
            <a:extLst>
              <a:ext uri="{FF2B5EF4-FFF2-40B4-BE49-F238E27FC236}">
                <a16:creationId xmlns:a16="http://schemas.microsoft.com/office/drawing/2014/main" id="{98C443AA-CB7F-E5DA-346F-76A4D52E8B70}"/>
              </a:ext>
            </a:extLst>
          </p:cNvPr>
          <p:cNvGrpSpPr/>
          <p:nvPr/>
        </p:nvGrpSpPr>
        <p:grpSpPr>
          <a:xfrm>
            <a:off x="713555" y="1466430"/>
            <a:ext cx="693433" cy="646590"/>
            <a:chOff x="990600" y="498177"/>
            <a:chExt cx="1524000" cy="1421051"/>
          </a:xfrm>
        </p:grpSpPr>
        <p:sp>
          <p:nvSpPr>
            <p:cNvPr id="7"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8" name="Picture 7">
              <a:extLst>
                <a:ext uri="{FF2B5EF4-FFF2-40B4-BE49-F238E27FC236}">
                  <a16:creationId xmlns:a16="http://schemas.microsoft.com/office/drawing/2014/main" id="{099F6027-95A4-F721-FB15-2FC8C620E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0" name="Rectangle 9"/>
          <p:cNvSpPr/>
          <p:nvPr/>
        </p:nvSpPr>
        <p:spPr>
          <a:xfrm>
            <a:off x="1008148" y="4518858"/>
            <a:ext cx="10180169" cy="1481175"/>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ctr">
              <a:lnSpc>
                <a:spcPct val="150000"/>
              </a:lnSpc>
            </a:pPr>
            <a:r>
              <a:rPr lang="vi-VN" sz="3200" b="1" i="1" dirty="0">
                <a:solidFill>
                  <a:schemeClr val="tx2">
                    <a:lumMod val="50000"/>
                  </a:schemeClr>
                </a:solidFill>
                <a:latin typeface="Times" panose="02020603050405020304" pitchFamily="18" charset="0"/>
                <a:cs typeface="Times" panose="02020603050405020304" pitchFamily="18" charset="0"/>
              </a:rPr>
              <a:t>Do sự tự điều chỉnh về sinh lí để giúp sinh vật thích nghi với môi trường sống</a:t>
            </a:r>
            <a:endParaRPr lang="en-US" sz="3200" b="1" i="1" dirty="0">
              <a:solidFill>
                <a:schemeClr val="tx2">
                  <a:lumMod val="50000"/>
                </a:schemeClr>
              </a:solidFill>
              <a:latin typeface="Times" panose="02020603050405020304" pitchFamily="18" charset="0"/>
              <a:cs typeface="Times" panose="02020603050405020304" pitchFamily="18" charset="0"/>
            </a:endParaRPr>
          </a:p>
        </p:txBody>
      </p:sp>
      <p:grpSp>
        <p:nvGrpSpPr>
          <p:cNvPr id="11" name="Group 10">
            <a:extLst>
              <a:ext uri="{FF2B5EF4-FFF2-40B4-BE49-F238E27FC236}">
                <a16:creationId xmlns:a16="http://schemas.microsoft.com/office/drawing/2014/main" id="{CA1C4E9F-84A5-C556-604E-60FC5765D262}"/>
              </a:ext>
            </a:extLst>
          </p:cNvPr>
          <p:cNvGrpSpPr/>
          <p:nvPr/>
        </p:nvGrpSpPr>
        <p:grpSpPr>
          <a:xfrm>
            <a:off x="5240196" y="3478475"/>
            <a:ext cx="1716071" cy="553031"/>
            <a:chOff x="5000676" y="619760"/>
            <a:chExt cx="1897580" cy="611525"/>
          </a:xfrm>
        </p:grpSpPr>
        <p:sp>
          <p:nvSpPr>
            <p:cNvPr id="12"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3"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3">
            <a:extLst>
              <a:ext uri="{FF2B5EF4-FFF2-40B4-BE49-F238E27FC236}">
                <a16:creationId xmlns:a16="http://schemas.microsoft.com/office/drawing/2014/main" id="{5C4F71A2-2E36-AAB8-77AD-47D286AC1D68}"/>
              </a:ext>
            </a:extLst>
          </p:cNvPr>
          <p:cNvSpPr txBox="1">
            <a:spLocks/>
          </p:cNvSpPr>
          <p:nvPr/>
        </p:nvSpPr>
        <p:spPr>
          <a:xfrm>
            <a:off x="713556" y="25687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gradFill>
                  <a:gsLst>
                    <a:gs pos="0">
                      <a:srgbClr val="008EDC"/>
                    </a:gs>
                    <a:gs pos="100000">
                      <a:srgbClr val="D30F64"/>
                    </a:gs>
                  </a:gsLst>
                  <a:lin ang="0" scaled="1"/>
                </a:gradFill>
                <a:effectLst/>
                <a:uLnTx/>
                <a:uFillTx/>
                <a:latin typeface="Arial" panose="020B0604020202020204"/>
              </a:rPr>
              <a:t>I. SỰ TƯƠNG TÁC GIỮA KIỂU GENE VÀ MÔI TRƯỜNG</a:t>
            </a:r>
            <a:endParaRPr kumimoji="0" lang="ru-RU" sz="3200" b="1" i="0" u="none" strike="noStrike" kern="1200" cap="none" spc="0" normalizeH="0" baseline="0" noProof="0" dirty="0">
              <a:ln>
                <a:noFill/>
              </a:ln>
              <a:gradFill>
                <a:gsLst>
                  <a:gs pos="0">
                    <a:srgbClr val="008EDC"/>
                  </a:gs>
                  <a:gs pos="100000">
                    <a:srgbClr val="D30F64"/>
                  </a:gs>
                </a:gsLst>
                <a:lin ang="0" scaled="1"/>
              </a:gradFill>
              <a:effectLst/>
              <a:uLnTx/>
              <a:uFillTx/>
              <a:latin typeface="Arial" panose="020B0604020202020204"/>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726228" y="939362"/>
            <a:ext cx="3956649" cy="136095"/>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 name="Arrow: Pentagon 21">
            <a:extLst>
              <a:ext uri="{FF2B5EF4-FFF2-40B4-BE49-F238E27FC236}">
                <a16:creationId xmlns:a16="http://schemas.microsoft.com/office/drawing/2014/main" id="{201B79B0-A285-F849-0261-E8A34F1C557D}"/>
              </a:ext>
            </a:extLst>
          </p:cNvPr>
          <p:cNvSpPr/>
          <p:nvPr/>
        </p:nvSpPr>
        <p:spPr>
          <a:xfrm>
            <a:off x="0" y="371183"/>
            <a:ext cx="589031" cy="417966"/>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7190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 name="Picture 1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r="3683"/>
          <a:stretch/>
        </p:blipFill>
        <p:spPr bwMode="auto">
          <a:xfrm>
            <a:off x="2861461" y="939362"/>
            <a:ext cx="6798184" cy="2786556"/>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66B29F7D-9767-D8EB-A950-3B72F0A099D4}"/>
              </a:ext>
            </a:extLst>
          </p:cNvPr>
          <p:cNvGrpSpPr/>
          <p:nvPr/>
        </p:nvGrpSpPr>
        <p:grpSpPr>
          <a:xfrm>
            <a:off x="1028700" y="3857625"/>
            <a:ext cx="10201275" cy="2743200"/>
            <a:chOff x="5156653" y="4948056"/>
            <a:chExt cx="6944449" cy="1804619"/>
          </a:xfrm>
        </p:grpSpPr>
        <p:sp>
          <p:nvSpPr>
            <p:cNvPr id="48" name="Rectangle: Rounded Corners 14">
              <a:extLst>
                <a:ext uri="{FF2B5EF4-FFF2-40B4-BE49-F238E27FC236}">
                  <a16:creationId xmlns:a16="http://schemas.microsoft.com/office/drawing/2014/main" id="{5D3D5173-7DDC-4DC7-3CC7-8FB86CFE1487}"/>
                </a:ext>
              </a:extLst>
            </p:cNvPr>
            <p:cNvSpPr/>
            <p:nvPr/>
          </p:nvSpPr>
          <p:spPr>
            <a:xfrm>
              <a:off x="5270331" y="5054200"/>
              <a:ext cx="6830771" cy="1698475"/>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49" name="Rectangle: Rounded Corners 15">
              <a:extLst>
                <a:ext uri="{FF2B5EF4-FFF2-40B4-BE49-F238E27FC236}">
                  <a16:creationId xmlns:a16="http://schemas.microsoft.com/office/drawing/2014/main" id="{FAEDF2DE-F306-F473-A068-493FBB9076CE}"/>
                </a:ext>
              </a:extLst>
            </p:cNvPr>
            <p:cNvSpPr/>
            <p:nvPr/>
          </p:nvSpPr>
          <p:spPr>
            <a:xfrm>
              <a:off x="5156653" y="4948056"/>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50" name="TextBox 49">
              <a:extLst>
                <a:ext uri="{FF2B5EF4-FFF2-40B4-BE49-F238E27FC236}">
                  <a16:creationId xmlns:a16="http://schemas.microsoft.com/office/drawing/2014/main" id="{C69EA038-9B0C-C175-761D-7903101FF05A}"/>
                </a:ext>
              </a:extLst>
            </p:cNvPr>
            <p:cNvSpPr txBox="1"/>
            <p:nvPr/>
          </p:nvSpPr>
          <p:spPr>
            <a:xfrm>
              <a:off x="5372545" y="4948056"/>
              <a:ext cx="6338976" cy="1666807"/>
            </a:xfrm>
            <a:prstGeom prst="rect">
              <a:avLst/>
            </a:prstGeom>
            <a:noFill/>
          </p:spPr>
          <p:txBody>
            <a:bodyPr wrap="square">
              <a:spAutoFit/>
            </a:bodyPr>
            <a:lstStyle>
              <a:defPPr>
                <a:defRPr lang="en-US"/>
              </a:defPPr>
              <a:lvl1pPr algn="ctr">
                <a:lnSpc>
                  <a:spcPct val="120000"/>
                </a:lnSpc>
                <a:defRPr sz="2000" b="1"/>
              </a:lvl1pPr>
            </a:lstStyle>
            <a:p>
              <a:pPr algn="just"/>
              <a:r>
                <a:rPr lang="en-US" sz="3200" dirty="0" err="1">
                  <a:solidFill>
                    <a:srgbClr val="00B050"/>
                  </a:solidFill>
                </a:rPr>
                <a:t>Khái</a:t>
              </a:r>
              <a:r>
                <a:rPr lang="en-US" sz="3200" dirty="0">
                  <a:solidFill>
                    <a:srgbClr val="00B050"/>
                  </a:solidFill>
                </a:rPr>
                <a:t> </a:t>
              </a:r>
              <a:r>
                <a:rPr lang="en-US" sz="3200" dirty="0" err="1">
                  <a:solidFill>
                    <a:srgbClr val="00B050"/>
                  </a:solidFill>
                </a:rPr>
                <a:t>niệm</a:t>
              </a:r>
              <a:r>
                <a:rPr lang="en-US" sz="3200" dirty="0">
                  <a:solidFill>
                    <a:srgbClr val="00B050"/>
                  </a:solidFill>
                </a:rPr>
                <a:t>:</a:t>
              </a:r>
              <a:endParaRPr lang="en-US" sz="3200" b="0" dirty="0">
                <a:solidFill>
                  <a:prstClr val="black"/>
                </a:solidFill>
              </a:endParaRPr>
            </a:p>
            <a:p>
              <a:pPr algn="just"/>
              <a:r>
                <a:rPr lang="en-US" sz="3200" b="0" dirty="0">
                  <a:solidFill>
                    <a:prstClr val="black"/>
                  </a:solidFill>
                </a:rPr>
                <a:t>H</a:t>
              </a:r>
              <a:r>
                <a:rPr lang="vi-VN" sz="3200" b="0" dirty="0">
                  <a:solidFill>
                    <a:prstClr val="black"/>
                  </a:solidFill>
                </a:rPr>
                <a:t>iện tượng một kiểu gene có thể thay đổi kiểu hình trước những điều kiện sống khác nhau</a:t>
              </a:r>
              <a:r>
                <a:rPr lang="en-US" sz="3200" b="0" dirty="0">
                  <a:solidFill>
                    <a:prstClr val="black"/>
                  </a:solidFill>
                </a:rPr>
                <a:t> </a:t>
              </a:r>
              <a:r>
                <a:rPr lang="en-US" sz="3200" b="0" dirty="0" err="1">
                  <a:solidFill>
                    <a:prstClr val="black"/>
                  </a:solidFill>
                </a:rPr>
                <a:t>được</a:t>
              </a:r>
              <a:r>
                <a:rPr lang="en-US" sz="3200" b="0" dirty="0">
                  <a:solidFill>
                    <a:prstClr val="black"/>
                  </a:solidFill>
                </a:rPr>
                <a:t> </a:t>
              </a:r>
              <a:r>
                <a:rPr lang="en-US" sz="3200" b="0" dirty="0" err="1">
                  <a:solidFill>
                    <a:prstClr val="black"/>
                  </a:solidFill>
                </a:rPr>
                <a:t>gọi</a:t>
              </a:r>
              <a:r>
                <a:rPr lang="en-US" sz="3200" b="0" dirty="0">
                  <a:solidFill>
                    <a:prstClr val="black"/>
                  </a:solidFill>
                </a:rPr>
                <a:t> </a:t>
              </a:r>
              <a:r>
                <a:rPr lang="en-US" sz="3200" b="0" dirty="0" err="1">
                  <a:solidFill>
                    <a:prstClr val="black"/>
                  </a:solidFill>
                </a:rPr>
                <a:t>là</a:t>
              </a:r>
              <a:r>
                <a:rPr lang="en-US" sz="3200" b="0" dirty="0">
                  <a:solidFill>
                    <a:prstClr val="black"/>
                  </a:solidFill>
                </a:rPr>
                <a:t> </a:t>
              </a:r>
              <a:r>
                <a:rPr lang="en-US" sz="3200" dirty="0" err="1">
                  <a:solidFill>
                    <a:prstClr val="black"/>
                  </a:solidFill>
                </a:rPr>
                <a:t>thường</a:t>
              </a:r>
              <a:r>
                <a:rPr lang="en-US" sz="3200" dirty="0">
                  <a:solidFill>
                    <a:prstClr val="black"/>
                  </a:solidFill>
                </a:rPr>
                <a:t> </a:t>
              </a:r>
              <a:r>
                <a:rPr lang="en-US" sz="3200" dirty="0" err="1">
                  <a:solidFill>
                    <a:prstClr val="black"/>
                  </a:solidFill>
                </a:rPr>
                <a:t>biến</a:t>
              </a:r>
              <a:endParaRPr lang="en-US" sz="3200" b="0" dirty="0">
                <a:solidFill>
                  <a:prstClr val="black"/>
                </a:solidFill>
              </a:endParaRPr>
            </a:p>
          </p:txBody>
        </p:sp>
      </p:grpSp>
      <p:sp>
        <p:nvSpPr>
          <p:cNvPr id="18" name="Title 3">
            <a:extLst>
              <a:ext uri="{FF2B5EF4-FFF2-40B4-BE49-F238E27FC236}">
                <a16:creationId xmlns:a16="http://schemas.microsoft.com/office/drawing/2014/main" id="{5C4F71A2-2E36-AAB8-77AD-47D286AC1D68}"/>
              </a:ext>
            </a:extLst>
          </p:cNvPr>
          <p:cNvSpPr txBox="1">
            <a:spLocks/>
          </p:cNvSpPr>
          <p:nvPr/>
        </p:nvSpPr>
        <p:spPr>
          <a:xfrm>
            <a:off x="713556" y="25687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gradFill>
                  <a:gsLst>
                    <a:gs pos="0">
                      <a:srgbClr val="008EDC"/>
                    </a:gs>
                    <a:gs pos="100000">
                      <a:srgbClr val="D30F64"/>
                    </a:gs>
                  </a:gsLst>
                  <a:lin ang="0" scaled="1"/>
                </a:gradFill>
                <a:effectLst/>
                <a:uLnTx/>
                <a:uFillTx/>
                <a:latin typeface="Arial" panose="020B0604020202020204"/>
              </a:rPr>
              <a:t>I. SỰ TƯƠNG TÁC GIỮA KIỂU GENE VÀ MÔI TRƯỜNG</a:t>
            </a:r>
            <a:endParaRPr kumimoji="0" lang="ru-RU" sz="3200" b="1" i="0" u="none" strike="noStrike" kern="1200" cap="none" spc="0" normalizeH="0" baseline="0" noProof="0" dirty="0">
              <a:ln>
                <a:noFill/>
              </a:ln>
              <a:gradFill>
                <a:gsLst>
                  <a:gs pos="0">
                    <a:srgbClr val="008EDC"/>
                  </a:gs>
                  <a:gs pos="100000">
                    <a:srgbClr val="D30F64"/>
                  </a:gs>
                </a:gsLst>
                <a:lin ang="0" scaled="1"/>
              </a:gradFill>
              <a:effectLst/>
              <a:uLnTx/>
              <a:uFillTx/>
              <a:latin typeface="Arial" panose="020B0604020202020204"/>
            </a:endParaRPr>
          </a:p>
        </p:txBody>
      </p:sp>
      <p:sp>
        <p:nvSpPr>
          <p:cNvPr id="19" name="Rectangle: Rounded Corners 17">
            <a:extLst>
              <a:ext uri="{FF2B5EF4-FFF2-40B4-BE49-F238E27FC236}">
                <a16:creationId xmlns:a16="http://schemas.microsoft.com/office/drawing/2014/main" id="{1BA0A7E7-4095-8F71-6CDD-DFD8B6D411F9}"/>
              </a:ext>
            </a:extLst>
          </p:cNvPr>
          <p:cNvSpPr/>
          <p:nvPr/>
        </p:nvSpPr>
        <p:spPr>
          <a:xfrm>
            <a:off x="726228" y="939362"/>
            <a:ext cx="3956649" cy="136095"/>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0" name="Arrow: Pentagon 21">
            <a:extLst>
              <a:ext uri="{FF2B5EF4-FFF2-40B4-BE49-F238E27FC236}">
                <a16:creationId xmlns:a16="http://schemas.microsoft.com/office/drawing/2014/main" id="{201B79B0-A285-F849-0261-E8A34F1C557D}"/>
              </a:ext>
            </a:extLst>
          </p:cNvPr>
          <p:cNvSpPr/>
          <p:nvPr/>
        </p:nvSpPr>
        <p:spPr>
          <a:xfrm>
            <a:off x="0" y="371183"/>
            <a:ext cx="589031" cy="417966"/>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57641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9029" y="405594"/>
            <a:ext cx="7962395" cy="830997"/>
          </a:xfrm>
          <a:prstGeom prst="rect">
            <a:avLst/>
          </a:prstGeom>
          <a:noFill/>
        </p:spPr>
        <p:txBody>
          <a:bodyPr wrap="square" lIns="91440" tIns="45720" rIns="91440" bIns="45720">
            <a:spAutoFit/>
          </a:bodyPr>
          <a:lstStyle/>
          <a:p>
            <a:pPr algn="ctr"/>
            <a:r>
              <a:rPr lang="en-US" sz="4800" b="1" dirty="0">
                <a:ln w="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KHỞI ĐỘNG</a:t>
            </a:r>
            <a:endParaRPr lang="en-US" sz="4800" b="1" cap="none" spc="0" dirty="0">
              <a:ln w="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Hình ảnh 2" descr="Cây phù dung (Hibiscus mutabilis) với sắc hoa thay đổi liên tục (buổi sáng hoa nở màu (ảnh 1)">
            <a:extLst>
              <a:ext uri="{FF2B5EF4-FFF2-40B4-BE49-F238E27FC236}">
                <a16:creationId xmlns:a16="http://schemas.microsoft.com/office/drawing/2014/main" id="{F626682D-77E5-4DBE-8620-17424650B4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70991" y="1236591"/>
            <a:ext cx="9382539" cy="4342574"/>
          </a:xfrm>
          <a:prstGeom prst="rect">
            <a:avLst/>
          </a:prstGeom>
          <a:noFill/>
          <a:ln>
            <a:noFill/>
          </a:ln>
        </p:spPr>
      </p:pic>
    </p:spTree>
    <p:extLst>
      <p:ext uri="{BB962C8B-B14F-4D97-AF65-F5344CB8AC3E}">
        <p14:creationId xmlns:p14="http://schemas.microsoft.com/office/powerpoint/2010/main" val="24519068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A6B3BA1-8666-A331-E464-C01C206EADF4}"/>
              </a:ext>
            </a:extLst>
          </p:cNvPr>
          <p:cNvSpPr/>
          <p:nvPr/>
        </p:nvSpPr>
        <p:spPr>
          <a:xfrm>
            <a:off x="1676400" y="1574619"/>
            <a:ext cx="9005351" cy="1647684"/>
          </a:xfrm>
          <a:prstGeom prst="roundRect">
            <a:avLst>
              <a:gd name="adj" fmla="val 6182"/>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4" name="TextBox 3">
            <a:extLst>
              <a:ext uri="{FF2B5EF4-FFF2-40B4-BE49-F238E27FC236}">
                <a16:creationId xmlns:a16="http://schemas.microsoft.com/office/drawing/2014/main" id="{764F2B98-9867-8CA0-A075-979B4AD39155}"/>
              </a:ext>
            </a:extLst>
          </p:cNvPr>
          <p:cNvSpPr txBox="1"/>
          <p:nvPr/>
        </p:nvSpPr>
        <p:spPr>
          <a:xfrm>
            <a:off x="2161786" y="1601004"/>
            <a:ext cx="8301381" cy="1532727"/>
          </a:xfrm>
          <a:prstGeom prst="rect">
            <a:avLst/>
          </a:prstGeom>
          <a:noFill/>
        </p:spPr>
        <p:txBody>
          <a:bodyPr wrap="square" rtlCol="0">
            <a:spAutoFit/>
          </a:bodyPr>
          <a:lstStyle/>
          <a:p>
            <a:pPr algn="just">
              <a:lnSpc>
                <a:spcPct val="130000"/>
              </a:lnSpc>
              <a:defRPr/>
            </a:pPr>
            <a:r>
              <a:rPr lang="vi-VN" sz="2400" b="1" dirty="0">
                <a:solidFill>
                  <a:srgbClr val="002060"/>
                </a:solidFill>
                <a:cs typeface="Arial" panose="020B0604020202020204" pitchFamily="34" charset="0"/>
              </a:rPr>
              <a:t>Nêu một số ví dụ chứng minh phân tử protein và các phân tử hữu cơ trong tế bào chỉ thực hiện chức năng trong những điều kiện nhất định.</a:t>
            </a:r>
            <a:endParaRPr lang="en-US" sz="2400" b="1" dirty="0">
              <a:solidFill>
                <a:srgbClr val="002060"/>
              </a:solidFill>
              <a:cs typeface="Arial" panose="020B0604020202020204" pitchFamily="34" charset="0"/>
            </a:endParaRPr>
          </a:p>
        </p:txBody>
      </p:sp>
      <p:grpSp>
        <p:nvGrpSpPr>
          <p:cNvPr id="5" name="Group 4">
            <a:extLst>
              <a:ext uri="{FF2B5EF4-FFF2-40B4-BE49-F238E27FC236}">
                <a16:creationId xmlns:a16="http://schemas.microsoft.com/office/drawing/2014/main" id="{98C443AA-CB7F-E5DA-346F-76A4D52E8B70}"/>
              </a:ext>
            </a:extLst>
          </p:cNvPr>
          <p:cNvGrpSpPr/>
          <p:nvPr/>
        </p:nvGrpSpPr>
        <p:grpSpPr>
          <a:xfrm>
            <a:off x="1330126" y="1312801"/>
            <a:ext cx="693433" cy="646590"/>
            <a:chOff x="990600" y="498177"/>
            <a:chExt cx="1524000" cy="1421051"/>
          </a:xfrm>
        </p:grpSpPr>
        <p:sp>
          <p:nvSpPr>
            <p:cNvPr id="7"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8" name="Picture 7">
              <a:extLst>
                <a:ext uri="{FF2B5EF4-FFF2-40B4-BE49-F238E27FC236}">
                  <a16:creationId xmlns:a16="http://schemas.microsoft.com/office/drawing/2014/main" id="{099F6027-95A4-F721-FB15-2FC8C620E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10" name="Rectangle 9"/>
          <p:cNvSpPr/>
          <p:nvPr/>
        </p:nvSpPr>
        <p:spPr>
          <a:xfrm>
            <a:off x="1758705" y="4116824"/>
            <a:ext cx="8923046" cy="2031325"/>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800" b="1" i="1" dirty="0">
                <a:solidFill>
                  <a:schemeClr val="tx2">
                    <a:lumMod val="50000"/>
                  </a:schemeClr>
                </a:solidFill>
                <a:latin typeface="Times" panose="02020603050405020304" pitchFamily="18" charset="0"/>
                <a:cs typeface="Times" panose="02020603050405020304" pitchFamily="18" charset="0"/>
              </a:rPr>
              <a:t>Enzyme amylase ở miệng có hoạt tính tối đa ở pH = 7, trong điều kiện môi trường acid hoặc kiềm thì hoạt tính của enzyme giảm.</a:t>
            </a:r>
            <a:endParaRPr lang="en-US" sz="2800" b="1" i="1" dirty="0">
              <a:solidFill>
                <a:schemeClr val="tx2">
                  <a:lumMod val="50000"/>
                </a:schemeClr>
              </a:solidFill>
              <a:latin typeface="Times" panose="02020603050405020304" pitchFamily="18" charset="0"/>
              <a:cs typeface="Times" panose="02020603050405020304" pitchFamily="18" charset="0"/>
            </a:endParaRPr>
          </a:p>
        </p:txBody>
      </p:sp>
      <p:grpSp>
        <p:nvGrpSpPr>
          <p:cNvPr id="11" name="Group 10">
            <a:extLst>
              <a:ext uri="{FF2B5EF4-FFF2-40B4-BE49-F238E27FC236}">
                <a16:creationId xmlns:a16="http://schemas.microsoft.com/office/drawing/2014/main" id="{CA1C4E9F-84A5-C556-604E-60FC5765D262}"/>
              </a:ext>
            </a:extLst>
          </p:cNvPr>
          <p:cNvGrpSpPr/>
          <p:nvPr/>
        </p:nvGrpSpPr>
        <p:grpSpPr>
          <a:xfrm>
            <a:off x="5321039" y="3674095"/>
            <a:ext cx="1716071" cy="553031"/>
            <a:chOff x="5000676" y="619760"/>
            <a:chExt cx="1897580" cy="611525"/>
          </a:xfrm>
        </p:grpSpPr>
        <p:sp>
          <p:nvSpPr>
            <p:cNvPr id="12"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3"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3">
            <a:extLst>
              <a:ext uri="{FF2B5EF4-FFF2-40B4-BE49-F238E27FC236}">
                <a16:creationId xmlns:a16="http://schemas.microsoft.com/office/drawing/2014/main" id="{5C4F71A2-2E36-AAB8-77AD-47D286AC1D68}"/>
              </a:ext>
            </a:extLst>
          </p:cNvPr>
          <p:cNvSpPr txBox="1">
            <a:spLocks/>
          </p:cNvSpPr>
          <p:nvPr/>
        </p:nvSpPr>
        <p:spPr>
          <a:xfrm>
            <a:off x="713556" y="25687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gradFill>
                  <a:gsLst>
                    <a:gs pos="0">
                      <a:srgbClr val="008EDC"/>
                    </a:gs>
                    <a:gs pos="100000">
                      <a:srgbClr val="D30F64"/>
                    </a:gs>
                  </a:gsLst>
                  <a:lin ang="0" scaled="1"/>
                </a:gradFill>
                <a:effectLst/>
                <a:uLnTx/>
                <a:uFillTx/>
                <a:latin typeface="Arial" panose="020B0604020202020204"/>
              </a:rPr>
              <a:t>I. SỰ TƯƠNG TÁC GIỮA KIỂU GENE VÀ MÔI TRƯỜNG</a:t>
            </a:r>
            <a:endParaRPr kumimoji="0" lang="ru-RU" sz="3200" b="1" i="0" u="none" strike="noStrike" kern="1200" cap="none" spc="0" normalizeH="0" baseline="0" noProof="0" dirty="0">
              <a:ln>
                <a:noFill/>
              </a:ln>
              <a:gradFill>
                <a:gsLst>
                  <a:gs pos="0">
                    <a:srgbClr val="008EDC"/>
                  </a:gs>
                  <a:gs pos="100000">
                    <a:srgbClr val="D30F64"/>
                  </a:gs>
                </a:gsLst>
                <a:lin ang="0" scaled="1"/>
              </a:gradFill>
              <a:effectLst/>
              <a:uLnTx/>
              <a:uFillTx/>
              <a:latin typeface="Arial" panose="020B0604020202020204"/>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726228" y="939362"/>
            <a:ext cx="3956649" cy="136095"/>
          </a:xfrm>
          <a:prstGeom prst="roundRect">
            <a:avLst>
              <a:gd name="adj" fmla="val 5000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9" name="Arrow: Pentagon 21">
            <a:extLst>
              <a:ext uri="{FF2B5EF4-FFF2-40B4-BE49-F238E27FC236}">
                <a16:creationId xmlns:a16="http://schemas.microsoft.com/office/drawing/2014/main" id="{201B79B0-A285-F849-0261-E8A34F1C557D}"/>
              </a:ext>
            </a:extLst>
          </p:cNvPr>
          <p:cNvSpPr/>
          <p:nvPr/>
        </p:nvSpPr>
        <p:spPr>
          <a:xfrm>
            <a:off x="0" y="371183"/>
            <a:ext cx="589031" cy="417966"/>
          </a:xfrm>
          <a:prstGeom prst="homePlate">
            <a:avLst>
              <a:gd name="adj" fmla="val 36170"/>
            </a:avLst>
          </a:prstGeom>
          <a:gradFill flip="none" rotWithShape="1">
            <a:gsLst>
              <a:gs pos="12000">
                <a:srgbClr val="008EDC"/>
              </a:gs>
              <a:gs pos="100000">
                <a:srgbClr val="D30F64"/>
              </a:gs>
            </a:gsLst>
            <a:lin ang="0" scaled="1"/>
            <a:tileRect/>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882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Historia mínima de la complejidad animal — Cuaderno de Cultura Científ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45"/>
            <a:ext cx="12363450" cy="695444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94428" y="2171701"/>
            <a:ext cx="5230072" cy="2800349"/>
            <a:chOff x="294428" y="2171701"/>
            <a:chExt cx="5230072" cy="2800349"/>
          </a:xfrm>
        </p:grpSpPr>
        <p:grpSp>
          <p:nvGrpSpPr>
            <p:cNvPr id="8" name="Group 7">
              <a:extLst>
                <a:ext uri="{FF2B5EF4-FFF2-40B4-BE49-F238E27FC236}">
                  <a16:creationId xmlns:a16="http://schemas.microsoft.com/office/drawing/2014/main" id="{5F5E36F3-FDBA-4F2A-AB47-BF6DB511FEFE}"/>
                </a:ext>
              </a:extLst>
            </p:cNvPr>
            <p:cNvGrpSpPr/>
            <p:nvPr/>
          </p:nvGrpSpPr>
          <p:grpSpPr>
            <a:xfrm>
              <a:off x="682684" y="2536303"/>
              <a:ext cx="4841816" cy="2435747"/>
              <a:chOff x="891250" y="2546431"/>
              <a:chExt cx="4975166" cy="2772139"/>
            </a:xfrm>
          </p:grpSpPr>
          <p:sp>
            <p:nvSpPr>
              <p:cNvPr id="7" name="Rectangle: Rounded Corners 6">
                <a:extLst>
                  <a:ext uri="{FF2B5EF4-FFF2-40B4-BE49-F238E27FC236}">
                    <a16:creationId xmlns:a16="http://schemas.microsoft.com/office/drawing/2014/main" id="{4F9028D2-C4D9-49CA-B8AF-A5E141A243DE}"/>
                  </a:ext>
                </a:extLst>
              </p:cNvPr>
              <p:cNvSpPr/>
              <p:nvPr/>
            </p:nvSpPr>
            <p:spPr>
              <a:xfrm>
                <a:off x="891250" y="2546431"/>
                <a:ext cx="4975166" cy="2188098"/>
              </a:xfrm>
              <a:prstGeom prst="roundRect">
                <a:avLst>
                  <a:gd name="adj" fmla="val 0"/>
                </a:avLst>
              </a:prstGeom>
              <a:solidFill>
                <a:srgbClr val="F2A67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Box 5">
                <a:extLst>
                  <a:ext uri="{FF2B5EF4-FFF2-40B4-BE49-F238E27FC236}">
                    <a16:creationId xmlns:a16="http://schemas.microsoft.com/office/drawing/2014/main" id="{791570F9-B95D-4FF4-B600-0D1A24138BA2}"/>
                  </a:ext>
                </a:extLst>
              </p:cNvPr>
              <p:cNvSpPr txBox="1"/>
              <p:nvPr/>
            </p:nvSpPr>
            <p:spPr>
              <a:xfrm>
                <a:off x="1200523" y="2865878"/>
                <a:ext cx="4433151" cy="2452692"/>
              </a:xfrm>
              <a:prstGeom prst="rect">
                <a:avLst/>
              </a:prstGeom>
              <a:noFill/>
            </p:spPr>
            <p:txBody>
              <a:bodyPr wrap="square" rtlCol="0">
                <a:spAutoFit/>
              </a:bodyPr>
              <a:lstStyle/>
              <a:p>
                <a:pPr algn="just">
                  <a:lnSpc>
                    <a:spcPct val="120000"/>
                  </a:lnSpc>
                </a:pPr>
                <a:r>
                  <a:rPr lang="en-US" sz="3600" b="1" dirty="0" err="1">
                    <a:solidFill>
                      <a:schemeClr val="bg1"/>
                    </a:solidFill>
                    <a:latin typeface="Arial" panose="020B0604020202020204" pitchFamily="34" charset="0"/>
                    <a:cs typeface="Arial" panose="020B0604020202020204" pitchFamily="34" charset="0"/>
                  </a:rPr>
                  <a:t>Nêu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một</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số</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ví</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dụ</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về</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thường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biến</a:t>
                </a:r>
                <a:endParaRPr lang="en-US" sz="3600" b="1" dirty="0">
                  <a:solidFill>
                    <a:schemeClr val="bg1"/>
                  </a:solidFill>
                  <a:latin typeface="Arial" panose="020B0604020202020204" pitchFamily="34" charset="0"/>
                  <a:cs typeface="Arial" panose="020B0604020202020204" pitchFamily="34" charset="0"/>
                </a:endParaRPr>
              </a:p>
            </p:txBody>
          </p:sp>
        </p:grpSp>
        <p:grpSp>
          <p:nvGrpSpPr>
            <p:cNvPr id="2" name="Group 1"/>
            <p:cNvGrpSpPr/>
            <p:nvPr/>
          </p:nvGrpSpPr>
          <p:grpSpPr>
            <a:xfrm>
              <a:off x="294428" y="2171701"/>
              <a:ext cx="930668" cy="867801"/>
              <a:chOff x="350982" y="1485941"/>
              <a:chExt cx="944418" cy="880621"/>
            </a:xfrm>
          </p:grpSpPr>
          <p:sp>
            <p:nvSpPr>
              <p:cNvPr id="15" name="Oval Callout 13">
                <a:extLst>
                  <a:ext uri="{FF2B5EF4-FFF2-40B4-BE49-F238E27FC236}">
                    <a16:creationId xmlns:a16="http://schemas.microsoft.com/office/drawing/2014/main" id="{09895639-6814-C1BB-C6EA-254D4FB49F00}"/>
                  </a:ext>
                </a:extLst>
              </p:cNvPr>
              <p:cNvSpPr/>
              <p:nvPr/>
            </p:nvSpPr>
            <p:spPr>
              <a:xfrm>
                <a:off x="350982" y="1485941"/>
                <a:ext cx="944418" cy="880621"/>
              </a:xfrm>
              <a:prstGeom prst="wedgeEllipseCallout">
                <a:avLst>
                  <a:gd name="adj1" fmla="val -1478"/>
                  <a:gd name="adj2" fmla="val 62500"/>
                </a:avLst>
              </a:prstGeom>
              <a:solidFill>
                <a:schemeClr val="bg1"/>
              </a:solidFill>
              <a:ln w="127000">
                <a:solidFill>
                  <a:srgbClr val="F0A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24578" name="Picture 2" descr="198,000+ Circle Arrow Stock Illustrations, Royalty-Free Vector Graphics &amp;  Clip Art - iStock | Circle arrow infographic, Circle arrow vector, Circle  arrow ic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16" t="1225" r="60185" b="78840"/>
              <a:stretch/>
            </p:blipFill>
            <p:spPr bwMode="auto">
              <a:xfrm>
                <a:off x="428956" y="1485941"/>
                <a:ext cx="782145" cy="87599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78873598"/>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50" name="Picture 10"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3142"/>
          <a:stretch/>
        </p:blipFill>
        <p:spPr bwMode="auto">
          <a:xfrm>
            <a:off x="515975" y="945719"/>
            <a:ext cx="5306613" cy="517466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r="3683"/>
          <a:stretch/>
        </p:blipFill>
        <p:spPr bwMode="auto">
          <a:xfrm>
            <a:off x="6022093" y="802037"/>
            <a:ext cx="5450676" cy="223421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125" y="3767004"/>
            <a:ext cx="5137568" cy="23776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4834" y="6156392"/>
            <a:ext cx="5607259" cy="584775"/>
          </a:xfrm>
          <a:prstGeom prst="rect">
            <a:avLst/>
          </a:prstGeom>
          <a:noFill/>
        </p:spPr>
        <p:txBody>
          <a:bodyPr wrap="square" rtlCol="0">
            <a:spAutoFit/>
          </a:bodyPr>
          <a:lstStyle/>
          <a:p>
            <a:pPr algn="ctr"/>
            <a:r>
              <a:rPr lang="vi-VN" sz="1600" b="1" dirty="0"/>
              <a:t>Hình</a:t>
            </a:r>
            <a:r>
              <a:rPr lang="en-US" sz="1600" b="1" dirty="0"/>
              <a:t>. </a:t>
            </a:r>
            <a:r>
              <a:rPr lang="vi-VN" sz="1600" i="1" dirty="0"/>
              <a:t>Sự ảnh hưởng của giới tính đến sự biểu hiện tính trạng có sừng/ không sừng ở cừu</a:t>
            </a:r>
            <a:endParaRPr lang="en-US" sz="1600" i="1" dirty="0"/>
          </a:p>
        </p:txBody>
      </p:sp>
      <p:sp>
        <p:nvSpPr>
          <p:cNvPr id="22" name="TextBox 21"/>
          <p:cNvSpPr txBox="1"/>
          <p:nvPr/>
        </p:nvSpPr>
        <p:spPr>
          <a:xfrm>
            <a:off x="5891280" y="6150508"/>
            <a:ext cx="5607259" cy="584775"/>
          </a:xfrm>
          <a:prstGeom prst="rect">
            <a:avLst/>
          </a:prstGeom>
          <a:noFill/>
        </p:spPr>
        <p:txBody>
          <a:bodyPr wrap="square" rtlCol="0">
            <a:spAutoFit/>
          </a:bodyPr>
          <a:lstStyle/>
          <a:p>
            <a:pPr algn="ctr"/>
            <a:r>
              <a:rPr lang="vi-VN" sz="1600" b="1" dirty="0"/>
              <a:t>Hình</a:t>
            </a:r>
            <a:r>
              <a:rPr lang="en-US" sz="1600" b="1" dirty="0"/>
              <a:t>. </a:t>
            </a:r>
            <a:r>
              <a:rPr lang="vi-VN" sz="1600" i="1" dirty="0"/>
              <a:t>Sự ảnh hưởng của </a:t>
            </a:r>
            <a:r>
              <a:rPr lang="en-US" sz="1600" i="1" dirty="0" err="1"/>
              <a:t>nhiệt</a:t>
            </a:r>
            <a:r>
              <a:rPr lang="en-US" sz="1600" i="1" dirty="0"/>
              <a:t> </a:t>
            </a:r>
            <a:r>
              <a:rPr lang="en-US" sz="1600" i="1" dirty="0" err="1"/>
              <a:t>độ</a:t>
            </a:r>
            <a:r>
              <a:rPr lang="en-US" sz="1600" i="1" dirty="0"/>
              <a:t> </a:t>
            </a:r>
            <a:r>
              <a:rPr lang="vi-VN" sz="1600" i="1" dirty="0"/>
              <a:t>đến sự biểu hiện tính trạng </a:t>
            </a:r>
            <a:r>
              <a:rPr lang="en-US" sz="1600" i="1" dirty="0" err="1"/>
              <a:t>màu</a:t>
            </a:r>
            <a:r>
              <a:rPr lang="en-US" sz="1600" i="1" dirty="0"/>
              <a:t> </a:t>
            </a:r>
            <a:r>
              <a:rPr lang="en-US" sz="1600" i="1" dirty="0" err="1"/>
              <a:t>lông</a:t>
            </a:r>
            <a:r>
              <a:rPr lang="en-US" sz="1600" i="1" dirty="0"/>
              <a:t> ở </a:t>
            </a:r>
            <a:r>
              <a:rPr lang="en-US" sz="1600" i="1" dirty="0" err="1"/>
              <a:t>thỏ</a:t>
            </a:r>
            <a:r>
              <a:rPr lang="en-US" sz="1600" i="1" dirty="0"/>
              <a:t> Himalaya</a:t>
            </a:r>
          </a:p>
        </p:txBody>
      </p:sp>
      <p:sp>
        <p:nvSpPr>
          <p:cNvPr id="23" name="TextBox 22"/>
          <p:cNvSpPr txBox="1"/>
          <p:nvPr/>
        </p:nvSpPr>
        <p:spPr>
          <a:xfrm>
            <a:off x="6022093" y="3072265"/>
            <a:ext cx="5607259" cy="584775"/>
          </a:xfrm>
          <a:prstGeom prst="rect">
            <a:avLst/>
          </a:prstGeom>
          <a:noFill/>
        </p:spPr>
        <p:txBody>
          <a:bodyPr wrap="square" rtlCol="0">
            <a:spAutoFit/>
          </a:bodyPr>
          <a:lstStyle/>
          <a:p>
            <a:pPr algn="ctr"/>
            <a:r>
              <a:rPr lang="vi-VN" sz="1600" b="1" dirty="0"/>
              <a:t>Hình</a:t>
            </a:r>
            <a:r>
              <a:rPr lang="en-US" sz="1600" b="1" dirty="0"/>
              <a:t>. </a:t>
            </a:r>
            <a:r>
              <a:rPr lang="vi-VN" sz="1600" i="1" dirty="0"/>
              <a:t>Sự ảnh hưởng của </a:t>
            </a:r>
            <a:r>
              <a:rPr lang="en-US" sz="1600" i="1" dirty="0" err="1"/>
              <a:t>độ</a:t>
            </a:r>
            <a:r>
              <a:rPr lang="en-US" sz="1600" i="1" dirty="0"/>
              <a:t> pH </a:t>
            </a:r>
            <a:r>
              <a:rPr lang="en-US" sz="1600" i="1" dirty="0" err="1"/>
              <a:t>của</a:t>
            </a:r>
            <a:r>
              <a:rPr lang="en-US" sz="1600" i="1" dirty="0"/>
              <a:t> </a:t>
            </a:r>
            <a:r>
              <a:rPr lang="en-US" sz="1600" i="1" dirty="0" err="1"/>
              <a:t>đất</a:t>
            </a:r>
            <a:r>
              <a:rPr lang="en-US" sz="1600" i="1" dirty="0"/>
              <a:t> </a:t>
            </a:r>
            <a:r>
              <a:rPr lang="vi-VN" sz="1600" i="1" dirty="0"/>
              <a:t>đến sự biểu hiện </a:t>
            </a:r>
            <a:r>
              <a:rPr lang="en-US" sz="1600" i="1" dirty="0" err="1"/>
              <a:t>màu</a:t>
            </a:r>
            <a:r>
              <a:rPr lang="en-US" sz="1600" i="1" dirty="0"/>
              <a:t> </a:t>
            </a:r>
            <a:r>
              <a:rPr lang="en-US" sz="1600" i="1" dirty="0" err="1"/>
              <a:t>hoa</a:t>
            </a:r>
            <a:r>
              <a:rPr lang="en-US" sz="1600" i="1" dirty="0"/>
              <a:t> ở </a:t>
            </a:r>
            <a:r>
              <a:rPr lang="en-US" sz="1600" i="1" dirty="0" err="1"/>
              <a:t>cẩm</a:t>
            </a:r>
            <a:r>
              <a:rPr lang="en-US" sz="1600" i="1" dirty="0"/>
              <a:t> </a:t>
            </a:r>
            <a:r>
              <a:rPr lang="en-US" sz="1600" i="1" dirty="0" err="1"/>
              <a:t>tú</a:t>
            </a:r>
            <a:r>
              <a:rPr lang="en-US" sz="1600" i="1" dirty="0"/>
              <a:t> </a:t>
            </a:r>
            <a:r>
              <a:rPr lang="en-US" sz="1600" i="1" dirty="0" err="1"/>
              <a:t>cầu</a:t>
            </a:r>
            <a:endParaRPr lang="en-US" sz="1600" i="1" dirty="0"/>
          </a:p>
        </p:txBody>
      </p:sp>
      <p:sp>
        <p:nvSpPr>
          <p:cNvPr id="28" name="TextBox 27"/>
          <p:cNvSpPr txBox="1"/>
          <p:nvPr/>
        </p:nvSpPr>
        <p:spPr>
          <a:xfrm>
            <a:off x="598028" y="191445"/>
            <a:ext cx="11593972" cy="646331"/>
          </a:xfrm>
          <a:prstGeom prst="rect">
            <a:avLst/>
          </a:prstGeom>
          <a:noFill/>
        </p:spPr>
        <p:txBody>
          <a:bodyPr wrap="square" rtlCol="0">
            <a:spAutoFit/>
          </a:bodyPr>
          <a:lstStyle/>
          <a:p>
            <a:pPr>
              <a:lnSpc>
                <a:spcPct val="90000"/>
              </a:lnSpc>
              <a:spcBef>
                <a:spcPct val="0"/>
              </a:spcBef>
            </a:pPr>
            <a:r>
              <a:rPr lang="en-US" sz="4000" b="1" dirty="0">
                <a:gradFill>
                  <a:gsLst>
                    <a:gs pos="0">
                      <a:srgbClr val="008EDC"/>
                    </a:gs>
                    <a:gs pos="100000">
                      <a:srgbClr val="D30F64"/>
                    </a:gs>
                  </a:gsLst>
                  <a:lin ang="0" scaled="1"/>
                </a:gradFill>
                <a:latin typeface="+mj-lt"/>
                <a:ea typeface="+mj-ea"/>
                <a:cs typeface="+mj-cs"/>
              </a:rPr>
              <a:t>MỘT SỐ VÍ DỤ</a:t>
            </a:r>
          </a:p>
        </p:txBody>
      </p:sp>
    </p:spTree>
    <p:extLst>
      <p:ext uri="{BB962C8B-B14F-4D97-AF65-F5344CB8AC3E}">
        <p14:creationId xmlns:p14="http://schemas.microsoft.com/office/powerpoint/2010/main" val="3474201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fade">
                                      <p:cBhvr>
                                        <p:cTn id="7" dur="500"/>
                                        <p:tgtEl>
                                          <p:spTgt spid="102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54"/>
                                        </p:tgtEl>
                                        <p:attrNameLst>
                                          <p:attrName>style.visibility</p:attrName>
                                        </p:attrNameLst>
                                      </p:cBhvr>
                                      <p:to>
                                        <p:strVal val="visible"/>
                                      </p:to>
                                    </p:set>
                                    <p:animEffect transition="in" filter="fade">
                                      <p:cBhvr>
                                        <p:cTn id="15" dur="500"/>
                                        <p:tgtEl>
                                          <p:spTgt spid="102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52"/>
                                        </p:tgtEl>
                                        <p:attrNameLst>
                                          <p:attrName>style.visibility</p:attrName>
                                        </p:attrNameLst>
                                      </p:cBhvr>
                                      <p:to>
                                        <p:strVal val="visible"/>
                                      </p:to>
                                    </p:set>
                                    <p:animEffect transition="in" filter="fade">
                                      <p:cBhvr>
                                        <p:cTn id="23" dur="500"/>
                                        <p:tgtEl>
                                          <p:spTgt spid="102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6" name="Picture 6"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2663"/>
          <a:stretch/>
        </p:blipFill>
        <p:spPr bwMode="auto">
          <a:xfrm>
            <a:off x="4900550" y="2621874"/>
            <a:ext cx="6295296" cy="4159926"/>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Picture"/>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t="12778" r="49649"/>
          <a:stretch/>
        </p:blipFill>
        <p:spPr bwMode="auto">
          <a:xfrm>
            <a:off x="774544" y="742486"/>
            <a:ext cx="4126005" cy="31913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icture"/>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225"/>
          <a:stretch/>
        </p:blipFill>
        <p:spPr bwMode="auto">
          <a:xfrm>
            <a:off x="4900550" y="57150"/>
            <a:ext cx="6295296" cy="2723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Picture"/>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l="48800" t="12778" r="849"/>
          <a:stretch/>
        </p:blipFill>
        <p:spPr bwMode="auto">
          <a:xfrm>
            <a:off x="623085" y="3718855"/>
            <a:ext cx="4126005" cy="3191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Picture"/>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l="13260" t="666" r="14885" b="84183"/>
          <a:stretch/>
        </p:blipFill>
        <p:spPr bwMode="auto">
          <a:xfrm rot="16200000">
            <a:off x="-2034390" y="3468649"/>
            <a:ext cx="5314950" cy="5004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8028" y="191445"/>
            <a:ext cx="11593972" cy="646331"/>
          </a:xfrm>
          <a:prstGeom prst="rect">
            <a:avLst/>
          </a:prstGeom>
          <a:noFill/>
        </p:spPr>
        <p:txBody>
          <a:bodyPr wrap="square" rtlCol="0">
            <a:spAutoFit/>
          </a:bodyPr>
          <a:lstStyle/>
          <a:p>
            <a:pPr>
              <a:lnSpc>
                <a:spcPct val="90000"/>
              </a:lnSpc>
              <a:spcBef>
                <a:spcPct val="0"/>
              </a:spcBef>
            </a:pPr>
            <a:r>
              <a:rPr lang="en-US" sz="4000" b="1" dirty="0">
                <a:gradFill>
                  <a:gsLst>
                    <a:gs pos="0">
                      <a:srgbClr val="008EDC"/>
                    </a:gs>
                    <a:gs pos="100000">
                      <a:srgbClr val="D30F64"/>
                    </a:gs>
                  </a:gsLst>
                  <a:lin ang="0" scaled="1"/>
                </a:gradFill>
                <a:latin typeface="+mj-lt"/>
                <a:ea typeface="+mj-ea"/>
                <a:cs typeface="+mj-cs"/>
              </a:rPr>
              <a:t>MỘT SỐ VÍ DỤ</a:t>
            </a:r>
          </a:p>
        </p:txBody>
      </p:sp>
    </p:spTree>
    <p:extLst>
      <p:ext uri="{BB962C8B-B14F-4D97-AF65-F5344CB8AC3E}">
        <p14:creationId xmlns:p14="http://schemas.microsoft.com/office/powerpoint/2010/main" val="163410619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409742" y="487940"/>
            <a:ext cx="11593972" cy="757130"/>
          </a:xfrm>
          <a:prstGeom prst="rect">
            <a:avLst/>
          </a:prstGeom>
          <a:noFill/>
        </p:spPr>
        <p:txBody>
          <a:bodyPr wrap="square" rtlCol="0">
            <a:spAutoFit/>
          </a:bodyPr>
          <a:lstStyle/>
          <a:p>
            <a:pPr>
              <a:lnSpc>
                <a:spcPct val="90000"/>
              </a:lnSpc>
              <a:spcBef>
                <a:spcPct val="0"/>
              </a:spcBef>
            </a:pPr>
            <a:r>
              <a:rPr lang="en-US" sz="4800" b="1" dirty="0">
                <a:gradFill>
                  <a:gsLst>
                    <a:gs pos="0">
                      <a:srgbClr val="008EDC"/>
                    </a:gs>
                    <a:gs pos="100000">
                      <a:srgbClr val="D30F64"/>
                    </a:gs>
                  </a:gsLst>
                  <a:lin ang="0" scaled="1"/>
                </a:gradFill>
                <a:latin typeface="+mj-lt"/>
                <a:ea typeface="+mj-ea"/>
                <a:cs typeface="+mj-cs"/>
              </a:rPr>
              <a:t>MỘT SỐ VÍ DỤ</a:t>
            </a:r>
          </a:p>
        </p:txBody>
      </p:sp>
      <p:sp>
        <p:nvSpPr>
          <p:cNvPr id="14" name="TextBox 13"/>
          <p:cNvSpPr txBox="1"/>
          <p:nvPr/>
        </p:nvSpPr>
        <p:spPr>
          <a:xfrm>
            <a:off x="1946786" y="5802494"/>
            <a:ext cx="8519884" cy="523220"/>
          </a:xfrm>
          <a:prstGeom prst="rect">
            <a:avLst/>
          </a:prstGeom>
          <a:noFill/>
        </p:spPr>
        <p:txBody>
          <a:bodyPr wrap="square" rtlCol="0">
            <a:spAutoFit/>
          </a:bodyPr>
          <a:lstStyle/>
          <a:p>
            <a:pPr algn="ctr"/>
            <a:r>
              <a:rPr lang="en-US" sz="2800" b="1" dirty="0" err="1"/>
              <a:t>Hình</a:t>
            </a:r>
            <a:r>
              <a:rPr lang="en-US" sz="2800" b="1" dirty="0"/>
              <a:t>. </a:t>
            </a:r>
            <a:r>
              <a:rPr lang="en-US" sz="2800" dirty="0" err="1"/>
              <a:t>Màu</a:t>
            </a:r>
            <a:r>
              <a:rPr lang="en-US" sz="2800" dirty="0"/>
              <a:t> </a:t>
            </a:r>
            <a:r>
              <a:rPr lang="en-US" sz="2800" dirty="0" err="1"/>
              <a:t>lông</a:t>
            </a:r>
            <a:r>
              <a:rPr lang="en-US" sz="2800" dirty="0"/>
              <a:t> </a:t>
            </a:r>
            <a:r>
              <a:rPr lang="en-US" sz="2800" dirty="0" err="1"/>
              <a:t>của</a:t>
            </a:r>
            <a:r>
              <a:rPr lang="en-US" sz="2800" dirty="0"/>
              <a:t> </a:t>
            </a:r>
            <a:r>
              <a:rPr lang="en-US" sz="2800" dirty="0" err="1"/>
              <a:t>gà</a:t>
            </a:r>
            <a:r>
              <a:rPr lang="en-US" sz="2800" dirty="0"/>
              <a:t> </a:t>
            </a:r>
            <a:r>
              <a:rPr lang="en-US" sz="2800" dirty="0" err="1"/>
              <a:t>rô</a:t>
            </a:r>
            <a:r>
              <a:rPr lang="en-US" sz="2800" dirty="0"/>
              <a:t> </a:t>
            </a:r>
            <a:r>
              <a:rPr lang="en-US" sz="2800" dirty="0" err="1"/>
              <a:t>vào</a:t>
            </a:r>
            <a:r>
              <a:rPr lang="en-US" sz="2800" dirty="0"/>
              <a:t> </a:t>
            </a:r>
            <a:r>
              <a:rPr lang="en-US" sz="2800" dirty="0" err="1"/>
              <a:t>mùa</a:t>
            </a:r>
            <a:r>
              <a:rPr lang="en-US" sz="2800" dirty="0"/>
              <a:t> </a:t>
            </a:r>
            <a:r>
              <a:rPr lang="en-US" sz="2800" dirty="0" err="1"/>
              <a:t>hè</a:t>
            </a:r>
            <a:r>
              <a:rPr lang="en-US" sz="2800" dirty="0"/>
              <a:t> </a:t>
            </a:r>
            <a:r>
              <a:rPr lang="en-US" sz="2800" dirty="0" err="1"/>
              <a:t>và</a:t>
            </a:r>
            <a:r>
              <a:rPr lang="en-US" sz="2800" dirty="0"/>
              <a:t> </a:t>
            </a:r>
            <a:r>
              <a:rPr lang="en-US" sz="2800" dirty="0" err="1"/>
              <a:t>mùa</a:t>
            </a:r>
            <a:r>
              <a:rPr lang="en-US" sz="2800" dirty="0"/>
              <a:t> </a:t>
            </a:r>
            <a:r>
              <a:rPr lang="en-US" sz="2800" dirty="0" err="1"/>
              <a:t>đông</a:t>
            </a:r>
            <a:endParaRPr lang="en-US" sz="2800" b="1" dirty="0"/>
          </a:p>
        </p:txBody>
      </p:sp>
      <p:pic>
        <p:nvPicPr>
          <p:cNvPr id="2050"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5640" t="12316" r="187"/>
          <a:stretch/>
        </p:blipFill>
        <p:spPr bwMode="auto">
          <a:xfrm>
            <a:off x="409742" y="1516449"/>
            <a:ext cx="6487885" cy="4025648"/>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s://e.khoahoc.tv/photos/Image/2006/01/17/Lagopus-mutus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849" y="1516449"/>
            <a:ext cx="5161089" cy="4025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28831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352069" y="475015"/>
            <a:ext cx="11593972" cy="757130"/>
          </a:xfrm>
          <a:prstGeom prst="rect">
            <a:avLst/>
          </a:prstGeom>
          <a:noFill/>
        </p:spPr>
        <p:txBody>
          <a:bodyPr wrap="square" rtlCol="0">
            <a:spAutoFit/>
          </a:bodyPr>
          <a:lstStyle/>
          <a:p>
            <a:pPr>
              <a:lnSpc>
                <a:spcPct val="90000"/>
              </a:lnSpc>
              <a:spcBef>
                <a:spcPct val="0"/>
              </a:spcBef>
            </a:pPr>
            <a:r>
              <a:rPr lang="en-US" sz="4800" b="1" dirty="0">
                <a:gradFill>
                  <a:gsLst>
                    <a:gs pos="0">
                      <a:srgbClr val="008EDC"/>
                    </a:gs>
                    <a:gs pos="100000">
                      <a:srgbClr val="D30F64"/>
                    </a:gs>
                  </a:gsLst>
                  <a:lin ang="0" scaled="1"/>
                </a:gradFill>
                <a:latin typeface="+mj-lt"/>
                <a:ea typeface="+mj-ea"/>
                <a:cs typeface="+mj-cs"/>
              </a:rPr>
              <a:t>MỘT SỐ VÍ DỤ</a:t>
            </a:r>
          </a:p>
        </p:txBody>
      </p:sp>
      <p:pic>
        <p:nvPicPr>
          <p:cNvPr id="26626" name="Picture 2" descr="Hình ảnh tắc kè hoa đẹp nhất hình ảnh tắc kè hoa đẹp nhất Thử ngay!"/>
          <p:cNvPicPr>
            <a:picLocks noChangeAspect="1" noChangeArrowheads="1"/>
          </p:cNvPicPr>
          <p:nvPr/>
        </p:nvPicPr>
        <p:blipFill rotWithShape="1">
          <a:blip r:embed="rId3">
            <a:extLst>
              <a:ext uri="{28A0092B-C50C-407E-A947-70E740481C1C}">
                <a14:useLocalDpi xmlns:a14="http://schemas.microsoft.com/office/drawing/2010/main" val="0"/>
              </a:ext>
            </a:extLst>
          </a:blip>
          <a:srcRect t="46409"/>
          <a:stretch/>
        </p:blipFill>
        <p:spPr bwMode="auto">
          <a:xfrm>
            <a:off x="6627743" y="2960915"/>
            <a:ext cx="5318298" cy="28629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717415" y="1557921"/>
            <a:ext cx="6807200" cy="1077218"/>
          </a:xfrm>
          <a:prstGeom prst="rect">
            <a:avLst/>
          </a:prstGeom>
          <a:noFill/>
        </p:spPr>
        <p:txBody>
          <a:bodyPr wrap="square" rtlCol="0">
            <a:spAutoFit/>
          </a:bodyPr>
          <a:lstStyle/>
          <a:p>
            <a:pPr algn="ctr"/>
            <a:r>
              <a:rPr lang="en-US" sz="3200" b="1" dirty="0" err="1"/>
              <a:t>Hình</a:t>
            </a:r>
            <a:r>
              <a:rPr lang="en-US" sz="3200" b="1" dirty="0"/>
              <a:t>. </a:t>
            </a:r>
            <a:r>
              <a:rPr lang="en-US" sz="3200" dirty="0" err="1"/>
              <a:t>Tắc</a:t>
            </a:r>
            <a:r>
              <a:rPr lang="en-US" sz="3200" dirty="0"/>
              <a:t> </a:t>
            </a:r>
            <a:r>
              <a:rPr lang="en-US" sz="3200" dirty="0" err="1"/>
              <a:t>kè</a:t>
            </a:r>
            <a:r>
              <a:rPr lang="en-US" sz="3200" dirty="0"/>
              <a:t> </a:t>
            </a:r>
            <a:r>
              <a:rPr lang="en-US" sz="3200" dirty="0" err="1"/>
              <a:t>hoa</a:t>
            </a:r>
            <a:r>
              <a:rPr lang="en-US" sz="3200" dirty="0"/>
              <a:t> </a:t>
            </a:r>
            <a:r>
              <a:rPr lang="en-US" sz="3200" dirty="0" err="1"/>
              <a:t>biến</a:t>
            </a:r>
            <a:r>
              <a:rPr lang="en-US" sz="3200" dirty="0"/>
              <a:t> </a:t>
            </a:r>
            <a:r>
              <a:rPr lang="en-US" sz="3200" dirty="0" err="1"/>
              <a:t>đổi</a:t>
            </a:r>
            <a:r>
              <a:rPr lang="en-US" sz="3200" dirty="0"/>
              <a:t> </a:t>
            </a:r>
            <a:r>
              <a:rPr lang="en-US" sz="3200" dirty="0" err="1"/>
              <a:t>màu</a:t>
            </a:r>
            <a:r>
              <a:rPr lang="en-US" sz="3200" dirty="0"/>
              <a:t> </a:t>
            </a:r>
            <a:r>
              <a:rPr lang="en-US" sz="3200" dirty="0" err="1"/>
              <a:t>sắc</a:t>
            </a:r>
            <a:r>
              <a:rPr lang="en-US" sz="3200" dirty="0"/>
              <a:t> </a:t>
            </a:r>
            <a:r>
              <a:rPr lang="en-US" sz="3200" dirty="0" err="1"/>
              <a:t>để</a:t>
            </a:r>
            <a:r>
              <a:rPr lang="en-US" sz="3200" dirty="0"/>
              <a:t> </a:t>
            </a:r>
            <a:r>
              <a:rPr lang="en-US" sz="3200" dirty="0" err="1"/>
              <a:t>lẩn</a:t>
            </a:r>
            <a:r>
              <a:rPr lang="en-US" sz="3200" dirty="0"/>
              <a:t> </a:t>
            </a:r>
            <a:r>
              <a:rPr lang="en-US" sz="3200" dirty="0" err="1"/>
              <a:t>trốn</a:t>
            </a:r>
            <a:r>
              <a:rPr lang="en-US" sz="3200" dirty="0"/>
              <a:t> </a:t>
            </a:r>
            <a:r>
              <a:rPr lang="en-US" sz="3200" dirty="0" err="1"/>
              <a:t>kẻ</a:t>
            </a:r>
            <a:r>
              <a:rPr lang="en-US" sz="3200" dirty="0"/>
              <a:t> </a:t>
            </a:r>
            <a:r>
              <a:rPr lang="en-US" sz="3200" dirty="0" err="1"/>
              <a:t>thù</a:t>
            </a:r>
            <a:endParaRPr lang="en-US" sz="3200" b="1" dirty="0"/>
          </a:p>
        </p:txBody>
      </p:sp>
      <p:pic>
        <p:nvPicPr>
          <p:cNvPr id="5" name="Picture 2" descr="Hình ảnh tắc kè hoa đẹp nhất hình ảnh tắc kè hoa đẹp nhất Thử ngay!"/>
          <p:cNvPicPr>
            <a:picLocks noChangeAspect="1" noChangeArrowheads="1"/>
          </p:cNvPicPr>
          <p:nvPr/>
        </p:nvPicPr>
        <p:blipFill rotWithShape="1">
          <a:blip r:embed="rId3">
            <a:extLst>
              <a:ext uri="{28A0092B-C50C-407E-A947-70E740481C1C}">
                <a14:useLocalDpi xmlns:a14="http://schemas.microsoft.com/office/drawing/2010/main" val="0"/>
              </a:ext>
            </a:extLst>
          </a:blip>
          <a:srcRect l="-237" t="-429" r="237" b="53963"/>
          <a:stretch/>
        </p:blipFill>
        <p:spPr bwMode="auto">
          <a:xfrm>
            <a:off x="324029" y="2960915"/>
            <a:ext cx="6133792" cy="286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7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ắc Kè Hoa đổi màu liên tục theo môi trường tuyệt đ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2873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54262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 SỰ TƯƠNG TÁC GIỮA KIỂU GENE VÀ MÔI TRƯỜNG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6228" y="1225112"/>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65693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5" name="Rectangle: Rounded Corners 14">
            <a:extLst>
              <a:ext uri="{FF2B5EF4-FFF2-40B4-BE49-F238E27FC236}">
                <a16:creationId xmlns:a16="http://schemas.microsoft.com/office/drawing/2014/main" id="{5D3D5173-7DDC-4DC7-3CC7-8FB86CFE1487}"/>
              </a:ext>
            </a:extLst>
          </p:cNvPr>
          <p:cNvSpPr/>
          <p:nvPr/>
        </p:nvSpPr>
        <p:spPr>
          <a:xfrm>
            <a:off x="764806" y="2633183"/>
            <a:ext cx="10569944" cy="3711565"/>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89031" y="2391874"/>
            <a:ext cx="10469305" cy="3659195"/>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17" name="TextBox 16">
            <a:extLst>
              <a:ext uri="{FF2B5EF4-FFF2-40B4-BE49-F238E27FC236}">
                <a16:creationId xmlns:a16="http://schemas.microsoft.com/office/drawing/2014/main" id="{C69EA038-9B0C-C175-761D-7903101FF05A}"/>
              </a:ext>
            </a:extLst>
          </p:cNvPr>
          <p:cNvSpPr txBox="1"/>
          <p:nvPr/>
        </p:nvSpPr>
        <p:spPr>
          <a:xfrm>
            <a:off x="927693" y="2559476"/>
            <a:ext cx="9606957" cy="3323988"/>
          </a:xfrm>
          <a:prstGeom prst="rect">
            <a:avLst/>
          </a:prstGeom>
          <a:noFill/>
        </p:spPr>
        <p:txBody>
          <a:bodyPr wrap="square">
            <a:spAutoFit/>
          </a:bodyPr>
          <a:lstStyle>
            <a:defPPr>
              <a:defRPr lang="en-US"/>
            </a:defPPr>
            <a:lvl1pPr algn="ctr">
              <a:lnSpc>
                <a:spcPct val="120000"/>
              </a:lnSpc>
              <a:defRPr sz="2000" b="1"/>
            </a:lvl1pPr>
          </a:lstStyle>
          <a:p>
            <a:pPr marL="457200" indent="-457200" algn="just">
              <a:lnSpc>
                <a:spcPct val="150000"/>
              </a:lnSpc>
              <a:buFont typeface="Wingdings" panose="05000000000000000000" pitchFamily="2" charset="2"/>
              <a:buChar char="v"/>
            </a:pPr>
            <a:r>
              <a:rPr lang="vi-VN" sz="2800" dirty="0"/>
              <a:t>Kiểu hình của sinh vật được hình thành do sự tương tác giữa kiểu gene và môi trường. </a:t>
            </a:r>
            <a:endParaRPr lang="en-US" sz="2800" dirty="0"/>
          </a:p>
          <a:p>
            <a:pPr marL="457200" indent="-457200" algn="just">
              <a:lnSpc>
                <a:spcPct val="150000"/>
              </a:lnSpc>
              <a:buFont typeface="Wingdings" panose="05000000000000000000" pitchFamily="2" charset="2"/>
              <a:buChar char="v"/>
            </a:pPr>
            <a:r>
              <a:rPr lang="vi-VN" sz="2800" dirty="0"/>
              <a:t>Các cá thể có cùng kiểu gene nhưng sinh trưởng và phát triển trong các môi trường khác nhau có thể có kiểu hình khác nhau.</a:t>
            </a:r>
            <a:endParaRPr lang="en-US" sz="2800" i="1" dirty="0">
              <a:solidFill>
                <a:schemeClr val="tx2">
                  <a:lumMod val="50000"/>
                </a:schemeClr>
              </a:solidFill>
              <a:latin typeface="Times" panose="02020603050405020304" pitchFamily="18" charset="0"/>
              <a:cs typeface="Times" panose="02020603050405020304" pitchFamily="18" charset="0"/>
            </a:endParaRPr>
          </a:p>
        </p:txBody>
      </p:sp>
      <p:pic>
        <p:nvPicPr>
          <p:cNvPr id="10242" name="Picture 2" descr="Writing Gif - GIFcen"/>
          <p:cNvPicPr>
            <a:picLocks noChangeAspect="1" noChangeArrowheads="1" noCrop="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90342" y="1189211"/>
            <a:ext cx="2012402" cy="169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72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 calcmode="lin" valueType="num">
                                      <p:cBhvr additive="base">
                                        <p:cTn id="1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additive="base">
                                        <p:cTn id="24"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Dinh dưỡng lành mạnh song hành vận động thường xuyên giúp duy trì và nâng  cao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8045"/>
            <a:ext cx="12192000" cy="76460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inh dưỡng lành mạnh song hành vận động thường xuyên giúp duy trì và nâng  cao sức khỏe"/>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49635" b="1"/>
          <a:stretch/>
        </p:blipFill>
        <p:spPr bwMode="auto">
          <a:xfrm>
            <a:off x="0" y="3007073"/>
            <a:ext cx="12192000" cy="3850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650" y="3000785"/>
            <a:ext cx="11696700" cy="3785652"/>
          </a:xfrm>
          <a:prstGeom prst="rect">
            <a:avLst/>
          </a:prstGeom>
        </p:spPr>
        <p:txBody>
          <a:bodyPr wrap="square">
            <a:spAutoFit/>
          </a:bodyPr>
          <a:lstStyle/>
          <a:p>
            <a:pPr algn="just">
              <a:lnSpc>
                <a:spcPct val="150000"/>
              </a:lnSpc>
            </a:pPr>
            <a:r>
              <a:rPr lang="vi-VN" sz="4000" b="1" i="1" dirty="0">
                <a:solidFill>
                  <a:schemeClr val="bg1"/>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Điều kiện sống có thể ảnh hưởng đến khả năng biểu hiện gene của con người ví dụ như chiều cao, màu da,... Vì vậy, cần có một chế độ dinh dưỡng phù hợp, tập luyện vừa sức để cơ thể phát triển đầy đủ.</a:t>
            </a:r>
            <a:endParaRPr lang="en-US" sz="4000" b="1" i="1" dirty="0">
              <a:solidFill>
                <a:schemeClr val="bg1"/>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44533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ular Callout 4"/>
          <p:cNvSpPr/>
          <p:nvPr/>
        </p:nvSpPr>
        <p:spPr>
          <a:xfrm>
            <a:off x="447675" y="630237"/>
            <a:ext cx="7612062" cy="4883150"/>
          </a:xfrm>
          <a:prstGeom prst="wedgeRoundRectCallout">
            <a:avLst>
              <a:gd name="adj1" fmla="val 62720"/>
              <a:gd name="adj2" fmla="val -14145"/>
              <a:gd name="adj3" fmla="val 16667"/>
            </a:avLst>
          </a:prstGeom>
          <a:noFill/>
          <a:ln w="12700" cap="flat">
            <a:solidFill>
              <a:schemeClr val="accent1">
                <a:lumMod val="75000"/>
              </a:schemeClr>
            </a:solidFill>
            <a:prstDash val="solid"/>
            <a:miter/>
          </a:ln>
        </p:spPr>
        <p:txBody>
          <a:bodyPr rtlCol="0" anchor="ctr"/>
          <a:lstStyle/>
          <a:p>
            <a:pPr algn="l"/>
            <a:endParaRPr lang="en-US" dirty="0"/>
          </a:p>
        </p:txBody>
      </p:sp>
      <p:sp>
        <p:nvSpPr>
          <p:cNvPr id="3" name="Rectangle 2"/>
          <p:cNvSpPr/>
          <p:nvPr/>
        </p:nvSpPr>
        <p:spPr>
          <a:xfrm>
            <a:off x="604043" y="573573"/>
            <a:ext cx="7299325" cy="4939814"/>
          </a:xfrm>
          <a:prstGeom prst="rect">
            <a:avLst/>
          </a:prstGeom>
        </p:spPr>
        <p:txBody>
          <a:bodyPr wrap="square">
            <a:spAutoFit/>
          </a:bodyPr>
          <a:lstStyle/>
          <a:p>
            <a:pPr algn="ctr">
              <a:lnSpc>
                <a:spcPct val="150000"/>
              </a:lnSpc>
            </a:pPr>
            <a:r>
              <a:rPr lang="vi-VN" sz="3000" b="1" dirty="0">
                <a:solidFill>
                  <a:schemeClr val="tx2">
                    <a:lumMod val="75000"/>
                  </a:schemeClr>
                </a:solidFill>
              </a:rPr>
              <a:t>Chúng ta đã biết rằng môi trường có thể ảnh hưởng đến cách biểu hiện của một kiểu gene. Nhưng liệu sự thay đổi này có giới hạn không? Một kiểu gene có thể biểu hiện thành bao nhiêu kiểu hình khác nhau dưới những điều kiện môi trường khác nhau?</a:t>
            </a:r>
            <a:endParaRPr lang="en-US" sz="3000" b="1" dirty="0">
              <a:solidFill>
                <a:schemeClr val="tx2">
                  <a:lumMod val="75000"/>
                </a:schemeClr>
              </a:solidFill>
            </a:endParaRPr>
          </a:p>
        </p:txBody>
      </p:sp>
      <p:pic>
        <p:nvPicPr>
          <p:cNvPr id="27652" name="Picture 4" descr="thinking person 7&quot; Illustration - Download for free – Icon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48" y="2184400"/>
            <a:ext cx="3841551"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74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BDC3F-72B6-4BC3-871F-D6915819513D}"/>
              </a:ext>
            </a:extLst>
          </p:cNvPr>
          <p:cNvSpPr txBox="1"/>
          <p:nvPr/>
        </p:nvSpPr>
        <p:spPr>
          <a:xfrm>
            <a:off x="1524000" y="344144"/>
            <a:ext cx="8574157" cy="3230628"/>
          </a:xfrm>
          <a:prstGeom prst="rect">
            <a:avLst/>
          </a:prstGeom>
          <a:noFill/>
        </p:spPr>
        <p:txBody>
          <a:bodyPr wrap="square">
            <a:spAutoFit/>
          </a:bodyPr>
          <a:lstStyle/>
          <a:p>
            <a:pPr marL="0" marR="0" algn="just">
              <a:lnSpc>
                <a:spcPct val="107000"/>
              </a:lnSpc>
              <a:spcBef>
                <a:spcPts val="0"/>
              </a:spcBef>
              <a:spcAft>
                <a:spcPts val="300"/>
              </a:spcAft>
              <a:tabLst>
                <a:tab pos="2114550" algn="l"/>
              </a:tabLst>
            </a:pPr>
            <a:r>
              <a:rPr lang="vi-VN" sz="3200" i="1" dirty="0">
                <a:effectLst/>
                <a:latin typeface="Calibri" panose="020F0502020204030204" pitchFamily="34" charset="0"/>
                <a:ea typeface="Times New Roman" panose="02020603050405020304" pitchFamily="18" charset="0"/>
                <a:cs typeface="Calibri" panose="020F0502020204030204" pitchFamily="34" charset="0"/>
              </a:rPr>
              <a:t>Cây phù dung (Hibiscus mutabilis) với sắc hoa thay đổi liên tục (buổi sáng hoa nở màu trắng, đến trưa sẽ chuyển sang màu hồng và buổi tối lại đổi thành màu đỏ sẫm) đã tạo nên sự độc đáo và sức hút vô cùng kì lạ. Nguyên nhân nào đã giúp hoa phù dung có khả năng chuyển màu độc đáo đến vậy?</a:t>
            </a:r>
            <a:r>
              <a:rPr lang="vi-VN" sz="3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Hình ảnh 2" descr="Cây phù dung (Hibiscus mutabilis) với sắc hoa thay đổi liên tục (buổi sáng hoa nở màu (ảnh 1)">
            <a:extLst>
              <a:ext uri="{FF2B5EF4-FFF2-40B4-BE49-F238E27FC236}">
                <a16:creationId xmlns:a16="http://schemas.microsoft.com/office/drawing/2014/main" id="{87B92F5F-6CC2-4AAB-B2C9-57DDBA3A5E1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23391" y="3574772"/>
            <a:ext cx="8945217" cy="3004931"/>
          </a:xfrm>
          <a:prstGeom prst="rect">
            <a:avLst/>
          </a:prstGeom>
          <a:noFill/>
          <a:ln>
            <a:noFill/>
          </a:ln>
        </p:spPr>
      </p:pic>
    </p:spTree>
    <p:extLst>
      <p:ext uri="{BB962C8B-B14F-4D97-AF65-F5344CB8AC3E}">
        <p14:creationId xmlns:p14="http://schemas.microsoft.com/office/powerpoint/2010/main" val="16137049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with low confidence">
            <a:extLst>
              <a:ext uri="{FF2B5EF4-FFF2-40B4-BE49-F238E27FC236}">
                <a16:creationId xmlns:a16="http://schemas.microsoft.com/office/drawing/2014/main" id="{FFBD2E58-3DB2-4424-BA55-E00CB5D8C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Parallelogram 9">
            <a:extLst>
              <a:ext uri="{FF2B5EF4-FFF2-40B4-BE49-F238E27FC236}">
                <a16:creationId xmlns:a16="http://schemas.microsoft.com/office/drawing/2014/main" id="{E04E10D5-ACDA-450E-8054-8E367A298BB3}"/>
              </a:ext>
            </a:extLst>
          </p:cNvPr>
          <p:cNvSpPr/>
          <p:nvPr/>
        </p:nvSpPr>
        <p:spPr>
          <a:xfrm flipH="1">
            <a:off x="5805029" y="0"/>
            <a:ext cx="9121140" cy="6858000"/>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63A117-7F64-4175-9D54-A73A5159CB05}"/>
              </a:ext>
            </a:extLst>
          </p:cNvPr>
          <p:cNvGrpSpPr/>
          <p:nvPr/>
        </p:nvGrpSpPr>
        <p:grpSpPr>
          <a:xfrm>
            <a:off x="8318359" y="714887"/>
            <a:ext cx="2555522" cy="1804043"/>
            <a:chOff x="8207587" y="773027"/>
            <a:chExt cx="2555522" cy="1804043"/>
          </a:xfrm>
        </p:grpSpPr>
        <p:sp>
          <p:nvSpPr>
            <p:cNvPr id="5" name="Diamond 4">
              <a:extLst>
                <a:ext uri="{FF2B5EF4-FFF2-40B4-BE49-F238E27FC236}">
                  <a16:creationId xmlns:a16="http://schemas.microsoft.com/office/drawing/2014/main" id="{397AA3C8-3F25-4D34-9993-8E65695ED858}"/>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Diamond 5">
              <a:extLst>
                <a:ext uri="{FF2B5EF4-FFF2-40B4-BE49-F238E27FC236}">
                  <a16:creationId xmlns:a16="http://schemas.microsoft.com/office/drawing/2014/main" id="{09173665-50FE-4270-98F1-455BF1989204}"/>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0A20965-366D-4B39-AF43-B80FD9470E96}"/>
                </a:ext>
              </a:extLst>
            </p:cNvPr>
            <p:cNvGrpSpPr/>
            <p:nvPr/>
          </p:nvGrpSpPr>
          <p:grpSpPr>
            <a:xfrm>
              <a:off x="8593808" y="777776"/>
              <a:ext cx="1783080" cy="1783080"/>
              <a:chOff x="8593808" y="777776"/>
              <a:chExt cx="1783080" cy="1783080"/>
            </a:xfrm>
          </p:grpSpPr>
          <p:sp>
            <p:nvSpPr>
              <p:cNvPr id="8" name="Diamond 7">
                <a:extLst>
                  <a:ext uri="{FF2B5EF4-FFF2-40B4-BE49-F238E27FC236}">
                    <a16:creationId xmlns:a16="http://schemas.microsoft.com/office/drawing/2014/main" id="{4CDA0F7D-71EE-4B0D-809A-41A09718E6EE}"/>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II</a:t>
                </a:r>
              </a:p>
            </p:txBody>
          </p:sp>
          <p:sp>
            <p:nvSpPr>
              <p:cNvPr id="9" name="Diamond 8">
                <a:extLst>
                  <a:ext uri="{FF2B5EF4-FFF2-40B4-BE49-F238E27FC236}">
                    <a16:creationId xmlns:a16="http://schemas.microsoft.com/office/drawing/2014/main" id="{328340BC-AAF2-446C-90C3-8AA5CED802E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11" name="TextBox 10">
            <a:extLst>
              <a:ext uri="{FF2B5EF4-FFF2-40B4-BE49-F238E27FC236}">
                <a16:creationId xmlns:a16="http://schemas.microsoft.com/office/drawing/2014/main" id="{26E6572B-56B6-4239-9B34-3FA01D9C6DE7}"/>
              </a:ext>
            </a:extLst>
          </p:cNvPr>
          <p:cNvSpPr txBox="1"/>
          <p:nvPr/>
        </p:nvSpPr>
        <p:spPr>
          <a:xfrm>
            <a:off x="6912428" y="3233817"/>
            <a:ext cx="5367384" cy="837152"/>
          </a:xfrm>
          <a:prstGeom prst="rect">
            <a:avLst/>
          </a:prstGeom>
          <a:noFill/>
        </p:spPr>
        <p:txBody>
          <a:bodyPr wrap="square" rtlCol="0">
            <a:spAutoFit/>
          </a:bodyPr>
          <a:lstStyle/>
          <a:p>
            <a:pPr algn="ctr">
              <a:lnSpc>
                <a:spcPct val="110000"/>
              </a:lnSpc>
            </a:pPr>
            <a:r>
              <a:rPr lang="en-US" sz="4400" b="1" dirty="0">
                <a:solidFill>
                  <a:schemeClr val="bg1"/>
                </a:solidFill>
                <a:latin typeface="Arial" panose="020B0604020202020204" pitchFamily="34" charset="0"/>
                <a:cs typeface="Arial" panose="020B0604020202020204" pitchFamily="34" charset="0"/>
              </a:rPr>
              <a:t>MỨC PHẢN ỨNG</a:t>
            </a:r>
          </a:p>
        </p:txBody>
      </p:sp>
      <p:sp>
        <p:nvSpPr>
          <p:cNvPr id="12" name="Rectangle: Rounded Corners 11">
            <a:extLst>
              <a:ext uri="{FF2B5EF4-FFF2-40B4-BE49-F238E27FC236}">
                <a16:creationId xmlns:a16="http://schemas.microsoft.com/office/drawing/2014/main" id="{BC8E8C2D-1A41-42DB-A34B-B535DE269604}"/>
              </a:ext>
            </a:extLst>
          </p:cNvPr>
          <p:cNvSpPr/>
          <p:nvPr/>
        </p:nvSpPr>
        <p:spPr>
          <a:xfrm>
            <a:off x="9712960" y="5476240"/>
            <a:ext cx="2113280" cy="162560"/>
          </a:xfrm>
          <a:prstGeom prst="roundRect">
            <a:avLst>
              <a:gd name="adj" fmla="val 50000"/>
            </a:avLst>
          </a:prstGeom>
          <a:gradFill>
            <a:gsLst>
              <a:gs pos="30000">
                <a:srgbClr val="FF7972"/>
              </a:gs>
              <a:gs pos="69000">
                <a:srgbClr val="FF8658"/>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35632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C4F71A2-2E36-AAB8-77AD-47D286AC1D68}"/>
              </a:ext>
            </a:extLst>
          </p:cNvPr>
          <p:cNvSpPr txBox="1">
            <a:spLocks/>
          </p:cNvSpPr>
          <p:nvPr/>
        </p:nvSpPr>
        <p:spPr>
          <a:xfrm>
            <a:off x="713556" y="33492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8" name="Rectangle: Rounded Corners 17">
            <a:extLst>
              <a:ext uri="{FF2B5EF4-FFF2-40B4-BE49-F238E27FC236}">
                <a16:creationId xmlns:a16="http://schemas.microsoft.com/office/drawing/2014/main" id="{1BA0A7E7-4095-8F71-6CDD-DFD8B6D411F9}"/>
              </a:ext>
            </a:extLst>
          </p:cNvPr>
          <p:cNvSpPr/>
          <p:nvPr/>
        </p:nvSpPr>
        <p:spPr>
          <a:xfrm>
            <a:off x="721332" y="105415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22" name="Arrow: Pentagon 21">
            <a:extLst>
              <a:ext uri="{FF2B5EF4-FFF2-40B4-BE49-F238E27FC236}">
                <a16:creationId xmlns:a16="http://schemas.microsoft.com/office/drawing/2014/main" id="{201B79B0-A285-F849-0261-E8A34F1C557D}"/>
              </a:ext>
            </a:extLst>
          </p:cNvPr>
          <p:cNvSpPr/>
          <p:nvPr/>
        </p:nvSpPr>
        <p:spPr>
          <a:xfrm>
            <a:off x="0" y="44923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4" name="Rectangle 3">
            <a:extLst>
              <a:ext uri="{FF2B5EF4-FFF2-40B4-BE49-F238E27FC236}">
                <a16:creationId xmlns:a16="http://schemas.microsoft.com/office/drawing/2014/main" id="{FF190908-A01A-697B-6906-B772D9CB0B9D}"/>
              </a:ext>
            </a:extLst>
          </p:cNvPr>
          <p:cNvSpPr/>
          <p:nvPr/>
        </p:nvSpPr>
        <p:spPr>
          <a:xfrm>
            <a:off x="721332" y="2040553"/>
            <a:ext cx="10686168" cy="4353746"/>
          </a:xfrm>
          <a:prstGeom prst="rect">
            <a:avLst/>
          </a:prstGeom>
          <a:solidFill>
            <a:schemeClr val="accent4">
              <a:lumMod val="20000"/>
              <a:lumOff val="80000"/>
            </a:schemeClr>
          </a:solidFill>
          <a:ln w="28575" cap="flat">
            <a:solidFill>
              <a:schemeClr val="accent4">
                <a:lumMod val="75000"/>
              </a:schemeClr>
            </a:solidFill>
            <a:prstDash val="solid"/>
            <a:miter/>
          </a:ln>
        </p:spPr>
        <p:txBody>
          <a:bodyPr rtlCol="0" anchor="ctr"/>
          <a:lstStyle/>
          <a:p>
            <a:endParaRPr lang="en-US" dirty="0">
              <a:solidFill>
                <a:prstClr val="black"/>
              </a:solidFill>
            </a:endParaRPr>
          </a:p>
        </p:txBody>
      </p:sp>
      <p:sp>
        <p:nvSpPr>
          <p:cNvPr id="5" name="Rectangle 4">
            <a:extLst>
              <a:ext uri="{FF2B5EF4-FFF2-40B4-BE49-F238E27FC236}">
                <a16:creationId xmlns:a16="http://schemas.microsoft.com/office/drawing/2014/main" id="{620A4DFF-33F9-977C-6ABE-C12280D9F7CB}"/>
              </a:ext>
            </a:extLst>
          </p:cNvPr>
          <p:cNvSpPr/>
          <p:nvPr/>
        </p:nvSpPr>
        <p:spPr>
          <a:xfrm>
            <a:off x="721332" y="2040553"/>
            <a:ext cx="1785257" cy="516103"/>
          </a:xfrm>
          <a:prstGeom prst="rect">
            <a:avLst/>
          </a:prstGeom>
          <a:solidFill>
            <a:schemeClr val="accent4">
              <a:lumMod val="60000"/>
              <a:lumOff val="40000"/>
            </a:schemeClr>
          </a:solidFill>
          <a:ln w="28575" cap="flat">
            <a:solidFill>
              <a:schemeClr val="accent4">
                <a:lumMod val="75000"/>
              </a:schemeClr>
            </a:solidFill>
            <a:prstDash val="solid"/>
            <a:miter/>
          </a:ln>
        </p:spPr>
        <p:txBody>
          <a:bodyPr rtlCol="0" anchor="ctr"/>
          <a:lstStyle/>
          <a:p>
            <a:pPr algn="ctr"/>
            <a:r>
              <a:rPr lang="en-US" sz="2800" b="1" dirty="0" err="1">
                <a:solidFill>
                  <a:prstClr val="white"/>
                </a:solidFill>
              </a:rPr>
              <a:t>Yêu</a:t>
            </a:r>
            <a:r>
              <a:rPr lang="en-US" sz="2800" b="1" dirty="0">
                <a:solidFill>
                  <a:prstClr val="white"/>
                </a:solidFill>
              </a:rPr>
              <a:t> </a:t>
            </a:r>
            <a:r>
              <a:rPr lang="en-US" sz="2800" b="1" dirty="0" err="1">
                <a:solidFill>
                  <a:prstClr val="white"/>
                </a:solidFill>
              </a:rPr>
              <a:t>cầu</a:t>
            </a:r>
            <a:endParaRPr lang="en-US" sz="2800" b="1" dirty="0">
              <a:solidFill>
                <a:prstClr val="white"/>
              </a:solidFill>
            </a:endParaRPr>
          </a:p>
        </p:txBody>
      </p:sp>
      <p:sp>
        <p:nvSpPr>
          <p:cNvPr id="6" name="Rectangle: Top Corners Rounded 5">
            <a:extLst>
              <a:ext uri="{FF2B5EF4-FFF2-40B4-BE49-F238E27FC236}">
                <a16:creationId xmlns:a16="http://schemas.microsoft.com/office/drawing/2014/main" id="{365AB92C-7820-08A7-3886-BEAB278C79FB}"/>
              </a:ext>
            </a:extLst>
          </p:cNvPr>
          <p:cNvSpPr/>
          <p:nvPr/>
        </p:nvSpPr>
        <p:spPr>
          <a:xfrm>
            <a:off x="4236876" y="1434798"/>
            <a:ext cx="3835400" cy="605755"/>
          </a:xfrm>
          <a:prstGeom prst="round2SameRect">
            <a:avLst/>
          </a:prstGeom>
          <a:solidFill>
            <a:schemeClr val="accent4">
              <a:lumMod val="75000"/>
            </a:schemeClr>
          </a:solidFill>
          <a:ln w="12700" cap="flat">
            <a:noFill/>
            <a:prstDash val="solid"/>
            <a:miter/>
          </a:ln>
        </p:spPr>
        <p:txBody>
          <a:bodyPr rtlCol="0" anchor="ctr"/>
          <a:lstStyle/>
          <a:p>
            <a:endParaRPr lang="en-US" dirty="0">
              <a:solidFill>
                <a:prstClr val="black"/>
              </a:solidFill>
            </a:endParaRPr>
          </a:p>
        </p:txBody>
      </p:sp>
      <p:sp>
        <p:nvSpPr>
          <p:cNvPr id="7" name="TextBox 6">
            <a:extLst>
              <a:ext uri="{FF2B5EF4-FFF2-40B4-BE49-F238E27FC236}">
                <a16:creationId xmlns:a16="http://schemas.microsoft.com/office/drawing/2014/main" id="{0878A45D-CACB-7957-4EFD-3E2F76D0E453}"/>
              </a:ext>
            </a:extLst>
          </p:cNvPr>
          <p:cNvSpPr txBox="1"/>
          <p:nvPr/>
        </p:nvSpPr>
        <p:spPr>
          <a:xfrm>
            <a:off x="3975997" y="1518625"/>
            <a:ext cx="4212038" cy="461665"/>
          </a:xfrm>
          <a:prstGeom prst="rect">
            <a:avLst/>
          </a:prstGeom>
          <a:noFill/>
        </p:spPr>
        <p:txBody>
          <a:bodyPr wrap="square" rtlCol="0">
            <a:spAutoFit/>
          </a:bodyPr>
          <a:lstStyle/>
          <a:p>
            <a:pPr algn="ctr"/>
            <a:r>
              <a:rPr lang="en-US" sz="2400" b="1" dirty="0">
                <a:solidFill>
                  <a:srgbClr val="FFFF00"/>
                </a:solidFill>
              </a:rPr>
              <a:t>PHIẾU HỌC TẬP SỐ 2</a:t>
            </a:r>
          </a:p>
        </p:txBody>
      </p:sp>
      <p:sp>
        <p:nvSpPr>
          <p:cNvPr id="8" name="TextBox 7">
            <a:extLst>
              <a:ext uri="{FF2B5EF4-FFF2-40B4-BE49-F238E27FC236}">
                <a16:creationId xmlns:a16="http://schemas.microsoft.com/office/drawing/2014/main" id="{A8ADAE7E-F1A0-DAC6-3642-7F77AC387C5D}"/>
              </a:ext>
            </a:extLst>
          </p:cNvPr>
          <p:cNvSpPr txBox="1"/>
          <p:nvPr/>
        </p:nvSpPr>
        <p:spPr>
          <a:xfrm>
            <a:off x="957262" y="2040553"/>
            <a:ext cx="10091738" cy="4293483"/>
          </a:xfrm>
          <a:prstGeom prst="rect">
            <a:avLst/>
          </a:prstGeom>
          <a:noFill/>
        </p:spPr>
        <p:txBody>
          <a:bodyPr wrap="square">
            <a:spAutoFit/>
          </a:bodyPr>
          <a:lstStyle>
            <a:defPPr>
              <a:defRPr lang="ru-RU"/>
            </a:defPPr>
            <a:lvl1pPr algn="just">
              <a:lnSpc>
                <a:spcPct val="125000"/>
              </a:lnSpc>
              <a:defRPr sz="2400" b="1"/>
            </a:lvl1pPr>
          </a:lstStyle>
          <a:p>
            <a:pPr algn="r">
              <a:lnSpc>
                <a:spcPct val="150000"/>
              </a:lnSpc>
            </a:pPr>
            <a:r>
              <a:rPr lang="en-US" sz="2600" dirty="0" err="1">
                <a:solidFill>
                  <a:prstClr val="black"/>
                </a:solidFill>
              </a:rPr>
              <a:t>Thảo</a:t>
            </a:r>
            <a:r>
              <a:rPr lang="en-US" sz="2600" dirty="0">
                <a:solidFill>
                  <a:prstClr val="black"/>
                </a:solidFill>
              </a:rPr>
              <a:t> </a:t>
            </a:r>
            <a:r>
              <a:rPr lang="en-US" sz="2600" dirty="0" err="1">
                <a:solidFill>
                  <a:prstClr val="black"/>
                </a:solidFill>
              </a:rPr>
              <a:t>luận</a:t>
            </a:r>
            <a:r>
              <a:rPr lang="en-US" sz="2600" dirty="0">
                <a:solidFill>
                  <a:prstClr val="black"/>
                </a:solidFill>
              </a:rPr>
              <a:t> </a:t>
            </a:r>
            <a:r>
              <a:rPr lang="en-US" sz="2600" dirty="0" err="1">
                <a:solidFill>
                  <a:prstClr val="black"/>
                </a:solidFill>
              </a:rPr>
              <a:t>nhóm</a:t>
            </a:r>
            <a:r>
              <a:rPr lang="en-US" sz="2600" dirty="0">
                <a:solidFill>
                  <a:prstClr val="black"/>
                </a:solidFill>
              </a:rPr>
              <a:t> </a:t>
            </a:r>
            <a:r>
              <a:rPr lang="en-US" sz="2600" dirty="0" err="1">
                <a:solidFill>
                  <a:prstClr val="black"/>
                </a:solidFill>
              </a:rPr>
              <a:t>để</a:t>
            </a:r>
            <a:r>
              <a:rPr lang="en-US" sz="2600" dirty="0">
                <a:solidFill>
                  <a:prstClr val="black"/>
                </a:solidFill>
              </a:rPr>
              <a:t> </a:t>
            </a:r>
            <a:r>
              <a:rPr lang="en-US" sz="2600" dirty="0" err="1">
                <a:solidFill>
                  <a:prstClr val="black"/>
                </a:solidFill>
              </a:rPr>
              <a:t>trả</a:t>
            </a:r>
            <a:r>
              <a:rPr lang="en-US" sz="2600" dirty="0">
                <a:solidFill>
                  <a:prstClr val="black"/>
                </a:solidFill>
              </a:rPr>
              <a:t> </a:t>
            </a:r>
            <a:r>
              <a:rPr lang="en-US" sz="2600" dirty="0" err="1">
                <a:solidFill>
                  <a:prstClr val="black"/>
                </a:solidFill>
              </a:rPr>
              <a:t>lời</a:t>
            </a:r>
            <a:r>
              <a:rPr lang="en-US" sz="2600" dirty="0">
                <a:solidFill>
                  <a:prstClr val="black"/>
                </a:solidFill>
              </a:rPr>
              <a:t> </a:t>
            </a:r>
            <a:r>
              <a:rPr lang="en-US" sz="2600" dirty="0" err="1">
                <a:solidFill>
                  <a:prstClr val="black"/>
                </a:solidFill>
              </a:rPr>
              <a:t>các</a:t>
            </a:r>
            <a:r>
              <a:rPr lang="en-US" sz="2600" dirty="0">
                <a:solidFill>
                  <a:prstClr val="black"/>
                </a:solidFill>
              </a:rPr>
              <a:t> </a:t>
            </a:r>
            <a:r>
              <a:rPr lang="en-US" sz="2600" dirty="0" err="1">
                <a:solidFill>
                  <a:prstClr val="black"/>
                </a:solidFill>
              </a:rPr>
              <a:t>câu</a:t>
            </a:r>
            <a:r>
              <a:rPr lang="en-US" sz="2600" dirty="0">
                <a:solidFill>
                  <a:prstClr val="black"/>
                </a:solidFill>
              </a:rPr>
              <a:t> </a:t>
            </a:r>
            <a:r>
              <a:rPr lang="en-US" sz="2600" dirty="0" err="1">
                <a:solidFill>
                  <a:prstClr val="black"/>
                </a:solidFill>
              </a:rPr>
              <a:t>hỏi</a:t>
            </a:r>
            <a:r>
              <a:rPr lang="en-US" sz="2600" dirty="0">
                <a:solidFill>
                  <a:prstClr val="black"/>
                </a:solidFill>
              </a:rPr>
              <a:t> </a:t>
            </a:r>
            <a:r>
              <a:rPr lang="en-US" sz="2600" dirty="0" err="1">
                <a:solidFill>
                  <a:prstClr val="black"/>
                </a:solidFill>
              </a:rPr>
              <a:t>sau</a:t>
            </a:r>
            <a:r>
              <a:rPr lang="en-US" sz="2600" dirty="0">
                <a:solidFill>
                  <a:prstClr val="black"/>
                </a:solidFill>
              </a:rPr>
              <a:t>:</a:t>
            </a:r>
          </a:p>
          <a:p>
            <a:pPr>
              <a:lnSpc>
                <a:spcPct val="150000"/>
              </a:lnSpc>
            </a:pPr>
            <a:r>
              <a:rPr lang="en-US" sz="2600" dirty="0" err="1">
                <a:solidFill>
                  <a:prstClr val="black"/>
                </a:solidFill>
              </a:rPr>
              <a:t>Câu</a:t>
            </a:r>
            <a:r>
              <a:rPr lang="en-US" sz="2600" dirty="0">
                <a:solidFill>
                  <a:prstClr val="black"/>
                </a:solidFill>
              </a:rPr>
              <a:t> 1. </a:t>
            </a:r>
            <a:r>
              <a:rPr lang="en-US" sz="2600" b="0" dirty="0" err="1"/>
              <a:t>Mức</a:t>
            </a:r>
            <a:r>
              <a:rPr lang="en-US" sz="2600" b="0" dirty="0"/>
              <a:t> </a:t>
            </a:r>
            <a:r>
              <a:rPr lang="en-US" sz="2600" b="0" dirty="0" err="1"/>
              <a:t>phản</a:t>
            </a:r>
            <a:r>
              <a:rPr lang="en-US" sz="2600" b="0" dirty="0"/>
              <a:t> </a:t>
            </a:r>
            <a:r>
              <a:rPr lang="en-US" sz="2600" b="0" dirty="0" err="1"/>
              <a:t>ứng</a:t>
            </a:r>
            <a:r>
              <a:rPr lang="en-US" sz="2600" b="0" dirty="0"/>
              <a:t> </a:t>
            </a:r>
            <a:r>
              <a:rPr lang="en-US" sz="2600" b="0" dirty="0" err="1"/>
              <a:t>là</a:t>
            </a:r>
            <a:r>
              <a:rPr lang="en-US" sz="2600" b="0" dirty="0"/>
              <a:t> </a:t>
            </a:r>
            <a:r>
              <a:rPr lang="en-US" sz="2600" b="0" dirty="0" err="1"/>
              <a:t>gì</a:t>
            </a:r>
            <a:r>
              <a:rPr lang="en-US" sz="2600" b="0" dirty="0"/>
              <a:t>? </a:t>
            </a:r>
            <a:r>
              <a:rPr lang="en-US" sz="2600" b="0" dirty="0" err="1"/>
              <a:t>Có</a:t>
            </a:r>
            <a:r>
              <a:rPr lang="en-US" sz="2600" b="0" dirty="0"/>
              <a:t> </a:t>
            </a:r>
            <a:r>
              <a:rPr lang="en-US" sz="2600" b="0" dirty="0" err="1"/>
              <a:t>bao</a:t>
            </a:r>
            <a:r>
              <a:rPr lang="en-US" sz="2600" b="0" dirty="0"/>
              <a:t> </a:t>
            </a:r>
            <a:r>
              <a:rPr lang="en-US" sz="2600" b="0" dirty="0" err="1"/>
              <a:t>nhiêu</a:t>
            </a:r>
            <a:r>
              <a:rPr lang="en-US" sz="2600" b="0" dirty="0"/>
              <a:t> </a:t>
            </a:r>
            <a:r>
              <a:rPr lang="en-US" sz="2600" b="0" dirty="0" err="1"/>
              <a:t>loại</a:t>
            </a:r>
            <a:r>
              <a:rPr lang="en-US" sz="2600" b="0" dirty="0"/>
              <a:t> </a:t>
            </a:r>
            <a:r>
              <a:rPr lang="en-US" sz="2600" b="0" dirty="0" err="1"/>
              <a:t>mức</a:t>
            </a:r>
            <a:r>
              <a:rPr lang="en-US" sz="2600" b="0" dirty="0"/>
              <a:t> </a:t>
            </a:r>
            <a:r>
              <a:rPr lang="en-US" sz="2600" b="0" dirty="0" err="1"/>
              <a:t>phản</a:t>
            </a:r>
            <a:r>
              <a:rPr lang="en-US" sz="2600" b="0" dirty="0"/>
              <a:t> </a:t>
            </a:r>
            <a:r>
              <a:rPr lang="en-US" sz="2600" b="0" dirty="0" err="1"/>
              <a:t>ứng</a:t>
            </a:r>
            <a:r>
              <a:rPr lang="en-US" sz="2600" b="0" dirty="0"/>
              <a:t>? </a:t>
            </a:r>
          </a:p>
          <a:p>
            <a:pPr>
              <a:lnSpc>
                <a:spcPct val="150000"/>
              </a:lnSpc>
            </a:pPr>
            <a:r>
              <a:rPr lang="en-US" sz="2600" dirty="0" err="1"/>
              <a:t>Câu</a:t>
            </a:r>
            <a:r>
              <a:rPr lang="en-US" sz="2600" dirty="0"/>
              <a:t> 2. </a:t>
            </a:r>
            <a:r>
              <a:rPr lang="en-US" sz="2600" b="0" dirty="0" err="1"/>
              <a:t>Mức</a:t>
            </a:r>
            <a:r>
              <a:rPr lang="en-US" sz="2600" b="0" dirty="0"/>
              <a:t> </a:t>
            </a:r>
            <a:r>
              <a:rPr lang="en-US" sz="2600" b="0" dirty="0" err="1"/>
              <a:t>phản</a:t>
            </a:r>
            <a:r>
              <a:rPr lang="en-US" sz="2600" b="0" dirty="0"/>
              <a:t> </a:t>
            </a:r>
            <a:r>
              <a:rPr lang="en-US" sz="2600" b="0" dirty="0" err="1"/>
              <a:t>ứng</a:t>
            </a:r>
            <a:r>
              <a:rPr lang="en-US" sz="2600" b="0" dirty="0"/>
              <a:t> do </a:t>
            </a:r>
            <a:r>
              <a:rPr lang="en-US" sz="2600" b="0" dirty="0" err="1"/>
              <a:t>yếu</a:t>
            </a:r>
            <a:r>
              <a:rPr lang="en-US" sz="2600" b="0" dirty="0"/>
              <a:t> </a:t>
            </a:r>
            <a:r>
              <a:rPr lang="en-US" sz="2600" b="0" dirty="0" err="1"/>
              <a:t>tố</a:t>
            </a:r>
            <a:r>
              <a:rPr lang="en-US" sz="2600" b="0" dirty="0"/>
              <a:t> </a:t>
            </a:r>
            <a:r>
              <a:rPr lang="en-US" sz="2600" b="0" dirty="0" err="1"/>
              <a:t>nào</a:t>
            </a:r>
            <a:r>
              <a:rPr lang="en-US" sz="2600" b="0" dirty="0"/>
              <a:t> </a:t>
            </a:r>
            <a:r>
              <a:rPr lang="en-US" sz="2600" b="0" dirty="0" err="1"/>
              <a:t>quy</a:t>
            </a:r>
            <a:r>
              <a:rPr lang="en-US" sz="2600" b="0" dirty="0"/>
              <a:t> </a:t>
            </a:r>
            <a:r>
              <a:rPr lang="en-US" sz="2600" b="0" dirty="0" err="1"/>
              <a:t>định</a:t>
            </a:r>
            <a:r>
              <a:rPr lang="en-US" sz="2600" b="0" dirty="0"/>
              <a:t>?</a:t>
            </a:r>
          </a:p>
          <a:p>
            <a:pPr>
              <a:lnSpc>
                <a:spcPct val="150000"/>
              </a:lnSpc>
            </a:pPr>
            <a:r>
              <a:rPr lang="en-US" sz="2600" dirty="0" err="1"/>
              <a:t>Câu</a:t>
            </a:r>
            <a:r>
              <a:rPr lang="en-US" sz="2600" dirty="0"/>
              <a:t> 3. </a:t>
            </a:r>
            <a:r>
              <a:rPr lang="en-US" sz="2600" b="0" dirty="0" err="1"/>
              <a:t>Mức</a:t>
            </a:r>
            <a:r>
              <a:rPr lang="en-US" sz="2600" b="0" dirty="0"/>
              <a:t> </a:t>
            </a:r>
            <a:r>
              <a:rPr lang="en-US" sz="2600" b="0" dirty="0" err="1"/>
              <a:t>phản</a:t>
            </a:r>
            <a:r>
              <a:rPr lang="en-US" sz="2600" b="0" dirty="0"/>
              <a:t> </a:t>
            </a:r>
            <a:r>
              <a:rPr lang="en-US" sz="2600" b="0" dirty="0" err="1"/>
              <a:t>ứng</a:t>
            </a:r>
            <a:r>
              <a:rPr lang="en-US" sz="2600" b="0" dirty="0"/>
              <a:t> </a:t>
            </a:r>
            <a:r>
              <a:rPr lang="en-US" sz="2600" b="0" dirty="0" err="1"/>
              <a:t>của</a:t>
            </a:r>
            <a:r>
              <a:rPr lang="en-US" sz="2600" b="0" dirty="0"/>
              <a:t> </a:t>
            </a:r>
            <a:r>
              <a:rPr lang="en-US" sz="2600" b="0" dirty="0" err="1"/>
              <a:t>sinh</a:t>
            </a:r>
            <a:r>
              <a:rPr lang="en-US" sz="2600" b="0" dirty="0"/>
              <a:t> </a:t>
            </a:r>
            <a:r>
              <a:rPr lang="en-US" sz="2600" b="0" dirty="0" err="1"/>
              <a:t>vật</a:t>
            </a:r>
            <a:r>
              <a:rPr lang="en-US" sz="2600" b="0" dirty="0"/>
              <a:t> </a:t>
            </a:r>
            <a:r>
              <a:rPr lang="en-US" sz="2600" b="0" dirty="0" err="1"/>
              <a:t>có</a:t>
            </a:r>
            <a:r>
              <a:rPr lang="en-US" sz="2600" b="0" dirty="0"/>
              <a:t> di </a:t>
            </a:r>
            <a:r>
              <a:rPr lang="en-US" sz="2600" b="0" dirty="0" err="1"/>
              <a:t>truyền</a:t>
            </a:r>
            <a:r>
              <a:rPr lang="en-US" sz="2600" b="0" dirty="0"/>
              <a:t> </a:t>
            </a:r>
            <a:r>
              <a:rPr lang="en-US" sz="2600" b="0" dirty="0" err="1"/>
              <a:t>cho</a:t>
            </a:r>
            <a:r>
              <a:rPr lang="en-US" sz="2600" b="0" dirty="0"/>
              <a:t> </a:t>
            </a:r>
            <a:r>
              <a:rPr lang="en-US" sz="2600" b="0" dirty="0" err="1"/>
              <a:t>đời</a:t>
            </a:r>
            <a:r>
              <a:rPr lang="en-US" sz="2600" b="0" dirty="0"/>
              <a:t> con </a:t>
            </a:r>
            <a:r>
              <a:rPr lang="en-US" sz="2600" b="0" dirty="0" err="1"/>
              <a:t>không</a:t>
            </a:r>
            <a:r>
              <a:rPr lang="en-US" sz="2600" b="0" dirty="0"/>
              <a:t>? </a:t>
            </a:r>
            <a:r>
              <a:rPr lang="en-US" sz="2600" b="0" dirty="0" err="1"/>
              <a:t>Giải</a:t>
            </a:r>
            <a:r>
              <a:rPr lang="en-US" sz="2600" b="0" dirty="0"/>
              <a:t> </a:t>
            </a:r>
            <a:r>
              <a:rPr lang="en-US" sz="2600" b="0" dirty="0" err="1"/>
              <a:t>thích</a:t>
            </a:r>
            <a:endParaRPr lang="en-US" sz="2600" b="0" dirty="0"/>
          </a:p>
          <a:p>
            <a:pPr>
              <a:lnSpc>
                <a:spcPct val="150000"/>
              </a:lnSpc>
            </a:pPr>
            <a:r>
              <a:rPr lang="en-US" sz="2600" dirty="0" err="1">
                <a:solidFill>
                  <a:prstClr val="black"/>
                </a:solidFill>
              </a:rPr>
              <a:t>Câu</a:t>
            </a:r>
            <a:r>
              <a:rPr lang="en-US" sz="2600" dirty="0">
                <a:solidFill>
                  <a:prstClr val="black"/>
                </a:solidFill>
              </a:rPr>
              <a:t> 3.</a:t>
            </a:r>
            <a:r>
              <a:rPr lang="en-US" sz="2600" b="0" dirty="0">
                <a:solidFill>
                  <a:prstClr val="black"/>
                </a:solidFill>
              </a:rPr>
              <a:t> </a:t>
            </a:r>
            <a:r>
              <a:rPr lang="en-US" sz="2600" b="0" dirty="0" err="1">
                <a:solidFill>
                  <a:prstClr val="black"/>
                </a:solidFill>
              </a:rPr>
              <a:t>Liệt</a:t>
            </a:r>
            <a:r>
              <a:rPr lang="en-US" sz="2600" b="0" dirty="0">
                <a:solidFill>
                  <a:prstClr val="black"/>
                </a:solidFill>
              </a:rPr>
              <a:t> </a:t>
            </a:r>
            <a:r>
              <a:rPr lang="en-US" sz="2600" b="0" dirty="0" err="1">
                <a:solidFill>
                  <a:prstClr val="black"/>
                </a:solidFill>
              </a:rPr>
              <a:t>kê</a:t>
            </a:r>
            <a:r>
              <a:rPr lang="en-US" sz="2600" b="0" dirty="0">
                <a:solidFill>
                  <a:prstClr val="black"/>
                </a:solidFill>
              </a:rPr>
              <a:t> </a:t>
            </a:r>
            <a:r>
              <a:rPr lang="en-US" sz="2600" b="0" dirty="0" err="1">
                <a:solidFill>
                  <a:prstClr val="black"/>
                </a:solidFill>
              </a:rPr>
              <a:t>thêm</a:t>
            </a:r>
            <a:r>
              <a:rPr lang="en-US" sz="2600" b="0" dirty="0">
                <a:solidFill>
                  <a:prstClr val="black"/>
                </a:solidFill>
              </a:rPr>
              <a:t> </a:t>
            </a:r>
            <a:r>
              <a:rPr lang="en-US" sz="2600" b="0" dirty="0" err="1">
                <a:solidFill>
                  <a:prstClr val="black"/>
                </a:solidFill>
              </a:rPr>
              <a:t>một</a:t>
            </a:r>
            <a:r>
              <a:rPr lang="en-US" sz="2600" b="0" dirty="0">
                <a:solidFill>
                  <a:prstClr val="black"/>
                </a:solidFill>
              </a:rPr>
              <a:t> </a:t>
            </a:r>
            <a:r>
              <a:rPr lang="en-US" sz="2600" b="0" dirty="0" err="1">
                <a:solidFill>
                  <a:prstClr val="black"/>
                </a:solidFill>
              </a:rPr>
              <a:t>vài</a:t>
            </a:r>
            <a:r>
              <a:rPr lang="en-US" sz="2600" b="0" dirty="0">
                <a:solidFill>
                  <a:prstClr val="black"/>
                </a:solidFill>
              </a:rPr>
              <a:t> </a:t>
            </a:r>
            <a:r>
              <a:rPr lang="en-US" sz="2600" b="0" dirty="0" err="1">
                <a:solidFill>
                  <a:prstClr val="black"/>
                </a:solidFill>
              </a:rPr>
              <a:t>ví</a:t>
            </a:r>
            <a:r>
              <a:rPr lang="en-US" sz="2600" b="0" dirty="0">
                <a:solidFill>
                  <a:prstClr val="black"/>
                </a:solidFill>
              </a:rPr>
              <a:t> </a:t>
            </a:r>
            <a:r>
              <a:rPr lang="en-US" sz="2600" b="0" dirty="0" err="1">
                <a:solidFill>
                  <a:prstClr val="black"/>
                </a:solidFill>
              </a:rPr>
              <a:t>dụ</a:t>
            </a:r>
            <a:r>
              <a:rPr lang="en-US" sz="2600" b="0" dirty="0">
                <a:solidFill>
                  <a:prstClr val="black"/>
                </a:solidFill>
              </a:rPr>
              <a:t> </a:t>
            </a:r>
            <a:r>
              <a:rPr lang="en-US" sz="2600" b="0" dirty="0" err="1">
                <a:solidFill>
                  <a:prstClr val="black"/>
                </a:solidFill>
              </a:rPr>
              <a:t>khác</a:t>
            </a:r>
            <a:r>
              <a:rPr lang="en-US" sz="2600" b="0" dirty="0">
                <a:solidFill>
                  <a:prstClr val="black"/>
                </a:solidFill>
              </a:rPr>
              <a:t> </a:t>
            </a:r>
            <a:r>
              <a:rPr lang="en-US" sz="2600" b="0" dirty="0" err="1">
                <a:solidFill>
                  <a:prstClr val="black"/>
                </a:solidFill>
              </a:rPr>
              <a:t>về</a:t>
            </a:r>
            <a:r>
              <a:rPr lang="en-US" sz="2600" b="0" dirty="0">
                <a:solidFill>
                  <a:prstClr val="black"/>
                </a:solidFill>
              </a:rPr>
              <a:t> </a:t>
            </a:r>
            <a:r>
              <a:rPr lang="en-US" sz="2600" b="0" dirty="0" err="1">
                <a:solidFill>
                  <a:prstClr val="black"/>
                </a:solidFill>
              </a:rPr>
              <a:t>mức</a:t>
            </a:r>
            <a:r>
              <a:rPr lang="en-US" sz="2600" b="0" dirty="0">
                <a:solidFill>
                  <a:prstClr val="black"/>
                </a:solidFill>
              </a:rPr>
              <a:t> </a:t>
            </a:r>
            <a:r>
              <a:rPr lang="en-US" sz="2600" b="0" dirty="0" err="1">
                <a:solidFill>
                  <a:prstClr val="black"/>
                </a:solidFill>
              </a:rPr>
              <a:t>phản</a:t>
            </a:r>
            <a:r>
              <a:rPr lang="en-US" sz="2600" b="0" dirty="0">
                <a:solidFill>
                  <a:prstClr val="black"/>
                </a:solidFill>
              </a:rPr>
              <a:t> </a:t>
            </a:r>
            <a:r>
              <a:rPr lang="en-US" sz="2600" b="0" dirty="0" err="1">
                <a:solidFill>
                  <a:prstClr val="black"/>
                </a:solidFill>
              </a:rPr>
              <a:t>ứng</a:t>
            </a:r>
            <a:r>
              <a:rPr lang="en-US" sz="2600" b="0" dirty="0">
                <a:solidFill>
                  <a:prstClr val="black"/>
                </a:solidFill>
              </a:rPr>
              <a:t> </a:t>
            </a:r>
            <a:r>
              <a:rPr lang="en-US" sz="2600" b="0" dirty="0" err="1">
                <a:solidFill>
                  <a:prstClr val="black"/>
                </a:solidFill>
              </a:rPr>
              <a:t>rộng</a:t>
            </a:r>
            <a:r>
              <a:rPr lang="en-US" sz="2600" b="0" dirty="0">
                <a:solidFill>
                  <a:prstClr val="black"/>
                </a:solidFill>
              </a:rPr>
              <a:t>, </a:t>
            </a:r>
            <a:r>
              <a:rPr lang="en-US" sz="2600" b="0" dirty="0" err="1">
                <a:solidFill>
                  <a:prstClr val="black"/>
                </a:solidFill>
              </a:rPr>
              <a:t>mức</a:t>
            </a:r>
            <a:r>
              <a:rPr lang="en-US" sz="2600" b="0" dirty="0">
                <a:solidFill>
                  <a:prstClr val="black"/>
                </a:solidFill>
              </a:rPr>
              <a:t> </a:t>
            </a:r>
            <a:r>
              <a:rPr lang="en-US" sz="2600" b="0" dirty="0" err="1">
                <a:solidFill>
                  <a:prstClr val="black"/>
                </a:solidFill>
              </a:rPr>
              <a:t>phản</a:t>
            </a:r>
            <a:r>
              <a:rPr lang="en-US" sz="2600" b="0" dirty="0">
                <a:solidFill>
                  <a:prstClr val="black"/>
                </a:solidFill>
              </a:rPr>
              <a:t> </a:t>
            </a:r>
            <a:r>
              <a:rPr lang="en-US" sz="2600" b="0" dirty="0" err="1">
                <a:solidFill>
                  <a:prstClr val="black"/>
                </a:solidFill>
              </a:rPr>
              <a:t>ứng</a:t>
            </a:r>
            <a:r>
              <a:rPr lang="en-US" sz="2600" b="0" dirty="0">
                <a:solidFill>
                  <a:prstClr val="black"/>
                </a:solidFill>
              </a:rPr>
              <a:t> </a:t>
            </a:r>
            <a:r>
              <a:rPr lang="en-US" sz="2600" b="0" dirty="0" err="1">
                <a:solidFill>
                  <a:prstClr val="black"/>
                </a:solidFill>
              </a:rPr>
              <a:t>hẹp</a:t>
            </a:r>
            <a:r>
              <a:rPr lang="en-US" sz="2600" b="0" dirty="0">
                <a:solidFill>
                  <a:prstClr val="black"/>
                </a:solidFill>
              </a:rPr>
              <a:t>.</a:t>
            </a:r>
          </a:p>
        </p:txBody>
      </p:sp>
    </p:spTree>
    <p:extLst>
      <p:ext uri="{BB962C8B-B14F-4D97-AF65-F5344CB8AC3E}">
        <p14:creationId xmlns:p14="http://schemas.microsoft.com/office/powerpoint/2010/main" val="1381850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10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1000"/>
                                        <p:tgtEl>
                                          <p:spTgt spid="1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2" grpId="0" animBg="1"/>
      <p:bldP spid="4" grpId="0" animBg="1"/>
      <p:bldP spid="5" grpId="0" animBg="1"/>
      <p:bldP spid="6" grpId="0" animBg="1"/>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1397947" y="2885913"/>
            <a:ext cx="8927153" cy="2308324"/>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3200" i="1" dirty="0">
                <a:solidFill>
                  <a:schemeClr val="tx2">
                    <a:lumMod val="50000"/>
                  </a:schemeClr>
                </a:solidFill>
                <a:latin typeface="Times" panose="02020603050405020304" pitchFamily="18" charset="0"/>
                <a:cs typeface="Times" panose="02020603050405020304" pitchFamily="18" charset="0"/>
              </a:rPr>
              <a:t>Tập hợp các kiểu hình có thể có của một kiểu gene trong điều kiện môi trường khác nhau được gọi là </a:t>
            </a:r>
            <a:r>
              <a:rPr lang="vi-VN" sz="3200" b="1" i="1" dirty="0">
                <a:solidFill>
                  <a:schemeClr val="tx2">
                    <a:lumMod val="50000"/>
                  </a:schemeClr>
                </a:solidFill>
                <a:latin typeface="Times" panose="02020603050405020304" pitchFamily="18" charset="0"/>
                <a:cs typeface="Times" panose="02020603050405020304" pitchFamily="18" charset="0"/>
              </a:rPr>
              <a:t>mức phản ứng của gene</a:t>
            </a:r>
            <a:endParaRPr lang="en-US" sz="3200" b="1" i="1" dirty="0">
              <a:solidFill>
                <a:schemeClr val="tx2">
                  <a:lumMod val="50000"/>
                </a:schemeClr>
              </a:solidFill>
              <a:latin typeface="Times" panose="02020603050405020304" pitchFamily="18" charset="0"/>
              <a:cs typeface="Times" panose="02020603050405020304" pitchFamily="18" charset="0"/>
            </a:endParaRPr>
          </a:p>
        </p:txBody>
      </p:sp>
      <p:grpSp>
        <p:nvGrpSpPr>
          <p:cNvPr id="15" name="Group 14">
            <a:extLst>
              <a:ext uri="{FF2B5EF4-FFF2-40B4-BE49-F238E27FC236}">
                <a16:creationId xmlns:a16="http://schemas.microsoft.com/office/drawing/2014/main" id="{CA1C4E9F-84A5-C556-604E-60FC5765D262}"/>
              </a:ext>
            </a:extLst>
          </p:cNvPr>
          <p:cNvGrpSpPr/>
          <p:nvPr/>
        </p:nvGrpSpPr>
        <p:grpSpPr>
          <a:xfrm>
            <a:off x="5003487" y="1978575"/>
            <a:ext cx="1716071" cy="553031"/>
            <a:chOff x="5000676" y="619760"/>
            <a:chExt cx="1897580" cy="611525"/>
          </a:xfrm>
        </p:grpSpPr>
        <p:sp>
          <p:nvSpPr>
            <p:cNvPr id="16"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9"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158703" y="449234"/>
            <a:ext cx="6773372" cy="1273768"/>
            <a:chOff x="6569619" y="927441"/>
            <a:chExt cx="7685676" cy="1445332"/>
          </a:xfrm>
        </p:grpSpPr>
        <p:grpSp>
          <p:nvGrpSpPr>
            <p:cNvPr id="27" name="Group 26"/>
            <p:cNvGrpSpPr/>
            <p:nvPr/>
          </p:nvGrpSpPr>
          <p:grpSpPr>
            <a:xfrm>
              <a:off x="7064146" y="1087729"/>
              <a:ext cx="7191149" cy="1285044"/>
              <a:chOff x="4361825" y="4952998"/>
              <a:chExt cx="9626025" cy="2441642"/>
            </a:xfrm>
          </p:grpSpPr>
          <p:sp>
            <p:nvSpPr>
              <p:cNvPr id="29" name="Rectangle 13"/>
              <p:cNvSpPr/>
              <p:nvPr/>
            </p:nvSpPr>
            <p:spPr>
              <a:xfrm>
                <a:off x="4361825" y="4952998"/>
                <a:ext cx="9285042" cy="2441642"/>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kern="0">
                  <a:solidFill>
                    <a:prstClr val="white"/>
                  </a:solidFill>
                </a:endParaRPr>
              </a:p>
            </p:txBody>
          </p:sp>
          <p:sp>
            <p:nvSpPr>
              <p:cNvPr id="30" name="TextBox 29"/>
              <p:cNvSpPr txBox="1"/>
              <p:nvPr/>
            </p:nvSpPr>
            <p:spPr>
              <a:xfrm>
                <a:off x="4361825" y="5375556"/>
                <a:ext cx="9626025" cy="1435629"/>
              </a:xfrm>
              <a:prstGeom prst="rect">
                <a:avLst/>
              </a:prstGeom>
              <a:noFill/>
            </p:spPr>
            <p:txBody>
              <a:bodyPr wrap="square" rtlCol="0" anchor="ctr">
                <a:spAutoFit/>
              </a:bodyPr>
              <a:lstStyle/>
              <a:p>
                <a:pPr algn="ctr">
                  <a:lnSpc>
                    <a:spcPct val="130000"/>
                  </a:lnSpc>
                  <a:defRPr/>
                </a:pPr>
                <a:r>
                  <a:rPr lang="en-US" sz="3200" b="1" dirty="0" err="1">
                    <a:solidFill>
                      <a:srgbClr val="002060"/>
                    </a:solidFill>
                    <a:cs typeface="Arial" panose="020B0604020202020204" pitchFamily="34" charset="0"/>
                  </a:rPr>
                  <a:t>Mức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phản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ứng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gì</a:t>
                </a:r>
                <a:r>
                  <a:rPr lang="en-US" sz="3200" b="1" dirty="0">
                    <a:solidFill>
                      <a:srgbClr val="002060"/>
                    </a:solidFill>
                    <a:cs typeface="Arial" panose="020B0604020202020204" pitchFamily="34" charset="0"/>
                  </a:rPr>
                  <a:t>?</a:t>
                </a:r>
              </a:p>
            </p:txBody>
          </p:sp>
        </p:grpSp>
        <p:pic>
          <p:nvPicPr>
            <p:cNvPr id="28"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9619" y="927441"/>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33492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1332" y="105415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44923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pic>
        <p:nvPicPr>
          <p:cNvPr id="6148" name="Picture 4" descr="Down Arrow Png Images – Browse 193,823 Stock Photos, Vectors, and Video |  Adobe Stoc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779607">
            <a:off x="211421" y="4650306"/>
            <a:ext cx="2373054" cy="15820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70018" y="5683593"/>
            <a:ext cx="7772400" cy="584775"/>
          </a:xfrm>
          <a:prstGeom prst="rect">
            <a:avLst/>
          </a:prstGeom>
          <a:noFill/>
        </p:spPr>
        <p:txBody>
          <a:bodyPr wrap="square" rtlCol="0">
            <a:spAutoFit/>
          </a:bodyPr>
          <a:lstStyle/>
          <a:p>
            <a:r>
              <a:rPr lang="en-US" sz="3200" b="1" dirty="0" err="1"/>
              <a:t>Mức</a:t>
            </a:r>
            <a:r>
              <a:rPr lang="en-US" sz="3200" b="1" dirty="0"/>
              <a:t> </a:t>
            </a:r>
            <a:r>
              <a:rPr lang="en-US" sz="3200" b="1" dirty="0" err="1"/>
              <a:t>phản</a:t>
            </a:r>
            <a:r>
              <a:rPr lang="en-US" sz="3200" b="1" dirty="0"/>
              <a:t> </a:t>
            </a:r>
            <a:r>
              <a:rPr lang="en-US" sz="3200" b="1" dirty="0" err="1"/>
              <a:t>ứng</a:t>
            </a:r>
            <a:r>
              <a:rPr lang="en-US" sz="3200" b="1" dirty="0"/>
              <a:t> do </a:t>
            </a:r>
            <a:r>
              <a:rPr lang="en-US" sz="3200" b="1" dirty="0" err="1"/>
              <a:t>kiểu</a:t>
            </a:r>
            <a:r>
              <a:rPr lang="en-US" sz="3200" b="1" dirty="0"/>
              <a:t> gene </a:t>
            </a:r>
            <a:r>
              <a:rPr lang="en-US" sz="3200" b="1" dirty="0" err="1"/>
              <a:t>quy</a:t>
            </a:r>
            <a:r>
              <a:rPr lang="en-US" sz="3200" b="1" dirty="0"/>
              <a:t> </a:t>
            </a:r>
            <a:r>
              <a:rPr lang="en-US" sz="3200" b="1" dirty="0" err="1"/>
              <a:t>định</a:t>
            </a:r>
            <a:endParaRPr lang="en-US" sz="3200" b="1" dirty="0"/>
          </a:p>
        </p:txBody>
      </p:sp>
    </p:spTree>
    <p:extLst>
      <p:ext uri="{BB962C8B-B14F-4D97-AF65-F5344CB8AC3E}">
        <p14:creationId xmlns:p14="http://schemas.microsoft.com/office/powerpoint/2010/main" val="1132012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wipe(up)">
                                      <p:cBhvr>
                                        <p:cTn id="26" dur="500"/>
                                        <p:tgtEl>
                                          <p:spTgt spid="6148"/>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A6B3BA1-8666-A331-E464-C01C206EADF4}"/>
              </a:ext>
            </a:extLst>
          </p:cNvPr>
          <p:cNvSpPr/>
          <p:nvPr/>
        </p:nvSpPr>
        <p:spPr>
          <a:xfrm>
            <a:off x="5753099" y="609601"/>
            <a:ext cx="5643057" cy="2057400"/>
          </a:xfrm>
          <a:prstGeom prst="roundRect">
            <a:avLst>
              <a:gd name="adj" fmla="val 8818"/>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4" name="TextBox 3">
            <a:extLst>
              <a:ext uri="{FF2B5EF4-FFF2-40B4-BE49-F238E27FC236}">
                <a16:creationId xmlns:a16="http://schemas.microsoft.com/office/drawing/2014/main" id="{764F2B98-9867-8CA0-A075-979B4AD39155}"/>
              </a:ext>
            </a:extLst>
          </p:cNvPr>
          <p:cNvSpPr txBox="1"/>
          <p:nvPr/>
        </p:nvSpPr>
        <p:spPr>
          <a:xfrm>
            <a:off x="6200335" y="762048"/>
            <a:ext cx="4648462" cy="1714508"/>
          </a:xfrm>
          <a:prstGeom prst="rect">
            <a:avLst/>
          </a:prstGeom>
          <a:noFill/>
        </p:spPr>
        <p:txBody>
          <a:bodyPr wrap="square" rtlCol="0">
            <a:spAutoFit/>
          </a:bodyPr>
          <a:lstStyle/>
          <a:p>
            <a:pPr algn="just">
              <a:lnSpc>
                <a:spcPct val="130000"/>
              </a:lnSpc>
              <a:defRPr/>
            </a:pPr>
            <a:r>
              <a:rPr lang="en-US" sz="2800" b="1" i="1" dirty="0" err="1">
                <a:solidFill>
                  <a:srgbClr val="002060"/>
                </a:solidFill>
                <a:cs typeface="Arial" panose="020B0604020202020204" pitchFamily="34" charset="0"/>
              </a:rPr>
              <a:t>Mức</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phản</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ứng</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của</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sinh</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vật</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có</a:t>
            </a:r>
            <a:r>
              <a:rPr lang="en-US" sz="2800" b="1" i="1" dirty="0">
                <a:solidFill>
                  <a:srgbClr val="002060"/>
                </a:solidFill>
                <a:cs typeface="Arial" panose="020B0604020202020204" pitchFamily="34" charset="0"/>
              </a:rPr>
              <a:t> di </a:t>
            </a:r>
            <a:r>
              <a:rPr lang="en-US" sz="2800" b="1" i="1" dirty="0" err="1">
                <a:solidFill>
                  <a:srgbClr val="002060"/>
                </a:solidFill>
                <a:cs typeface="Arial" panose="020B0604020202020204" pitchFamily="34" charset="0"/>
              </a:rPr>
              <a:t>truyền</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cho</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đời</a:t>
            </a:r>
            <a:r>
              <a:rPr lang="en-US" sz="2800" b="1" i="1" dirty="0">
                <a:solidFill>
                  <a:srgbClr val="002060"/>
                </a:solidFill>
                <a:cs typeface="Arial" panose="020B0604020202020204" pitchFamily="34" charset="0"/>
              </a:rPr>
              <a:t> con </a:t>
            </a:r>
            <a:r>
              <a:rPr lang="en-US" sz="2800" b="1" i="1" dirty="0" err="1">
                <a:solidFill>
                  <a:srgbClr val="002060"/>
                </a:solidFill>
                <a:cs typeface="Arial" panose="020B0604020202020204" pitchFamily="34" charset="0"/>
              </a:rPr>
              <a:t>không</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Giải</a:t>
            </a:r>
            <a:r>
              <a:rPr lang="en-US" sz="2800" b="1" i="1" dirty="0">
                <a:solidFill>
                  <a:srgbClr val="002060"/>
                </a:solidFill>
                <a:cs typeface="Arial" panose="020B0604020202020204" pitchFamily="34" charset="0"/>
              </a:rPr>
              <a:t> </a:t>
            </a:r>
            <a:r>
              <a:rPr lang="en-US" sz="2800" b="1" i="1" dirty="0" err="1">
                <a:solidFill>
                  <a:srgbClr val="002060"/>
                </a:solidFill>
                <a:cs typeface="Arial" panose="020B0604020202020204" pitchFamily="34" charset="0"/>
              </a:rPr>
              <a:t>thích</a:t>
            </a:r>
            <a:r>
              <a:rPr lang="en-US" sz="2800" b="1" i="1" dirty="0">
                <a:solidFill>
                  <a:srgbClr val="002060"/>
                </a:solidFill>
                <a:cs typeface="Arial" panose="020B0604020202020204" pitchFamily="34" charset="0"/>
              </a:rPr>
              <a:t>.</a:t>
            </a:r>
          </a:p>
        </p:txBody>
      </p:sp>
      <p:sp>
        <p:nvSpPr>
          <p:cNvPr id="56" name="Rectangle 55"/>
          <p:cNvSpPr/>
          <p:nvPr/>
        </p:nvSpPr>
        <p:spPr>
          <a:xfrm>
            <a:off x="721332" y="3839036"/>
            <a:ext cx="10674825" cy="2308324"/>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en-US" sz="3200" b="1" i="1" dirty="0" err="1">
                <a:solidFill>
                  <a:schemeClr val="tx2">
                    <a:lumMod val="50000"/>
                  </a:schemeClr>
                </a:solidFill>
                <a:latin typeface="Times" panose="02020603050405020304" pitchFamily="18" charset="0"/>
                <a:cs typeface="Times" panose="02020603050405020304" pitchFamily="18" charset="0"/>
              </a:rPr>
              <a:t>Mức</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phản</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ứng</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của</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sinh</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vật</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có</a:t>
            </a:r>
            <a:r>
              <a:rPr lang="en-US" sz="3200" b="1" i="1" dirty="0">
                <a:solidFill>
                  <a:schemeClr val="tx2">
                    <a:lumMod val="50000"/>
                  </a:schemeClr>
                </a:solidFill>
                <a:latin typeface="Times" panose="02020603050405020304" pitchFamily="18" charset="0"/>
                <a:cs typeface="Times" panose="02020603050405020304" pitchFamily="18" charset="0"/>
              </a:rPr>
              <a:t> di </a:t>
            </a:r>
            <a:r>
              <a:rPr lang="en-US" sz="3200" b="1" i="1" dirty="0" err="1">
                <a:solidFill>
                  <a:schemeClr val="tx2">
                    <a:lumMod val="50000"/>
                  </a:schemeClr>
                </a:solidFill>
                <a:latin typeface="Times" panose="02020603050405020304" pitchFamily="18" charset="0"/>
                <a:cs typeface="Times" panose="02020603050405020304" pitchFamily="18" charset="0"/>
              </a:rPr>
              <a:t>truyền</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cho</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đời</a:t>
            </a:r>
            <a:r>
              <a:rPr lang="en-US" sz="3200" b="1" i="1" dirty="0">
                <a:solidFill>
                  <a:schemeClr val="tx2">
                    <a:lumMod val="50000"/>
                  </a:schemeClr>
                </a:solidFill>
                <a:latin typeface="Times" panose="02020603050405020304" pitchFamily="18" charset="0"/>
                <a:cs typeface="Times" panose="02020603050405020304" pitchFamily="18" charset="0"/>
              </a:rPr>
              <a:t> con. </a:t>
            </a:r>
            <a:r>
              <a:rPr lang="en-US" sz="3200" b="1" i="1" dirty="0" err="1">
                <a:solidFill>
                  <a:schemeClr val="tx2">
                    <a:lumMod val="50000"/>
                  </a:schemeClr>
                </a:solidFill>
                <a:latin typeface="Times" panose="02020603050405020304" pitchFamily="18" charset="0"/>
                <a:cs typeface="Times" panose="02020603050405020304" pitchFamily="18" charset="0"/>
              </a:rPr>
              <a:t>Vì</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mức</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phản</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ứng</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của</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sinh</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vật</a:t>
            </a:r>
            <a:r>
              <a:rPr lang="en-US" sz="3200" b="1" i="1" dirty="0">
                <a:solidFill>
                  <a:schemeClr val="tx2">
                    <a:lumMod val="50000"/>
                  </a:schemeClr>
                </a:solidFill>
                <a:latin typeface="Times" panose="02020603050405020304" pitchFamily="18" charset="0"/>
                <a:cs typeface="Times" panose="02020603050405020304" pitchFamily="18" charset="0"/>
              </a:rPr>
              <a:t> do </a:t>
            </a:r>
            <a:r>
              <a:rPr lang="en-US" sz="3200" b="1" i="1" dirty="0" err="1">
                <a:solidFill>
                  <a:schemeClr val="tx2">
                    <a:lumMod val="50000"/>
                  </a:schemeClr>
                </a:solidFill>
                <a:latin typeface="Times" panose="02020603050405020304" pitchFamily="18" charset="0"/>
                <a:cs typeface="Times" panose="02020603050405020304" pitchFamily="18" charset="0"/>
              </a:rPr>
              <a:t>kiểu</a:t>
            </a:r>
            <a:r>
              <a:rPr lang="en-US" sz="3200" b="1" i="1" dirty="0">
                <a:solidFill>
                  <a:schemeClr val="tx2">
                    <a:lumMod val="50000"/>
                  </a:schemeClr>
                </a:solidFill>
                <a:latin typeface="Times" panose="02020603050405020304" pitchFamily="18" charset="0"/>
                <a:cs typeface="Times" panose="02020603050405020304" pitchFamily="18" charset="0"/>
              </a:rPr>
              <a:t> gene </a:t>
            </a:r>
            <a:r>
              <a:rPr lang="en-US" sz="3200" b="1" i="1" dirty="0" err="1">
                <a:solidFill>
                  <a:schemeClr val="tx2">
                    <a:lumMod val="50000"/>
                  </a:schemeClr>
                </a:solidFill>
                <a:latin typeface="Times" panose="02020603050405020304" pitchFamily="18" charset="0"/>
                <a:cs typeface="Times" panose="02020603050405020304" pitchFamily="18" charset="0"/>
              </a:rPr>
              <a:t>quy</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định</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thế</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hệ</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bố</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mẹ</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truyền</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kiểu</a:t>
            </a:r>
            <a:r>
              <a:rPr lang="en-US" sz="3200" b="1" i="1" dirty="0">
                <a:solidFill>
                  <a:schemeClr val="tx2">
                    <a:lumMod val="50000"/>
                  </a:schemeClr>
                </a:solidFill>
                <a:latin typeface="Times" panose="02020603050405020304" pitchFamily="18" charset="0"/>
                <a:cs typeface="Times" panose="02020603050405020304" pitchFamily="18" charset="0"/>
              </a:rPr>
              <a:t> gene </a:t>
            </a:r>
            <a:r>
              <a:rPr lang="en-US" sz="3200" b="1" i="1" dirty="0" err="1">
                <a:solidFill>
                  <a:schemeClr val="tx2">
                    <a:lumMod val="50000"/>
                  </a:schemeClr>
                </a:solidFill>
                <a:latin typeface="Times" panose="02020603050405020304" pitchFamily="18" charset="0"/>
                <a:cs typeface="Times" panose="02020603050405020304" pitchFamily="18" charset="0"/>
              </a:rPr>
              <a:t>quy</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định</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mức</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phản</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cho</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thế</a:t>
            </a:r>
            <a:r>
              <a:rPr lang="en-US" sz="3200" b="1" i="1" dirty="0">
                <a:solidFill>
                  <a:schemeClr val="tx2">
                    <a:lumMod val="50000"/>
                  </a:schemeClr>
                </a:solidFill>
                <a:latin typeface="Times" panose="02020603050405020304" pitchFamily="18" charset="0"/>
                <a:cs typeface="Times" panose="02020603050405020304" pitchFamily="18" charset="0"/>
              </a:rPr>
              <a:t> </a:t>
            </a:r>
            <a:r>
              <a:rPr lang="en-US" sz="3200" b="1" i="1" dirty="0" err="1">
                <a:solidFill>
                  <a:schemeClr val="tx2">
                    <a:lumMod val="50000"/>
                  </a:schemeClr>
                </a:solidFill>
                <a:latin typeface="Times" panose="02020603050405020304" pitchFamily="18" charset="0"/>
                <a:cs typeface="Times" panose="02020603050405020304" pitchFamily="18" charset="0"/>
              </a:rPr>
              <a:t>hệ</a:t>
            </a:r>
            <a:r>
              <a:rPr lang="en-US" sz="3200" b="1" i="1" dirty="0">
                <a:solidFill>
                  <a:schemeClr val="tx2">
                    <a:lumMod val="50000"/>
                  </a:schemeClr>
                </a:solidFill>
                <a:latin typeface="Times" panose="02020603050405020304" pitchFamily="18" charset="0"/>
                <a:cs typeface="Times" panose="02020603050405020304" pitchFamily="18" charset="0"/>
              </a:rPr>
              <a:t> con</a:t>
            </a:r>
          </a:p>
        </p:txBody>
      </p:sp>
      <p:grpSp>
        <p:nvGrpSpPr>
          <p:cNvPr id="57" name="Group 56">
            <a:extLst>
              <a:ext uri="{FF2B5EF4-FFF2-40B4-BE49-F238E27FC236}">
                <a16:creationId xmlns:a16="http://schemas.microsoft.com/office/drawing/2014/main" id="{CA1C4E9F-84A5-C556-604E-60FC5765D262}"/>
              </a:ext>
            </a:extLst>
          </p:cNvPr>
          <p:cNvGrpSpPr/>
          <p:nvPr/>
        </p:nvGrpSpPr>
        <p:grpSpPr>
          <a:xfrm>
            <a:off x="5200708" y="2976503"/>
            <a:ext cx="1716071" cy="553031"/>
            <a:chOff x="5000676" y="619760"/>
            <a:chExt cx="1897580" cy="611525"/>
          </a:xfrm>
        </p:grpSpPr>
        <p:sp>
          <p:nvSpPr>
            <p:cNvPr id="58"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59"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5"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6"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grpSp>
        <p:nvGrpSpPr>
          <p:cNvPr id="17" name="Group 16">
            <a:extLst>
              <a:ext uri="{FF2B5EF4-FFF2-40B4-BE49-F238E27FC236}">
                <a16:creationId xmlns:a16="http://schemas.microsoft.com/office/drawing/2014/main" id="{98C443AA-CB7F-E5DA-346F-76A4D52E8B70}"/>
              </a:ext>
            </a:extLst>
          </p:cNvPr>
          <p:cNvGrpSpPr/>
          <p:nvPr/>
        </p:nvGrpSpPr>
        <p:grpSpPr>
          <a:xfrm>
            <a:off x="5444639" y="327741"/>
            <a:ext cx="693433" cy="646590"/>
            <a:chOff x="990600" y="498177"/>
            <a:chExt cx="1524000" cy="1421051"/>
          </a:xfrm>
        </p:grpSpPr>
        <p:sp>
          <p:nvSpPr>
            <p:cNvPr id="18"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5240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19" name="Picture 18">
              <a:extLst>
                <a:ext uri="{FF2B5EF4-FFF2-40B4-BE49-F238E27FC236}">
                  <a16:creationId xmlns:a16="http://schemas.microsoft.com/office/drawing/2014/main" id="{099F6027-95A4-F721-FB15-2FC8C620E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Tree>
    <p:extLst>
      <p:ext uri="{BB962C8B-B14F-4D97-AF65-F5344CB8AC3E}">
        <p14:creationId xmlns:p14="http://schemas.microsoft.com/office/powerpoint/2010/main" val="228701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ppt_x"/>
                                          </p:val>
                                        </p:tav>
                                        <p:tav tm="100000">
                                          <p:val>
                                            <p:strVal val="#ppt_x"/>
                                          </p:val>
                                        </p:tav>
                                      </p:tavLst>
                                    </p:anim>
                                    <p:anim calcmode="lin" valueType="num">
                                      <p:cBhvr additive="base">
                                        <p:cTn id="2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5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33492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1332" y="105415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44923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pic>
        <p:nvPicPr>
          <p:cNvPr id="5122" name="Picture 2" descr="Hình ảnh Con Bò Trên Nền Trong Suốt PNG , Con Bò, động Vật, Nông Trại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5935" y="2575271"/>
            <a:ext cx="3585092" cy="35850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Con Bò Trên Nền Trong Suốt PNG , Con Bò, động Vật, Nông Trại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992" y="2575271"/>
            <a:ext cx="3585092" cy="3585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8815" y="1370795"/>
            <a:ext cx="4210050" cy="461665"/>
          </a:xfrm>
          <a:prstGeom prst="rect">
            <a:avLst/>
          </a:prstGeom>
          <a:noFill/>
        </p:spPr>
        <p:txBody>
          <a:bodyPr wrap="square" rtlCol="0">
            <a:spAutoFit/>
          </a:bodyPr>
          <a:lstStyle/>
          <a:p>
            <a:r>
              <a:rPr lang="en-US" sz="2400" b="1" dirty="0" err="1"/>
              <a:t>Xét</a:t>
            </a:r>
            <a:r>
              <a:rPr lang="en-US" sz="2400" b="1" dirty="0"/>
              <a:t> </a:t>
            </a:r>
            <a:r>
              <a:rPr lang="en-US" sz="2400" b="1" dirty="0" err="1"/>
              <a:t>trường</a:t>
            </a:r>
            <a:r>
              <a:rPr lang="en-US" sz="2400" b="1" dirty="0"/>
              <a:t> </a:t>
            </a:r>
            <a:r>
              <a:rPr lang="en-US" sz="2400" b="1" dirty="0" err="1"/>
              <a:t>hợp</a:t>
            </a:r>
            <a:r>
              <a:rPr lang="en-US" sz="2400" b="1" dirty="0"/>
              <a:t> </a:t>
            </a:r>
            <a:r>
              <a:rPr lang="en-US" sz="2400" b="1" dirty="0" err="1"/>
              <a:t>sau</a:t>
            </a:r>
            <a:r>
              <a:rPr lang="en-US" sz="2400" b="1" dirty="0"/>
              <a:t>:</a:t>
            </a:r>
          </a:p>
        </p:txBody>
      </p:sp>
      <p:sp>
        <p:nvSpPr>
          <p:cNvPr id="3" name="TextBox 2"/>
          <p:cNvSpPr txBox="1"/>
          <p:nvPr/>
        </p:nvSpPr>
        <p:spPr>
          <a:xfrm>
            <a:off x="246591" y="1832460"/>
            <a:ext cx="11470668" cy="646331"/>
          </a:xfrm>
          <a:prstGeom prst="rect">
            <a:avLst/>
          </a:prstGeom>
          <a:noFill/>
        </p:spPr>
        <p:txBody>
          <a:bodyPr wrap="square" rtlCol="0">
            <a:spAutoFit/>
          </a:bodyPr>
          <a:lstStyle/>
          <a:p>
            <a:pPr algn="just">
              <a:lnSpc>
                <a:spcPct val="150000"/>
              </a:lnSpc>
            </a:pPr>
            <a:r>
              <a:rPr lang="vi-VN" sz="2400" dirty="0">
                <a:latin typeface="+mj-lt"/>
                <a:cs typeface="Times" panose="02020603050405020304" pitchFamily="18" charset="0"/>
              </a:rPr>
              <a:t>Người ta nuôi hai con bê sinh đôi cùng trứng ở các chế độ dinh dưỡng khác nhau</a:t>
            </a:r>
            <a:endParaRPr lang="en-US" sz="2400" dirty="0">
              <a:latin typeface="+mj-lt"/>
              <a:cs typeface="Times" panose="02020603050405020304" pitchFamily="18" charset="0"/>
            </a:endParaRPr>
          </a:p>
        </p:txBody>
      </p:sp>
      <p:sp>
        <p:nvSpPr>
          <p:cNvPr id="4" name="TextBox 3"/>
          <p:cNvSpPr txBox="1"/>
          <p:nvPr/>
        </p:nvSpPr>
        <p:spPr>
          <a:xfrm>
            <a:off x="4357436" y="3763029"/>
            <a:ext cx="3475629" cy="523220"/>
          </a:xfrm>
          <a:prstGeom prst="rect">
            <a:avLst/>
          </a:prstGeom>
          <a:noFill/>
        </p:spPr>
        <p:txBody>
          <a:bodyPr wrap="square" rtlCol="0">
            <a:spAutoFit/>
          </a:bodyPr>
          <a:lstStyle/>
          <a:p>
            <a:r>
              <a:rPr lang="en-US" sz="2800" b="1" dirty="0" err="1">
                <a:solidFill>
                  <a:schemeClr val="bg1"/>
                </a:solidFill>
                <a:effectLst>
                  <a:outerShdw blurRad="38100" dist="38100" dir="2700000" algn="tl">
                    <a:srgbClr val="000000">
                      <a:alpha val="43137"/>
                    </a:srgbClr>
                  </a:outerShdw>
                </a:effectLst>
              </a:rPr>
              <a:t>Bê</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số</a:t>
            </a:r>
            <a:r>
              <a:rPr lang="en-US" sz="2800" b="1" dirty="0">
                <a:solidFill>
                  <a:schemeClr val="bg1"/>
                </a:solidFill>
                <a:effectLst>
                  <a:outerShdw blurRad="38100" dist="38100" dir="2700000" algn="tl">
                    <a:srgbClr val="000000">
                      <a:alpha val="43137"/>
                    </a:srgbClr>
                  </a:outerShdw>
                </a:effectLst>
              </a:rPr>
              <a:t> 1</a:t>
            </a:r>
          </a:p>
        </p:txBody>
      </p:sp>
      <p:sp>
        <p:nvSpPr>
          <p:cNvPr id="21" name="TextBox 20"/>
          <p:cNvSpPr txBox="1"/>
          <p:nvPr/>
        </p:nvSpPr>
        <p:spPr>
          <a:xfrm>
            <a:off x="6746610" y="3763029"/>
            <a:ext cx="3898353" cy="523220"/>
          </a:xfrm>
          <a:prstGeom prst="rect">
            <a:avLst/>
          </a:prstGeom>
          <a:noFill/>
        </p:spPr>
        <p:txBody>
          <a:bodyPr wrap="square" rtlCol="0">
            <a:spAutoFit/>
          </a:bodyPr>
          <a:lstStyle/>
          <a:p>
            <a:r>
              <a:rPr lang="en-US" sz="2800" b="1" dirty="0" err="1">
                <a:solidFill>
                  <a:schemeClr val="bg1"/>
                </a:solidFill>
                <a:effectLst>
                  <a:outerShdw blurRad="38100" dist="38100" dir="2700000" algn="tl">
                    <a:srgbClr val="000000">
                      <a:alpha val="43137"/>
                    </a:srgbClr>
                  </a:outerShdw>
                </a:effectLst>
              </a:rPr>
              <a:t>Bê</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số</a:t>
            </a:r>
            <a:r>
              <a:rPr lang="en-US" sz="2800" b="1" dirty="0">
                <a:solidFill>
                  <a:schemeClr val="bg1"/>
                </a:solidFill>
                <a:effectLst>
                  <a:outerShdw blurRad="38100" dist="38100" dir="2700000" algn="tl">
                    <a:srgbClr val="000000">
                      <a:alpha val="43137"/>
                    </a:srgbClr>
                  </a:outerShdw>
                </a:effectLst>
              </a:rPr>
              <a:t> 2</a:t>
            </a:r>
          </a:p>
        </p:txBody>
      </p:sp>
      <p:sp>
        <p:nvSpPr>
          <p:cNvPr id="5" name="Rectangle 4"/>
          <p:cNvSpPr/>
          <p:nvPr/>
        </p:nvSpPr>
        <p:spPr>
          <a:xfrm>
            <a:off x="8819444" y="2565749"/>
            <a:ext cx="3007373" cy="3891340"/>
          </a:xfrm>
          <a:prstGeom prst="rect">
            <a:avLst/>
          </a:prstGeom>
          <a:noFill/>
          <a:ln w="12700" cap="flat">
            <a:solidFill>
              <a:srgbClr val="AC29FF"/>
            </a:solidFill>
            <a:prstDash val="solid"/>
            <a:miter/>
          </a:ln>
        </p:spPr>
        <p:txBody>
          <a:bodyPr rtlCol="0" anchor="ctr"/>
          <a:lstStyle/>
          <a:p>
            <a:pPr algn="l"/>
            <a:endParaRPr lang="en-US" dirty="0"/>
          </a:p>
        </p:txBody>
      </p:sp>
      <p:sp>
        <p:nvSpPr>
          <p:cNvPr id="25" name="Rectangle 24"/>
          <p:cNvSpPr/>
          <p:nvPr/>
        </p:nvSpPr>
        <p:spPr>
          <a:xfrm>
            <a:off x="238815" y="2565749"/>
            <a:ext cx="3171136" cy="3891340"/>
          </a:xfrm>
          <a:prstGeom prst="rect">
            <a:avLst/>
          </a:prstGeom>
          <a:noFill/>
          <a:ln w="12700" cap="flat">
            <a:solidFill>
              <a:srgbClr val="AC29FF"/>
            </a:solidFill>
            <a:prstDash val="solid"/>
            <a:miter/>
          </a:ln>
        </p:spPr>
        <p:txBody>
          <a:bodyPr rtlCol="0" anchor="ctr"/>
          <a:lstStyle/>
          <a:p>
            <a:pPr algn="l"/>
            <a:endParaRPr lang="en-US" dirty="0"/>
          </a:p>
        </p:txBody>
      </p:sp>
      <p:sp>
        <p:nvSpPr>
          <p:cNvPr id="6" name="Rectangle 5"/>
          <p:cNvSpPr/>
          <p:nvPr/>
        </p:nvSpPr>
        <p:spPr>
          <a:xfrm>
            <a:off x="349761" y="2680061"/>
            <a:ext cx="2936515" cy="3613297"/>
          </a:xfrm>
          <a:prstGeom prst="rect">
            <a:avLst/>
          </a:prstGeom>
        </p:spPr>
        <p:txBody>
          <a:bodyPr wrap="square">
            <a:spAutoFit/>
          </a:bodyPr>
          <a:lstStyle/>
          <a:p>
            <a:pPr algn="just">
              <a:lnSpc>
                <a:spcPct val="130000"/>
              </a:lnSpc>
            </a:pPr>
            <a:r>
              <a:rPr lang="en-US" sz="2200" i="1" dirty="0"/>
              <a:t>N</a:t>
            </a:r>
            <a:r>
              <a:rPr lang="vi-VN" sz="2200" i="1" dirty="0"/>
              <a:t>uôi ở chế độ dinh dưỡng </a:t>
            </a:r>
            <a:r>
              <a:rPr lang="vi-VN" sz="2200" b="1" i="1" dirty="0"/>
              <a:t>bình thường</a:t>
            </a:r>
            <a:r>
              <a:rPr lang="en-US" sz="2200" i="1" dirty="0"/>
              <a:t>,</a:t>
            </a:r>
            <a:r>
              <a:rPr lang="vi-VN" sz="2200" i="1" dirty="0"/>
              <a:t> đạt được</a:t>
            </a:r>
            <a:endParaRPr lang="vi-VN" sz="2200" dirty="0"/>
          </a:p>
          <a:p>
            <a:pPr algn="just">
              <a:lnSpc>
                <a:spcPct val="130000"/>
              </a:lnSpc>
            </a:pPr>
            <a:r>
              <a:rPr lang="vi-VN" sz="2200" dirty="0"/>
              <a:t>● </a:t>
            </a:r>
            <a:r>
              <a:rPr lang="vi-VN" sz="2200" i="1" dirty="0"/>
              <a:t>Cân nặng:&lt;350 kg.</a:t>
            </a:r>
            <a:endParaRPr lang="vi-VN" sz="2200" dirty="0"/>
          </a:p>
          <a:p>
            <a:pPr algn="just">
              <a:lnSpc>
                <a:spcPct val="130000"/>
              </a:lnSpc>
            </a:pPr>
            <a:r>
              <a:rPr lang="vi-VN" sz="2200" dirty="0"/>
              <a:t>● </a:t>
            </a:r>
            <a:r>
              <a:rPr lang="vi-VN" sz="2200" i="1" dirty="0"/>
              <a:t>Sản lượng sữa trong năm:</a:t>
            </a:r>
            <a:r>
              <a:rPr lang="en-US" sz="2200" i="1" dirty="0"/>
              <a:t> </a:t>
            </a:r>
            <a:r>
              <a:rPr lang="vi-VN" sz="2200" i="1" dirty="0"/>
              <a:t>3800 kg.</a:t>
            </a:r>
            <a:endParaRPr lang="vi-VN" sz="2200" dirty="0"/>
          </a:p>
          <a:p>
            <a:pPr algn="just">
              <a:lnSpc>
                <a:spcPct val="130000"/>
              </a:lnSpc>
            </a:pPr>
            <a:r>
              <a:rPr lang="vi-VN" sz="2200" dirty="0"/>
              <a:t>● </a:t>
            </a:r>
            <a:r>
              <a:rPr lang="vi-VN" sz="2200" i="1" dirty="0"/>
              <a:t>Tỉ lệ bơ trong sữa:3,4%.</a:t>
            </a:r>
            <a:endParaRPr lang="vi-VN" sz="2200" dirty="0"/>
          </a:p>
        </p:txBody>
      </p:sp>
      <p:sp>
        <p:nvSpPr>
          <p:cNvPr id="31" name="Rectangle 30"/>
          <p:cNvSpPr/>
          <p:nvPr/>
        </p:nvSpPr>
        <p:spPr>
          <a:xfrm>
            <a:off x="8819445" y="2754105"/>
            <a:ext cx="2988105" cy="3647152"/>
          </a:xfrm>
          <a:prstGeom prst="rect">
            <a:avLst/>
          </a:prstGeom>
        </p:spPr>
        <p:txBody>
          <a:bodyPr wrap="square">
            <a:spAutoFit/>
          </a:bodyPr>
          <a:lstStyle/>
          <a:p>
            <a:pPr algn="just">
              <a:lnSpc>
                <a:spcPct val="150000"/>
              </a:lnSpc>
            </a:pPr>
            <a:r>
              <a:rPr lang="en-US" sz="2200" i="1" dirty="0"/>
              <a:t>N</a:t>
            </a:r>
            <a:r>
              <a:rPr lang="vi-VN" sz="2200" i="1" dirty="0"/>
              <a:t>uôi ở chế độ dinh dưỡng </a:t>
            </a:r>
            <a:r>
              <a:rPr lang="en-US" sz="2200" b="1" i="1" dirty="0" err="1"/>
              <a:t>tốt</a:t>
            </a:r>
            <a:r>
              <a:rPr lang="en-US" sz="2200" i="1" dirty="0"/>
              <a:t>,</a:t>
            </a:r>
            <a:r>
              <a:rPr lang="vi-VN" sz="2200" i="1" dirty="0"/>
              <a:t> đạt được</a:t>
            </a:r>
          </a:p>
          <a:p>
            <a:pPr>
              <a:lnSpc>
                <a:spcPct val="150000"/>
              </a:lnSpc>
            </a:pPr>
            <a:r>
              <a:rPr lang="vi-VN" sz="2200" i="1" dirty="0"/>
              <a:t>● Cân nặng: 500kg.</a:t>
            </a:r>
          </a:p>
          <a:p>
            <a:pPr>
              <a:lnSpc>
                <a:spcPct val="150000"/>
              </a:lnSpc>
            </a:pPr>
            <a:r>
              <a:rPr lang="vi-VN" sz="2200" i="1" dirty="0"/>
              <a:t>● Sản lượng sữa trong năm: 8000 kg.</a:t>
            </a:r>
          </a:p>
          <a:p>
            <a:pPr>
              <a:lnSpc>
                <a:spcPct val="150000"/>
              </a:lnSpc>
            </a:pPr>
            <a:r>
              <a:rPr lang="vi-VN" sz="2200" i="1" dirty="0"/>
              <a:t>● Tỉ lệ bơ trong sữa: 3,45%</a:t>
            </a:r>
          </a:p>
        </p:txBody>
      </p:sp>
    </p:spTree>
    <p:extLst>
      <p:ext uri="{BB962C8B-B14F-4D97-AF65-F5344CB8AC3E}">
        <p14:creationId xmlns:p14="http://schemas.microsoft.com/office/powerpoint/2010/main" val="3861587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anim calcmode="lin" valueType="num">
                                      <p:cBhvr additive="base">
                                        <p:cTn id="3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xEl>
                                              <p:pRg st="1" end="1"/>
                                            </p:txEl>
                                          </p:spTgt>
                                        </p:tgtEl>
                                        <p:attrNameLst>
                                          <p:attrName>style.visibility</p:attrName>
                                        </p:attrNameLst>
                                      </p:cBhvr>
                                      <p:to>
                                        <p:strVal val="visible"/>
                                      </p:to>
                                    </p:set>
                                    <p:anim calcmode="lin" valueType="num">
                                      <p:cBhvr additive="base">
                                        <p:cTn id="43"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xEl>
                                              <p:pRg st="2" end="2"/>
                                            </p:txEl>
                                          </p:spTgt>
                                        </p:tgtEl>
                                        <p:attrNameLst>
                                          <p:attrName>style.visibility</p:attrName>
                                        </p:attrNameLst>
                                      </p:cBhvr>
                                      <p:to>
                                        <p:strVal val="visible"/>
                                      </p:to>
                                    </p:set>
                                    <p:anim calcmode="lin" valueType="num">
                                      <p:cBhvr additive="base">
                                        <p:cTn id="4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1">
                                            <p:txEl>
                                              <p:pRg st="3" end="3"/>
                                            </p:txEl>
                                          </p:spTgt>
                                        </p:tgtEl>
                                        <p:attrNameLst>
                                          <p:attrName>style.visibility</p:attrName>
                                        </p:attrNameLst>
                                      </p:cBhvr>
                                      <p:to>
                                        <p:strVal val="visible"/>
                                      </p:to>
                                    </p:set>
                                    <p:anim calcmode="lin" valueType="num">
                                      <p:cBhvr additive="base">
                                        <p:cTn id="55"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additive="base">
                                        <p:cTn id="6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anim calcmode="lin" valueType="num">
                                      <p:cBhvr additive="base">
                                        <p:cTn id="7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
                                            <p:txEl>
                                              <p:pRg st="2" end="2"/>
                                            </p:txEl>
                                          </p:spTgt>
                                        </p:tgtEl>
                                        <p:attrNameLst>
                                          <p:attrName>style.visibility</p:attrName>
                                        </p:attrNameLst>
                                      </p:cBhvr>
                                      <p:to>
                                        <p:strVal val="visible"/>
                                      </p:to>
                                    </p:set>
                                    <p:anim calcmode="lin" valueType="num">
                                      <p:cBhvr additive="base">
                                        <p:cTn id="7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
                                            <p:txEl>
                                              <p:pRg st="3" end="3"/>
                                            </p:txEl>
                                          </p:spTgt>
                                        </p:tgtEl>
                                        <p:attrNameLst>
                                          <p:attrName>style.visibility</p:attrName>
                                        </p:attrNameLst>
                                      </p:cBhvr>
                                      <p:to>
                                        <p:strVal val="visible"/>
                                      </p:to>
                                    </p:set>
                                    <p:anim calcmode="lin" valueType="num">
                                      <p:cBhvr additive="base">
                                        <p:cTn id="8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1" grpId="0"/>
      <p:bldP spid="5" grpId="0" animBg="1"/>
      <p:bldP spid="25" grpId="0" animBg="1"/>
      <p:bldP spid="6" grpId="0" build="p"/>
      <p:bldP spid="31"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33492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1332" y="105415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44923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grpSp>
        <p:nvGrpSpPr>
          <p:cNvPr id="7" name="Group 6"/>
          <p:cNvGrpSpPr/>
          <p:nvPr/>
        </p:nvGrpSpPr>
        <p:grpSpPr>
          <a:xfrm>
            <a:off x="1458015" y="1460850"/>
            <a:ext cx="9209985" cy="3092784"/>
            <a:chOff x="238815" y="2565749"/>
            <a:chExt cx="11588002" cy="3891340"/>
          </a:xfrm>
        </p:grpSpPr>
        <p:pic>
          <p:nvPicPr>
            <p:cNvPr id="5122" name="Picture 2" descr="Hình ảnh Con Bò Trên Nền Trong Suốt PNG , Con Bò, động Vật, Nông Trại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5935" y="2575271"/>
              <a:ext cx="3585092" cy="35850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Con Bò Trên Nền Trong Suốt PNG , Con Bò, động Vật, Nông Trại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992" y="2575271"/>
              <a:ext cx="3585092" cy="35850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7436" y="3763029"/>
              <a:ext cx="3475629" cy="460551"/>
            </a:xfrm>
            <a:prstGeom prst="rect">
              <a:avLst/>
            </a:prstGeom>
            <a:noFill/>
          </p:spPr>
          <p:txBody>
            <a:bodyPr wrap="square" rtlCol="0">
              <a:spAutoFit/>
            </a:bodyPr>
            <a:lstStyle/>
            <a:p>
              <a:r>
                <a:rPr lang="en-US" sz="2000" b="1" dirty="0" err="1">
                  <a:solidFill>
                    <a:schemeClr val="bg1"/>
                  </a:solidFill>
                  <a:effectLst>
                    <a:outerShdw blurRad="38100" dist="38100" dir="2700000" algn="tl">
                      <a:srgbClr val="000000">
                        <a:alpha val="43137"/>
                      </a:srgbClr>
                    </a:outerShdw>
                  </a:effectLst>
                </a:rPr>
                <a:t>Bê</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số</a:t>
              </a:r>
              <a:r>
                <a:rPr lang="en-US" sz="2000" b="1" dirty="0">
                  <a:solidFill>
                    <a:schemeClr val="bg1"/>
                  </a:solidFill>
                  <a:effectLst>
                    <a:outerShdw blurRad="38100" dist="38100" dir="2700000" algn="tl">
                      <a:srgbClr val="000000">
                        <a:alpha val="43137"/>
                      </a:srgbClr>
                    </a:outerShdw>
                  </a:effectLst>
                </a:rPr>
                <a:t> 1</a:t>
              </a:r>
            </a:p>
          </p:txBody>
        </p:sp>
        <p:sp>
          <p:nvSpPr>
            <p:cNvPr id="21" name="TextBox 20"/>
            <p:cNvSpPr txBox="1"/>
            <p:nvPr/>
          </p:nvSpPr>
          <p:spPr>
            <a:xfrm>
              <a:off x="6746610" y="3763029"/>
              <a:ext cx="3898353" cy="460551"/>
            </a:xfrm>
            <a:prstGeom prst="rect">
              <a:avLst/>
            </a:prstGeom>
            <a:noFill/>
          </p:spPr>
          <p:txBody>
            <a:bodyPr wrap="square" rtlCol="0">
              <a:spAutoFit/>
            </a:bodyPr>
            <a:lstStyle/>
            <a:p>
              <a:r>
                <a:rPr lang="en-US" sz="2000" b="1" dirty="0" err="1">
                  <a:solidFill>
                    <a:schemeClr val="bg1"/>
                  </a:solidFill>
                  <a:effectLst>
                    <a:outerShdw blurRad="38100" dist="38100" dir="2700000" algn="tl">
                      <a:srgbClr val="000000">
                        <a:alpha val="43137"/>
                      </a:srgbClr>
                    </a:outerShdw>
                  </a:effectLst>
                </a:rPr>
                <a:t>Bê</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số</a:t>
              </a:r>
              <a:r>
                <a:rPr lang="en-US" sz="2000" b="1" dirty="0">
                  <a:solidFill>
                    <a:schemeClr val="bg1"/>
                  </a:solidFill>
                  <a:effectLst>
                    <a:outerShdw blurRad="38100" dist="38100" dir="2700000" algn="tl">
                      <a:srgbClr val="000000">
                        <a:alpha val="43137"/>
                      </a:srgbClr>
                    </a:outerShdw>
                  </a:effectLst>
                </a:rPr>
                <a:t> 2</a:t>
              </a:r>
            </a:p>
          </p:txBody>
        </p:sp>
        <p:sp>
          <p:nvSpPr>
            <p:cNvPr id="5" name="Rectangle 4"/>
            <p:cNvSpPr/>
            <p:nvPr/>
          </p:nvSpPr>
          <p:spPr>
            <a:xfrm>
              <a:off x="8819444" y="2565749"/>
              <a:ext cx="3007373" cy="3891340"/>
            </a:xfrm>
            <a:prstGeom prst="rect">
              <a:avLst/>
            </a:prstGeom>
            <a:noFill/>
            <a:ln w="12700" cap="flat">
              <a:solidFill>
                <a:srgbClr val="AC29FF"/>
              </a:solidFill>
              <a:prstDash val="solid"/>
              <a:miter/>
            </a:ln>
          </p:spPr>
          <p:txBody>
            <a:bodyPr rtlCol="0" anchor="ctr"/>
            <a:lstStyle/>
            <a:p>
              <a:pPr algn="l"/>
              <a:endParaRPr lang="en-US" sz="1400" dirty="0"/>
            </a:p>
          </p:txBody>
        </p:sp>
        <p:sp>
          <p:nvSpPr>
            <p:cNvPr id="25" name="Rectangle 24"/>
            <p:cNvSpPr/>
            <p:nvPr/>
          </p:nvSpPr>
          <p:spPr>
            <a:xfrm>
              <a:off x="238815" y="2565749"/>
              <a:ext cx="3171136" cy="3891340"/>
            </a:xfrm>
            <a:prstGeom prst="rect">
              <a:avLst/>
            </a:prstGeom>
            <a:noFill/>
            <a:ln w="12700" cap="flat">
              <a:solidFill>
                <a:srgbClr val="AC29FF"/>
              </a:solidFill>
              <a:prstDash val="solid"/>
              <a:miter/>
            </a:ln>
          </p:spPr>
          <p:txBody>
            <a:bodyPr rtlCol="0" anchor="ctr"/>
            <a:lstStyle/>
            <a:p>
              <a:pPr algn="l"/>
              <a:endParaRPr lang="en-US" sz="1400" dirty="0"/>
            </a:p>
          </p:txBody>
        </p:sp>
        <p:sp>
          <p:nvSpPr>
            <p:cNvPr id="6" name="Rectangle 5"/>
            <p:cNvSpPr/>
            <p:nvPr/>
          </p:nvSpPr>
          <p:spPr>
            <a:xfrm>
              <a:off x="349761" y="2680061"/>
              <a:ext cx="2936516" cy="3379141"/>
            </a:xfrm>
            <a:prstGeom prst="rect">
              <a:avLst/>
            </a:prstGeom>
          </p:spPr>
          <p:txBody>
            <a:bodyPr wrap="square">
              <a:spAutoFit/>
            </a:bodyPr>
            <a:lstStyle/>
            <a:p>
              <a:pPr algn="just">
                <a:lnSpc>
                  <a:spcPct val="130000"/>
                </a:lnSpc>
              </a:pPr>
              <a:r>
                <a:rPr lang="en-US" i="1" dirty="0"/>
                <a:t>N</a:t>
              </a:r>
              <a:r>
                <a:rPr lang="vi-VN" i="1" dirty="0"/>
                <a:t>uôi ở chế độ dinh dưỡng </a:t>
              </a:r>
              <a:r>
                <a:rPr lang="vi-VN" b="1" i="1" dirty="0"/>
                <a:t>bình thường</a:t>
              </a:r>
              <a:r>
                <a:rPr lang="en-US" i="1" dirty="0"/>
                <a:t>,</a:t>
              </a:r>
              <a:r>
                <a:rPr lang="vi-VN" i="1" dirty="0"/>
                <a:t> đạt được</a:t>
              </a:r>
              <a:endParaRPr lang="vi-VN" dirty="0"/>
            </a:p>
            <a:p>
              <a:pPr algn="just">
                <a:lnSpc>
                  <a:spcPct val="130000"/>
                </a:lnSpc>
              </a:pPr>
              <a:r>
                <a:rPr lang="vi-VN" dirty="0"/>
                <a:t>● </a:t>
              </a:r>
              <a:r>
                <a:rPr lang="vi-VN" i="1" dirty="0"/>
                <a:t>Cân nặng:&lt;350 kg.</a:t>
              </a:r>
              <a:endParaRPr lang="vi-VN" dirty="0"/>
            </a:p>
            <a:p>
              <a:pPr algn="just">
                <a:lnSpc>
                  <a:spcPct val="130000"/>
                </a:lnSpc>
              </a:pPr>
              <a:r>
                <a:rPr lang="vi-VN" dirty="0"/>
                <a:t>● </a:t>
              </a:r>
              <a:r>
                <a:rPr lang="vi-VN" i="1" dirty="0"/>
                <a:t>Sản lượng sữa trong năm:</a:t>
              </a:r>
              <a:r>
                <a:rPr lang="en-US" i="1" dirty="0"/>
                <a:t> </a:t>
              </a:r>
              <a:r>
                <a:rPr lang="vi-VN" i="1" dirty="0"/>
                <a:t>3800 kg.</a:t>
              </a:r>
              <a:endParaRPr lang="vi-VN" dirty="0"/>
            </a:p>
            <a:p>
              <a:pPr algn="just">
                <a:lnSpc>
                  <a:spcPct val="130000"/>
                </a:lnSpc>
              </a:pPr>
              <a:r>
                <a:rPr lang="vi-VN" dirty="0"/>
                <a:t>● </a:t>
              </a:r>
              <a:r>
                <a:rPr lang="vi-VN" i="1" dirty="0"/>
                <a:t>Tỉ lệ bơ trong sữa:3,4%.</a:t>
              </a:r>
              <a:endParaRPr lang="vi-VN" dirty="0"/>
            </a:p>
          </p:txBody>
        </p:sp>
        <p:sp>
          <p:nvSpPr>
            <p:cNvPr id="31" name="Rectangle 30"/>
            <p:cNvSpPr/>
            <p:nvPr/>
          </p:nvSpPr>
          <p:spPr>
            <a:xfrm>
              <a:off x="8819446" y="2754105"/>
              <a:ext cx="2988105" cy="3395083"/>
            </a:xfrm>
            <a:prstGeom prst="rect">
              <a:avLst/>
            </a:prstGeom>
          </p:spPr>
          <p:txBody>
            <a:bodyPr wrap="square">
              <a:spAutoFit/>
            </a:bodyPr>
            <a:lstStyle/>
            <a:p>
              <a:pPr algn="just">
                <a:lnSpc>
                  <a:spcPct val="150000"/>
                </a:lnSpc>
              </a:pPr>
              <a:r>
                <a:rPr lang="en-US" i="1" dirty="0"/>
                <a:t>N</a:t>
              </a:r>
              <a:r>
                <a:rPr lang="vi-VN" i="1" dirty="0"/>
                <a:t>uôi ở chế độ dinh dưỡng </a:t>
              </a:r>
              <a:r>
                <a:rPr lang="en-US" b="1" i="1" dirty="0" err="1"/>
                <a:t>tốt</a:t>
              </a:r>
              <a:r>
                <a:rPr lang="en-US" i="1" dirty="0"/>
                <a:t>,</a:t>
              </a:r>
              <a:r>
                <a:rPr lang="vi-VN" i="1" dirty="0"/>
                <a:t> đạt được</a:t>
              </a:r>
            </a:p>
            <a:p>
              <a:pPr>
                <a:lnSpc>
                  <a:spcPct val="150000"/>
                </a:lnSpc>
              </a:pPr>
              <a:r>
                <a:rPr lang="vi-VN" i="1" dirty="0"/>
                <a:t>● Cân nặng: 500kg.</a:t>
              </a:r>
            </a:p>
            <a:p>
              <a:pPr>
                <a:lnSpc>
                  <a:spcPct val="150000"/>
                </a:lnSpc>
              </a:pPr>
              <a:r>
                <a:rPr lang="vi-VN" i="1" dirty="0"/>
                <a:t>● Sản lượng sữa trong năm: 8000 kg.</a:t>
              </a:r>
            </a:p>
            <a:p>
              <a:pPr>
                <a:lnSpc>
                  <a:spcPct val="150000"/>
                </a:lnSpc>
              </a:pPr>
              <a:r>
                <a:rPr lang="vi-VN" i="1" dirty="0"/>
                <a:t>● Tỉ lệ bơ trong sữa: 3,45%</a:t>
              </a:r>
            </a:p>
          </p:txBody>
        </p:sp>
      </p:grpSp>
      <p:sp>
        <p:nvSpPr>
          <p:cNvPr id="16" name="Rectangle 15"/>
          <p:cNvSpPr/>
          <p:nvPr/>
        </p:nvSpPr>
        <p:spPr>
          <a:xfrm>
            <a:off x="589031" y="4831803"/>
            <a:ext cx="10650469" cy="1569660"/>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r>
              <a:rPr lang="en-US" sz="2400" b="1" i="1" dirty="0" err="1"/>
              <a:t>Nhận</a:t>
            </a:r>
            <a:r>
              <a:rPr lang="en-US" sz="2400" b="1" i="1" dirty="0"/>
              <a:t> </a:t>
            </a:r>
            <a:r>
              <a:rPr lang="en-US" sz="2400" b="1" i="1" dirty="0" err="1"/>
              <a:t>xét</a:t>
            </a:r>
            <a:r>
              <a:rPr lang="en-US" sz="2400" b="1" i="1" dirty="0"/>
              <a:t>: </a:t>
            </a:r>
            <a:r>
              <a:rPr lang="vi-VN" sz="2400" i="1" dirty="0"/>
              <a:t>Con bê thứ hai có cân nặng và sản lượng sữa trong năm lớn hơn nhiều so với con bê thứ nhất → Tính trạng về số lượng, sự biểu hiện gene chịu ảnh hưởng của điều kiện môi trường </a:t>
            </a:r>
            <a:endParaRPr lang="en-US" sz="2400" i="1" dirty="0"/>
          </a:p>
          <a:p>
            <a:pPr algn="just"/>
            <a:r>
              <a:rPr lang="vi-VN" sz="2400" i="1" dirty="0"/>
              <a:t>→ </a:t>
            </a:r>
            <a:r>
              <a:rPr lang="vi-VN" sz="2400" b="1" i="1" dirty="0"/>
              <a:t>Mức phản ứng rộng</a:t>
            </a:r>
            <a:r>
              <a:rPr lang="vi-VN" sz="2400" i="1" dirty="0"/>
              <a:t>.</a:t>
            </a:r>
          </a:p>
        </p:txBody>
      </p:sp>
      <p:sp>
        <p:nvSpPr>
          <p:cNvPr id="20" name="Rectangle: Rounded Corners 30">
            <a:extLst>
              <a:ext uri="{FF2B5EF4-FFF2-40B4-BE49-F238E27FC236}">
                <a16:creationId xmlns:a16="http://schemas.microsoft.com/office/drawing/2014/main" id="{6004345F-D602-7ED1-4BA9-2AF85E12FDE5}"/>
              </a:ext>
            </a:extLst>
          </p:cNvPr>
          <p:cNvSpPr/>
          <p:nvPr/>
        </p:nvSpPr>
        <p:spPr>
          <a:xfrm>
            <a:off x="5387692" y="3016003"/>
            <a:ext cx="1543612" cy="430006"/>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869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 calcmode="lin" valueType="num">
                                      <p:cBhvr additive="base">
                                        <p:cTn id="7"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33492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1332" y="105415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44923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grpSp>
        <p:nvGrpSpPr>
          <p:cNvPr id="7" name="Group 6"/>
          <p:cNvGrpSpPr/>
          <p:nvPr/>
        </p:nvGrpSpPr>
        <p:grpSpPr>
          <a:xfrm>
            <a:off x="1458015" y="1460850"/>
            <a:ext cx="9209985" cy="3092784"/>
            <a:chOff x="238815" y="2565749"/>
            <a:chExt cx="11588002" cy="3891340"/>
          </a:xfrm>
        </p:grpSpPr>
        <p:pic>
          <p:nvPicPr>
            <p:cNvPr id="5122" name="Picture 2" descr="Hình ảnh Con Bò Trên Nền Trong Suốt PNG , Con Bò, động Vật, Nông Trại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5935" y="2575271"/>
              <a:ext cx="3585092" cy="35850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Con Bò Trên Nền Trong Suốt PNG , Con Bò, động Vật, Nông Trại PNG  miễn phí tải tập tin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992" y="2575271"/>
              <a:ext cx="3585092" cy="35850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7436" y="3763029"/>
              <a:ext cx="3475629" cy="460551"/>
            </a:xfrm>
            <a:prstGeom prst="rect">
              <a:avLst/>
            </a:prstGeom>
            <a:noFill/>
          </p:spPr>
          <p:txBody>
            <a:bodyPr wrap="square" rtlCol="0">
              <a:spAutoFit/>
            </a:bodyPr>
            <a:lstStyle/>
            <a:p>
              <a:r>
                <a:rPr lang="en-US" sz="2000" b="1" dirty="0" err="1">
                  <a:solidFill>
                    <a:schemeClr val="bg1"/>
                  </a:solidFill>
                  <a:effectLst>
                    <a:outerShdw blurRad="38100" dist="38100" dir="2700000" algn="tl">
                      <a:srgbClr val="000000">
                        <a:alpha val="43137"/>
                      </a:srgbClr>
                    </a:outerShdw>
                  </a:effectLst>
                </a:rPr>
                <a:t>Bê</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số</a:t>
              </a:r>
              <a:r>
                <a:rPr lang="en-US" sz="2000" b="1" dirty="0">
                  <a:solidFill>
                    <a:schemeClr val="bg1"/>
                  </a:solidFill>
                  <a:effectLst>
                    <a:outerShdw blurRad="38100" dist="38100" dir="2700000" algn="tl">
                      <a:srgbClr val="000000">
                        <a:alpha val="43137"/>
                      </a:srgbClr>
                    </a:outerShdw>
                  </a:effectLst>
                </a:rPr>
                <a:t> 1</a:t>
              </a:r>
            </a:p>
          </p:txBody>
        </p:sp>
        <p:sp>
          <p:nvSpPr>
            <p:cNvPr id="21" name="TextBox 20"/>
            <p:cNvSpPr txBox="1"/>
            <p:nvPr/>
          </p:nvSpPr>
          <p:spPr>
            <a:xfrm>
              <a:off x="6746610" y="3763029"/>
              <a:ext cx="3898353" cy="460551"/>
            </a:xfrm>
            <a:prstGeom prst="rect">
              <a:avLst/>
            </a:prstGeom>
            <a:noFill/>
          </p:spPr>
          <p:txBody>
            <a:bodyPr wrap="square" rtlCol="0">
              <a:spAutoFit/>
            </a:bodyPr>
            <a:lstStyle/>
            <a:p>
              <a:r>
                <a:rPr lang="en-US" sz="2000" b="1" dirty="0" err="1">
                  <a:solidFill>
                    <a:schemeClr val="bg1"/>
                  </a:solidFill>
                  <a:effectLst>
                    <a:outerShdw blurRad="38100" dist="38100" dir="2700000" algn="tl">
                      <a:srgbClr val="000000">
                        <a:alpha val="43137"/>
                      </a:srgbClr>
                    </a:outerShdw>
                  </a:effectLst>
                </a:rPr>
                <a:t>Bê</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số</a:t>
              </a:r>
              <a:r>
                <a:rPr lang="en-US" sz="2000" b="1" dirty="0">
                  <a:solidFill>
                    <a:schemeClr val="bg1"/>
                  </a:solidFill>
                  <a:effectLst>
                    <a:outerShdw blurRad="38100" dist="38100" dir="2700000" algn="tl">
                      <a:srgbClr val="000000">
                        <a:alpha val="43137"/>
                      </a:srgbClr>
                    </a:outerShdw>
                  </a:effectLst>
                </a:rPr>
                <a:t> 2</a:t>
              </a:r>
            </a:p>
          </p:txBody>
        </p:sp>
        <p:sp>
          <p:nvSpPr>
            <p:cNvPr id="5" name="Rectangle 4"/>
            <p:cNvSpPr/>
            <p:nvPr/>
          </p:nvSpPr>
          <p:spPr>
            <a:xfrm>
              <a:off x="8819444" y="2565749"/>
              <a:ext cx="3007373" cy="3891340"/>
            </a:xfrm>
            <a:prstGeom prst="rect">
              <a:avLst/>
            </a:prstGeom>
            <a:noFill/>
            <a:ln w="12700" cap="flat">
              <a:solidFill>
                <a:srgbClr val="AC29FF"/>
              </a:solidFill>
              <a:prstDash val="solid"/>
              <a:miter/>
            </a:ln>
          </p:spPr>
          <p:txBody>
            <a:bodyPr rtlCol="0" anchor="ctr"/>
            <a:lstStyle/>
            <a:p>
              <a:pPr algn="l"/>
              <a:endParaRPr lang="en-US" sz="1400" dirty="0"/>
            </a:p>
          </p:txBody>
        </p:sp>
        <p:sp>
          <p:nvSpPr>
            <p:cNvPr id="25" name="Rectangle 24"/>
            <p:cNvSpPr/>
            <p:nvPr/>
          </p:nvSpPr>
          <p:spPr>
            <a:xfrm>
              <a:off x="238815" y="2565749"/>
              <a:ext cx="3171136" cy="3891340"/>
            </a:xfrm>
            <a:prstGeom prst="rect">
              <a:avLst/>
            </a:prstGeom>
            <a:noFill/>
            <a:ln w="12700" cap="flat">
              <a:solidFill>
                <a:srgbClr val="AC29FF"/>
              </a:solidFill>
              <a:prstDash val="solid"/>
              <a:miter/>
            </a:ln>
          </p:spPr>
          <p:txBody>
            <a:bodyPr rtlCol="0" anchor="ctr"/>
            <a:lstStyle/>
            <a:p>
              <a:pPr algn="l"/>
              <a:endParaRPr lang="en-US" sz="1400" dirty="0"/>
            </a:p>
          </p:txBody>
        </p:sp>
        <p:sp>
          <p:nvSpPr>
            <p:cNvPr id="6" name="Rectangle 5"/>
            <p:cNvSpPr/>
            <p:nvPr/>
          </p:nvSpPr>
          <p:spPr>
            <a:xfrm>
              <a:off x="349761" y="2680061"/>
              <a:ext cx="2936516" cy="3379141"/>
            </a:xfrm>
            <a:prstGeom prst="rect">
              <a:avLst/>
            </a:prstGeom>
          </p:spPr>
          <p:txBody>
            <a:bodyPr wrap="square">
              <a:spAutoFit/>
            </a:bodyPr>
            <a:lstStyle/>
            <a:p>
              <a:pPr algn="just">
                <a:lnSpc>
                  <a:spcPct val="130000"/>
                </a:lnSpc>
              </a:pPr>
              <a:r>
                <a:rPr lang="en-US" i="1" dirty="0"/>
                <a:t>N</a:t>
              </a:r>
              <a:r>
                <a:rPr lang="vi-VN" i="1" dirty="0"/>
                <a:t>uôi ở chế độ dinh dưỡng </a:t>
              </a:r>
              <a:r>
                <a:rPr lang="vi-VN" b="1" i="1" dirty="0"/>
                <a:t>bình thường</a:t>
              </a:r>
              <a:r>
                <a:rPr lang="en-US" i="1" dirty="0"/>
                <a:t>,</a:t>
              </a:r>
              <a:r>
                <a:rPr lang="vi-VN" i="1" dirty="0"/>
                <a:t> đạt được</a:t>
              </a:r>
              <a:endParaRPr lang="vi-VN" dirty="0"/>
            </a:p>
            <a:p>
              <a:pPr algn="just">
                <a:lnSpc>
                  <a:spcPct val="130000"/>
                </a:lnSpc>
              </a:pPr>
              <a:r>
                <a:rPr lang="vi-VN" dirty="0"/>
                <a:t>● </a:t>
              </a:r>
              <a:r>
                <a:rPr lang="vi-VN" i="1" dirty="0"/>
                <a:t>Cân nặng:&lt;350 kg.</a:t>
              </a:r>
              <a:endParaRPr lang="vi-VN" dirty="0"/>
            </a:p>
            <a:p>
              <a:pPr algn="just">
                <a:lnSpc>
                  <a:spcPct val="130000"/>
                </a:lnSpc>
              </a:pPr>
              <a:r>
                <a:rPr lang="vi-VN" dirty="0"/>
                <a:t>● </a:t>
              </a:r>
              <a:r>
                <a:rPr lang="vi-VN" i="1" dirty="0"/>
                <a:t>Sản lượng sữa trong năm:</a:t>
              </a:r>
              <a:r>
                <a:rPr lang="en-US" i="1" dirty="0"/>
                <a:t> </a:t>
              </a:r>
              <a:r>
                <a:rPr lang="vi-VN" i="1" dirty="0"/>
                <a:t>3800 kg.</a:t>
              </a:r>
              <a:endParaRPr lang="vi-VN" dirty="0"/>
            </a:p>
            <a:p>
              <a:pPr algn="just">
                <a:lnSpc>
                  <a:spcPct val="130000"/>
                </a:lnSpc>
              </a:pPr>
              <a:r>
                <a:rPr lang="vi-VN" dirty="0"/>
                <a:t>● </a:t>
              </a:r>
              <a:r>
                <a:rPr lang="vi-VN" i="1" dirty="0"/>
                <a:t>Tỉ lệ bơ trong sữa:3,4%.</a:t>
              </a:r>
              <a:endParaRPr lang="vi-VN" dirty="0"/>
            </a:p>
          </p:txBody>
        </p:sp>
        <p:sp>
          <p:nvSpPr>
            <p:cNvPr id="31" name="Rectangle 30"/>
            <p:cNvSpPr/>
            <p:nvPr/>
          </p:nvSpPr>
          <p:spPr>
            <a:xfrm>
              <a:off x="8819446" y="2754105"/>
              <a:ext cx="2988105" cy="3395083"/>
            </a:xfrm>
            <a:prstGeom prst="rect">
              <a:avLst/>
            </a:prstGeom>
          </p:spPr>
          <p:txBody>
            <a:bodyPr wrap="square">
              <a:spAutoFit/>
            </a:bodyPr>
            <a:lstStyle/>
            <a:p>
              <a:pPr algn="just">
                <a:lnSpc>
                  <a:spcPct val="150000"/>
                </a:lnSpc>
              </a:pPr>
              <a:r>
                <a:rPr lang="en-US" i="1" dirty="0"/>
                <a:t>N</a:t>
              </a:r>
              <a:r>
                <a:rPr lang="vi-VN" i="1" dirty="0"/>
                <a:t>uôi ở chế độ dinh dưỡng </a:t>
              </a:r>
              <a:r>
                <a:rPr lang="en-US" b="1" i="1" dirty="0" err="1"/>
                <a:t>tốt</a:t>
              </a:r>
              <a:r>
                <a:rPr lang="en-US" i="1" dirty="0"/>
                <a:t>,</a:t>
              </a:r>
              <a:r>
                <a:rPr lang="vi-VN" i="1" dirty="0"/>
                <a:t> đạt được</a:t>
              </a:r>
            </a:p>
            <a:p>
              <a:pPr>
                <a:lnSpc>
                  <a:spcPct val="150000"/>
                </a:lnSpc>
              </a:pPr>
              <a:r>
                <a:rPr lang="vi-VN" i="1" dirty="0"/>
                <a:t>● Cân nặng: 500kg.</a:t>
              </a:r>
            </a:p>
            <a:p>
              <a:pPr>
                <a:lnSpc>
                  <a:spcPct val="150000"/>
                </a:lnSpc>
              </a:pPr>
              <a:r>
                <a:rPr lang="vi-VN" i="1" dirty="0"/>
                <a:t>● Sản lượng sữa trong năm: 8000 kg.</a:t>
              </a:r>
            </a:p>
            <a:p>
              <a:pPr>
                <a:lnSpc>
                  <a:spcPct val="150000"/>
                </a:lnSpc>
              </a:pPr>
              <a:r>
                <a:rPr lang="vi-VN" i="1" dirty="0"/>
                <a:t>● Tỉ lệ bơ trong sữa: 3,45%</a:t>
              </a:r>
            </a:p>
          </p:txBody>
        </p:sp>
      </p:grpSp>
      <p:sp>
        <p:nvSpPr>
          <p:cNvPr id="16" name="Rectangle 15"/>
          <p:cNvSpPr/>
          <p:nvPr/>
        </p:nvSpPr>
        <p:spPr>
          <a:xfrm>
            <a:off x="713556" y="4867365"/>
            <a:ext cx="10404750" cy="175432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en-US" sz="2400" b="1" i="1" dirty="0" err="1"/>
              <a:t>Nhận</a:t>
            </a:r>
            <a:r>
              <a:rPr lang="en-US" sz="2400" b="1" i="1" dirty="0"/>
              <a:t> </a:t>
            </a:r>
            <a:r>
              <a:rPr lang="en-US" sz="2400" b="1" i="1" dirty="0" err="1"/>
              <a:t>xét</a:t>
            </a:r>
            <a:r>
              <a:rPr lang="en-US" sz="2400" b="1" i="1" dirty="0"/>
              <a:t>: </a:t>
            </a:r>
            <a:r>
              <a:rPr lang="vi-VN" sz="2400" i="1" dirty="0"/>
              <a:t>tỉ lệ bơ trong sữa không có sự chênh lệch nhiều → Tính trạng về chất lượng, sự biểu hiện gene ít chịu ảnh hưởng của điều kiện môi trường </a:t>
            </a:r>
            <a:endParaRPr lang="en-US" sz="2400" i="1" dirty="0"/>
          </a:p>
          <a:p>
            <a:pPr algn="just">
              <a:lnSpc>
                <a:spcPct val="150000"/>
              </a:lnSpc>
            </a:pPr>
            <a:r>
              <a:rPr lang="vi-VN" sz="2400" i="1" dirty="0"/>
              <a:t>→ </a:t>
            </a:r>
            <a:r>
              <a:rPr lang="vi-VN" sz="2400" b="1" i="1" dirty="0"/>
              <a:t>Mức phản ứng hẹp.</a:t>
            </a:r>
          </a:p>
        </p:txBody>
      </p:sp>
      <p:sp>
        <p:nvSpPr>
          <p:cNvPr id="20" name="Rectangle: Rounded Corners 30">
            <a:extLst>
              <a:ext uri="{FF2B5EF4-FFF2-40B4-BE49-F238E27FC236}">
                <a16:creationId xmlns:a16="http://schemas.microsoft.com/office/drawing/2014/main" id="{6004345F-D602-7ED1-4BA9-2AF85E12FDE5}"/>
              </a:ext>
            </a:extLst>
          </p:cNvPr>
          <p:cNvSpPr/>
          <p:nvPr/>
        </p:nvSpPr>
        <p:spPr>
          <a:xfrm>
            <a:off x="5387692" y="3016003"/>
            <a:ext cx="1543612" cy="430006"/>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9277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 calcmode="lin" valueType="num">
                                      <p:cBhvr additive="base">
                                        <p:cTn id="7"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589031" y="2910625"/>
            <a:ext cx="11182350" cy="332398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800" i="1" dirty="0">
                <a:solidFill>
                  <a:schemeClr val="tx2">
                    <a:lumMod val="50000"/>
                  </a:schemeClr>
                </a:solidFill>
                <a:latin typeface="Times" panose="02020603050405020304" pitchFamily="18" charset="0"/>
                <a:cs typeface="Times" panose="02020603050405020304" pitchFamily="18" charset="0"/>
              </a:rPr>
              <a:t>- Có </a:t>
            </a:r>
            <a:r>
              <a:rPr lang="vi-VN" sz="2800" b="1" i="1" dirty="0">
                <a:solidFill>
                  <a:schemeClr val="tx2">
                    <a:lumMod val="50000"/>
                  </a:schemeClr>
                </a:solidFill>
                <a:latin typeface="Times" panose="02020603050405020304" pitchFamily="18" charset="0"/>
                <a:cs typeface="Times" panose="02020603050405020304" pitchFamily="18" charset="0"/>
              </a:rPr>
              <a:t>hai loại </a:t>
            </a:r>
            <a:r>
              <a:rPr lang="vi-VN" sz="2800" i="1" dirty="0">
                <a:solidFill>
                  <a:schemeClr val="tx2">
                    <a:lumMod val="50000"/>
                  </a:schemeClr>
                </a:solidFill>
                <a:latin typeface="Times" panose="02020603050405020304" pitchFamily="18" charset="0"/>
                <a:cs typeface="Times" panose="02020603050405020304" pitchFamily="18" charset="0"/>
              </a:rPr>
              <a:t>mức phản ứng:</a:t>
            </a:r>
          </a:p>
          <a:p>
            <a:pPr algn="just">
              <a:lnSpc>
                <a:spcPct val="150000"/>
              </a:lnSpc>
            </a:pPr>
            <a:r>
              <a:rPr lang="vi-VN" sz="2800" b="1" i="1" dirty="0">
                <a:solidFill>
                  <a:schemeClr val="tx2">
                    <a:lumMod val="50000"/>
                  </a:schemeClr>
                </a:solidFill>
                <a:latin typeface="Times" panose="02020603050405020304" pitchFamily="18" charset="0"/>
                <a:cs typeface="Times" panose="02020603050405020304" pitchFamily="18" charset="0"/>
              </a:rPr>
              <a:t>+ Mức phản ứng hẹp: </a:t>
            </a:r>
            <a:r>
              <a:rPr lang="vi-VN" sz="2800" i="1" dirty="0">
                <a:solidFill>
                  <a:schemeClr val="tx2">
                    <a:lumMod val="50000"/>
                  </a:schemeClr>
                </a:solidFill>
                <a:latin typeface="Times" panose="02020603050405020304" pitchFamily="18" charset="0"/>
                <a:cs typeface="Times" panose="02020603050405020304" pitchFamily="18" charset="0"/>
              </a:rPr>
              <a:t>những tính trạng chất lượng, ít chịu ảnh hưởng của điều kiện môi trường.</a:t>
            </a:r>
            <a:endParaRPr lang="en-US" sz="2800" i="1" dirty="0">
              <a:solidFill>
                <a:schemeClr val="tx2">
                  <a:lumMod val="50000"/>
                </a:schemeClr>
              </a:solidFill>
              <a:latin typeface="Times" panose="02020603050405020304" pitchFamily="18" charset="0"/>
              <a:cs typeface="Times" panose="02020603050405020304" pitchFamily="18" charset="0"/>
            </a:endParaRPr>
          </a:p>
          <a:p>
            <a:pPr algn="just">
              <a:lnSpc>
                <a:spcPct val="150000"/>
              </a:lnSpc>
            </a:pPr>
            <a:r>
              <a:rPr lang="vi-VN" sz="2800" b="1" i="1" dirty="0">
                <a:solidFill>
                  <a:schemeClr val="tx2">
                    <a:lumMod val="50000"/>
                  </a:schemeClr>
                </a:solidFill>
                <a:latin typeface="Times" panose="02020603050405020304" pitchFamily="18" charset="0"/>
                <a:cs typeface="Times" panose="02020603050405020304" pitchFamily="18" charset="0"/>
              </a:rPr>
              <a:t>+ Mức phản ứng rộng: </a:t>
            </a:r>
            <a:r>
              <a:rPr lang="vi-VN" sz="2800" i="1" dirty="0">
                <a:solidFill>
                  <a:schemeClr val="tx2">
                    <a:lumMod val="50000"/>
                  </a:schemeClr>
                </a:solidFill>
                <a:latin typeface="Times" panose="02020603050405020304" pitchFamily="18" charset="0"/>
                <a:cs typeface="Times" panose="02020603050405020304" pitchFamily="18" charset="0"/>
              </a:rPr>
              <a:t>những tính trạng số lượng, chịu ảnh hưởng của điều kiện môi trường (tính trạng đa nhân tố).</a:t>
            </a:r>
          </a:p>
        </p:txBody>
      </p:sp>
      <p:grpSp>
        <p:nvGrpSpPr>
          <p:cNvPr id="15" name="Group 14">
            <a:extLst>
              <a:ext uri="{FF2B5EF4-FFF2-40B4-BE49-F238E27FC236}">
                <a16:creationId xmlns:a16="http://schemas.microsoft.com/office/drawing/2014/main" id="{CA1C4E9F-84A5-C556-604E-60FC5765D262}"/>
              </a:ext>
            </a:extLst>
          </p:cNvPr>
          <p:cNvGrpSpPr/>
          <p:nvPr/>
        </p:nvGrpSpPr>
        <p:grpSpPr>
          <a:xfrm>
            <a:off x="5306767" y="2170630"/>
            <a:ext cx="1716071" cy="553031"/>
            <a:chOff x="5000676" y="619760"/>
            <a:chExt cx="1897580" cy="611525"/>
          </a:xfrm>
        </p:grpSpPr>
        <p:sp>
          <p:nvSpPr>
            <p:cNvPr id="16"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9"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059644" y="454758"/>
            <a:ext cx="6747906" cy="1528908"/>
            <a:chOff x="6271343" y="812607"/>
            <a:chExt cx="9929653" cy="2249811"/>
          </a:xfrm>
        </p:grpSpPr>
        <p:grpSp>
          <p:nvGrpSpPr>
            <p:cNvPr id="27" name="Group 26"/>
            <p:cNvGrpSpPr/>
            <p:nvPr/>
          </p:nvGrpSpPr>
          <p:grpSpPr>
            <a:xfrm>
              <a:off x="7064145" y="1087728"/>
              <a:ext cx="9136851" cy="1974690"/>
              <a:chOff x="4361823" y="4952995"/>
              <a:chExt cx="12230527" cy="3752001"/>
            </a:xfrm>
          </p:grpSpPr>
          <p:sp>
            <p:nvSpPr>
              <p:cNvPr id="29" name="Rectangle 13"/>
              <p:cNvSpPr/>
              <p:nvPr/>
            </p:nvSpPr>
            <p:spPr>
              <a:xfrm>
                <a:off x="4361823" y="4952995"/>
                <a:ext cx="12230527" cy="3752001"/>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kern="0">
                  <a:solidFill>
                    <a:prstClr val="white"/>
                  </a:solidFill>
                </a:endParaRPr>
              </a:p>
            </p:txBody>
          </p:sp>
          <p:sp>
            <p:nvSpPr>
              <p:cNvPr id="30" name="TextBox 29"/>
              <p:cNvSpPr txBox="1"/>
              <p:nvPr/>
            </p:nvSpPr>
            <p:spPr>
              <a:xfrm>
                <a:off x="4623173" y="5842441"/>
                <a:ext cx="11969177" cy="1824315"/>
              </a:xfrm>
              <a:prstGeom prst="rect">
                <a:avLst/>
              </a:prstGeom>
              <a:noFill/>
            </p:spPr>
            <p:txBody>
              <a:bodyPr wrap="square" rtlCol="0" anchor="ctr">
                <a:spAutoFit/>
              </a:bodyPr>
              <a:lstStyle/>
              <a:p>
                <a:pPr algn="ctr">
                  <a:lnSpc>
                    <a:spcPct val="130000"/>
                  </a:lnSpc>
                  <a:defRPr/>
                </a:pPr>
                <a:r>
                  <a:rPr lang="en-US" sz="2800" b="1" dirty="0" err="1">
                    <a:solidFill>
                      <a:srgbClr val="002060"/>
                    </a:solidFill>
                    <a:cs typeface="Arial" panose="020B0604020202020204" pitchFamily="34" charset="0"/>
                  </a:rPr>
                  <a:t>Có</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bao</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nhiêu</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loại</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mức</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phản</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ứng</a:t>
                </a:r>
                <a:r>
                  <a:rPr lang="en-US" sz="2800" b="1" dirty="0">
                    <a:solidFill>
                      <a:srgbClr val="002060"/>
                    </a:solidFill>
                    <a:cs typeface="Arial" panose="020B0604020202020204" pitchFamily="34" charset="0"/>
                  </a:rPr>
                  <a:t>?</a:t>
                </a:r>
              </a:p>
            </p:txBody>
          </p:sp>
        </p:grpSp>
        <p:pic>
          <p:nvPicPr>
            <p:cNvPr id="28"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343" y="812607"/>
              <a:ext cx="1585609" cy="158561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33492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1332" y="105415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44923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619621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589031" y="2910625"/>
            <a:ext cx="11182350" cy="3323987"/>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800" i="1" dirty="0">
                <a:solidFill>
                  <a:schemeClr val="tx2">
                    <a:lumMod val="50000"/>
                  </a:schemeClr>
                </a:solidFill>
                <a:latin typeface="Times" panose="02020603050405020304" pitchFamily="18" charset="0"/>
                <a:cs typeface="Times" panose="02020603050405020304" pitchFamily="18" charset="0"/>
              </a:rPr>
              <a:t>- Có </a:t>
            </a:r>
            <a:r>
              <a:rPr lang="vi-VN" sz="2800" b="1" i="1" dirty="0">
                <a:solidFill>
                  <a:schemeClr val="tx2">
                    <a:lumMod val="50000"/>
                  </a:schemeClr>
                </a:solidFill>
                <a:latin typeface="Times" panose="02020603050405020304" pitchFamily="18" charset="0"/>
                <a:cs typeface="Times" panose="02020603050405020304" pitchFamily="18" charset="0"/>
              </a:rPr>
              <a:t>hai loại </a:t>
            </a:r>
            <a:r>
              <a:rPr lang="vi-VN" sz="2800" i="1" dirty="0">
                <a:solidFill>
                  <a:schemeClr val="tx2">
                    <a:lumMod val="50000"/>
                  </a:schemeClr>
                </a:solidFill>
                <a:latin typeface="Times" panose="02020603050405020304" pitchFamily="18" charset="0"/>
                <a:cs typeface="Times" panose="02020603050405020304" pitchFamily="18" charset="0"/>
              </a:rPr>
              <a:t>mức phản ứng:</a:t>
            </a:r>
          </a:p>
          <a:p>
            <a:pPr algn="just">
              <a:lnSpc>
                <a:spcPct val="150000"/>
              </a:lnSpc>
            </a:pPr>
            <a:r>
              <a:rPr lang="vi-VN" sz="2800" b="1" i="1" dirty="0">
                <a:solidFill>
                  <a:schemeClr val="tx2">
                    <a:lumMod val="50000"/>
                  </a:schemeClr>
                </a:solidFill>
                <a:latin typeface="Times" panose="02020603050405020304" pitchFamily="18" charset="0"/>
                <a:cs typeface="Times" panose="02020603050405020304" pitchFamily="18" charset="0"/>
              </a:rPr>
              <a:t>+ Mức phản ứng hẹp: </a:t>
            </a:r>
            <a:r>
              <a:rPr lang="vi-VN" sz="2800" i="1" dirty="0">
                <a:solidFill>
                  <a:schemeClr val="tx2">
                    <a:lumMod val="50000"/>
                  </a:schemeClr>
                </a:solidFill>
                <a:latin typeface="Times" panose="02020603050405020304" pitchFamily="18" charset="0"/>
                <a:cs typeface="Times" panose="02020603050405020304" pitchFamily="18" charset="0"/>
              </a:rPr>
              <a:t>những tính trạng chất lượng, ít chịu ảnh hưởng của điều kiện môi trường.</a:t>
            </a:r>
            <a:endParaRPr lang="en-US" sz="2800" i="1" dirty="0">
              <a:solidFill>
                <a:schemeClr val="tx2">
                  <a:lumMod val="50000"/>
                </a:schemeClr>
              </a:solidFill>
              <a:latin typeface="Times" panose="02020603050405020304" pitchFamily="18" charset="0"/>
              <a:cs typeface="Times" panose="02020603050405020304" pitchFamily="18" charset="0"/>
            </a:endParaRPr>
          </a:p>
          <a:p>
            <a:pPr algn="just">
              <a:lnSpc>
                <a:spcPct val="150000"/>
              </a:lnSpc>
            </a:pPr>
            <a:r>
              <a:rPr lang="vi-VN" sz="2800" b="1" i="1" dirty="0">
                <a:solidFill>
                  <a:schemeClr val="tx2">
                    <a:lumMod val="50000"/>
                  </a:schemeClr>
                </a:solidFill>
                <a:latin typeface="Times" panose="02020603050405020304" pitchFamily="18" charset="0"/>
                <a:cs typeface="Times" panose="02020603050405020304" pitchFamily="18" charset="0"/>
              </a:rPr>
              <a:t>+ Mức phản ứng rộng: </a:t>
            </a:r>
            <a:r>
              <a:rPr lang="vi-VN" sz="2800" i="1" dirty="0">
                <a:solidFill>
                  <a:schemeClr val="tx2">
                    <a:lumMod val="50000"/>
                  </a:schemeClr>
                </a:solidFill>
                <a:latin typeface="Times" panose="02020603050405020304" pitchFamily="18" charset="0"/>
                <a:cs typeface="Times" panose="02020603050405020304" pitchFamily="18" charset="0"/>
              </a:rPr>
              <a:t>những tính trạng số lượng, chịu ảnh hưởng của điều kiện môi trường (tính trạng đa nhân tố).</a:t>
            </a:r>
          </a:p>
        </p:txBody>
      </p:sp>
      <p:grpSp>
        <p:nvGrpSpPr>
          <p:cNvPr id="15" name="Group 14">
            <a:extLst>
              <a:ext uri="{FF2B5EF4-FFF2-40B4-BE49-F238E27FC236}">
                <a16:creationId xmlns:a16="http://schemas.microsoft.com/office/drawing/2014/main" id="{CA1C4E9F-84A5-C556-604E-60FC5765D262}"/>
              </a:ext>
            </a:extLst>
          </p:cNvPr>
          <p:cNvGrpSpPr/>
          <p:nvPr/>
        </p:nvGrpSpPr>
        <p:grpSpPr>
          <a:xfrm>
            <a:off x="5306767" y="2170630"/>
            <a:ext cx="1716071" cy="553031"/>
            <a:chOff x="5000676" y="619760"/>
            <a:chExt cx="1897580" cy="611525"/>
          </a:xfrm>
        </p:grpSpPr>
        <p:sp>
          <p:nvSpPr>
            <p:cNvPr id="16"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9"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059644" y="454758"/>
            <a:ext cx="6747906" cy="1528908"/>
            <a:chOff x="6271343" y="812607"/>
            <a:chExt cx="9929653" cy="2249811"/>
          </a:xfrm>
        </p:grpSpPr>
        <p:grpSp>
          <p:nvGrpSpPr>
            <p:cNvPr id="27" name="Group 26"/>
            <p:cNvGrpSpPr/>
            <p:nvPr/>
          </p:nvGrpSpPr>
          <p:grpSpPr>
            <a:xfrm>
              <a:off x="7064145" y="1087728"/>
              <a:ext cx="9136851" cy="1974690"/>
              <a:chOff x="4361823" y="4952995"/>
              <a:chExt cx="12230527" cy="3752001"/>
            </a:xfrm>
          </p:grpSpPr>
          <p:sp>
            <p:nvSpPr>
              <p:cNvPr id="29" name="Rectangle 13"/>
              <p:cNvSpPr/>
              <p:nvPr/>
            </p:nvSpPr>
            <p:spPr>
              <a:xfrm>
                <a:off x="4361823" y="4952995"/>
                <a:ext cx="12230527" cy="3752001"/>
              </a:xfrm>
              <a:custGeom>
                <a:avLst/>
                <a:gdLst>
                  <a:gd name="connsiteX0" fmla="*/ 0 w 13015560"/>
                  <a:gd name="connsiteY0" fmla="*/ 0 h 6010647"/>
                  <a:gd name="connsiteX1" fmla="*/ 201150 w 13015560"/>
                  <a:gd name="connsiteY1" fmla="*/ 0 h 6010647"/>
                  <a:gd name="connsiteX2" fmla="*/ 662610 w 13015560"/>
                  <a:gd name="connsiteY2" fmla="*/ 0 h 6010647"/>
                  <a:gd name="connsiteX3" fmla="*/ 1384382 w 13015560"/>
                  <a:gd name="connsiteY3" fmla="*/ 0 h 6010647"/>
                  <a:gd name="connsiteX4" fmla="*/ 2106154 w 13015560"/>
                  <a:gd name="connsiteY4" fmla="*/ 0 h 6010647"/>
                  <a:gd name="connsiteX5" fmla="*/ 2697771 w 13015560"/>
                  <a:gd name="connsiteY5" fmla="*/ 0 h 6010647"/>
                  <a:gd name="connsiteX6" fmla="*/ 2898920 w 13015560"/>
                  <a:gd name="connsiteY6" fmla="*/ 0 h 6010647"/>
                  <a:gd name="connsiteX7" fmla="*/ 3750848 w 13015560"/>
                  <a:gd name="connsiteY7" fmla="*/ 0 h 6010647"/>
                  <a:gd name="connsiteX8" fmla="*/ 4212309 w 13015560"/>
                  <a:gd name="connsiteY8" fmla="*/ 0 h 6010647"/>
                  <a:gd name="connsiteX9" fmla="*/ 4413458 w 13015560"/>
                  <a:gd name="connsiteY9" fmla="*/ 0 h 6010647"/>
                  <a:gd name="connsiteX10" fmla="*/ 5265386 w 13015560"/>
                  <a:gd name="connsiteY10" fmla="*/ 0 h 6010647"/>
                  <a:gd name="connsiteX11" fmla="*/ 5857002 w 13015560"/>
                  <a:gd name="connsiteY11" fmla="*/ 0 h 6010647"/>
                  <a:gd name="connsiteX12" fmla="*/ 6578774 w 13015560"/>
                  <a:gd name="connsiteY12" fmla="*/ 0 h 6010647"/>
                  <a:gd name="connsiteX13" fmla="*/ 6779924 w 13015560"/>
                  <a:gd name="connsiteY13" fmla="*/ 0 h 6010647"/>
                  <a:gd name="connsiteX14" fmla="*/ 7631851 w 13015560"/>
                  <a:gd name="connsiteY14" fmla="*/ 0 h 6010647"/>
                  <a:gd name="connsiteX15" fmla="*/ 8093312 w 13015560"/>
                  <a:gd name="connsiteY15" fmla="*/ 0 h 6010647"/>
                  <a:gd name="connsiteX16" fmla="*/ 8424617 w 13015560"/>
                  <a:gd name="connsiteY16" fmla="*/ 0 h 6010647"/>
                  <a:gd name="connsiteX17" fmla="*/ 9276545 w 13015560"/>
                  <a:gd name="connsiteY17" fmla="*/ 0 h 6010647"/>
                  <a:gd name="connsiteX18" fmla="*/ 9607850 w 13015560"/>
                  <a:gd name="connsiteY18" fmla="*/ 0 h 6010647"/>
                  <a:gd name="connsiteX19" fmla="*/ 10329622 w 13015560"/>
                  <a:gd name="connsiteY19" fmla="*/ 0 h 6010647"/>
                  <a:gd name="connsiteX20" fmla="*/ 10791082 w 13015560"/>
                  <a:gd name="connsiteY20" fmla="*/ 0 h 6010647"/>
                  <a:gd name="connsiteX21" fmla="*/ 10992232 w 13015560"/>
                  <a:gd name="connsiteY21" fmla="*/ 0 h 6010647"/>
                  <a:gd name="connsiteX22" fmla="*/ 11714004 w 13015560"/>
                  <a:gd name="connsiteY22" fmla="*/ 0 h 6010647"/>
                  <a:gd name="connsiteX23" fmla="*/ 13015560 w 13015560"/>
                  <a:gd name="connsiteY23" fmla="*/ 0 h 6010647"/>
                  <a:gd name="connsiteX24" fmla="*/ 13015560 w 13015560"/>
                  <a:gd name="connsiteY24" fmla="*/ 426210 h 6010647"/>
                  <a:gd name="connsiteX25" fmla="*/ 13015560 w 13015560"/>
                  <a:gd name="connsiteY25" fmla="*/ 792313 h 6010647"/>
                  <a:gd name="connsiteX26" fmla="*/ 13015560 w 13015560"/>
                  <a:gd name="connsiteY26" fmla="*/ 1278629 h 6010647"/>
                  <a:gd name="connsiteX27" fmla="*/ 13015560 w 13015560"/>
                  <a:gd name="connsiteY27" fmla="*/ 1704838 h 6010647"/>
                  <a:gd name="connsiteX28" fmla="*/ 13015560 w 13015560"/>
                  <a:gd name="connsiteY28" fmla="*/ 2191154 h 6010647"/>
                  <a:gd name="connsiteX29" fmla="*/ 13015560 w 13015560"/>
                  <a:gd name="connsiteY29" fmla="*/ 2857789 h 6010647"/>
                  <a:gd name="connsiteX30" fmla="*/ 13015560 w 13015560"/>
                  <a:gd name="connsiteY30" fmla="*/ 3283999 h 6010647"/>
                  <a:gd name="connsiteX31" fmla="*/ 13015560 w 13015560"/>
                  <a:gd name="connsiteY31" fmla="*/ 3650102 h 6010647"/>
                  <a:gd name="connsiteX32" fmla="*/ 13015560 w 13015560"/>
                  <a:gd name="connsiteY32" fmla="*/ 4076312 h 6010647"/>
                  <a:gd name="connsiteX33" fmla="*/ 13015560 w 13015560"/>
                  <a:gd name="connsiteY33" fmla="*/ 4442415 h 6010647"/>
                  <a:gd name="connsiteX34" fmla="*/ 13015560 w 13015560"/>
                  <a:gd name="connsiteY34" fmla="*/ 5048943 h 6010647"/>
                  <a:gd name="connsiteX35" fmla="*/ 13015560 w 13015560"/>
                  <a:gd name="connsiteY35" fmla="*/ 6010647 h 6010647"/>
                  <a:gd name="connsiteX36" fmla="*/ 12423944 w 13015560"/>
                  <a:gd name="connsiteY36" fmla="*/ 6010647 h 6010647"/>
                  <a:gd name="connsiteX37" fmla="*/ 11962483 w 13015560"/>
                  <a:gd name="connsiteY37" fmla="*/ 6010647 h 6010647"/>
                  <a:gd name="connsiteX38" fmla="*/ 11631178 w 13015560"/>
                  <a:gd name="connsiteY38" fmla="*/ 6010647 h 6010647"/>
                  <a:gd name="connsiteX39" fmla="*/ 10779250 w 13015560"/>
                  <a:gd name="connsiteY39" fmla="*/ 6010647 h 6010647"/>
                  <a:gd name="connsiteX40" fmla="*/ 10317789 w 13015560"/>
                  <a:gd name="connsiteY40" fmla="*/ 6010647 h 6010647"/>
                  <a:gd name="connsiteX41" fmla="*/ 9465862 w 13015560"/>
                  <a:gd name="connsiteY41" fmla="*/ 6010647 h 6010647"/>
                  <a:gd name="connsiteX42" fmla="*/ 8874245 w 13015560"/>
                  <a:gd name="connsiteY42" fmla="*/ 6010647 h 6010647"/>
                  <a:gd name="connsiteX43" fmla="*/ 8152473 w 13015560"/>
                  <a:gd name="connsiteY43" fmla="*/ 6010647 h 6010647"/>
                  <a:gd name="connsiteX44" fmla="*/ 7430702 w 13015560"/>
                  <a:gd name="connsiteY44" fmla="*/ 6010647 h 6010647"/>
                  <a:gd name="connsiteX45" fmla="*/ 6839085 w 13015560"/>
                  <a:gd name="connsiteY45" fmla="*/ 6010647 h 6010647"/>
                  <a:gd name="connsiteX46" fmla="*/ 6117313 w 13015560"/>
                  <a:gd name="connsiteY46" fmla="*/ 6010647 h 6010647"/>
                  <a:gd name="connsiteX47" fmla="*/ 5655852 w 13015560"/>
                  <a:gd name="connsiteY47" fmla="*/ 6010647 h 6010647"/>
                  <a:gd name="connsiteX48" fmla="*/ 5324547 w 13015560"/>
                  <a:gd name="connsiteY48" fmla="*/ 6010647 h 6010647"/>
                  <a:gd name="connsiteX49" fmla="*/ 4472620 w 13015560"/>
                  <a:gd name="connsiteY49" fmla="*/ 6010647 h 6010647"/>
                  <a:gd name="connsiteX50" fmla="*/ 4141315 w 13015560"/>
                  <a:gd name="connsiteY50" fmla="*/ 6010647 h 6010647"/>
                  <a:gd name="connsiteX51" fmla="*/ 3419543 w 13015560"/>
                  <a:gd name="connsiteY51" fmla="*/ 6010647 h 6010647"/>
                  <a:gd name="connsiteX52" fmla="*/ 2958082 w 13015560"/>
                  <a:gd name="connsiteY52" fmla="*/ 6010647 h 6010647"/>
                  <a:gd name="connsiteX53" fmla="*/ 2236310 w 13015560"/>
                  <a:gd name="connsiteY53" fmla="*/ 6010647 h 6010647"/>
                  <a:gd name="connsiteX54" fmla="*/ 1384382 w 13015560"/>
                  <a:gd name="connsiteY54" fmla="*/ 6010647 h 6010647"/>
                  <a:gd name="connsiteX55" fmla="*/ 662610 w 13015560"/>
                  <a:gd name="connsiteY55" fmla="*/ 6010647 h 6010647"/>
                  <a:gd name="connsiteX56" fmla="*/ 0 w 13015560"/>
                  <a:gd name="connsiteY56" fmla="*/ 6010647 h 6010647"/>
                  <a:gd name="connsiteX57" fmla="*/ 0 w 13015560"/>
                  <a:gd name="connsiteY57" fmla="*/ 5404118 h 6010647"/>
                  <a:gd name="connsiteX58" fmla="*/ 0 w 13015560"/>
                  <a:gd name="connsiteY58" fmla="*/ 4797589 h 6010647"/>
                  <a:gd name="connsiteX59" fmla="*/ 0 w 13015560"/>
                  <a:gd name="connsiteY59" fmla="*/ 4130954 h 6010647"/>
                  <a:gd name="connsiteX60" fmla="*/ 0 w 13015560"/>
                  <a:gd name="connsiteY60" fmla="*/ 3764851 h 6010647"/>
                  <a:gd name="connsiteX61" fmla="*/ 0 w 13015560"/>
                  <a:gd name="connsiteY61" fmla="*/ 3278535 h 6010647"/>
                  <a:gd name="connsiteX62" fmla="*/ 0 w 13015560"/>
                  <a:gd name="connsiteY62" fmla="*/ 2611899 h 6010647"/>
                  <a:gd name="connsiteX63" fmla="*/ 0 w 13015560"/>
                  <a:gd name="connsiteY63" fmla="*/ 1945264 h 6010647"/>
                  <a:gd name="connsiteX64" fmla="*/ 0 w 13015560"/>
                  <a:gd name="connsiteY64" fmla="*/ 1579161 h 6010647"/>
                  <a:gd name="connsiteX65" fmla="*/ 0 w 13015560"/>
                  <a:gd name="connsiteY65" fmla="*/ 972632 h 6010647"/>
                  <a:gd name="connsiteX66" fmla="*/ 0 w 13015560"/>
                  <a:gd name="connsiteY66" fmla="*/ 486316 h 6010647"/>
                  <a:gd name="connsiteX67" fmla="*/ 0 w 13015560"/>
                  <a:gd name="connsiteY67" fmla="*/ 0 h 6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15560" h="6010647" fill="none" extrusionOk="0">
                    <a:moveTo>
                      <a:pt x="0" y="0"/>
                    </a:moveTo>
                    <a:cubicBezTo>
                      <a:pt x="88438" y="-7190"/>
                      <a:pt x="112014" y="9906"/>
                      <a:pt x="201150" y="0"/>
                    </a:cubicBezTo>
                    <a:cubicBezTo>
                      <a:pt x="290286" y="-9906"/>
                      <a:pt x="560104" y="30466"/>
                      <a:pt x="662610" y="0"/>
                    </a:cubicBezTo>
                    <a:cubicBezTo>
                      <a:pt x="765116" y="-30466"/>
                      <a:pt x="1051884" y="35369"/>
                      <a:pt x="1384382" y="0"/>
                    </a:cubicBezTo>
                    <a:cubicBezTo>
                      <a:pt x="1716880" y="-35369"/>
                      <a:pt x="1762661" y="55112"/>
                      <a:pt x="2106154" y="0"/>
                    </a:cubicBezTo>
                    <a:cubicBezTo>
                      <a:pt x="2449647" y="-55112"/>
                      <a:pt x="2469168" y="25621"/>
                      <a:pt x="2697771" y="0"/>
                    </a:cubicBezTo>
                    <a:cubicBezTo>
                      <a:pt x="2926374" y="-25621"/>
                      <a:pt x="2807984" y="22854"/>
                      <a:pt x="2898920" y="0"/>
                    </a:cubicBezTo>
                    <a:cubicBezTo>
                      <a:pt x="2989856" y="-22854"/>
                      <a:pt x="3433745" y="85964"/>
                      <a:pt x="3750848" y="0"/>
                    </a:cubicBezTo>
                    <a:cubicBezTo>
                      <a:pt x="4067951" y="-85964"/>
                      <a:pt x="4002366" y="20073"/>
                      <a:pt x="4212309" y="0"/>
                    </a:cubicBezTo>
                    <a:cubicBezTo>
                      <a:pt x="4422252" y="-20073"/>
                      <a:pt x="4329753" y="11678"/>
                      <a:pt x="4413458" y="0"/>
                    </a:cubicBezTo>
                    <a:cubicBezTo>
                      <a:pt x="4497163" y="-11678"/>
                      <a:pt x="4915018" y="100287"/>
                      <a:pt x="5265386" y="0"/>
                    </a:cubicBezTo>
                    <a:cubicBezTo>
                      <a:pt x="5615754" y="-100287"/>
                      <a:pt x="5660333" y="41622"/>
                      <a:pt x="5857002" y="0"/>
                    </a:cubicBezTo>
                    <a:cubicBezTo>
                      <a:pt x="6053671" y="-41622"/>
                      <a:pt x="6307808" y="41175"/>
                      <a:pt x="6578774" y="0"/>
                    </a:cubicBezTo>
                    <a:cubicBezTo>
                      <a:pt x="6849740" y="-41175"/>
                      <a:pt x="6704497" y="19909"/>
                      <a:pt x="6779924" y="0"/>
                    </a:cubicBezTo>
                    <a:cubicBezTo>
                      <a:pt x="6855351" y="-19909"/>
                      <a:pt x="7297106" y="67558"/>
                      <a:pt x="7631851" y="0"/>
                    </a:cubicBezTo>
                    <a:cubicBezTo>
                      <a:pt x="7966596" y="-67558"/>
                      <a:pt x="7971467" y="52500"/>
                      <a:pt x="8093312" y="0"/>
                    </a:cubicBezTo>
                    <a:cubicBezTo>
                      <a:pt x="8215157" y="-52500"/>
                      <a:pt x="8324504" y="23736"/>
                      <a:pt x="8424617" y="0"/>
                    </a:cubicBezTo>
                    <a:cubicBezTo>
                      <a:pt x="8524731" y="-23736"/>
                      <a:pt x="9042581" y="4831"/>
                      <a:pt x="9276545" y="0"/>
                    </a:cubicBezTo>
                    <a:cubicBezTo>
                      <a:pt x="9510509" y="-4831"/>
                      <a:pt x="9496608" y="37635"/>
                      <a:pt x="9607850" y="0"/>
                    </a:cubicBezTo>
                    <a:cubicBezTo>
                      <a:pt x="9719092" y="-37635"/>
                      <a:pt x="9982020" y="74589"/>
                      <a:pt x="10329622" y="0"/>
                    </a:cubicBezTo>
                    <a:cubicBezTo>
                      <a:pt x="10677224" y="-74589"/>
                      <a:pt x="10567522" y="23135"/>
                      <a:pt x="10791082" y="0"/>
                    </a:cubicBezTo>
                    <a:cubicBezTo>
                      <a:pt x="11014642" y="-23135"/>
                      <a:pt x="10935193" y="22829"/>
                      <a:pt x="10992232" y="0"/>
                    </a:cubicBezTo>
                    <a:cubicBezTo>
                      <a:pt x="11049271" y="-22829"/>
                      <a:pt x="11444335" y="58350"/>
                      <a:pt x="11714004" y="0"/>
                    </a:cubicBezTo>
                    <a:cubicBezTo>
                      <a:pt x="11983673" y="-58350"/>
                      <a:pt x="12371639" y="141109"/>
                      <a:pt x="13015560" y="0"/>
                    </a:cubicBezTo>
                    <a:cubicBezTo>
                      <a:pt x="13029602" y="118448"/>
                      <a:pt x="13000769" y="322816"/>
                      <a:pt x="13015560" y="426210"/>
                    </a:cubicBezTo>
                    <a:cubicBezTo>
                      <a:pt x="13030351" y="529604"/>
                      <a:pt x="12977950" y="656448"/>
                      <a:pt x="13015560" y="792313"/>
                    </a:cubicBezTo>
                    <a:cubicBezTo>
                      <a:pt x="13053170" y="928178"/>
                      <a:pt x="12988394" y="1054870"/>
                      <a:pt x="13015560" y="1278629"/>
                    </a:cubicBezTo>
                    <a:cubicBezTo>
                      <a:pt x="13042726" y="1502388"/>
                      <a:pt x="13007750" y="1538325"/>
                      <a:pt x="13015560" y="1704838"/>
                    </a:cubicBezTo>
                    <a:cubicBezTo>
                      <a:pt x="13023370" y="1871351"/>
                      <a:pt x="12984071" y="2012087"/>
                      <a:pt x="13015560" y="2191154"/>
                    </a:cubicBezTo>
                    <a:cubicBezTo>
                      <a:pt x="13047049" y="2370221"/>
                      <a:pt x="12937906" y="2611777"/>
                      <a:pt x="13015560" y="2857789"/>
                    </a:cubicBezTo>
                    <a:cubicBezTo>
                      <a:pt x="13093214" y="3103802"/>
                      <a:pt x="12981325" y="3174508"/>
                      <a:pt x="13015560" y="3283999"/>
                    </a:cubicBezTo>
                    <a:cubicBezTo>
                      <a:pt x="13049795" y="3393490"/>
                      <a:pt x="13014523" y="3547380"/>
                      <a:pt x="13015560" y="3650102"/>
                    </a:cubicBezTo>
                    <a:cubicBezTo>
                      <a:pt x="13016597" y="3752824"/>
                      <a:pt x="12976077" y="3911886"/>
                      <a:pt x="13015560" y="4076312"/>
                    </a:cubicBezTo>
                    <a:cubicBezTo>
                      <a:pt x="13055043" y="4240738"/>
                      <a:pt x="12972777" y="4311992"/>
                      <a:pt x="13015560" y="4442415"/>
                    </a:cubicBezTo>
                    <a:cubicBezTo>
                      <a:pt x="13058343" y="4572838"/>
                      <a:pt x="12957512" y="4895607"/>
                      <a:pt x="13015560" y="5048943"/>
                    </a:cubicBezTo>
                    <a:cubicBezTo>
                      <a:pt x="13073608" y="5202279"/>
                      <a:pt x="12932726" y="5798592"/>
                      <a:pt x="13015560" y="6010647"/>
                    </a:cubicBezTo>
                    <a:cubicBezTo>
                      <a:pt x="12783858" y="6067223"/>
                      <a:pt x="12595540" y="6002220"/>
                      <a:pt x="12423944" y="6010647"/>
                    </a:cubicBezTo>
                    <a:cubicBezTo>
                      <a:pt x="12252348" y="6019074"/>
                      <a:pt x="12097868" y="5988698"/>
                      <a:pt x="11962483" y="6010647"/>
                    </a:cubicBezTo>
                    <a:cubicBezTo>
                      <a:pt x="11827098" y="6032596"/>
                      <a:pt x="11774086" y="5983530"/>
                      <a:pt x="11631178" y="6010647"/>
                    </a:cubicBezTo>
                    <a:cubicBezTo>
                      <a:pt x="11488271" y="6037764"/>
                      <a:pt x="11078186" y="5953878"/>
                      <a:pt x="10779250" y="6010647"/>
                    </a:cubicBezTo>
                    <a:cubicBezTo>
                      <a:pt x="10480314" y="6067416"/>
                      <a:pt x="10414595" y="5970354"/>
                      <a:pt x="10317789" y="6010647"/>
                    </a:cubicBezTo>
                    <a:cubicBezTo>
                      <a:pt x="10220983" y="6050940"/>
                      <a:pt x="9837576" y="6001655"/>
                      <a:pt x="9465862" y="6010647"/>
                    </a:cubicBezTo>
                    <a:cubicBezTo>
                      <a:pt x="9094148" y="6019639"/>
                      <a:pt x="9100280" y="6007745"/>
                      <a:pt x="8874245" y="6010647"/>
                    </a:cubicBezTo>
                    <a:cubicBezTo>
                      <a:pt x="8648210" y="6013549"/>
                      <a:pt x="8330489" y="5985285"/>
                      <a:pt x="8152473" y="6010647"/>
                    </a:cubicBezTo>
                    <a:cubicBezTo>
                      <a:pt x="7974457" y="6036009"/>
                      <a:pt x="7634770" y="5926935"/>
                      <a:pt x="7430702" y="6010647"/>
                    </a:cubicBezTo>
                    <a:cubicBezTo>
                      <a:pt x="7226634" y="6094359"/>
                      <a:pt x="7083046" y="5995954"/>
                      <a:pt x="6839085" y="6010647"/>
                    </a:cubicBezTo>
                    <a:cubicBezTo>
                      <a:pt x="6595124" y="6025340"/>
                      <a:pt x="6317385" y="5932088"/>
                      <a:pt x="6117313" y="6010647"/>
                    </a:cubicBezTo>
                    <a:cubicBezTo>
                      <a:pt x="5917241" y="6089206"/>
                      <a:pt x="5769901" y="5980617"/>
                      <a:pt x="5655852" y="6010647"/>
                    </a:cubicBezTo>
                    <a:cubicBezTo>
                      <a:pt x="5541803" y="6040677"/>
                      <a:pt x="5434618" y="6002807"/>
                      <a:pt x="5324547" y="6010647"/>
                    </a:cubicBezTo>
                    <a:cubicBezTo>
                      <a:pt x="5214477" y="6018487"/>
                      <a:pt x="4767440" y="5919150"/>
                      <a:pt x="4472620" y="6010647"/>
                    </a:cubicBezTo>
                    <a:cubicBezTo>
                      <a:pt x="4177800" y="6102144"/>
                      <a:pt x="4238133" y="6009337"/>
                      <a:pt x="4141315" y="6010647"/>
                    </a:cubicBezTo>
                    <a:cubicBezTo>
                      <a:pt x="4044498" y="6011957"/>
                      <a:pt x="3593763" y="5982248"/>
                      <a:pt x="3419543" y="6010647"/>
                    </a:cubicBezTo>
                    <a:cubicBezTo>
                      <a:pt x="3245323" y="6039046"/>
                      <a:pt x="3152079" y="5967547"/>
                      <a:pt x="2958082" y="6010647"/>
                    </a:cubicBezTo>
                    <a:cubicBezTo>
                      <a:pt x="2764085" y="6053747"/>
                      <a:pt x="2465285" y="5937631"/>
                      <a:pt x="2236310" y="6010647"/>
                    </a:cubicBezTo>
                    <a:cubicBezTo>
                      <a:pt x="2007335" y="6083663"/>
                      <a:pt x="1784571" y="5971932"/>
                      <a:pt x="1384382" y="6010647"/>
                    </a:cubicBezTo>
                    <a:cubicBezTo>
                      <a:pt x="984193" y="6049362"/>
                      <a:pt x="905815" y="5992634"/>
                      <a:pt x="662610" y="6010647"/>
                    </a:cubicBezTo>
                    <a:cubicBezTo>
                      <a:pt x="419405" y="6028660"/>
                      <a:pt x="285966" y="5957856"/>
                      <a:pt x="0" y="6010647"/>
                    </a:cubicBezTo>
                    <a:cubicBezTo>
                      <a:pt x="-9268" y="5801804"/>
                      <a:pt x="977" y="5641612"/>
                      <a:pt x="0" y="5404118"/>
                    </a:cubicBezTo>
                    <a:cubicBezTo>
                      <a:pt x="-977" y="5166624"/>
                      <a:pt x="27479" y="4952456"/>
                      <a:pt x="0" y="4797589"/>
                    </a:cubicBezTo>
                    <a:cubicBezTo>
                      <a:pt x="-27479" y="4642722"/>
                      <a:pt x="27642" y="4446472"/>
                      <a:pt x="0" y="4130954"/>
                    </a:cubicBezTo>
                    <a:cubicBezTo>
                      <a:pt x="-27642" y="3815436"/>
                      <a:pt x="27859" y="3943130"/>
                      <a:pt x="0" y="3764851"/>
                    </a:cubicBezTo>
                    <a:cubicBezTo>
                      <a:pt x="-27859" y="3586572"/>
                      <a:pt x="4782" y="3394195"/>
                      <a:pt x="0" y="3278535"/>
                    </a:cubicBezTo>
                    <a:cubicBezTo>
                      <a:pt x="-4782" y="3162875"/>
                      <a:pt x="29816" y="2833805"/>
                      <a:pt x="0" y="2611899"/>
                    </a:cubicBezTo>
                    <a:cubicBezTo>
                      <a:pt x="-29816" y="2389993"/>
                      <a:pt x="61689" y="2218035"/>
                      <a:pt x="0" y="1945264"/>
                    </a:cubicBezTo>
                    <a:cubicBezTo>
                      <a:pt x="-61689" y="1672493"/>
                      <a:pt x="31374" y="1674546"/>
                      <a:pt x="0" y="1579161"/>
                    </a:cubicBezTo>
                    <a:cubicBezTo>
                      <a:pt x="-31374" y="1483776"/>
                      <a:pt x="43312" y="1195073"/>
                      <a:pt x="0" y="972632"/>
                    </a:cubicBezTo>
                    <a:cubicBezTo>
                      <a:pt x="-43312" y="750191"/>
                      <a:pt x="35498" y="645575"/>
                      <a:pt x="0" y="486316"/>
                    </a:cubicBezTo>
                    <a:cubicBezTo>
                      <a:pt x="-35498" y="327057"/>
                      <a:pt x="49327" y="129665"/>
                      <a:pt x="0" y="0"/>
                    </a:cubicBezTo>
                    <a:close/>
                  </a:path>
                  <a:path w="13015560" h="6010647" stroke="0" extrusionOk="0">
                    <a:moveTo>
                      <a:pt x="0" y="0"/>
                    </a:moveTo>
                    <a:cubicBezTo>
                      <a:pt x="122001" y="-32772"/>
                      <a:pt x="236683" y="24782"/>
                      <a:pt x="331305" y="0"/>
                    </a:cubicBezTo>
                    <a:cubicBezTo>
                      <a:pt x="425927" y="-24782"/>
                      <a:pt x="503191" y="13103"/>
                      <a:pt x="662610" y="0"/>
                    </a:cubicBezTo>
                    <a:cubicBezTo>
                      <a:pt x="822030" y="-13103"/>
                      <a:pt x="797438" y="10499"/>
                      <a:pt x="863760" y="0"/>
                    </a:cubicBezTo>
                    <a:cubicBezTo>
                      <a:pt x="930082" y="-10499"/>
                      <a:pt x="1073169" y="20125"/>
                      <a:pt x="1195065" y="0"/>
                    </a:cubicBezTo>
                    <a:cubicBezTo>
                      <a:pt x="1316962" y="-20125"/>
                      <a:pt x="1750683" y="81250"/>
                      <a:pt x="1916837" y="0"/>
                    </a:cubicBezTo>
                    <a:cubicBezTo>
                      <a:pt x="2082991" y="-81250"/>
                      <a:pt x="2115888" y="23475"/>
                      <a:pt x="2248142" y="0"/>
                    </a:cubicBezTo>
                    <a:cubicBezTo>
                      <a:pt x="2380396" y="-23475"/>
                      <a:pt x="2380916" y="13276"/>
                      <a:pt x="2449292" y="0"/>
                    </a:cubicBezTo>
                    <a:cubicBezTo>
                      <a:pt x="2517668" y="-13276"/>
                      <a:pt x="3015378" y="42084"/>
                      <a:pt x="3171064" y="0"/>
                    </a:cubicBezTo>
                    <a:cubicBezTo>
                      <a:pt x="3326750" y="-42084"/>
                      <a:pt x="3674259" y="23581"/>
                      <a:pt x="3892836" y="0"/>
                    </a:cubicBezTo>
                    <a:cubicBezTo>
                      <a:pt x="4111413" y="-23581"/>
                      <a:pt x="4011817" y="16043"/>
                      <a:pt x="4093985" y="0"/>
                    </a:cubicBezTo>
                    <a:cubicBezTo>
                      <a:pt x="4176153" y="-16043"/>
                      <a:pt x="4289240" y="21247"/>
                      <a:pt x="4425290" y="0"/>
                    </a:cubicBezTo>
                    <a:cubicBezTo>
                      <a:pt x="4561340" y="-21247"/>
                      <a:pt x="5070728" y="3946"/>
                      <a:pt x="5277218" y="0"/>
                    </a:cubicBezTo>
                    <a:cubicBezTo>
                      <a:pt x="5483708" y="-3946"/>
                      <a:pt x="5770951" y="59600"/>
                      <a:pt x="5998990" y="0"/>
                    </a:cubicBezTo>
                    <a:cubicBezTo>
                      <a:pt x="6227029" y="-59600"/>
                      <a:pt x="6138804" y="21993"/>
                      <a:pt x="6200139" y="0"/>
                    </a:cubicBezTo>
                    <a:cubicBezTo>
                      <a:pt x="6261474" y="-21993"/>
                      <a:pt x="6514963" y="13457"/>
                      <a:pt x="6791756" y="0"/>
                    </a:cubicBezTo>
                    <a:cubicBezTo>
                      <a:pt x="7068549" y="-13457"/>
                      <a:pt x="7252218" y="21144"/>
                      <a:pt x="7643683" y="0"/>
                    </a:cubicBezTo>
                    <a:cubicBezTo>
                      <a:pt x="8035148" y="-21144"/>
                      <a:pt x="7751299" y="19904"/>
                      <a:pt x="7844833" y="0"/>
                    </a:cubicBezTo>
                    <a:cubicBezTo>
                      <a:pt x="7938367" y="-19904"/>
                      <a:pt x="7988031" y="22161"/>
                      <a:pt x="8045983" y="0"/>
                    </a:cubicBezTo>
                    <a:cubicBezTo>
                      <a:pt x="8103935" y="-22161"/>
                      <a:pt x="8270314" y="34615"/>
                      <a:pt x="8377288" y="0"/>
                    </a:cubicBezTo>
                    <a:cubicBezTo>
                      <a:pt x="8484263" y="-34615"/>
                      <a:pt x="8686916" y="42797"/>
                      <a:pt x="8838748" y="0"/>
                    </a:cubicBezTo>
                    <a:cubicBezTo>
                      <a:pt x="8990580" y="-42797"/>
                      <a:pt x="9072219" y="39728"/>
                      <a:pt x="9170054" y="0"/>
                    </a:cubicBezTo>
                    <a:cubicBezTo>
                      <a:pt x="9267889" y="-39728"/>
                      <a:pt x="9393008" y="11832"/>
                      <a:pt x="9501359" y="0"/>
                    </a:cubicBezTo>
                    <a:cubicBezTo>
                      <a:pt x="9609711" y="-11832"/>
                      <a:pt x="9659767" y="1157"/>
                      <a:pt x="9702508" y="0"/>
                    </a:cubicBezTo>
                    <a:cubicBezTo>
                      <a:pt x="9745249" y="-1157"/>
                      <a:pt x="10095151" y="1450"/>
                      <a:pt x="10424280" y="0"/>
                    </a:cubicBezTo>
                    <a:cubicBezTo>
                      <a:pt x="10753409" y="-1450"/>
                      <a:pt x="10530822" y="10023"/>
                      <a:pt x="10625430" y="0"/>
                    </a:cubicBezTo>
                    <a:cubicBezTo>
                      <a:pt x="10720038" y="-10023"/>
                      <a:pt x="11066586" y="24424"/>
                      <a:pt x="11217046" y="0"/>
                    </a:cubicBezTo>
                    <a:cubicBezTo>
                      <a:pt x="11367506" y="-24424"/>
                      <a:pt x="11890411" y="22768"/>
                      <a:pt x="12068974" y="0"/>
                    </a:cubicBezTo>
                    <a:cubicBezTo>
                      <a:pt x="12247537" y="-22768"/>
                      <a:pt x="12805912" y="38567"/>
                      <a:pt x="13015560" y="0"/>
                    </a:cubicBezTo>
                    <a:cubicBezTo>
                      <a:pt x="13062228" y="139300"/>
                      <a:pt x="12971263" y="304638"/>
                      <a:pt x="13015560" y="546422"/>
                    </a:cubicBezTo>
                    <a:cubicBezTo>
                      <a:pt x="13059857" y="788206"/>
                      <a:pt x="13003036" y="822764"/>
                      <a:pt x="13015560" y="1092845"/>
                    </a:cubicBezTo>
                    <a:cubicBezTo>
                      <a:pt x="13028084" y="1362926"/>
                      <a:pt x="12987309" y="1505111"/>
                      <a:pt x="13015560" y="1759480"/>
                    </a:cubicBezTo>
                    <a:cubicBezTo>
                      <a:pt x="13043811" y="2013849"/>
                      <a:pt x="12981564" y="2215817"/>
                      <a:pt x="13015560" y="2366009"/>
                    </a:cubicBezTo>
                    <a:cubicBezTo>
                      <a:pt x="13049556" y="2516201"/>
                      <a:pt x="12937801" y="2743478"/>
                      <a:pt x="13015560" y="3032645"/>
                    </a:cubicBezTo>
                    <a:cubicBezTo>
                      <a:pt x="13093319" y="3321812"/>
                      <a:pt x="12976810" y="3361481"/>
                      <a:pt x="13015560" y="3458854"/>
                    </a:cubicBezTo>
                    <a:cubicBezTo>
                      <a:pt x="13054310" y="3556227"/>
                      <a:pt x="12967364" y="3710705"/>
                      <a:pt x="13015560" y="3885064"/>
                    </a:cubicBezTo>
                    <a:cubicBezTo>
                      <a:pt x="13063756" y="4059423"/>
                      <a:pt x="12969666" y="4196336"/>
                      <a:pt x="13015560" y="4491593"/>
                    </a:cubicBezTo>
                    <a:cubicBezTo>
                      <a:pt x="13061454" y="4786850"/>
                      <a:pt x="12943569" y="5017564"/>
                      <a:pt x="13015560" y="5158228"/>
                    </a:cubicBezTo>
                    <a:cubicBezTo>
                      <a:pt x="13087551" y="5298892"/>
                      <a:pt x="12986544" y="5736651"/>
                      <a:pt x="13015560" y="6010647"/>
                    </a:cubicBezTo>
                    <a:cubicBezTo>
                      <a:pt x="12774356" y="6059869"/>
                      <a:pt x="12655324" y="5956051"/>
                      <a:pt x="12423944" y="6010647"/>
                    </a:cubicBezTo>
                    <a:cubicBezTo>
                      <a:pt x="12192564" y="6065243"/>
                      <a:pt x="12167531" y="5998268"/>
                      <a:pt x="12092638" y="6010647"/>
                    </a:cubicBezTo>
                    <a:cubicBezTo>
                      <a:pt x="12017745" y="6023026"/>
                      <a:pt x="11843308" y="6001000"/>
                      <a:pt x="11761333" y="6010647"/>
                    </a:cubicBezTo>
                    <a:cubicBezTo>
                      <a:pt x="11679358" y="6020294"/>
                      <a:pt x="11466728" y="5979987"/>
                      <a:pt x="11299873" y="6010647"/>
                    </a:cubicBezTo>
                    <a:cubicBezTo>
                      <a:pt x="11133018" y="6041307"/>
                      <a:pt x="10909953" y="5977234"/>
                      <a:pt x="10578101" y="6010647"/>
                    </a:cubicBezTo>
                    <a:cubicBezTo>
                      <a:pt x="10246249" y="6044060"/>
                      <a:pt x="10158349" y="6006943"/>
                      <a:pt x="9986484" y="6010647"/>
                    </a:cubicBezTo>
                    <a:cubicBezTo>
                      <a:pt x="9814619" y="6014351"/>
                      <a:pt x="9560506" y="6004908"/>
                      <a:pt x="9394868" y="6010647"/>
                    </a:cubicBezTo>
                    <a:cubicBezTo>
                      <a:pt x="9229230" y="6016386"/>
                      <a:pt x="8848881" y="5942283"/>
                      <a:pt x="8542940" y="6010647"/>
                    </a:cubicBezTo>
                    <a:cubicBezTo>
                      <a:pt x="8236999" y="6079011"/>
                      <a:pt x="8331818" y="5986637"/>
                      <a:pt x="8211635" y="6010647"/>
                    </a:cubicBezTo>
                    <a:cubicBezTo>
                      <a:pt x="8091452" y="6034657"/>
                      <a:pt x="7841841" y="6001136"/>
                      <a:pt x="7620019" y="6010647"/>
                    </a:cubicBezTo>
                    <a:cubicBezTo>
                      <a:pt x="7398197" y="6020158"/>
                      <a:pt x="7182032" y="5980870"/>
                      <a:pt x="6898247" y="6010647"/>
                    </a:cubicBezTo>
                    <a:cubicBezTo>
                      <a:pt x="6614462" y="6040424"/>
                      <a:pt x="6781139" y="5999430"/>
                      <a:pt x="6697097" y="6010647"/>
                    </a:cubicBezTo>
                    <a:cubicBezTo>
                      <a:pt x="6613055" y="6021864"/>
                      <a:pt x="6259152" y="5934094"/>
                      <a:pt x="5975325" y="6010647"/>
                    </a:cubicBezTo>
                    <a:cubicBezTo>
                      <a:pt x="5691498" y="6087200"/>
                      <a:pt x="5545333" y="5970204"/>
                      <a:pt x="5253553" y="6010647"/>
                    </a:cubicBezTo>
                    <a:cubicBezTo>
                      <a:pt x="4961773" y="6051090"/>
                      <a:pt x="4910754" y="5989984"/>
                      <a:pt x="4792093" y="6010647"/>
                    </a:cubicBezTo>
                    <a:cubicBezTo>
                      <a:pt x="4673432" y="6031310"/>
                      <a:pt x="4585884" y="5995715"/>
                      <a:pt x="4460787" y="6010647"/>
                    </a:cubicBezTo>
                    <a:cubicBezTo>
                      <a:pt x="4335690" y="6025579"/>
                      <a:pt x="4251682" y="6000976"/>
                      <a:pt x="4129482" y="6010647"/>
                    </a:cubicBezTo>
                    <a:cubicBezTo>
                      <a:pt x="4007282" y="6020318"/>
                      <a:pt x="3477491" y="5992927"/>
                      <a:pt x="3277555" y="6010647"/>
                    </a:cubicBezTo>
                    <a:cubicBezTo>
                      <a:pt x="3077619" y="6028367"/>
                      <a:pt x="2891420" y="5955972"/>
                      <a:pt x="2685938" y="6010647"/>
                    </a:cubicBezTo>
                    <a:cubicBezTo>
                      <a:pt x="2480456" y="6065322"/>
                      <a:pt x="2202635" y="5953146"/>
                      <a:pt x="1964166" y="6010647"/>
                    </a:cubicBezTo>
                    <a:cubicBezTo>
                      <a:pt x="1725697" y="6068148"/>
                      <a:pt x="1667986" y="6008702"/>
                      <a:pt x="1372550" y="6010647"/>
                    </a:cubicBezTo>
                    <a:cubicBezTo>
                      <a:pt x="1077114" y="6012592"/>
                      <a:pt x="1180449" y="5997252"/>
                      <a:pt x="1041245" y="6010647"/>
                    </a:cubicBezTo>
                    <a:cubicBezTo>
                      <a:pt x="902042" y="6024042"/>
                      <a:pt x="295581" y="5912589"/>
                      <a:pt x="0" y="6010647"/>
                    </a:cubicBezTo>
                    <a:cubicBezTo>
                      <a:pt x="-17389" y="5875174"/>
                      <a:pt x="14270" y="5811272"/>
                      <a:pt x="0" y="5644544"/>
                    </a:cubicBezTo>
                    <a:cubicBezTo>
                      <a:pt x="-14270" y="5477816"/>
                      <a:pt x="62924" y="5302098"/>
                      <a:pt x="0" y="5098122"/>
                    </a:cubicBezTo>
                    <a:cubicBezTo>
                      <a:pt x="-62924" y="4894146"/>
                      <a:pt x="23886" y="4795047"/>
                      <a:pt x="0" y="4671912"/>
                    </a:cubicBezTo>
                    <a:cubicBezTo>
                      <a:pt x="-23886" y="4548777"/>
                      <a:pt x="2272" y="4378921"/>
                      <a:pt x="0" y="4185596"/>
                    </a:cubicBezTo>
                    <a:cubicBezTo>
                      <a:pt x="-2272" y="3992271"/>
                      <a:pt x="45609" y="3919529"/>
                      <a:pt x="0" y="3759386"/>
                    </a:cubicBezTo>
                    <a:cubicBezTo>
                      <a:pt x="-45609" y="3599243"/>
                      <a:pt x="19302" y="3233386"/>
                      <a:pt x="0" y="3092751"/>
                    </a:cubicBezTo>
                    <a:cubicBezTo>
                      <a:pt x="-19302" y="2952117"/>
                      <a:pt x="12317" y="2869313"/>
                      <a:pt x="0" y="2666542"/>
                    </a:cubicBezTo>
                    <a:cubicBezTo>
                      <a:pt x="-12317" y="2463771"/>
                      <a:pt x="7929" y="2221019"/>
                      <a:pt x="0" y="1999906"/>
                    </a:cubicBezTo>
                    <a:cubicBezTo>
                      <a:pt x="-7929" y="1778793"/>
                      <a:pt x="39879" y="1758342"/>
                      <a:pt x="0" y="1573697"/>
                    </a:cubicBezTo>
                    <a:cubicBezTo>
                      <a:pt x="-39879" y="1389052"/>
                      <a:pt x="28089" y="1282689"/>
                      <a:pt x="0" y="1207594"/>
                    </a:cubicBezTo>
                    <a:cubicBezTo>
                      <a:pt x="-28089" y="1132499"/>
                      <a:pt x="26312" y="967250"/>
                      <a:pt x="0" y="841491"/>
                    </a:cubicBezTo>
                    <a:cubicBezTo>
                      <a:pt x="-26312" y="715732"/>
                      <a:pt x="63096" y="240535"/>
                      <a:pt x="0" y="0"/>
                    </a:cubicBezTo>
                    <a:close/>
                  </a:path>
                </a:pathLst>
              </a:custGeom>
              <a:solidFill>
                <a:srgbClr val="CCFFC5"/>
              </a:solidFill>
              <a:ln w="28575" cap="flat" cmpd="sng" algn="ctr">
                <a:solidFill>
                  <a:srgbClr val="00B050"/>
                </a:solidFill>
                <a:prstDash val="solid"/>
                <a:miter lim="800000"/>
              </a:ln>
              <a:effectLst/>
            </p:spPr>
            <p:txBody>
              <a:bodyPr rtlCol="0" anchor="ctr"/>
              <a:lstStyle/>
              <a:p>
                <a:pPr algn="ctr">
                  <a:defRPr/>
                </a:pPr>
                <a:endParaRPr lang="en-US" kern="0">
                  <a:solidFill>
                    <a:prstClr val="white"/>
                  </a:solidFill>
                </a:endParaRPr>
              </a:p>
            </p:txBody>
          </p:sp>
          <p:sp>
            <p:nvSpPr>
              <p:cNvPr id="30" name="TextBox 29"/>
              <p:cNvSpPr txBox="1"/>
              <p:nvPr/>
            </p:nvSpPr>
            <p:spPr>
              <a:xfrm>
                <a:off x="4623173" y="5842441"/>
                <a:ext cx="11969177" cy="1824315"/>
              </a:xfrm>
              <a:prstGeom prst="rect">
                <a:avLst/>
              </a:prstGeom>
              <a:noFill/>
            </p:spPr>
            <p:txBody>
              <a:bodyPr wrap="square" rtlCol="0" anchor="ctr">
                <a:spAutoFit/>
              </a:bodyPr>
              <a:lstStyle/>
              <a:p>
                <a:pPr algn="ctr">
                  <a:lnSpc>
                    <a:spcPct val="130000"/>
                  </a:lnSpc>
                  <a:defRPr/>
                </a:pPr>
                <a:r>
                  <a:rPr lang="en-US" sz="2800" b="1" dirty="0" err="1">
                    <a:solidFill>
                      <a:srgbClr val="002060"/>
                    </a:solidFill>
                    <a:cs typeface="Arial" panose="020B0604020202020204" pitchFamily="34" charset="0"/>
                  </a:rPr>
                  <a:t>Có</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bao</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nhiêu</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loại</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mức</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phản</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ứng</a:t>
                </a:r>
                <a:r>
                  <a:rPr lang="en-US" sz="2800" b="1" dirty="0">
                    <a:solidFill>
                      <a:srgbClr val="002060"/>
                    </a:solidFill>
                    <a:cs typeface="Arial" panose="020B0604020202020204" pitchFamily="34" charset="0"/>
                  </a:rPr>
                  <a:t>?</a:t>
                </a:r>
              </a:p>
            </p:txBody>
          </p:sp>
        </p:grpSp>
        <p:pic>
          <p:nvPicPr>
            <p:cNvPr id="28" name="Picture 2" descr="Dialog Question Mark Icon | Gartoon Redux Misc Iconpack | Gartoon 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343" y="812607"/>
              <a:ext cx="1585609" cy="158561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3">
            <a:extLst>
              <a:ext uri="{FF2B5EF4-FFF2-40B4-BE49-F238E27FC236}">
                <a16:creationId xmlns:a16="http://schemas.microsoft.com/office/drawing/2014/main" id="{5C4F71A2-2E36-AAB8-77AD-47D286AC1D68}"/>
              </a:ext>
            </a:extLst>
          </p:cNvPr>
          <p:cNvSpPr txBox="1">
            <a:spLocks/>
          </p:cNvSpPr>
          <p:nvPr/>
        </p:nvSpPr>
        <p:spPr>
          <a:xfrm>
            <a:off x="713556" y="33492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2" name="Rectangle: Rounded Corners 17">
            <a:extLst>
              <a:ext uri="{FF2B5EF4-FFF2-40B4-BE49-F238E27FC236}">
                <a16:creationId xmlns:a16="http://schemas.microsoft.com/office/drawing/2014/main" id="{1BA0A7E7-4095-8F71-6CDD-DFD8B6D411F9}"/>
              </a:ext>
            </a:extLst>
          </p:cNvPr>
          <p:cNvSpPr/>
          <p:nvPr/>
        </p:nvSpPr>
        <p:spPr>
          <a:xfrm>
            <a:off x="721332" y="105415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3" name="Arrow: Pentagon 21">
            <a:extLst>
              <a:ext uri="{FF2B5EF4-FFF2-40B4-BE49-F238E27FC236}">
                <a16:creationId xmlns:a16="http://schemas.microsoft.com/office/drawing/2014/main" id="{201B79B0-A285-F849-0261-E8A34F1C557D}"/>
              </a:ext>
            </a:extLst>
          </p:cNvPr>
          <p:cNvSpPr/>
          <p:nvPr/>
        </p:nvSpPr>
        <p:spPr>
          <a:xfrm>
            <a:off x="0" y="44923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1074808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bg/>
                                          </p:spTgt>
                                        </p:tgtEl>
                                        <p:attrNameLst>
                                          <p:attrName>style.visibility</p:attrName>
                                        </p:attrNameLst>
                                      </p:cBhvr>
                                      <p:to>
                                        <p:strVal val="visible"/>
                                      </p:to>
                                    </p:set>
                                    <p:anim calcmode="lin" valueType="num">
                                      <p:cBhvr additive="base">
                                        <p:cTn id="31"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 calcmode="lin" valueType="num">
                                      <p:cBhvr additive="base">
                                        <p:cTn id="3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anim calcmode="lin" valueType="num">
                                      <p:cBhvr additive="base">
                                        <p:cTn id="4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 calcmode="lin" valueType="num">
                                      <p:cBhvr additive="base">
                                        <p:cTn id="4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40511" y="1560654"/>
            <a:ext cx="4814089" cy="4524315"/>
          </a:xfrm>
          <a:prstGeom prst="rect">
            <a:avLst/>
          </a:prstGeom>
        </p:spPr>
        <p:txBody>
          <a:bodyPr wrap="square">
            <a:spAutoFit/>
          </a:bodyPr>
          <a:lstStyle/>
          <a:p>
            <a:pPr algn="just">
              <a:lnSpc>
                <a:spcPct val="150000"/>
              </a:lnSpc>
            </a:pPr>
            <a:r>
              <a:rPr lang="vi-VN" sz="3200" b="1" i="1" dirty="0"/>
              <a:t>Khối lượng cơ thể của con người có thể thay đổi trong một khoảng rộng do ảnh hưởng của chế độ dinh dưỡng, tập luyện, điều kiện sống,..</a:t>
            </a:r>
            <a:endParaRPr lang="en-US" sz="3200" b="1" i="1" dirty="0"/>
          </a:p>
        </p:txBody>
      </p:sp>
      <p:pic>
        <p:nvPicPr>
          <p:cNvPr id="28674" name="Picture 2" descr="Two - 2015-08-25 - Project Harpoon: Helpful or Harmf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161" y="1560654"/>
            <a:ext cx="6481121" cy="487704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5C4F71A2-2E36-AAB8-77AD-47D286AC1D68}"/>
              </a:ext>
            </a:extLst>
          </p:cNvPr>
          <p:cNvSpPr txBox="1">
            <a:spLocks/>
          </p:cNvSpPr>
          <p:nvPr/>
        </p:nvSpPr>
        <p:spPr>
          <a:xfrm>
            <a:off x="240511" y="189000"/>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dirty="0">
                <a:gradFill>
                  <a:gsLst>
                    <a:gs pos="0">
                      <a:srgbClr val="008EDC"/>
                    </a:gs>
                    <a:gs pos="100000">
                      <a:srgbClr val="D30F64"/>
                    </a:gs>
                  </a:gsLst>
                  <a:lin ang="0" scaled="1"/>
                </a:gradFill>
              </a:rPr>
              <a:t>II. MỨC PHẢN ỨNG</a:t>
            </a:r>
            <a:endParaRPr lang="ru-RU" dirty="0">
              <a:gradFill>
                <a:gsLst>
                  <a:gs pos="0">
                    <a:srgbClr val="008EDC"/>
                  </a:gs>
                  <a:gs pos="100000">
                    <a:srgbClr val="D30F64"/>
                  </a:gs>
                </a:gsLst>
                <a:lin ang="0" scaled="1"/>
              </a:gradFill>
            </a:endParaRPr>
          </a:p>
        </p:txBody>
      </p:sp>
      <p:sp>
        <p:nvSpPr>
          <p:cNvPr id="11" name="Rectangle: Rounded Corners 17">
            <a:extLst>
              <a:ext uri="{FF2B5EF4-FFF2-40B4-BE49-F238E27FC236}">
                <a16:creationId xmlns:a16="http://schemas.microsoft.com/office/drawing/2014/main" id="{1BA0A7E7-4095-8F71-6CDD-DFD8B6D411F9}"/>
              </a:ext>
            </a:extLst>
          </p:cNvPr>
          <p:cNvSpPr/>
          <p:nvPr/>
        </p:nvSpPr>
        <p:spPr>
          <a:xfrm>
            <a:off x="362239" y="903389"/>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4" name="Arrow: Pentagon 21">
            <a:extLst>
              <a:ext uri="{FF2B5EF4-FFF2-40B4-BE49-F238E27FC236}">
                <a16:creationId xmlns:a16="http://schemas.microsoft.com/office/drawing/2014/main" id="{201B79B0-A285-F849-0261-E8A34F1C557D}"/>
              </a:ext>
            </a:extLst>
          </p:cNvPr>
          <p:cNvSpPr/>
          <p:nvPr/>
        </p:nvSpPr>
        <p:spPr>
          <a:xfrm>
            <a:off x="6752907" y="553470"/>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5" name="TextBox 14"/>
          <p:cNvSpPr txBox="1"/>
          <p:nvPr/>
        </p:nvSpPr>
        <p:spPr>
          <a:xfrm>
            <a:off x="7443968" y="454709"/>
            <a:ext cx="8846628" cy="584775"/>
          </a:xfrm>
          <a:prstGeom prst="rect">
            <a:avLst/>
          </a:prstGeom>
          <a:noFill/>
        </p:spPr>
        <p:txBody>
          <a:bodyPr wrap="square" rtlCol="0">
            <a:spAutoFit/>
          </a:bodyPr>
          <a:lstStyle/>
          <a:p>
            <a:r>
              <a:rPr lang="en-US" sz="3200" b="1" dirty="0" err="1">
                <a:solidFill>
                  <a:srgbClr val="003366"/>
                </a:solidFill>
              </a:rPr>
              <a:t>Mức</a:t>
            </a:r>
            <a:r>
              <a:rPr lang="en-US" sz="3200" b="1" dirty="0">
                <a:solidFill>
                  <a:srgbClr val="003366"/>
                </a:solidFill>
              </a:rPr>
              <a:t> </a:t>
            </a:r>
            <a:r>
              <a:rPr lang="en-US" sz="3200" b="1" dirty="0" err="1">
                <a:solidFill>
                  <a:srgbClr val="003366"/>
                </a:solidFill>
              </a:rPr>
              <a:t>phản</a:t>
            </a:r>
            <a:r>
              <a:rPr lang="en-US" sz="3200" b="1" dirty="0">
                <a:solidFill>
                  <a:srgbClr val="003366"/>
                </a:solidFill>
              </a:rPr>
              <a:t> </a:t>
            </a:r>
            <a:r>
              <a:rPr lang="en-US" sz="3200" b="1" dirty="0" err="1">
                <a:solidFill>
                  <a:srgbClr val="003366"/>
                </a:solidFill>
              </a:rPr>
              <a:t>ứng</a:t>
            </a:r>
            <a:r>
              <a:rPr lang="en-US" sz="3200" b="1" dirty="0">
                <a:solidFill>
                  <a:srgbClr val="003366"/>
                </a:solidFill>
              </a:rPr>
              <a:t> </a:t>
            </a:r>
            <a:r>
              <a:rPr lang="en-US" sz="3200" b="1" dirty="0" err="1">
                <a:solidFill>
                  <a:srgbClr val="003366"/>
                </a:solidFill>
              </a:rPr>
              <a:t>rộng</a:t>
            </a:r>
            <a:endParaRPr lang="en-US" sz="3200" b="1" dirty="0">
              <a:solidFill>
                <a:srgbClr val="003366"/>
              </a:solidFill>
            </a:endParaRPr>
          </a:p>
        </p:txBody>
      </p:sp>
    </p:spTree>
    <p:extLst>
      <p:ext uri="{BB962C8B-B14F-4D97-AF65-F5344CB8AC3E}">
        <p14:creationId xmlns:p14="http://schemas.microsoft.com/office/powerpoint/2010/main" val="407991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674"/>
                                        </p:tgtEl>
                                        <p:attrNameLst>
                                          <p:attrName>style.visibility</p:attrName>
                                        </p:attrNameLst>
                                      </p:cBhvr>
                                      <p:to>
                                        <p:strVal val="visible"/>
                                      </p:to>
                                    </p:set>
                                    <p:animEffect transition="in" filter="fade">
                                      <p:cBhvr>
                                        <p:cTn id="35"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Rau mác giải nhiệt, tiêu độ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72" y="1074740"/>
            <a:ext cx="5323411" cy="3992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5657716" y="2080615"/>
            <a:ext cx="2611545" cy="2986684"/>
          </a:xfrm>
          <a:prstGeom prst="rect">
            <a:avLst/>
          </a:prstGeom>
        </p:spPr>
      </p:pic>
      <p:sp>
        <p:nvSpPr>
          <p:cNvPr id="4" name="Rectangle 3"/>
          <p:cNvSpPr/>
          <p:nvPr/>
        </p:nvSpPr>
        <p:spPr>
          <a:xfrm>
            <a:off x="0" y="5943600"/>
            <a:ext cx="12192000" cy="914399"/>
          </a:xfrm>
          <a:prstGeom prst="rect">
            <a:avLst/>
          </a:prstGeom>
          <a:solidFill>
            <a:srgbClr val="0070C0"/>
          </a:solidFill>
          <a:ln w="12700" cap="flat">
            <a:solidFill>
              <a:srgbClr val="0070C0"/>
            </a:solidFill>
            <a:prstDash val="solid"/>
            <a:miter/>
          </a:ln>
        </p:spPr>
        <p:txBody>
          <a:bodyPr rtlCol="0" anchor="ctr"/>
          <a:lstStyle/>
          <a:p>
            <a:pPr algn="l"/>
            <a:endParaRPr lang="en-US" dirty="0"/>
          </a:p>
        </p:txBody>
      </p:sp>
      <p:sp>
        <p:nvSpPr>
          <p:cNvPr id="5" name="Oval Callout 4"/>
          <p:cNvSpPr/>
          <p:nvPr/>
        </p:nvSpPr>
        <p:spPr>
          <a:xfrm>
            <a:off x="7707593" y="215900"/>
            <a:ext cx="3890319" cy="2720497"/>
          </a:xfrm>
          <a:prstGeom prst="wedgeEllipseCallout">
            <a:avLst>
              <a:gd name="adj1" fmla="val 7703"/>
              <a:gd name="adj2" fmla="val 60966"/>
            </a:avLst>
          </a:prstGeom>
          <a:noFill/>
          <a:ln w="12700" cap="flat">
            <a:solidFill>
              <a:schemeClr val="tx1"/>
            </a:solidFill>
            <a:prstDash val="solid"/>
            <a:miter/>
          </a:ln>
        </p:spPr>
        <p:txBody>
          <a:bodyPr rtlCol="0" anchor="ctr"/>
          <a:lstStyle/>
          <a:p>
            <a:pPr algn="l"/>
            <a:endParaRPr lang="en-US" dirty="0"/>
          </a:p>
        </p:txBody>
      </p:sp>
      <p:sp>
        <p:nvSpPr>
          <p:cNvPr id="25" name="TextBox 24"/>
          <p:cNvSpPr txBox="1"/>
          <p:nvPr/>
        </p:nvSpPr>
        <p:spPr>
          <a:xfrm>
            <a:off x="8011115" y="429202"/>
            <a:ext cx="3350730" cy="2400657"/>
          </a:xfrm>
          <a:prstGeom prst="rect">
            <a:avLst/>
          </a:prstGeom>
          <a:noFill/>
        </p:spPr>
        <p:txBody>
          <a:bodyPr wrap="square" rtlCol="0">
            <a:spAutoFit/>
          </a:bodyPr>
          <a:lstStyle/>
          <a:p>
            <a:pPr algn="ctr"/>
            <a:r>
              <a:rPr lang="en-US" sz="3000" dirty="0" err="1"/>
              <a:t>Đây</a:t>
            </a:r>
            <a:r>
              <a:rPr lang="en-US" sz="3000" dirty="0"/>
              <a:t> </a:t>
            </a:r>
            <a:r>
              <a:rPr lang="en-US" sz="3000" dirty="0" err="1"/>
              <a:t>là</a:t>
            </a:r>
            <a:r>
              <a:rPr lang="en-US" sz="3000" dirty="0"/>
              <a:t> </a:t>
            </a:r>
            <a:r>
              <a:rPr lang="en-US" sz="3000" dirty="0" err="1"/>
              <a:t>cây</a:t>
            </a:r>
            <a:r>
              <a:rPr lang="en-US" sz="3000" dirty="0"/>
              <a:t> </a:t>
            </a:r>
            <a:r>
              <a:rPr lang="en-US" sz="3000" dirty="0" err="1"/>
              <a:t>rau</a:t>
            </a:r>
            <a:r>
              <a:rPr lang="en-US" sz="3000" dirty="0"/>
              <a:t> </a:t>
            </a:r>
            <a:r>
              <a:rPr lang="en-US" sz="3000" dirty="0" err="1"/>
              <a:t>mác</a:t>
            </a:r>
            <a:r>
              <a:rPr lang="en-US" sz="3000" dirty="0"/>
              <a:t>, </a:t>
            </a:r>
            <a:r>
              <a:rPr lang="en-US" sz="3000" dirty="0" err="1"/>
              <a:t>đặc</a:t>
            </a:r>
            <a:r>
              <a:rPr lang="en-US" sz="3000" dirty="0"/>
              <a:t> </a:t>
            </a:r>
            <a:r>
              <a:rPr lang="en-US" sz="3000" dirty="0" err="1"/>
              <a:t>điểm</a:t>
            </a:r>
            <a:r>
              <a:rPr lang="en-US" sz="3000" dirty="0"/>
              <a:t> </a:t>
            </a:r>
            <a:r>
              <a:rPr lang="en-US" sz="3000" dirty="0" err="1"/>
              <a:t>của</a:t>
            </a:r>
            <a:r>
              <a:rPr lang="en-US" sz="3000" dirty="0"/>
              <a:t> </a:t>
            </a:r>
            <a:r>
              <a:rPr lang="en-US" sz="3000" dirty="0" err="1"/>
              <a:t>cây</a:t>
            </a:r>
            <a:r>
              <a:rPr lang="en-US" sz="3000" dirty="0"/>
              <a:t> </a:t>
            </a:r>
            <a:r>
              <a:rPr lang="en-US" sz="3000" dirty="0" err="1"/>
              <a:t>là</a:t>
            </a:r>
            <a:r>
              <a:rPr lang="en-US" sz="3000" dirty="0"/>
              <a:t> </a:t>
            </a:r>
            <a:r>
              <a:rPr lang="en-US" sz="3000" dirty="0" err="1"/>
              <a:t>có</a:t>
            </a:r>
            <a:r>
              <a:rPr lang="en-US" sz="3000" dirty="0"/>
              <a:t> </a:t>
            </a:r>
            <a:r>
              <a:rPr lang="en-US" sz="3000" dirty="0" err="1"/>
              <a:t>hình</a:t>
            </a:r>
            <a:r>
              <a:rPr lang="en-US" sz="3000" dirty="0"/>
              <a:t> </a:t>
            </a:r>
            <a:r>
              <a:rPr lang="en-US" sz="3000" dirty="0" err="1"/>
              <a:t>dáng</a:t>
            </a:r>
            <a:r>
              <a:rPr lang="en-US" sz="3000" dirty="0"/>
              <a:t> </a:t>
            </a:r>
            <a:r>
              <a:rPr lang="en-US" sz="3000" dirty="0" err="1"/>
              <a:t>lá</a:t>
            </a:r>
            <a:r>
              <a:rPr lang="en-US" sz="3000" dirty="0"/>
              <a:t> </a:t>
            </a:r>
            <a:r>
              <a:rPr lang="en-US" sz="3000" dirty="0" err="1"/>
              <a:t>giống</a:t>
            </a:r>
            <a:r>
              <a:rPr lang="en-US" sz="3000" dirty="0"/>
              <a:t> </a:t>
            </a:r>
            <a:r>
              <a:rPr lang="en-US" sz="3000" dirty="0" err="1"/>
              <a:t>mũi</a:t>
            </a:r>
            <a:r>
              <a:rPr lang="en-US" sz="3000" dirty="0"/>
              <a:t> </a:t>
            </a:r>
            <a:r>
              <a:rPr lang="en-US" sz="3000" dirty="0" err="1"/>
              <a:t>mác</a:t>
            </a:r>
            <a:endParaRPr lang="en-US" sz="3000" dirty="0"/>
          </a:p>
        </p:txBody>
      </p:sp>
      <p:pic>
        <p:nvPicPr>
          <p:cNvPr id="1034" name="Picture 10" descr="Ask A Question PNG Transparent Images Free Download | Vector Files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300" y="2707672"/>
            <a:ext cx="3895238" cy="389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49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2239" y="1491463"/>
            <a:ext cx="4222461" cy="4524315"/>
          </a:xfrm>
          <a:prstGeom prst="rect">
            <a:avLst/>
          </a:prstGeom>
        </p:spPr>
        <p:txBody>
          <a:bodyPr wrap="square">
            <a:spAutoFit/>
          </a:bodyPr>
          <a:lstStyle/>
          <a:p>
            <a:pPr algn="just">
              <a:lnSpc>
                <a:spcPct val="150000"/>
              </a:lnSpc>
            </a:pPr>
            <a:r>
              <a:rPr lang="vi-VN" sz="3200" b="1" i="1" dirty="0"/>
              <a:t>Số lượng hạt lúa trên bông có thể thay đổi do ảnh hưởng của điều kiện dinh dưỡng, nước tưới, sâu bệnh,...</a:t>
            </a:r>
            <a:endParaRPr lang="en-US" sz="3200" b="1" i="1" dirty="0"/>
          </a:p>
        </p:txBody>
      </p:sp>
      <p:pic>
        <p:nvPicPr>
          <p:cNvPr id="36866" name="Picture 2" descr="Sở khoa học và công nghệ Bình Định - Cổng thông tin điện tử Sở KH&amp;CN Bình Đị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450" y="1803539"/>
            <a:ext cx="6875432" cy="396226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7">
            <a:extLst>
              <a:ext uri="{FF2B5EF4-FFF2-40B4-BE49-F238E27FC236}">
                <a16:creationId xmlns:a16="http://schemas.microsoft.com/office/drawing/2014/main" id="{1BA0A7E7-4095-8F71-6CDD-DFD8B6D411F9}"/>
              </a:ext>
            </a:extLst>
          </p:cNvPr>
          <p:cNvSpPr/>
          <p:nvPr/>
        </p:nvSpPr>
        <p:spPr>
          <a:xfrm>
            <a:off x="362239" y="903389"/>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1" name="Arrow: Pentagon 21">
            <a:extLst>
              <a:ext uri="{FF2B5EF4-FFF2-40B4-BE49-F238E27FC236}">
                <a16:creationId xmlns:a16="http://schemas.microsoft.com/office/drawing/2014/main" id="{201B79B0-A285-F849-0261-E8A34F1C557D}"/>
              </a:ext>
            </a:extLst>
          </p:cNvPr>
          <p:cNvSpPr/>
          <p:nvPr/>
        </p:nvSpPr>
        <p:spPr>
          <a:xfrm>
            <a:off x="6752907" y="553470"/>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2" name="TextBox 11"/>
          <p:cNvSpPr txBox="1"/>
          <p:nvPr/>
        </p:nvSpPr>
        <p:spPr>
          <a:xfrm>
            <a:off x="7443968" y="454709"/>
            <a:ext cx="8846628" cy="584775"/>
          </a:xfrm>
          <a:prstGeom prst="rect">
            <a:avLst/>
          </a:prstGeom>
          <a:noFill/>
        </p:spPr>
        <p:txBody>
          <a:bodyPr wrap="square" rtlCol="0">
            <a:spAutoFit/>
          </a:bodyPr>
          <a:lstStyle/>
          <a:p>
            <a:r>
              <a:rPr lang="en-US" sz="3200" b="1" dirty="0" err="1">
                <a:solidFill>
                  <a:srgbClr val="003366"/>
                </a:solidFill>
              </a:rPr>
              <a:t>Mức</a:t>
            </a:r>
            <a:r>
              <a:rPr lang="en-US" sz="3200" b="1" dirty="0">
                <a:solidFill>
                  <a:srgbClr val="003366"/>
                </a:solidFill>
              </a:rPr>
              <a:t> </a:t>
            </a:r>
            <a:r>
              <a:rPr lang="en-US" sz="3200" b="1" dirty="0" err="1">
                <a:solidFill>
                  <a:srgbClr val="003366"/>
                </a:solidFill>
              </a:rPr>
              <a:t>phản</a:t>
            </a:r>
            <a:r>
              <a:rPr lang="en-US" sz="3200" b="1" dirty="0">
                <a:solidFill>
                  <a:srgbClr val="003366"/>
                </a:solidFill>
              </a:rPr>
              <a:t> </a:t>
            </a:r>
            <a:r>
              <a:rPr lang="en-US" sz="3200" b="1" dirty="0" err="1">
                <a:solidFill>
                  <a:srgbClr val="003366"/>
                </a:solidFill>
              </a:rPr>
              <a:t>ứng</a:t>
            </a:r>
            <a:r>
              <a:rPr lang="en-US" sz="3200" b="1" dirty="0">
                <a:solidFill>
                  <a:srgbClr val="003366"/>
                </a:solidFill>
              </a:rPr>
              <a:t> </a:t>
            </a:r>
            <a:r>
              <a:rPr lang="en-US" sz="3200" b="1" dirty="0" err="1">
                <a:solidFill>
                  <a:srgbClr val="003366"/>
                </a:solidFill>
              </a:rPr>
              <a:t>rộng</a:t>
            </a:r>
            <a:endParaRPr lang="en-US" sz="3200" b="1" dirty="0">
              <a:solidFill>
                <a:srgbClr val="003366"/>
              </a:solidFill>
            </a:endParaRPr>
          </a:p>
        </p:txBody>
      </p:sp>
      <p:sp>
        <p:nvSpPr>
          <p:cNvPr id="13" name="Title 3">
            <a:extLst>
              <a:ext uri="{FF2B5EF4-FFF2-40B4-BE49-F238E27FC236}">
                <a16:creationId xmlns:a16="http://schemas.microsoft.com/office/drawing/2014/main" id="{5C4F71A2-2E36-AAB8-77AD-47D286AC1D68}"/>
              </a:ext>
            </a:extLst>
          </p:cNvPr>
          <p:cNvSpPr txBox="1">
            <a:spLocks/>
          </p:cNvSpPr>
          <p:nvPr/>
        </p:nvSpPr>
        <p:spPr>
          <a:xfrm>
            <a:off x="240511" y="189000"/>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dirty="0">
                <a:gradFill>
                  <a:gsLst>
                    <a:gs pos="0">
                      <a:srgbClr val="008EDC"/>
                    </a:gs>
                    <a:gs pos="100000">
                      <a:srgbClr val="D30F64"/>
                    </a:gs>
                  </a:gsLst>
                  <a:lin ang="0" scaled="1"/>
                </a:gradFill>
              </a:rPr>
              <a:t>II. MỨC PHẢN ỨNG</a:t>
            </a:r>
            <a:endParaRPr lang="ru-RU" dirty="0">
              <a:gradFill>
                <a:gsLst>
                  <a:gs pos="0">
                    <a:srgbClr val="008EDC"/>
                  </a:gs>
                  <a:gs pos="100000">
                    <a:srgbClr val="D30F64"/>
                  </a:gs>
                </a:gsLst>
                <a:lin ang="0" scaled="1"/>
              </a:gradFill>
            </a:endParaRPr>
          </a:p>
        </p:txBody>
      </p:sp>
    </p:spTree>
    <p:extLst>
      <p:ext uri="{BB962C8B-B14F-4D97-AF65-F5344CB8AC3E}">
        <p14:creationId xmlns:p14="http://schemas.microsoft.com/office/powerpoint/2010/main" val="3871806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2" name="Picture 4" descr="Hiểu đúng về nhóm máu và nguyên tắc truyền máu - KhoaHoc.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11" y="3663082"/>
            <a:ext cx="5494808" cy="2874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0511" y="1383629"/>
            <a:ext cx="5780594" cy="2031325"/>
          </a:xfrm>
          <a:prstGeom prst="rect">
            <a:avLst/>
          </a:prstGeom>
        </p:spPr>
        <p:txBody>
          <a:bodyPr wrap="square">
            <a:spAutoFit/>
          </a:bodyPr>
          <a:lstStyle/>
          <a:p>
            <a:pPr algn="just">
              <a:lnSpc>
                <a:spcPct val="150000"/>
              </a:lnSpc>
            </a:pPr>
            <a:r>
              <a:rPr lang="vi-VN" sz="2800" b="1" i="1" dirty="0"/>
              <a:t>Nhóm máu của con người do gen</a:t>
            </a:r>
            <a:r>
              <a:rPr lang="en-US" sz="2800" b="1" i="1" dirty="0"/>
              <a:t>e</a:t>
            </a:r>
            <a:r>
              <a:rPr lang="vi-VN" sz="2800" b="1" i="1" dirty="0"/>
              <a:t> quy định và không thay đổi do ảnh hưởng của môi trường.</a:t>
            </a:r>
            <a:endParaRPr lang="en-US" sz="2800" b="1" i="1" dirty="0"/>
          </a:p>
        </p:txBody>
      </p:sp>
      <p:pic>
        <p:nvPicPr>
          <p:cNvPr id="37890" name="Picture 2" descr="File:ABO system codominance.sv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105" y="1039484"/>
            <a:ext cx="5769876" cy="574593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5C4F71A2-2E36-AAB8-77AD-47D286AC1D68}"/>
              </a:ext>
            </a:extLst>
          </p:cNvPr>
          <p:cNvSpPr txBox="1">
            <a:spLocks/>
          </p:cNvSpPr>
          <p:nvPr/>
        </p:nvSpPr>
        <p:spPr>
          <a:xfrm>
            <a:off x="240511" y="189000"/>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dirty="0">
                <a:gradFill>
                  <a:gsLst>
                    <a:gs pos="0">
                      <a:srgbClr val="008EDC"/>
                    </a:gs>
                    <a:gs pos="100000">
                      <a:srgbClr val="D30F64"/>
                    </a:gs>
                  </a:gsLst>
                  <a:lin ang="0" scaled="1"/>
                </a:gradFill>
              </a:rPr>
              <a:t>II. MỨC PHẢN ỨNG</a:t>
            </a:r>
            <a:endParaRPr lang="ru-RU" dirty="0">
              <a:gradFill>
                <a:gsLst>
                  <a:gs pos="0">
                    <a:srgbClr val="008EDC"/>
                  </a:gs>
                  <a:gs pos="100000">
                    <a:srgbClr val="D30F64"/>
                  </a:gs>
                </a:gsLst>
                <a:lin ang="0" scaled="1"/>
              </a:gradFill>
            </a:endParaRPr>
          </a:p>
        </p:txBody>
      </p:sp>
      <p:sp>
        <p:nvSpPr>
          <p:cNvPr id="9" name="Rectangle: Rounded Corners 17">
            <a:extLst>
              <a:ext uri="{FF2B5EF4-FFF2-40B4-BE49-F238E27FC236}">
                <a16:creationId xmlns:a16="http://schemas.microsoft.com/office/drawing/2014/main" id="{1BA0A7E7-4095-8F71-6CDD-DFD8B6D411F9}"/>
              </a:ext>
            </a:extLst>
          </p:cNvPr>
          <p:cNvSpPr/>
          <p:nvPr/>
        </p:nvSpPr>
        <p:spPr>
          <a:xfrm>
            <a:off x="362239" y="903389"/>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0" name="Arrow: Pentagon 21">
            <a:extLst>
              <a:ext uri="{FF2B5EF4-FFF2-40B4-BE49-F238E27FC236}">
                <a16:creationId xmlns:a16="http://schemas.microsoft.com/office/drawing/2014/main" id="{201B79B0-A285-F849-0261-E8A34F1C557D}"/>
              </a:ext>
            </a:extLst>
          </p:cNvPr>
          <p:cNvSpPr/>
          <p:nvPr/>
        </p:nvSpPr>
        <p:spPr>
          <a:xfrm>
            <a:off x="6784657" y="553470"/>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1" name="TextBox 10"/>
          <p:cNvSpPr txBox="1"/>
          <p:nvPr/>
        </p:nvSpPr>
        <p:spPr>
          <a:xfrm>
            <a:off x="7494338" y="454709"/>
            <a:ext cx="8846628" cy="584775"/>
          </a:xfrm>
          <a:prstGeom prst="rect">
            <a:avLst/>
          </a:prstGeom>
          <a:noFill/>
        </p:spPr>
        <p:txBody>
          <a:bodyPr wrap="square" rtlCol="0">
            <a:spAutoFit/>
          </a:bodyPr>
          <a:lstStyle/>
          <a:p>
            <a:r>
              <a:rPr lang="en-US" sz="3200" b="1" dirty="0" err="1">
                <a:solidFill>
                  <a:srgbClr val="003366"/>
                </a:solidFill>
              </a:rPr>
              <a:t>Mức</a:t>
            </a:r>
            <a:r>
              <a:rPr lang="en-US" sz="3200" b="1" dirty="0">
                <a:solidFill>
                  <a:srgbClr val="003366"/>
                </a:solidFill>
              </a:rPr>
              <a:t> </a:t>
            </a:r>
            <a:r>
              <a:rPr lang="en-US" sz="3200" b="1" dirty="0" err="1">
                <a:solidFill>
                  <a:srgbClr val="003366"/>
                </a:solidFill>
              </a:rPr>
              <a:t>phản</a:t>
            </a:r>
            <a:r>
              <a:rPr lang="en-US" sz="3200" b="1" dirty="0">
                <a:solidFill>
                  <a:srgbClr val="003366"/>
                </a:solidFill>
              </a:rPr>
              <a:t> </a:t>
            </a:r>
            <a:r>
              <a:rPr lang="en-US" sz="3200" b="1" dirty="0" err="1">
                <a:solidFill>
                  <a:srgbClr val="003366"/>
                </a:solidFill>
              </a:rPr>
              <a:t>ứng</a:t>
            </a:r>
            <a:r>
              <a:rPr lang="en-US" sz="3200" b="1" dirty="0">
                <a:solidFill>
                  <a:srgbClr val="003366"/>
                </a:solidFill>
              </a:rPr>
              <a:t> </a:t>
            </a:r>
            <a:r>
              <a:rPr lang="en-US" sz="3200" b="1" dirty="0" err="1">
                <a:solidFill>
                  <a:srgbClr val="003366"/>
                </a:solidFill>
              </a:rPr>
              <a:t>hẹp</a:t>
            </a:r>
            <a:endParaRPr lang="en-US" sz="3200" b="1" dirty="0">
              <a:solidFill>
                <a:srgbClr val="003366"/>
              </a:solidFill>
            </a:endParaRPr>
          </a:p>
        </p:txBody>
      </p:sp>
    </p:spTree>
    <p:extLst>
      <p:ext uri="{BB962C8B-B14F-4D97-AF65-F5344CB8AC3E}">
        <p14:creationId xmlns:p14="http://schemas.microsoft.com/office/powerpoint/2010/main" val="35803307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892"/>
                                        </p:tgtEl>
                                        <p:attrNameLst>
                                          <p:attrName>style.visibility</p:attrName>
                                        </p:attrNameLst>
                                      </p:cBhvr>
                                      <p:to>
                                        <p:strVal val="visible"/>
                                      </p:to>
                                    </p:set>
                                    <p:animEffect transition="in" filter="barn(inVertical)">
                                      <p:cBhvr>
                                        <p:cTn id="24" dur="500"/>
                                        <p:tgtEl>
                                          <p:spTgt spid="37892"/>
                                        </p:tgtEl>
                                      </p:cBhvr>
                                    </p:animEffect>
                                  </p:childTnLst>
                                </p:cTn>
                              </p:par>
                              <p:par>
                                <p:cTn id="25" presetID="16" presetClass="entr" presetSubtype="21" fill="hold" nodeType="withEffect">
                                  <p:stCondLst>
                                    <p:cond delay="0"/>
                                  </p:stCondLst>
                                  <p:childTnLst>
                                    <p:set>
                                      <p:cBhvr>
                                        <p:cTn id="26" dur="1" fill="hold">
                                          <p:stCondLst>
                                            <p:cond delay="0"/>
                                          </p:stCondLst>
                                        </p:cTn>
                                        <p:tgtEl>
                                          <p:spTgt spid="37890"/>
                                        </p:tgtEl>
                                        <p:attrNameLst>
                                          <p:attrName>style.visibility</p:attrName>
                                        </p:attrNameLst>
                                      </p:cBhvr>
                                      <p:to>
                                        <p:strVal val="visible"/>
                                      </p:to>
                                    </p:set>
                                    <p:animEffect transition="in" filter="barn(inVertical)">
                                      <p:cBhvr>
                                        <p:cTn id="2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6" name="Picture 8" descr="Điều gì quyết định màu da của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1484985"/>
            <a:ext cx="8915400" cy="537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2239" y="1638831"/>
            <a:ext cx="4095461" cy="3785652"/>
          </a:xfrm>
          <a:prstGeom prst="rect">
            <a:avLst/>
          </a:prstGeom>
        </p:spPr>
        <p:txBody>
          <a:bodyPr wrap="square">
            <a:spAutoFit/>
          </a:bodyPr>
          <a:lstStyle/>
          <a:p>
            <a:pPr algn="just">
              <a:lnSpc>
                <a:spcPct val="150000"/>
              </a:lnSpc>
            </a:pPr>
            <a:r>
              <a:rPr lang="vi-VN" sz="3200" b="1" i="1" dirty="0"/>
              <a:t>Màu da của con người do gen</a:t>
            </a:r>
            <a:r>
              <a:rPr lang="en-US" sz="3200" b="1" i="1" dirty="0"/>
              <a:t>e</a:t>
            </a:r>
            <a:r>
              <a:rPr lang="vi-VN" sz="3200" b="1" i="1" dirty="0"/>
              <a:t> quy định và ít thay đổi do ảnh hưởng của môi trường</a:t>
            </a:r>
            <a:endParaRPr lang="en-US" sz="3200" b="1" i="1" dirty="0"/>
          </a:p>
        </p:txBody>
      </p:sp>
      <p:sp>
        <p:nvSpPr>
          <p:cNvPr id="7" name="Title 3">
            <a:extLst>
              <a:ext uri="{FF2B5EF4-FFF2-40B4-BE49-F238E27FC236}">
                <a16:creationId xmlns:a16="http://schemas.microsoft.com/office/drawing/2014/main" id="{5C4F71A2-2E36-AAB8-77AD-47D286AC1D68}"/>
              </a:ext>
            </a:extLst>
          </p:cNvPr>
          <p:cNvSpPr txBox="1">
            <a:spLocks/>
          </p:cNvSpPr>
          <p:nvPr/>
        </p:nvSpPr>
        <p:spPr>
          <a:xfrm>
            <a:off x="240511" y="189000"/>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dirty="0">
                <a:gradFill>
                  <a:gsLst>
                    <a:gs pos="0">
                      <a:srgbClr val="008EDC"/>
                    </a:gs>
                    <a:gs pos="100000">
                      <a:srgbClr val="D30F64"/>
                    </a:gs>
                  </a:gsLst>
                  <a:lin ang="0" scaled="1"/>
                </a:gradFill>
              </a:rPr>
              <a:t>II. MỨC PHẢN ỨNG</a:t>
            </a:r>
            <a:endParaRPr lang="ru-RU" dirty="0">
              <a:gradFill>
                <a:gsLst>
                  <a:gs pos="0">
                    <a:srgbClr val="008EDC"/>
                  </a:gs>
                  <a:gs pos="100000">
                    <a:srgbClr val="D30F64"/>
                  </a:gs>
                </a:gsLst>
                <a:lin ang="0" scaled="1"/>
              </a:gradFill>
            </a:endParaRPr>
          </a:p>
        </p:txBody>
      </p:sp>
      <p:sp>
        <p:nvSpPr>
          <p:cNvPr id="8" name="Rectangle: Rounded Corners 17">
            <a:extLst>
              <a:ext uri="{FF2B5EF4-FFF2-40B4-BE49-F238E27FC236}">
                <a16:creationId xmlns:a16="http://schemas.microsoft.com/office/drawing/2014/main" id="{1BA0A7E7-4095-8F71-6CDD-DFD8B6D411F9}"/>
              </a:ext>
            </a:extLst>
          </p:cNvPr>
          <p:cNvSpPr/>
          <p:nvPr/>
        </p:nvSpPr>
        <p:spPr>
          <a:xfrm>
            <a:off x="362239" y="903389"/>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9" name="Arrow: Pentagon 21">
            <a:extLst>
              <a:ext uri="{FF2B5EF4-FFF2-40B4-BE49-F238E27FC236}">
                <a16:creationId xmlns:a16="http://schemas.microsoft.com/office/drawing/2014/main" id="{201B79B0-A285-F849-0261-E8A34F1C557D}"/>
              </a:ext>
            </a:extLst>
          </p:cNvPr>
          <p:cNvSpPr/>
          <p:nvPr/>
        </p:nvSpPr>
        <p:spPr>
          <a:xfrm>
            <a:off x="6784657" y="553470"/>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3" name="TextBox 2"/>
          <p:cNvSpPr txBox="1"/>
          <p:nvPr/>
        </p:nvSpPr>
        <p:spPr>
          <a:xfrm>
            <a:off x="7494338" y="454709"/>
            <a:ext cx="8846628" cy="584775"/>
          </a:xfrm>
          <a:prstGeom prst="rect">
            <a:avLst/>
          </a:prstGeom>
          <a:noFill/>
        </p:spPr>
        <p:txBody>
          <a:bodyPr wrap="square" rtlCol="0">
            <a:spAutoFit/>
          </a:bodyPr>
          <a:lstStyle/>
          <a:p>
            <a:r>
              <a:rPr lang="en-US" sz="3200" b="1" dirty="0" err="1">
                <a:solidFill>
                  <a:srgbClr val="003366"/>
                </a:solidFill>
              </a:rPr>
              <a:t>Mức</a:t>
            </a:r>
            <a:r>
              <a:rPr lang="en-US" sz="3200" b="1" dirty="0">
                <a:solidFill>
                  <a:srgbClr val="003366"/>
                </a:solidFill>
              </a:rPr>
              <a:t> </a:t>
            </a:r>
            <a:r>
              <a:rPr lang="en-US" sz="3200" b="1" dirty="0" err="1">
                <a:solidFill>
                  <a:srgbClr val="003366"/>
                </a:solidFill>
              </a:rPr>
              <a:t>phản</a:t>
            </a:r>
            <a:r>
              <a:rPr lang="en-US" sz="3200" b="1" dirty="0">
                <a:solidFill>
                  <a:srgbClr val="003366"/>
                </a:solidFill>
              </a:rPr>
              <a:t> </a:t>
            </a:r>
            <a:r>
              <a:rPr lang="en-US" sz="3200" b="1" dirty="0" err="1">
                <a:solidFill>
                  <a:srgbClr val="003366"/>
                </a:solidFill>
              </a:rPr>
              <a:t>ứng</a:t>
            </a:r>
            <a:r>
              <a:rPr lang="en-US" sz="3200" b="1" dirty="0">
                <a:solidFill>
                  <a:srgbClr val="003366"/>
                </a:solidFill>
              </a:rPr>
              <a:t> </a:t>
            </a:r>
            <a:r>
              <a:rPr lang="en-US" sz="3200" b="1" dirty="0" err="1">
                <a:solidFill>
                  <a:srgbClr val="003366"/>
                </a:solidFill>
              </a:rPr>
              <a:t>hẹp</a:t>
            </a:r>
            <a:endParaRPr lang="en-US" sz="3200" b="1" dirty="0">
              <a:solidFill>
                <a:srgbClr val="003366"/>
              </a:solidFill>
            </a:endParaRPr>
          </a:p>
        </p:txBody>
      </p:sp>
    </p:spTree>
    <p:extLst>
      <p:ext uri="{BB962C8B-B14F-4D97-AF65-F5344CB8AC3E}">
        <p14:creationId xmlns:p14="http://schemas.microsoft.com/office/powerpoint/2010/main" val="1808279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6"/>
                                        </p:tgtEl>
                                        <p:attrNameLst>
                                          <p:attrName>style.visibility</p:attrName>
                                        </p:attrNameLst>
                                      </p:cBhvr>
                                      <p:to>
                                        <p:strVal val="visible"/>
                                      </p:to>
                                    </p:set>
                                    <p:animEffect transition="in" filter="fade">
                                      <p:cBhvr>
                                        <p:cTn id="12"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CA1C4E9F-84A5-C556-604E-60FC5765D262}"/>
              </a:ext>
            </a:extLst>
          </p:cNvPr>
          <p:cNvGrpSpPr/>
          <p:nvPr/>
        </p:nvGrpSpPr>
        <p:grpSpPr>
          <a:xfrm>
            <a:off x="889990" y="2522053"/>
            <a:ext cx="1716071" cy="553031"/>
            <a:chOff x="5000676" y="619760"/>
            <a:chExt cx="1897580" cy="611525"/>
          </a:xfrm>
        </p:grpSpPr>
        <p:sp>
          <p:nvSpPr>
            <p:cNvPr id="58"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59"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Rounded Corners 2">
            <a:extLst>
              <a:ext uri="{FF2B5EF4-FFF2-40B4-BE49-F238E27FC236}">
                <a16:creationId xmlns:a16="http://schemas.microsoft.com/office/drawing/2014/main" id="{5A6B3BA1-8666-A331-E464-C01C206EADF4}"/>
              </a:ext>
            </a:extLst>
          </p:cNvPr>
          <p:cNvSpPr/>
          <p:nvPr/>
        </p:nvSpPr>
        <p:spPr>
          <a:xfrm>
            <a:off x="5527265" y="490245"/>
            <a:ext cx="5994283" cy="2358646"/>
          </a:xfrm>
          <a:prstGeom prst="roundRect">
            <a:avLst>
              <a:gd name="adj" fmla="val 8288"/>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21" name="TextBox 20">
            <a:extLst>
              <a:ext uri="{FF2B5EF4-FFF2-40B4-BE49-F238E27FC236}">
                <a16:creationId xmlns:a16="http://schemas.microsoft.com/office/drawing/2014/main" id="{764F2B98-9867-8CA0-A075-979B4AD39155}"/>
              </a:ext>
            </a:extLst>
          </p:cNvPr>
          <p:cNvSpPr txBox="1"/>
          <p:nvPr/>
        </p:nvSpPr>
        <p:spPr>
          <a:xfrm>
            <a:off x="5922295" y="490245"/>
            <a:ext cx="5393405" cy="2308324"/>
          </a:xfrm>
          <a:prstGeom prst="rect">
            <a:avLst/>
          </a:prstGeom>
          <a:noFill/>
        </p:spPr>
        <p:txBody>
          <a:bodyPr wrap="square" rtlCol="0">
            <a:spAutoFit/>
          </a:bodyPr>
          <a:lstStyle/>
          <a:p>
            <a:pPr algn="just">
              <a:lnSpc>
                <a:spcPct val="150000"/>
              </a:lnSpc>
              <a:defRPr/>
            </a:pPr>
            <a:r>
              <a:rPr lang="vi-VN" sz="2400" b="1" i="1" dirty="0">
                <a:solidFill>
                  <a:srgbClr val="002060"/>
                </a:solidFill>
                <a:cs typeface="Arial" panose="020B0604020202020204" pitchFamily="34" charset="0"/>
              </a:rPr>
              <a:t>Làm thế nào để xác định mức phản ứng của một loại gene cụ thể? Các thí nghiệm hoặc phương pháp nào có thể được sử dụng?</a:t>
            </a:r>
            <a:endParaRPr lang="en-US" sz="2400" b="1" i="1" dirty="0">
              <a:solidFill>
                <a:srgbClr val="002060"/>
              </a:solidFill>
              <a:cs typeface="Arial" panose="020B0604020202020204" pitchFamily="34" charset="0"/>
            </a:endParaRPr>
          </a:p>
        </p:txBody>
      </p:sp>
      <p:grpSp>
        <p:nvGrpSpPr>
          <p:cNvPr id="22" name="Group 21">
            <a:extLst>
              <a:ext uri="{FF2B5EF4-FFF2-40B4-BE49-F238E27FC236}">
                <a16:creationId xmlns:a16="http://schemas.microsoft.com/office/drawing/2014/main" id="{98C443AA-CB7F-E5DA-346F-76A4D52E8B70}"/>
              </a:ext>
            </a:extLst>
          </p:cNvPr>
          <p:cNvGrpSpPr/>
          <p:nvPr/>
        </p:nvGrpSpPr>
        <p:grpSpPr>
          <a:xfrm>
            <a:off x="5208360" y="223373"/>
            <a:ext cx="693433" cy="646590"/>
            <a:chOff x="990600" y="498177"/>
            <a:chExt cx="1524000" cy="1421051"/>
          </a:xfrm>
        </p:grpSpPr>
        <p:sp>
          <p:nvSpPr>
            <p:cNvPr id="23"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5240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24" name="Picture 23">
              <a:extLst>
                <a:ext uri="{FF2B5EF4-FFF2-40B4-BE49-F238E27FC236}">
                  <a16:creationId xmlns:a16="http://schemas.microsoft.com/office/drawing/2014/main" id="{099F6027-95A4-F721-FB15-2FC8C620E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26" name="Rectangle 25"/>
          <p:cNvSpPr/>
          <p:nvPr/>
        </p:nvSpPr>
        <p:spPr>
          <a:xfrm>
            <a:off x="889990" y="3306422"/>
            <a:ext cx="10631558" cy="3021276"/>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nSpc>
                <a:spcPct val="150000"/>
              </a:lnSpc>
            </a:pPr>
            <a:r>
              <a:rPr lang="vi-VN" sz="2600" b="1" i="1" dirty="0">
                <a:solidFill>
                  <a:schemeClr val="tx2">
                    <a:lumMod val="50000"/>
                  </a:schemeClr>
                </a:solidFill>
                <a:latin typeface="Times" panose="02020603050405020304" pitchFamily="18" charset="0"/>
                <a:cs typeface="Times" panose="02020603050405020304" pitchFamily="18" charset="0"/>
              </a:rPr>
              <a:t>Để xác định mức phản ứng của một loại gene cụ thể, người ta có thể nuôi hoặc trồng các cá thể có cùng kiểu gene trong các điều kiện môi trường khác nhau và quan sát sự thay đổi của kiểu hình. Các thí nghiệm có thể bao gồm việc thay đổi nhiệt độ, độ pH, lượng dinh dưỡng, và các yếu tố khác để xem sự ảnh hưởng đến kiểu hình</a:t>
            </a:r>
            <a:endParaRPr lang="en-US" sz="2600" b="1" i="1" dirty="0">
              <a:solidFill>
                <a:schemeClr val="tx2">
                  <a:lumMod val="50000"/>
                </a:schemeClr>
              </a:solidFill>
              <a:latin typeface="Times" panose="02020603050405020304" pitchFamily="18" charset="0"/>
              <a:cs typeface="Times" panose="02020603050405020304" pitchFamily="18" charset="0"/>
            </a:endParaRPr>
          </a:p>
        </p:txBody>
      </p:sp>
      <p:sp>
        <p:nvSpPr>
          <p:cNvPr id="14"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5"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6"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12675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build="p"/>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944203" y="1443205"/>
            <a:ext cx="7443507" cy="2416239"/>
          </a:xfrm>
          <a:prstGeom prst="rect">
            <a:avLst/>
          </a:prstGeom>
          <a:solidFill>
            <a:schemeClr val="accent6">
              <a:lumMod val="20000"/>
              <a:lumOff val="80000"/>
            </a:schemeClr>
          </a:solidFill>
        </p:spPr>
        <p:txBody>
          <a:bodyPr wrap="square">
            <a:spAutoFit/>
          </a:bodyPr>
          <a:lstStyle/>
          <a:p>
            <a:pPr algn="just">
              <a:lnSpc>
                <a:spcPct val="150000"/>
              </a:lnSpc>
            </a:pPr>
            <a:r>
              <a:rPr lang="vi-VN" sz="3500" b="1" dirty="0"/>
              <a:t>Có phải mọi loại gene đều có mức phản ứng hay không? Có những trường hợp ngoại lệ nào không?</a:t>
            </a:r>
            <a:endParaRPr lang="en-US" sz="3500" b="1" dirty="0"/>
          </a:p>
        </p:txBody>
      </p:sp>
      <p:pic>
        <p:nvPicPr>
          <p:cNvPr id="32770" name="Picture 2" descr="thinking person 8&quot; Illustration - Download for free – Icond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109" y="2701242"/>
            <a:ext cx="3204844" cy="41567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8"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9"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2603273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481943" y="1241780"/>
            <a:ext cx="9325607" cy="1384995"/>
          </a:xfrm>
          <a:prstGeom prst="rect">
            <a:avLst/>
          </a:prstGeom>
          <a:solidFill>
            <a:schemeClr val="accent6">
              <a:lumMod val="20000"/>
              <a:lumOff val="80000"/>
            </a:schemeClr>
          </a:solidFill>
        </p:spPr>
        <p:txBody>
          <a:bodyPr wrap="square">
            <a:spAutoFit/>
          </a:bodyPr>
          <a:lstStyle/>
          <a:p>
            <a:pPr algn="just">
              <a:lnSpc>
                <a:spcPct val="150000"/>
              </a:lnSpc>
            </a:pPr>
            <a:r>
              <a:rPr lang="vi-VN" sz="2800" b="1" dirty="0"/>
              <a:t>Có phải mọi loại gene đều có mức phản ứng hay không? Có những trường hợp ngoại lệ nào không?</a:t>
            </a:r>
            <a:endParaRPr lang="en-US" sz="2800" b="1" dirty="0"/>
          </a:p>
        </p:txBody>
      </p:sp>
      <p:sp>
        <p:nvSpPr>
          <p:cNvPr id="7" name="Rectangle 6"/>
          <p:cNvSpPr/>
          <p:nvPr/>
        </p:nvSpPr>
        <p:spPr>
          <a:xfrm>
            <a:off x="3349350" y="3594705"/>
            <a:ext cx="8458200" cy="2597827"/>
          </a:xfrm>
          <a:prstGeom prst="rect">
            <a:avLst/>
          </a:prstGeom>
        </p:spPr>
        <p:txBody>
          <a:bodyPr wrap="square">
            <a:spAutoFit/>
          </a:bodyPr>
          <a:lstStyle/>
          <a:p>
            <a:pPr algn="just">
              <a:lnSpc>
                <a:spcPct val="150000"/>
              </a:lnSpc>
            </a:pPr>
            <a:r>
              <a:rPr lang="vi-VN" sz="2800" i="1" dirty="0"/>
              <a:t>Không phải mọi loại gene đều có mức phản ứng. </a:t>
            </a:r>
            <a:endParaRPr lang="en-US" sz="2800" i="1" dirty="0"/>
          </a:p>
          <a:p>
            <a:pPr algn="just">
              <a:lnSpc>
                <a:spcPct val="150000"/>
              </a:lnSpc>
            </a:pPr>
            <a:r>
              <a:rPr lang="vi-VN" sz="2800" i="1" dirty="0"/>
              <a:t>Một số gene có thể biểu hiện kiểu hình cố định mà không bị ảnh hưởng bởi môi trường, đặc biệt là những gene quy định tính trạng chất lượng.</a:t>
            </a:r>
            <a:endParaRPr lang="en-US" sz="2800" i="1" dirty="0"/>
          </a:p>
        </p:txBody>
      </p:sp>
      <p:pic>
        <p:nvPicPr>
          <p:cNvPr id="45060" name="Picture 4" descr="Free Vector | Woman thinking with ide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500" y="3043840"/>
            <a:ext cx="4222475" cy="42224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A1C4E9F-84A5-C556-604E-60FC5765D262}"/>
              </a:ext>
            </a:extLst>
          </p:cNvPr>
          <p:cNvGrpSpPr/>
          <p:nvPr/>
        </p:nvGrpSpPr>
        <p:grpSpPr>
          <a:xfrm>
            <a:off x="6720414" y="2904886"/>
            <a:ext cx="1716071" cy="553031"/>
            <a:chOff x="5000676" y="619760"/>
            <a:chExt cx="1897580" cy="611525"/>
          </a:xfrm>
        </p:grpSpPr>
        <p:sp>
          <p:nvSpPr>
            <p:cNvPr id="11"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12"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14"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5"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2049246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ppt_x"/>
                                          </p:val>
                                        </p:tav>
                                        <p:tav tm="100000">
                                          <p:val>
                                            <p:strVal val="#ppt_x"/>
                                          </p:val>
                                        </p:tav>
                                      </p:tavLst>
                                    </p:anim>
                                    <p:anim calcmode="lin" valueType="num">
                                      <p:cBhvr additive="base">
                                        <p:cTn id="8" dur="500" fill="hold"/>
                                        <p:tgtEl>
                                          <p:spTgt spid="4506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2">
            <a:extLst>
              <a:ext uri="{FF2B5EF4-FFF2-40B4-BE49-F238E27FC236}">
                <a16:creationId xmlns:a16="http://schemas.microsoft.com/office/drawing/2014/main" id="{5A6B3BA1-8666-A331-E464-C01C206EADF4}"/>
              </a:ext>
            </a:extLst>
          </p:cNvPr>
          <p:cNvSpPr/>
          <p:nvPr/>
        </p:nvSpPr>
        <p:spPr>
          <a:xfrm>
            <a:off x="5676900" y="457093"/>
            <a:ext cx="6130650" cy="2650362"/>
          </a:xfrm>
          <a:prstGeom prst="roundRect">
            <a:avLst>
              <a:gd name="adj" fmla="val 3539"/>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13" name="TextBox 12">
            <a:extLst>
              <a:ext uri="{FF2B5EF4-FFF2-40B4-BE49-F238E27FC236}">
                <a16:creationId xmlns:a16="http://schemas.microsoft.com/office/drawing/2014/main" id="{764F2B98-9867-8CA0-A075-979B4AD39155}"/>
              </a:ext>
            </a:extLst>
          </p:cNvPr>
          <p:cNvSpPr txBox="1"/>
          <p:nvPr/>
        </p:nvSpPr>
        <p:spPr>
          <a:xfrm>
            <a:off x="6028656" y="535779"/>
            <a:ext cx="5536711" cy="2492990"/>
          </a:xfrm>
          <a:prstGeom prst="rect">
            <a:avLst/>
          </a:prstGeom>
          <a:noFill/>
        </p:spPr>
        <p:txBody>
          <a:bodyPr wrap="square" rtlCol="0">
            <a:spAutoFit/>
          </a:bodyPr>
          <a:lstStyle/>
          <a:p>
            <a:pPr algn="just">
              <a:lnSpc>
                <a:spcPct val="130000"/>
              </a:lnSpc>
              <a:defRPr/>
            </a:pPr>
            <a:r>
              <a:rPr lang="vi-VN" sz="2400" b="1" i="1" dirty="0">
                <a:solidFill>
                  <a:srgbClr val="002060"/>
                </a:solidFill>
                <a:cs typeface="Arial" panose="020B0604020202020204" pitchFamily="34" charset="0"/>
              </a:rPr>
              <a:t>Tại sao những gene quy định tính trạng chất lượng lại có mức phản ứng hẹp, trong khi những gene quy định tính trạng số lượng lại có mức phản ứng rộng?</a:t>
            </a:r>
            <a:endParaRPr lang="en-US" sz="2400" b="1" i="1" dirty="0">
              <a:solidFill>
                <a:srgbClr val="002060"/>
              </a:solidFill>
              <a:cs typeface="Arial" panose="020B0604020202020204" pitchFamily="34" charset="0"/>
            </a:endParaRPr>
          </a:p>
        </p:txBody>
      </p:sp>
      <p:grpSp>
        <p:nvGrpSpPr>
          <p:cNvPr id="19" name="Group 18">
            <a:extLst>
              <a:ext uri="{FF2B5EF4-FFF2-40B4-BE49-F238E27FC236}">
                <a16:creationId xmlns:a16="http://schemas.microsoft.com/office/drawing/2014/main" id="{CA1C4E9F-84A5-C556-604E-60FC5765D262}"/>
              </a:ext>
            </a:extLst>
          </p:cNvPr>
          <p:cNvGrpSpPr/>
          <p:nvPr/>
        </p:nvGrpSpPr>
        <p:grpSpPr>
          <a:xfrm>
            <a:off x="693154" y="2475738"/>
            <a:ext cx="1716071" cy="553031"/>
            <a:chOff x="5000676" y="619760"/>
            <a:chExt cx="1897580" cy="611525"/>
          </a:xfrm>
        </p:grpSpPr>
        <p:sp>
          <p:nvSpPr>
            <p:cNvPr id="20"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a:gsLst>
                <a:gs pos="12000">
                  <a:schemeClr val="accent1"/>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21"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693154" y="3366016"/>
            <a:ext cx="11102411" cy="3246530"/>
          </a:xfrm>
          <a:prstGeom prst="rect">
            <a:avLst/>
          </a:prstGeom>
          <a:ln w="38100">
            <a:gradFill>
              <a:gsLst>
                <a:gs pos="0">
                  <a:schemeClr val="accent3">
                    <a:lumMod val="75000"/>
                  </a:schemeClr>
                </a:gs>
                <a:gs pos="100000">
                  <a:schemeClr val="accent1">
                    <a:lumMod val="60000"/>
                    <a:lumOff val="40000"/>
                  </a:schemeClr>
                </a:gs>
                <a:gs pos="49000">
                  <a:schemeClr val="tx2">
                    <a:lumMod val="60000"/>
                    <a:lumOff val="40000"/>
                  </a:schemeClr>
                </a:gs>
                <a:gs pos="71000">
                  <a:schemeClr val="tx2">
                    <a:lumMod val="40000"/>
                    <a:lumOff val="60000"/>
                  </a:schemeClr>
                </a:gs>
              </a:gsLst>
              <a:lin ang="5400000" scaled="1"/>
            </a:gradFill>
            <a:prstDash val="sysDash"/>
          </a:ln>
        </p:spPr>
        <p:txBody>
          <a:bodyPr wrap="square">
            <a:spAutoFit/>
          </a:bodyPr>
          <a:lstStyle/>
          <a:p>
            <a:pPr algn="just">
              <a:lnSpc>
                <a:spcPct val="150000"/>
              </a:lnSpc>
            </a:pPr>
            <a:r>
              <a:rPr lang="vi-VN" sz="2800" b="1" i="1" dirty="0">
                <a:solidFill>
                  <a:schemeClr val="tx2">
                    <a:lumMod val="50000"/>
                  </a:schemeClr>
                </a:solidFill>
                <a:latin typeface="Times" panose="02020603050405020304" pitchFamily="18" charset="0"/>
                <a:cs typeface="Times" panose="02020603050405020304" pitchFamily="18" charset="0"/>
              </a:rPr>
              <a:t>Những gene quy định tính trạng chất lượng thường liên quan đến các đặc điểm cố định của cơ thể mà ít chịu ảnh hưởng của môi trường, do đó mức phản ứng của chúng hẹp. Ngược lại, tính trạng số lượng thường phụ thuộc vào nhiều yếu tố môi trường khác nhau, do đó mức phản ứng của chúng rộng hơn.</a:t>
            </a:r>
            <a:endParaRPr lang="en-US" sz="2800" b="1" i="1" dirty="0">
              <a:solidFill>
                <a:schemeClr val="tx2">
                  <a:lumMod val="50000"/>
                </a:schemeClr>
              </a:solidFill>
              <a:latin typeface="Times" panose="02020603050405020304" pitchFamily="18" charset="0"/>
              <a:cs typeface="Times" panose="02020603050405020304" pitchFamily="18" charset="0"/>
            </a:endParaRPr>
          </a:p>
        </p:txBody>
      </p:sp>
      <p:sp>
        <p:nvSpPr>
          <p:cNvPr id="24"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 MỨC PHẢN ỨNG</a:t>
            </a:r>
            <a:endParaRPr lang="ru-RU" sz="3200" dirty="0">
              <a:gradFill>
                <a:gsLst>
                  <a:gs pos="0">
                    <a:srgbClr val="008EDC"/>
                  </a:gs>
                  <a:gs pos="100000">
                    <a:srgbClr val="D30F64"/>
                  </a:gs>
                </a:gsLst>
                <a:lin ang="0" scaled="1"/>
              </a:gradFill>
            </a:endParaRPr>
          </a:p>
        </p:txBody>
      </p:sp>
      <p:sp>
        <p:nvSpPr>
          <p:cNvPr id="25"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26"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grpSp>
        <p:nvGrpSpPr>
          <p:cNvPr id="27" name="Group 26">
            <a:extLst>
              <a:ext uri="{FF2B5EF4-FFF2-40B4-BE49-F238E27FC236}">
                <a16:creationId xmlns:a16="http://schemas.microsoft.com/office/drawing/2014/main" id="{98C443AA-CB7F-E5DA-346F-76A4D52E8B70}"/>
              </a:ext>
            </a:extLst>
          </p:cNvPr>
          <p:cNvGrpSpPr/>
          <p:nvPr/>
        </p:nvGrpSpPr>
        <p:grpSpPr>
          <a:xfrm>
            <a:off x="5335223" y="187052"/>
            <a:ext cx="693433" cy="646590"/>
            <a:chOff x="990600" y="498177"/>
            <a:chExt cx="1524000" cy="1421051"/>
          </a:xfrm>
        </p:grpSpPr>
        <p:sp>
          <p:nvSpPr>
            <p:cNvPr id="28"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5240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29" name="Picture 28">
              <a:extLst>
                <a:ext uri="{FF2B5EF4-FFF2-40B4-BE49-F238E27FC236}">
                  <a16:creationId xmlns:a16="http://schemas.microsoft.com/office/drawing/2014/main" id="{099F6027-95A4-F721-FB15-2FC8C620E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Tree>
    <p:extLst>
      <p:ext uri="{BB962C8B-B14F-4D97-AF65-F5344CB8AC3E}">
        <p14:creationId xmlns:p14="http://schemas.microsoft.com/office/powerpoint/2010/main" val="1477750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00" fill="hold"/>
                                        <p:tgtEl>
                                          <p:spTgt spid="23"/>
                                        </p:tgtEl>
                                        <p:attrNameLst>
                                          <p:attrName>ppt_x</p:attrName>
                                        </p:attrNameLst>
                                      </p:cBhvr>
                                      <p:tavLst>
                                        <p:tav tm="0">
                                          <p:val>
                                            <p:strVal val="#ppt_x"/>
                                          </p:val>
                                        </p:tav>
                                        <p:tav tm="100000">
                                          <p:val>
                                            <p:strVal val="#ppt_x"/>
                                          </p:val>
                                        </p:tav>
                                      </p:tavLst>
                                    </p:anim>
                                    <p:anim calcmode="lin" valueType="num">
                                      <p:cBhvr additive="base">
                                        <p:cTn id="2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6B29F7D-9767-D8EB-A950-3B72F0A099D4}"/>
              </a:ext>
            </a:extLst>
          </p:cNvPr>
          <p:cNvGrpSpPr/>
          <p:nvPr/>
        </p:nvGrpSpPr>
        <p:grpSpPr>
          <a:xfrm>
            <a:off x="589031" y="2066926"/>
            <a:ext cx="10745719" cy="3952874"/>
            <a:chOff x="5156653" y="4948056"/>
            <a:chExt cx="6949524" cy="1738744"/>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1" y="5054200"/>
              <a:ext cx="6835846" cy="163260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6"/>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prstClr val="white"/>
                </a:solidFill>
              </a:endParaRPr>
            </a:p>
          </p:txBody>
        </p:sp>
        <p:sp>
          <p:nvSpPr>
            <p:cNvPr id="17" name="TextBox 16">
              <a:extLst>
                <a:ext uri="{FF2B5EF4-FFF2-40B4-BE49-F238E27FC236}">
                  <a16:creationId xmlns:a16="http://schemas.microsoft.com/office/drawing/2014/main" id="{C69EA038-9B0C-C175-761D-7903101FF05A}"/>
                </a:ext>
              </a:extLst>
            </p:cNvPr>
            <p:cNvSpPr txBox="1"/>
            <p:nvPr/>
          </p:nvSpPr>
          <p:spPr>
            <a:xfrm>
              <a:off x="5375674" y="5021779"/>
              <a:ext cx="6332717" cy="1427002"/>
            </a:xfrm>
            <a:prstGeom prst="rect">
              <a:avLst/>
            </a:prstGeom>
            <a:noFill/>
          </p:spPr>
          <p:txBody>
            <a:bodyPr wrap="square">
              <a:spAutoFit/>
            </a:bodyPr>
            <a:lstStyle>
              <a:defPPr>
                <a:defRPr lang="en-US"/>
              </a:defPPr>
              <a:lvl1pPr algn="ctr">
                <a:lnSpc>
                  <a:spcPct val="120000"/>
                </a:lnSpc>
                <a:defRPr sz="2000" b="1"/>
              </a:lvl1pPr>
            </a:lstStyle>
            <a:p>
              <a:pPr marL="457200" indent="-457200" algn="just">
                <a:lnSpc>
                  <a:spcPct val="150000"/>
                </a:lnSpc>
                <a:buFont typeface="Wingdings" panose="05000000000000000000" pitchFamily="2" charset="2"/>
                <a:buChar char="v"/>
              </a:pPr>
              <a:r>
                <a:rPr lang="vi-VN" sz="2800" dirty="0"/>
                <a:t>Tập hợp các kiểu hình có thể có của một kiểu gene trong điều kiện môi trường khác nhau được gọi là mức phản ứng của kiểu gene. </a:t>
              </a:r>
              <a:endParaRPr lang="en-US" sz="2800" dirty="0"/>
            </a:p>
            <a:p>
              <a:pPr marL="457200" indent="-457200" algn="just">
                <a:lnSpc>
                  <a:spcPct val="150000"/>
                </a:lnSpc>
                <a:buFont typeface="Wingdings" panose="05000000000000000000" pitchFamily="2" charset="2"/>
                <a:buChar char="v"/>
              </a:pPr>
              <a:r>
                <a:rPr lang="vi-VN" sz="2800" dirty="0"/>
                <a:t>Bố mẹ không truyền cho con kiểu hình có sẵn mà di truyền kiểu gene quy định mức phản ứng.</a:t>
              </a:r>
              <a:endParaRPr lang="en-US" sz="2800" dirty="0"/>
            </a:p>
          </p:txBody>
        </p:sp>
      </p:grpSp>
      <p:sp>
        <p:nvSpPr>
          <p:cNvPr id="9" name="Title 3">
            <a:extLst>
              <a:ext uri="{FF2B5EF4-FFF2-40B4-BE49-F238E27FC236}">
                <a16:creationId xmlns:a16="http://schemas.microsoft.com/office/drawing/2014/main" id="{5C4F71A2-2E36-AAB8-77AD-47D286AC1D68}"/>
              </a:ext>
            </a:extLst>
          </p:cNvPr>
          <p:cNvSpPr txBox="1">
            <a:spLocks/>
          </p:cNvSpPr>
          <p:nvPr/>
        </p:nvSpPr>
        <p:spPr>
          <a:xfrm>
            <a:off x="713556" y="663281"/>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dirty="0">
                <a:gradFill>
                  <a:gsLst>
                    <a:gs pos="0">
                      <a:srgbClr val="008EDC"/>
                    </a:gs>
                    <a:gs pos="100000">
                      <a:srgbClr val="D30F64"/>
                    </a:gs>
                  </a:gsLst>
                  <a:lin ang="0" scaled="1"/>
                </a:gradFill>
              </a:rPr>
              <a:t>II. MỨC PHẢN ỨNG</a:t>
            </a:r>
            <a:endParaRPr lang="ru-RU" dirty="0">
              <a:gradFill>
                <a:gsLst>
                  <a:gs pos="0">
                    <a:srgbClr val="008EDC"/>
                  </a:gs>
                  <a:gs pos="100000">
                    <a:srgbClr val="D30F64"/>
                  </a:gs>
                </a:gsLst>
                <a:lin ang="0" scaled="1"/>
              </a:gradFill>
            </a:endParaRPr>
          </a:p>
        </p:txBody>
      </p:sp>
      <p:sp>
        <p:nvSpPr>
          <p:cNvPr id="10" name="Rectangle: Rounded Corners 17">
            <a:extLst>
              <a:ext uri="{FF2B5EF4-FFF2-40B4-BE49-F238E27FC236}">
                <a16:creationId xmlns:a16="http://schemas.microsoft.com/office/drawing/2014/main" id="{1BA0A7E7-4095-8F71-6CDD-DFD8B6D411F9}"/>
              </a:ext>
            </a:extLst>
          </p:cNvPr>
          <p:cNvSpPr/>
          <p:nvPr/>
        </p:nvSpPr>
        <p:spPr>
          <a:xfrm>
            <a:off x="721332" y="1382513"/>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18" name="Arrow: Pentagon 21">
            <a:extLst>
              <a:ext uri="{FF2B5EF4-FFF2-40B4-BE49-F238E27FC236}">
                <a16:creationId xmlns:a16="http://schemas.microsoft.com/office/drawing/2014/main" id="{201B79B0-A285-F849-0261-E8A34F1C557D}"/>
              </a:ext>
            </a:extLst>
          </p:cNvPr>
          <p:cNvSpPr/>
          <p:nvPr/>
        </p:nvSpPr>
        <p:spPr>
          <a:xfrm>
            <a:off x="0" y="777593"/>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882548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ular Callout 4"/>
          <p:cNvSpPr/>
          <p:nvPr/>
        </p:nvSpPr>
        <p:spPr>
          <a:xfrm>
            <a:off x="447674" y="838383"/>
            <a:ext cx="7612062" cy="4501664"/>
          </a:xfrm>
          <a:prstGeom prst="wedgeRoundRectCallout">
            <a:avLst>
              <a:gd name="adj1" fmla="val 62720"/>
              <a:gd name="adj2" fmla="val -14145"/>
              <a:gd name="adj3" fmla="val 16667"/>
            </a:avLst>
          </a:prstGeom>
          <a:noFill/>
          <a:ln w="57150" cap="flat">
            <a:solidFill>
              <a:schemeClr val="accent1">
                <a:lumMod val="75000"/>
              </a:schemeClr>
            </a:solidFill>
            <a:prstDash val="solid"/>
            <a:miter/>
          </a:ln>
        </p:spPr>
        <p:txBody>
          <a:bodyPr rtlCol="0" anchor="ctr"/>
          <a:lstStyle/>
          <a:p>
            <a:pPr algn="l"/>
            <a:endParaRPr lang="en-US" dirty="0"/>
          </a:p>
        </p:txBody>
      </p:sp>
      <p:sp>
        <p:nvSpPr>
          <p:cNvPr id="3" name="Rectangle 2"/>
          <p:cNvSpPr/>
          <p:nvPr/>
        </p:nvSpPr>
        <p:spPr>
          <a:xfrm>
            <a:off x="604043" y="1011723"/>
            <a:ext cx="7299325" cy="4154984"/>
          </a:xfrm>
          <a:prstGeom prst="rect">
            <a:avLst/>
          </a:prstGeom>
        </p:spPr>
        <p:txBody>
          <a:bodyPr wrap="square">
            <a:spAutoFit/>
          </a:bodyPr>
          <a:lstStyle/>
          <a:p>
            <a:pPr algn="ctr">
              <a:lnSpc>
                <a:spcPct val="150000"/>
              </a:lnSpc>
            </a:pPr>
            <a:r>
              <a:rPr lang="en-US" sz="4400" b="1" dirty="0" err="1">
                <a:solidFill>
                  <a:schemeClr val="tx2">
                    <a:lumMod val="75000"/>
                  </a:schemeClr>
                </a:solidFill>
              </a:rPr>
              <a:t>Nghiên</a:t>
            </a:r>
            <a:r>
              <a:rPr lang="en-US" sz="4400" b="1" dirty="0">
                <a:solidFill>
                  <a:schemeClr val="tx2">
                    <a:lumMod val="75000"/>
                  </a:schemeClr>
                </a:solidFill>
              </a:rPr>
              <a:t> </a:t>
            </a:r>
            <a:r>
              <a:rPr lang="en-US" sz="4400" b="1" dirty="0" err="1">
                <a:solidFill>
                  <a:schemeClr val="tx2">
                    <a:lumMod val="75000"/>
                  </a:schemeClr>
                </a:solidFill>
              </a:rPr>
              <a:t>cứu</a:t>
            </a:r>
            <a:r>
              <a:rPr lang="en-US" sz="4400" b="1" dirty="0">
                <a:solidFill>
                  <a:schemeClr val="tx2">
                    <a:lumMod val="75000"/>
                  </a:schemeClr>
                </a:solidFill>
              </a:rPr>
              <a:t> </a:t>
            </a:r>
            <a:r>
              <a:rPr lang="en-US" sz="4400" b="1" dirty="0" err="1">
                <a:solidFill>
                  <a:schemeClr val="tx2">
                    <a:lumMod val="75000"/>
                  </a:schemeClr>
                </a:solidFill>
              </a:rPr>
              <a:t>về</a:t>
            </a:r>
            <a:r>
              <a:rPr lang="en-US" sz="4400" b="1" dirty="0">
                <a:solidFill>
                  <a:schemeClr val="tx2">
                    <a:lumMod val="75000"/>
                  </a:schemeClr>
                </a:solidFill>
              </a:rPr>
              <a:t> </a:t>
            </a:r>
            <a:r>
              <a:rPr lang="en-US" sz="4400" b="1" dirty="0" err="1">
                <a:solidFill>
                  <a:schemeClr val="tx2">
                    <a:lumMod val="75000"/>
                  </a:schemeClr>
                </a:solidFill>
              </a:rPr>
              <a:t>thường</a:t>
            </a:r>
            <a:r>
              <a:rPr lang="en-US" sz="4400" b="1" dirty="0">
                <a:solidFill>
                  <a:schemeClr val="tx2">
                    <a:lumMod val="75000"/>
                  </a:schemeClr>
                </a:solidFill>
              </a:rPr>
              <a:t> </a:t>
            </a:r>
            <a:r>
              <a:rPr lang="en-US" sz="4400" b="1" dirty="0" err="1">
                <a:solidFill>
                  <a:schemeClr val="tx2">
                    <a:lumMod val="75000"/>
                  </a:schemeClr>
                </a:solidFill>
              </a:rPr>
              <a:t>biến</a:t>
            </a:r>
            <a:r>
              <a:rPr lang="en-US" sz="4400" b="1" dirty="0">
                <a:solidFill>
                  <a:schemeClr val="tx2">
                    <a:lumMod val="75000"/>
                  </a:schemeClr>
                </a:solidFill>
              </a:rPr>
              <a:t> </a:t>
            </a:r>
            <a:r>
              <a:rPr lang="en-US" sz="4400" b="1" dirty="0" err="1">
                <a:solidFill>
                  <a:schemeClr val="tx2">
                    <a:lumMod val="75000"/>
                  </a:schemeClr>
                </a:solidFill>
              </a:rPr>
              <a:t>và</a:t>
            </a:r>
            <a:r>
              <a:rPr lang="en-US" sz="4400" b="1" dirty="0">
                <a:solidFill>
                  <a:schemeClr val="tx2">
                    <a:lumMod val="75000"/>
                  </a:schemeClr>
                </a:solidFill>
              </a:rPr>
              <a:t> </a:t>
            </a:r>
            <a:r>
              <a:rPr lang="en-US" sz="4400" b="1" dirty="0" err="1">
                <a:solidFill>
                  <a:schemeClr val="tx2">
                    <a:lumMod val="75000"/>
                  </a:schemeClr>
                </a:solidFill>
              </a:rPr>
              <a:t>mức</a:t>
            </a:r>
            <a:r>
              <a:rPr lang="en-US" sz="4400" b="1" dirty="0">
                <a:solidFill>
                  <a:schemeClr val="tx2">
                    <a:lumMod val="75000"/>
                  </a:schemeClr>
                </a:solidFill>
              </a:rPr>
              <a:t> </a:t>
            </a:r>
            <a:r>
              <a:rPr lang="en-US" sz="4400" b="1" dirty="0" err="1">
                <a:solidFill>
                  <a:schemeClr val="tx2">
                    <a:lumMod val="75000"/>
                  </a:schemeClr>
                </a:solidFill>
              </a:rPr>
              <a:t>phản</a:t>
            </a:r>
            <a:r>
              <a:rPr lang="en-US" sz="4400" b="1" dirty="0">
                <a:solidFill>
                  <a:schemeClr val="tx2">
                    <a:lumMod val="75000"/>
                  </a:schemeClr>
                </a:solidFill>
              </a:rPr>
              <a:t> </a:t>
            </a:r>
            <a:r>
              <a:rPr lang="en-US" sz="4400" b="1" dirty="0" err="1">
                <a:solidFill>
                  <a:schemeClr val="tx2">
                    <a:lumMod val="75000"/>
                  </a:schemeClr>
                </a:solidFill>
              </a:rPr>
              <a:t>ứng</a:t>
            </a:r>
            <a:r>
              <a:rPr lang="en-US" sz="4400" b="1" dirty="0">
                <a:solidFill>
                  <a:schemeClr val="tx2">
                    <a:lumMod val="75000"/>
                  </a:schemeClr>
                </a:solidFill>
              </a:rPr>
              <a:t> </a:t>
            </a:r>
            <a:r>
              <a:rPr lang="en-US" sz="4400" b="1" dirty="0" err="1">
                <a:solidFill>
                  <a:schemeClr val="tx2">
                    <a:lumMod val="75000"/>
                  </a:schemeClr>
                </a:solidFill>
              </a:rPr>
              <a:t>để</a:t>
            </a:r>
            <a:r>
              <a:rPr lang="en-US" sz="4400" b="1" dirty="0">
                <a:solidFill>
                  <a:schemeClr val="tx2">
                    <a:lumMod val="75000"/>
                  </a:schemeClr>
                </a:solidFill>
              </a:rPr>
              <a:t> </a:t>
            </a:r>
            <a:r>
              <a:rPr lang="en-US" sz="4400" b="1" dirty="0" err="1">
                <a:solidFill>
                  <a:schemeClr val="tx2">
                    <a:lumMod val="75000"/>
                  </a:schemeClr>
                </a:solidFill>
              </a:rPr>
              <a:t>làm</a:t>
            </a:r>
            <a:r>
              <a:rPr lang="en-US" sz="4400" b="1" dirty="0">
                <a:solidFill>
                  <a:schemeClr val="tx2">
                    <a:lumMod val="75000"/>
                  </a:schemeClr>
                </a:solidFill>
              </a:rPr>
              <a:t> </a:t>
            </a:r>
            <a:r>
              <a:rPr lang="en-US" sz="4400" b="1" dirty="0" err="1">
                <a:solidFill>
                  <a:schemeClr val="tx2">
                    <a:lumMod val="75000"/>
                  </a:schemeClr>
                </a:solidFill>
              </a:rPr>
              <a:t>gì</a:t>
            </a:r>
            <a:r>
              <a:rPr lang="en-US" sz="4400" b="1" dirty="0">
                <a:solidFill>
                  <a:schemeClr val="tx2">
                    <a:lumMod val="75000"/>
                  </a:schemeClr>
                </a:solidFill>
              </a:rPr>
              <a:t>? </a:t>
            </a:r>
            <a:r>
              <a:rPr lang="en-US" sz="4400" b="1" dirty="0" err="1">
                <a:solidFill>
                  <a:schemeClr val="tx2">
                    <a:lumMod val="75000"/>
                  </a:schemeClr>
                </a:solidFill>
              </a:rPr>
              <a:t>Nó</a:t>
            </a:r>
            <a:r>
              <a:rPr lang="en-US" sz="4400" b="1" dirty="0">
                <a:solidFill>
                  <a:schemeClr val="tx2">
                    <a:lumMod val="75000"/>
                  </a:schemeClr>
                </a:solidFill>
              </a:rPr>
              <a:t> </a:t>
            </a:r>
            <a:r>
              <a:rPr lang="en-US" sz="4400" b="1" dirty="0" err="1">
                <a:solidFill>
                  <a:schemeClr val="tx2">
                    <a:lumMod val="75000"/>
                  </a:schemeClr>
                </a:solidFill>
              </a:rPr>
              <a:t>có</a:t>
            </a:r>
            <a:r>
              <a:rPr lang="en-US" sz="4400" b="1" dirty="0">
                <a:solidFill>
                  <a:schemeClr val="tx2">
                    <a:lumMod val="75000"/>
                  </a:schemeClr>
                </a:solidFill>
              </a:rPr>
              <a:t> </a:t>
            </a:r>
            <a:r>
              <a:rPr lang="en-US" sz="4400" b="1" dirty="0" err="1">
                <a:solidFill>
                  <a:schemeClr val="tx2">
                    <a:lumMod val="75000"/>
                  </a:schemeClr>
                </a:solidFill>
              </a:rPr>
              <a:t>ứng</a:t>
            </a:r>
            <a:r>
              <a:rPr lang="en-US" sz="4400" b="1" dirty="0">
                <a:solidFill>
                  <a:schemeClr val="tx2">
                    <a:lumMod val="75000"/>
                  </a:schemeClr>
                </a:solidFill>
              </a:rPr>
              <a:t> </a:t>
            </a:r>
            <a:r>
              <a:rPr lang="en-US" sz="4400" b="1" dirty="0" err="1">
                <a:solidFill>
                  <a:schemeClr val="tx2">
                    <a:lumMod val="75000"/>
                  </a:schemeClr>
                </a:solidFill>
              </a:rPr>
              <a:t>dụng</a:t>
            </a:r>
            <a:r>
              <a:rPr lang="en-US" sz="4400" b="1" dirty="0">
                <a:solidFill>
                  <a:schemeClr val="tx2">
                    <a:lumMod val="75000"/>
                  </a:schemeClr>
                </a:solidFill>
              </a:rPr>
              <a:t> </a:t>
            </a:r>
            <a:r>
              <a:rPr lang="en-US" sz="4400" b="1" dirty="0" err="1">
                <a:solidFill>
                  <a:schemeClr val="tx2">
                    <a:lumMod val="75000"/>
                  </a:schemeClr>
                </a:solidFill>
              </a:rPr>
              <a:t>gì</a:t>
            </a:r>
            <a:r>
              <a:rPr lang="en-US" sz="4400" b="1" dirty="0">
                <a:solidFill>
                  <a:schemeClr val="tx2">
                    <a:lumMod val="75000"/>
                  </a:schemeClr>
                </a:solidFill>
              </a:rPr>
              <a:t> </a:t>
            </a:r>
            <a:r>
              <a:rPr lang="en-US" sz="4400" b="1" dirty="0" err="1">
                <a:solidFill>
                  <a:schemeClr val="tx2">
                    <a:lumMod val="75000"/>
                  </a:schemeClr>
                </a:solidFill>
              </a:rPr>
              <a:t>trong</a:t>
            </a:r>
            <a:r>
              <a:rPr lang="en-US" sz="4400" b="1" dirty="0">
                <a:solidFill>
                  <a:schemeClr val="tx2">
                    <a:lumMod val="75000"/>
                  </a:schemeClr>
                </a:solidFill>
              </a:rPr>
              <a:t> </a:t>
            </a:r>
            <a:r>
              <a:rPr lang="en-US" sz="4400" b="1" dirty="0" err="1">
                <a:solidFill>
                  <a:schemeClr val="tx2">
                    <a:lumMod val="75000"/>
                  </a:schemeClr>
                </a:solidFill>
              </a:rPr>
              <a:t>đời</a:t>
            </a:r>
            <a:r>
              <a:rPr lang="en-US" sz="4400" b="1" dirty="0">
                <a:solidFill>
                  <a:schemeClr val="tx2">
                    <a:lumMod val="75000"/>
                  </a:schemeClr>
                </a:solidFill>
              </a:rPr>
              <a:t> </a:t>
            </a:r>
            <a:r>
              <a:rPr lang="en-US" sz="4400" b="1" dirty="0" err="1">
                <a:solidFill>
                  <a:schemeClr val="tx2">
                    <a:lumMod val="75000"/>
                  </a:schemeClr>
                </a:solidFill>
              </a:rPr>
              <a:t>sống</a:t>
            </a:r>
            <a:r>
              <a:rPr lang="en-US" sz="4400" b="1" dirty="0">
                <a:solidFill>
                  <a:schemeClr val="tx2">
                    <a:lumMod val="75000"/>
                  </a:schemeClr>
                </a:solidFill>
              </a:rPr>
              <a:t>?</a:t>
            </a:r>
          </a:p>
        </p:txBody>
      </p:sp>
      <p:pic>
        <p:nvPicPr>
          <p:cNvPr id="27652" name="Picture 4" descr="thinking person 7&quot; Illustration - Download for free – Icond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48" y="2184400"/>
            <a:ext cx="3841551"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39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EA4E89-A160-4628-8B57-CF877D445289}"/>
              </a:ext>
            </a:extLst>
          </p:cNvPr>
          <p:cNvSpPr txBox="1"/>
          <p:nvPr/>
        </p:nvSpPr>
        <p:spPr>
          <a:xfrm>
            <a:off x="3566990" y="671632"/>
            <a:ext cx="6485867" cy="1446550"/>
          </a:xfrm>
          <a:prstGeom prst="rect">
            <a:avLst/>
          </a:prstGeom>
          <a:noFill/>
        </p:spPr>
        <p:txBody>
          <a:bodyPr wrap="square" rtlCol="0">
            <a:spAutoFit/>
          </a:bodyPr>
          <a:lstStyle/>
          <a:p>
            <a:pPr algn="just">
              <a:lnSpc>
                <a:spcPct val="110000"/>
              </a:lnSpc>
            </a:pPr>
            <a:r>
              <a:rPr lang="en-US" sz="4000" b="1" dirty="0">
                <a:solidFill>
                  <a:srgbClr val="FF6600"/>
                </a:solidFill>
                <a:latin typeface="Arial" panose="020B0604020202020204" pitchFamily="34" charset="0"/>
                <a:cs typeface="Arial" panose="020B0604020202020204" pitchFamily="34" charset="0"/>
              </a:rPr>
              <a:t>ỨNG DỤNG THỰC TIỄN CỦA MỨC PHẢN ỨNG</a:t>
            </a:r>
            <a:endParaRPr lang="ru-RU" sz="4000" b="1" dirty="0">
              <a:solidFill>
                <a:srgbClr val="FF660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745BA41C-478D-48E5-B152-C733AB518992}"/>
              </a:ext>
            </a:extLst>
          </p:cNvPr>
          <p:cNvGrpSpPr/>
          <p:nvPr/>
        </p:nvGrpSpPr>
        <p:grpSpPr>
          <a:xfrm>
            <a:off x="625247" y="517548"/>
            <a:ext cx="2555522" cy="1804043"/>
            <a:chOff x="8207587" y="773027"/>
            <a:chExt cx="2555522" cy="1804043"/>
          </a:xfrm>
        </p:grpSpPr>
        <p:sp>
          <p:nvSpPr>
            <p:cNvPr id="24" name="Diamond 23">
              <a:extLst>
                <a:ext uri="{FF2B5EF4-FFF2-40B4-BE49-F238E27FC236}">
                  <a16:creationId xmlns:a16="http://schemas.microsoft.com/office/drawing/2014/main" id="{7B6D24FF-37E5-45BE-B283-4B06DC79E260}"/>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68E9AB71-6700-4AF9-AF9E-FF30C472118E}"/>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23501C8-1CCF-4017-98C5-A90C2D804318}"/>
                </a:ext>
              </a:extLst>
            </p:cNvPr>
            <p:cNvGrpSpPr/>
            <p:nvPr/>
          </p:nvGrpSpPr>
          <p:grpSpPr>
            <a:xfrm>
              <a:off x="8593808" y="777776"/>
              <a:ext cx="1783080" cy="1783080"/>
              <a:chOff x="8593808" y="777776"/>
              <a:chExt cx="1783080" cy="1783080"/>
            </a:xfrm>
          </p:grpSpPr>
          <p:sp>
            <p:nvSpPr>
              <p:cNvPr id="12" name="Diamond 11">
                <a:extLst>
                  <a:ext uri="{FF2B5EF4-FFF2-40B4-BE49-F238E27FC236}">
                    <a16:creationId xmlns:a16="http://schemas.microsoft.com/office/drawing/2014/main" id="{64EACFB5-FD86-4CE7-ABD7-B359B077F26F}"/>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III</a:t>
                </a:r>
              </a:p>
            </p:txBody>
          </p:sp>
          <p:sp>
            <p:nvSpPr>
              <p:cNvPr id="18" name="Diamond 17">
                <a:extLst>
                  <a:ext uri="{FF2B5EF4-FFF2-40B4-BE49-F238E27FC236}">
                    <a16:creationId xmlns:a16="http://schemas.microsoft.com/office/drawing/2014/main" id="{46C33E6D-74BA-4C4C-B62C-77DC451565A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20" name="Picture 4" descr="Ozone và ứng dụng mới trong hoạt động trồng trọt"/>
          <p:cNvPicPr>
            <a:picLocks noChangeAspect="1" noChangeArrowheads="1"/>
          </p:cNvPicPr>
          <p:nvPr/>
        </p:nvPicPr>
        <p:blipFill rotWithShape="1">
          <a:blip r:embed="rId2">
            <a:extLst>
              <a:ext uri="{28A0092B-C50C-407E-A947-70E740481C1C}">
                <a14:useLocalDpi xmlns:a14="http://schemas.microsoft.com/office/drawing/2010/main" val="0"/>
              </a:ext>
            </a:extLst>
          </a:blip>
          <a:srcRect t="10716" b="12741"/>
          <a:stretch/>
        </p:blipFill>
        <p:spPr bwMode="auto">
          <a:xfrm>
            <a:off x="0" y="2819400"/>
            <a:ext cx="12192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536270"/>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6" descr="Dựa vào hình bên mô tả cây rau mác khi sống trong các điều kiện môi trường  khác nhau, đó là h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07" y="221660"/>
            <a:ext cx="7410691" cy="5558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943600"/>
            <a:ext cx="12192000" cy="914399"/>
          </a:xfrm>
          <a:prstGeom prst="rect">
            <a:avLst/>
          </a:prstGeom>
          <a:solidFill>
            <a:srgbClr val="0070C0"/>
          </a:solidFill>
          <a:ln w="12700" cap="flat">
            <a:solidFill>
              <a:srgbClr val="0070C0"/>
            </a:solidFill>
            <a:prstDash val="solid"/>
            <a:miter/>
          </a:ln>
        </p:spPr>
        <p:txBody>
          <a:bodyPr rtlCol="0" anchor="ctr"/>
          <a:lstStyle/>
          <a:p>
            <a:pPr algn="l"/>
            <a:endParaRPr lang="en-US" dirty="0"/>
          </a:p>
        </p:txBody>
      </p:sp>
      <p:sp>
        <p:nvSpPr>
          <p:cNvPr id="5" name="Oval Callout 4"/>
          <p:cNvSpPr/>
          <p:nvPr/>
        </p:nvSpPr>
        <p:spPr>
          <a:xfrm>
            <a:off x="7707593" y="215900"/>
            <a:ext cx="3890319" cy="2720497"/>
          </a:xfrm>
          <a:prstGeom prst="wedgeEllipseCallout">
            <a:avLst>
              <a:gd name="adj1" fmla="val 7703"/>
              <a:gd name="adj2" fmla="val 60966"/>
            </a:avLst>
          </a:prstGeom>
          <a:noFill/>
          <a:ln w="12700" cap="flat">
            <a:solidFill>
              <a:schemeClr val="tx1"/>
            </a:solidFill>
            <a:prstDash val="solid"/>
            <a:miter/>
          </a:ln>
        </p:spPr>
        <p:txBody>
          <a:bodyPr rtlCol="0" anchor="ctr"/>
          <a:lstStyle/>
          <a:p>
            <a:pPr algn="l"/>
            <a:endParaRPr lang="en-US" dirty="0"/>
          </a:p>
        </p:txBody>
      </p:sp>
      <p:pic>
        <p:nvPicPr>
          <p:cNvPr id="1034" name="Picture 10" descr="Ask A Question PNG Transparent Images Free Download | Vector Files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707672"/>
            <a:ext cx="3895238" cy="38952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2300" y="1576148"/>
            <a:ext cx="749300" cy="523220"/>
          </a:xfrm>
          <a:prstGeom prst="rect">
            <a:avLst/>
          </a:prstGeom>
          <a:noFill/>
        </p:spPr>
        <p:txBody>
          <a:bodyPr wrap="square" rtlCol="0">
            <a:spAutoFit/>
          </a:bodyPr>
          <a:lstStyle/>
          <a:p>
            <a:r>
              <a:rPr lang="en-US" sz="2800" dirty="0"/>
              <a:t>1</a:t>
            </a:r>
          </a:p>
        </p:txBody>
      </p:sp>
      <p:sp>
        <p:nvSpPr>
          <p:cNvPr id="11" name="TextBox 10"/>
          <p:cNvSpPr txBox="1"/>
          <p:nvPr/>
        </p:nvSpPr>
        <p:spPr>
          <a:xfrm>
            <a:off x="2247775" y="912021"/>
            <a:ext cx="749300" cy="523220"/>
          </a:xfrm>
          <a:prstGeom prst="rect">
            <a:avLst/>
          </a:prstGeom>
          <a:noFill/>
        </p:spPr>
        <p:txBody>
          <a:bodyPr wrap="square" rtlCol="0">
            <a:spAutoFit/>
          </a:bodyPr>
          <a:lstStyle/>
          <a:p>
            <a:r>
              <a:rPr lang="en-US" sz="2800" dirty="0"/>
              <a:t>2</a:t>
            </a:r>
          </a:p>
        </p:txBody>
      </p:sp>
      <p:sp>
        <p:nvSpPr>
          <p:cNvPr id="12" name="TextBox 11"/>
          <p:cNvSpPr txBox="1"/>
          <p:nvPr/>
        </p:nvSpPr>
        <p:spPr>
          <a:xfrm>
            <a:off x="3531727" y="808114"/>
            <a:ext cx="749300" cy="523220"/>
          </a:xfrm>
          <a:prstGeom prst="rect">
            <a:avLst/>
          </a:prstGeom>
          <a:noFill/>
        </p:spPr>
        <p:txBody>
          <a:bodyPr wrap="square" rtlCol="0">
            <a:spAutoFit/>
          </a:bodyPr>
          <a:lstStyle/>
          <a:p>
            <a:r>
              <a:rPr lang="en-US" sz="2800" dirty="0"/>
              <a:t>3</a:t>
            </a:r>
          </a:p>
        </p:txBody>
      </p:sp>
      <p:sp>
        <p:nvSpPr>
          <p:cNvPr id="13" name="TextBox 12"/>
          <p:cNvSpPr txBox="1"/>
          <p:nvPr/>
        </p:nvSpPr>
        <p:spPr>
          <a:xfrm>
            <a:off x="4708355" y="636758"/>
            <a:ext cx="749300" cy="523220"/>
          </a:xfrm>
          <a:prstGeom prst="rect">
            <a:avLst/>
          </a:prstGeom>
          <a:noFill/>
        </p:spPr>
        <p:txBody>
          <a:bodyPr wrap="square" rtlCol="0">
            <a:spAutoFit/>
          </a:bodyPr>
          <a:lstStyle/>
          <a:p>
            <a:r>
              <a:rPr lang="en-US" sz="2800" dirty="0"/>
              <a:t>4</a:t>
            </a:r>
          </a:p>
        </p:txBody>
      </p:sp>
      <p:sp>
        <p:nvSpPr>
          <p:cNvPr id="15" name="TextBox 14"/>
          <p:cNvSpPr txBox="1"/>
          <p:nvPr/>
        </p:nvSpPr>
        <p:spPr>
          <a:xfrm>
            <a:off x="8046871" y="606652"/>
            <a:ext cx="3156156" cy="1938992"/>
          </a:xfrm>
          <a:prstGeom prst="rect">
            <a:avLst/>
          </a:prstGeom>
          <a:noFill/>
        </p:spPr>
        <p:txBody>
          <a:bodyPr wrap="square" rtlCol="0">
            <a:spAutoFit/>
          </a:bodyPr>
          <a:lstStyle/>
          <a:p>
            <a:pPr algn="ctr"/>
            <a:r>
              <a:rPr lang="en-US" sz="3000" dirty="0" err="1"/>
              <a:t>Quan</a:t>
            </a:r>
            <a:r>
              <a:rPr lang="en-US" sz="3000" dirty="0"/>
              <a:t> </a:t>
            </a:r>
            <a:r>
              <a:rPr lang="en-US" sz="3000" dirty="0" err="1"/>
              <a:t>sát</a:t>
            </a:r>
            <a:r>
              <a:rPr lang="en-US" sz="3000" dirty="0"/>
              <a:t> </a:t>
            </a:r>
            <a:r>
              <a:rPr lang="en-US" sz="3000" dirty="0" err="1"/>
              <a:t>hình</a:t>
            </a:r>
            <a:r>
              <a:rPr lang="en-US" sz="3000" dirty="0"/>
              <a:t> </a:t>
            </a:r>
            <a:r>
              <a:rPr lang="en-US" sz="3000" dirty="0" err="1"/>
              <a:t>bên</a:t>
            </a:r>
            <a:r>
              <a:rPr lang="en-US" sz="3000" dirty="0"/>
              <a:t>, </a:t>
            </a:r>
            <a:r>
              <a:rPr lang="en-US" sz="3000" dirty="0" err="1"/>
              <a:t>đoán</a:t>
            </a:r>
            <a:r>
              <a:rPr lang="en-US" sz="3000" dirty="0"/>
              <a:t> </a:t>
            </a:r>
            <a:r>
              <a:rPr lang="en-US" sz="3000" dirty="0" err="1"/>
              <a:t>xem</a:t>
            </a:r>
            <a:r>
              <a:rPr lang="en-US" sz="3000" dirty="0"/>
              <a:t> </a:t>
            </a:r>
            <a:r>
              <a:rPr lang="en-US" sz="3000" dirty="0" err="1"/>
              <a:t>cây</a:t>
            </a:r>
            <a:r>
              <a:rPr lang="en-US" sz="3000" dirty="0"/>
              <a:t> </a:t>
            </a:r>
            <a:r>
              <a:rPr lang="en-US" sz="3000" dirty="0" err="1"/>
              <a:t>nào</a:t>
            </a:r>
            <a:r>
              <a:rPr lang="en-US" sz="3000" dirty="0"/>
              <a:t> </a:t>
            </a:r>
            <a:r>
              <a:rPr lang="en-US" sz="3000" dirty="0" err="1"/>
              <a:t>là</a:t>
            </a:r>
            <a:r>
              <a:rPr lang="en-US" sz="3000" dirty="0"/>
              <a:t> </a:t>
            </a:r>
            <a:r>
              <a:rPr lang="en-US" sz="3000" dirty="0" err="1"/>
              <a:t>cây</a:t>
            </a:r>
            <a:r>
              <a:rPr lang="en-US" sz="3000" dirty="0"/>
              <a:t> </a:t>
            </a:r>
            <a:r>
              <a:rPr lang="en-US" sz="3000" dirty="0" err="1"/>
              <a:t>rau</a:t>
            </a:r>
            <a:r>
              <a:rPr lang="en-US" sz="3000" dirty="0"/>
              <a:t> </a:t>
            </a:r>
            <a:r>
              <a:rPr lang="en-US" sz="3000" dirty="0" err="1"/>
              <a:t>mác</a:t>
            </a:r>
            <a:r>
              <a:rPr lang="en-US" sz="3000" dirty="0"/>
              <a:t>?</a:t>
            </a:r>
          </a:p>
        </p:txBody>
      </p:sp>
    </p:spTree>
    <p:extLst>
      <p:ext uri="{BB962C8B-B14F-4D97-AF65-F5344CB8AC3E}">
        <p14:creationId xmlns:p14="http://schemas.microsoft.com/office/powerpoint/2010/main" val="3177791318"/>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A6B3BA1-8666-A331-E464-C01C206EADF4}"/>
              </a:ext>
            </a:extLst>
          </p:cNvPr>
          <p:cNvSpPr/>
          <p:nvPr/>
        </p:nvSpPr>
        <p:spPr>
          <a:xfrm>
            <a:off x="996240" y="1691635"/>
            <a:ext cx="10276968" cy="1500325"/>
          </a:xfrm>
          <a:prstGeom prst="roundRect">
            <a:avLst>
              <a:gd name="adj" fmla="val 3539"/>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4" name="TextBox 3">
            <a:extLst>
              <a:ext uri="{FF2B5EF4-FFF2-40B4-BE49-F238E27FC236}">
                <a16:creationId xmlns:a16="http://schemas.microsoft.com/office/drawing/2014/main" id="{764F2B98-9867-8CA0-A075-979B4AD39155}"/>
              </a:ext>
            </a:extLst>
          </p:cNvPr>
          <p:cNvSpPr txBox="1"/>
          <p:nvPr/>
        </p:nvSpPr>
        <p:spPr>
          <a:xfrm>
            <a:off x="1529291" y="1780949"/>
            <a:ext cx="9324509" cy="1200329"/>
          </a:xfrm>
          <a:prstGeom prst="rect">
            <a:avLst/>
          </a:prstGeom>
          <a:noFill/>
        </p:spPr>
        <p:txBody>
          <a:bodyPr wrap="square" rtlCol="0">
            <a:spAutoFit/>
          </a:bodyPr>
          <a:lstStyle/>
          <a:p>
            <a:pPr algn="just">
              <a:lnSpc>
                <a:spcPct val="150000"/>
              </a:lnSpc>
              <a:defRPr/>
            </a:pPr>
            <a:r>
              <a:rPr lang="en-US" sz="2400" b="1" i="1" dirty="0" err="1">
                <a:solidFill>
                  <a:srgbClr val="002060"/>
                </a:solidFill>
                <a:cs typeface="Arial" panose="020B0604020202020204" pitchFamily="34" charset="0"/>
              </a:rPr>
              <a:t>Quan</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sát</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Hình</a:t>
            </a:r>
            <a:r>
              <a:rPr lang="en-US" sz="2400" b="1" i="1" dirty="0">
                <a:solidFill>
                  <a:srgbClr val="002060"/>
                </a:solidFill>
                <a:cs typeface="Arial" panose="020B0604020202020204" pitchFamily="34" charset="0"/>
              </a:rPr>
              <a:t> 10.5 </a:t>
            </a:r>
            <a:r>
              <a:rPr lang="en-US" sz="2400" b="1" i="1" dirty="0" err="1">
                <a:solidFill>
                  <a:srgbClr val="002060"/>
                </a:solidFill>
                <a:cs typeface="Arial" panose="020B0604020202020204" pitchFamily="34" charset="0"/>
              </a:rPr>
              <a:t>và</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cho</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biết</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trong</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sản</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xuất</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nông</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nghiệp</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yếu</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tố</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nào</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quyết</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định</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năng</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suất</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tối</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đa</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của</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một</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kiểu</a:t>
            </a:r>
            <a:r>
              <a:rPr lang="en-US" sz="2400" b="1" i="1" dirty="0">
                <a:solidFill>
                  <a:srgbClr val="002060"/>
                </a:solidFill>
                <a:cs typeface="Arial" panose="020B0604020202020204" pitchFamily="34" charset="0"/>
              </a:rPr>
              <a:t> gene</a:t>
            </a:r>
          </a:p>
        </p:txBody>
      </p:sp>
      <p:grpSp>
        <p:nvGrpSpPr>
          <p:cNvPr id="5" name="Group 4">
            <a:extLst>
              <a:ext uri="{FF2B5EF4-FFF2-40B4-BE49-F238E27FC236}">
                <a16:creationId xmlns:a16="http://schemas.microsoft.com/office/drawing/2014/main" id="{98C443AA-CB7F-E5DA-346F-76A4D52E8B70}"/>
              </a:ext>
            </a:extLst>
          </p:cNvPr>
          <p:cNvGrpSpPr/>
          <p:nvPr/>
        </p:nvGrpSpPr>
        <p:grpSpPr>
          <a:xfrm>
            <a:off x="617318" y="1335782"/>
            <a:ext cx="843928" cy="786919"/>
            <a:chOff x="990600" y="498177"/>
            <a:chExt cx="1524000" cy="1421051"/>
          </a:xfrm>
        </p:grpSpPr>
        <p:sp>
          <p:nvSpPr>
            <p:cNvPr id="7"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8" name="Picture 7">
              <a:extLst>
                <a:ext uri="{FF2B5EF4-FFF2-40B4-BE49-F238E27FC236}">
                  <a16:creationId xmlns:a16="http://schemas.microsoft.com/office/drawing/2014/main" id="{099F6027-95A4-F721-FB15-2FC8C620E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grpSp>
        <p:nvGrpSpPr>
          <p:cNvPr id="20" name="Group 19"/>
          <p:cNvGrpSpPr/>
          <p:nvPr/>
        </p:nvGrpSpPr>
        <p:grpSpPr>
          <a:xfrm>
            <a:off x="533040" y="3549764"/>
            <a:ext cx="11100438" cy="2923181"/>
            <a:chOff x="1039282" y="3716110"/>
            <a:chExt cx="10263809" cy="2702864"/>
          </a:xfrm>
        </p:grpSpPr>
        <p:grpSp>
          <p:nvGrpSpPr>
            <p:cNvPr id="15" name="Group 14"/>
            <p:cNvGrpSpPr/>
            <p:nvPr/>
          </p:nvGrpSpPr>
          <p:grpSpPr>
            <a:xfrm>
              <a:off x="4737693" y="3716110"/>
              <a:ext cx="2834109" cy="2024508"/>
              <a:chOff x="5777252" y="1650950"/>
              <a:chExt cx="2294792" cy="1639254"/>
            </a:xfrm>
          </p:grpSpPr>
          <p:sp>
            <p:nvSpPr>
              <p:cNvPr id="2" name="Oval 1"/>
              <p:cNvSpPr/>
              <p:nvPr/>
            </p:nvSpPr>
            <p:spPr>
              <a:xfrm>
                <a:off x="6523892" y="1650950"/>
                <a:ext cx="800100" cy="800100"/>
              </a:xfrm>
              <a:prstGeom prst="ellipse">
                <a:avLst/>
              </a:prstGeom>
              <a:solidFill>
                <a:srgbClr val="ACC338"/>
              </a:solidFill>
              <a:ln w="12700" cap="flat">
                <a:solidFill>
                  <a:srgbClr val="ACC338"/>
                </a:solidFill>
                <a:prstDash val="solid"/>
                <a:miter/>
              </a:ln>
            </p:spPr>
            <p:txBody>
              <a:bodyPr rtlCol="0" anchor="ctr"/>
              <a:lstStyle/>
              <a:p>
                <a:pPr algn="l"/>
                <a:endParaRPr lang="en-US" sz="2000" dirty="0"/>
              </a:p>
            </p:txBody>
          </p:sp>
          <p:sp>
            <p:nvSpPr>
              <p:cNvPr id="10" name="Rounded Rectangle 9"/>
              <p:cNvSpPr/>
              <p:nvPr/>
            </p:nvSpPr>
            <p:spPr>
              <a:xfrm>
                <a:off x="5777252" y="2608415"/>
                <a:ext cx="2294792" cy="597877"/>
              </a:xfrm>
              <a:prstGeom prst="roundRect">
                <a:avLst>
                  <a:gd name="adj" fmla="val 50000"/>
                </a:avLst>
              </a:prstGeom>
              <a:solidFill>
                <a:schemeClr val="bg1"/>
              </a:solidFill>
              <a:ln w="38100" cap="flat">
                <a:solidFill>
                  <a:srgbClr val="ACC338"/>
                </a:solidFill>
                <a:prstDash val="solid"/>
                <a:miter/>
              </a:ln>
            </p:spPr>
            <p:txBody>
              <a:bodyPr rtlCol="0" anchor="ctr"/>
              <a:lstStyle/>
              <a:p>
                <a:pPr algn="l"/>
                <a:endParaRPr lang="en-US" sz="2000" dirty="0"/>
              </a:p>
            </p:txBody>
          </p:sp>
          <p:sp>
            <p:nvSpPr>
              <p:cNvPr id="11" name="Arc 10"/>
              <p:cNvSpPr/>
              <p:nvPr/>
            </p:nvSpPr>
            <p:spPr>
              <a:xfrm rot="735658">
                <a:off x="6590669" y="1713851"/>
                <a:ext cx="667090" cy="695421"/>
              </a:xfrm>
              <a:prstGeom prst="arc">
                <a:avLst>
                  <a:gd name="adj1" fmla="val 17747992"/>
                  <a:gd name="adj2" fmla="val 973330"/>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56" name="Arc 55"/>
              <p:cNvSpPr/>
              <p:nvPr/>
            </p:nvSpPr>
            <p:spPr>
              <a:xfrm rot="6854747">
                <a:off x="6590396" y="1703290"/>
                <a:ext cx="667090" cy="695421"/>
              </a:xfrm>
              <a:prstGeom prst="arc">
                <a:avLst>
                  <a:gd name="adj1" fmla="val 18625631"/>
                  <a:gd name="adj2" fmla="val 1898108"/>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14" name="Oval 13"/>
              <p:cNvSpPr/>
              <p:nvPr/>
            </p:nvSpPr>
            <p:spPr>
              <a:xfrm>
                <a:off x="7324698" y="2451050"/>
                <a:ext cx="293306" cy="313868"/>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sp>
            <p:nvSpPr>
              <p:cNvPr id="57" name="Oval 56"/>
              <p:cNvSpPr/>
              <p:nvPr/>
            </p:nvSpPr>
            <p:spPr>
              <a:xfrm>
                <a:off x="6137996" y="3122380"/>
                <a:ext cx="156830" cy="167824"/>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grpSp>
        <p:grpSp>
          <p:nvGrpSpPr>
            <p:cNvPr id="58" name="Group 57"/>
            <p:cNvGrpSpPr/>
            <p:nvPr/>
          </p:nvGrpSpPr>
          <p:grpSpPr>
            <a:xfrm>
              <a:off x="1039282" y="3718083"/>
              <a:ext cx="2834109" cy="2024508"/>
              <a:chOff x="5777252" y="1650950"/>
              <a:chExt cx="2294792" cy="1639254"/>
            </a:xfrm>
          </p:grpSpPr>
          <p:sp>
            <p:nvSpPr>
              <p:cNvPr id="59" name="Oval 58"/>
              <p:cNvSpPr/>
              <p:nvPr/>
            </p:nvSpPr>
            <p:spPr>
              <a:xfrm>
                <a:off x="6523892" y="1650950"/>
                <a:ext cx="800100" cy="800100"/>
              </a:xfrm>
              <a:prstGeom prst="ellipse">
                <a:avLst/>
              </a:prstGeom>
              <a:solidFill>
                <a:srgbClr val="7EC446"/>
              </a:solidFill>
              <a:ln w="12700" cap="flat">
                <a:solidFill>
                  <a:srgbClr val="7EC446"/>
                </a:solidFill>
                <a:prstDash val="solid"/>
                <a:miter/>
              </a:ln>
            </p:spPr>
            <p:txBody>
              <a:bodyPr rtlCol="0" anchor="ctr"/>
              <a:lstStyle/>
              <a:p>
                <a:pPr algn="l"/>
                <a:endParaRPr lang="en-US" sz="2000" dirty="0"/>
              </a:p>
            </p:txBody>
          </p:sp>
          <p:sp>
            <p:nvSpPr>
              <p:cNvPr id="60" name="Rounded Rectangle 59"/>
              <p:cNvSpPr/>
              <p:nvPr/>
            </p:nvSpPr>
            <p:spPr>
              <a:xfrm>
                <a:off x="5777252" y="2608415"/>
                <a:ext cx="2294792" cy="597877"/>
              </a:xfrm>
              <a:prstGeom prst="roundRect">
                <a:avLst>
                  <a:gd name="adj" fmla="val 50000"/>
                </a:avLst>
              </a:prstGeom>
              <a:noFill/>
              <a:ln w="38100" cap="flat">
                <a:solidFill>
                  <a:srgbClr val="7EC446"/>
                </a:solidFill>
                <a:prstDash val="solid"/>
                <a:miter/>
              </a:ln>
            </p:spPr>
            <p:txBody>
              <a:bodyPr rtlCol="0" anchor="ctr"/>
              <a:lstStyle/>
              <a:p>
                <a:pPr algn="l"/>
                <a:endParaRPr lang="en-US" sz="2000" dirty="0"/>
              </a:p>
            </p:txBody>
          </p:sp>
          <p:sp>
            <p:nvSpPr>
              <p:cNvPr id="61" name="Arc 60"/>
              <p:cNvSpPr/>
              <p:nvPr/>
            </p:nvSpPr>
            <p:spPr>
              <a:xfrm rot="735658">
                <a:off x="6590669" y="1713851"/>
                <a:ext cx="667090" cy="695421"/>
              </a:xfrm>
              <a:prstGeom prst="arc">
                <a:avLst>
                  <a:gd name="adj1" fmla="val 17747992"/>
                  <a:gd name="adj2" fmla="val 973330"/>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62" name="Arc 61"/>
              <p:cNvSpPr/>
              <p:nvPr/>
            </p:nvSpPr>
            <p:spPr>
              <a:xfrm rot="6854747">
                <a:off x="6590396" y="1703290"/>
                <a:ext cx="667090" cy="695421"/>
              </a:xfrm>
              <a:prstGeom prst="arc">
                <a:avLst>
                  <a:gd name="adj1" fmla="val 18625631"/>
                  <a:gd name="adj2" fmla="val 1898108"/>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63" name="Oval 62"/>
              <p:cNvSpPr/>
              <p:nvPr/>
            </p:nvSpPr>
            <p:spPr>
              <a:xfrm>
                <a:off x="7324698" y="2451050"/>
                <a:ext cx="293306" cy="313868"/>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sp>
            <p:nvSpPr>
              <p:cNvPr id="64" name="Oval 63"/>
              <p:cNvSpPr/>
              <p:nvPr/>
            </p:nvSpPr>
            <p:spPr>
              <a:xfrm>
                <a:off x="6137996" y="3122380"/>
                <a:ext cx="156830" cy="167824"/>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grpSp>
        <p:grpSp>
          <p:nvGrpSpPr>
            <p:cNvPr id="65" name="Group 64"/>
            <p:cNvGrpSpPr/>
            <p:nvPr/>
          </p:nvGrpSpPr>
          <p:grpSpPr>
            <a:xfrm>
              <a:off x="8436104" y="3718083"/>
              <a:ext cx="2834109" cy="2024508"/>
              <a:chOff x="5777252" y="1650950"/>
              <a:chExt cx="2294792" cy="1639254"/>
            </a:xfrm>
          </p:grpSpPr>
          <p:sp>
            <p:nvSpPr>
              <p:cNvPr id="66" name="Oval 65"/>
              <p:cNvSpPr/>
              <p:nvPr/>
            </p:nvSpPr>
            <p:spPr>
              <a:xfrm>
                <a:off x="6523892" y="1650950"/>
                <a:ext cx="800100" cy="800100"/>
              </a:xfrm>
              <a:prstGeom prst="ellipse">
                <a:avLst/>
              </a:prstGeom>
              <a:solidFill>
                <a:srgbClr val="E9B71E"/>
              </a:solidFill>
              <a:ln w="12700" cap="flat">
                <a:solidFill>
                  <a:srgbClr val="E9B71E"/>
                </a:solidFill>
                <a:prstDash val="solid"/>
                <a:miter/>
              </a:ln>
            </p:spPr>
            <p:txBody>
              <a:bodyPr rtlCol="0" anchor="ctr"/>
              <a:lstStyle/>
              <a:p>
                <a:pPr algn="l"/>
                <a:endParaRPr lang="en-US" sz="2000" dirty="0"/>
              </a:p>
            </p:txBody>
          </p:sp>
          <p:sp>
            <p:nvSpPr>
              <p:cNvPr id="67" name="Rounded Rectangle 66"/>
              <p:cNvSpPr/>
              <p:nvPr/>
            </p:nvSpPr>
            <p:spPr>
              <a:xfrm>
                <a:off x="5777252" y="2608415"/>
                <a:ext cx="2294792" cy="597877"/>
              </a:xfrm>
              <a:prstGeom prst="roundRect">
                <a:avLst>
                  <a:gd name="adj" fmla="val 50000"/>
                </a:avLst>
              </a:prstGeom>
              <a:noFill/>
              <a:ln w="38100" cap="flat">
                <a:solidFill>
                  <a:srgbClr val="E9B71E"/>
                </a:solidFill>
                <a:prstDash val="solid"/>
                <a:miter/>
              </a:ln>
            </p:spPr>
            <p:txBody>
              <a:bodyPr rtlCol="0" anchor="ctr"/>
              <a:lstStyle/>
              <a:p>
                <a:pPr algn="l"/>
                <a:endParaRPr lang="en-US" sz="2000" dirty="0"/>
              </a:p>
            </p:txBody>
          </p:sp>
          <p:sp>
            <p:nvSpPr>
              <p:cNvPr id="68" name="Arc 67"/>
              <p:cNvSpPr/>
              <p:nvPr/>
            </p:nvSpPr>
            <p:spPr>
              <a:xfrm rot="735658">
                <a:off x="6590669" y="1713851"/>
                <a:ext cx="667090" cy="695421"/>
              </a:xfrm>
              <a:prstGeom prst="arc">
                <a:avLst>
                  <a:gd name="adj1" fmla="val 17747992"/>
                  <a:gd name="adj2" fmla="val 973330"/>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69" name="Arc 68"/>
              <p:cNvSpPr/>
              <p:nvPr/>
            </p:nvSpPr>
            <p:spPr>
              <a:xfrm rot="6854747">
                <a:off x="6590396" y="1703290"/>
                <a:ext cx="667090" cy="695421"/>
              </a:xfrm>
              <a:prstGeom prst="arc">
                <a:avLst>
                  <a:gd name="adj1" fmla="val 18625631"/>
                  <a:gd name="adj2" fmla="val 1898108"/>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70" name="Oval 69"/>
              <p:cNvSpPr/>
              <p:nvPr/>
            </p:nvSpPr>
            <p:spPr>
              <a:xfrm>
                <a:off x="7324698" y="2451050"/>
                <a:ext cx="293306" cy="313868"/>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sp>
            <p:nvSpPr>
              <p:cNvPr id="71" name="Oval 70"/>
              <p:cNvSpPr/>
              <p:nvPr/>
            </p:nvSpPr>
            <p:spPr>
              <a:xfrm>
                <a:off x="6137996" y="3122380"/>
                <a:ext cx="156830" cy="167824"/>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grpSp>
        <p:sp>
          <p:nvSpPr>
            <p:cNvPr id="17" name="TextBox 16"/>
            <p:cNvSpPr txBox="1"/>
            <p:nvPr/>
          </p:nvSpPr>
          <p:spPr>
            <a:xfrm>
              <a:off x="2105392" y="3887013"/>
              <a:ext cx="1026132" cy="654533"/>
            </a:xfrm>
            <a:prstGeom prst="rect">
              <a:avLst/>
            </a:prstGeom>
            <a:noFill/>
          </p:spPr>
          <p:txBody>
            <a:bodyPr wrap="square" rtlCol="0">
              <a:spAutoFit/>
            </a:bodyPr>
            <a:lstStyle/>
            <a:p>
              <a:r>
                <a:rPr lang="en-US" sz="2000" b="1" dirty="0" err="1">
                  <a:solidFill>
                    <a:schemeClr val="tx1">
                      <a:lumMod val="85000"/>
                      <a:lumOff val="15000"/>
                    </a:schemeClr>
                  </a:solidFill>
                </a:rPr>
                <a:t>Kiểu</a:t>
              </a:r>
              <a:r>
                <a:rPr lang="en-US" sz="2000" b="1" dirty="0">
                  <a:solidFill>
                    <a:schemeClr val="tx1">
                      <a:lumMod val="85000"/>
                      <a:lumOff val="15000"/>
                    </a:schemeClr>
                  </a:solidFill>
                </a:rPr>
                <a:t> gene</a:t>
              </a:r>
            </a:p>
          </p:txBody>
        </p:sp>
        <p:sp>
          <p:nvSpPr>
            <p:cNvPr id="72" name="TextBox 71"/>
            <p:cNvSpPr txBox="1"/>
            <p:nvPr/>
          </p:nvSpPr>
          <p:spPr>
            <a:xfrm>
              <a:off x="5640808" y="3875941"/>
              <a:ext cx="1026132" cy="654533"/>
            </a:xfrm>
            <a:prstGeom prst="rect">
              <a:avLst/>
            </a:prstGeom>
            <a:noFill/>
          </p:spPr>
          <p:txBody>
            <a:bodyPr wrap="square" rtlCol="0">
              <a:spAutoFit/>
            </a:bodyPr>
            <a:lstStyle/>
            <a:p>
              <a:pPr algn="ctr"/>
              <a:r>
                <a:rPr lang="en-US" sz="2000" b="1" dirty="0" err="1">
                  <a:solidFill>
                    <a:schemeClr val="tx1">
                      <a:lumMod val="85000"/>
                      <a:lumOff val="15000"/>
                    </a:schemeClr>
                  </a:solidFill>
                </a:rPr>
                <a:t>Môi</a:t>
              </a:r>
              <a:r>
                <a:rPr lang="en-US" sz="2000" b="1" dirty="0">
                  <a:solidFill>
                    <a:schemeClr val="tx1">
                      <a:lumMod val="85000"/>
                      <a:lumOff val="15000"/>
                    </a:schemeClr>
                  </a:solidFill>
                </a:rPr>
                <a:t> </a:t>
              </a:r>
              <a:r>
                <a:rPr lang="en-US" sz="2000" b="1" dirty="0" err="1">
                  <a:solidFill>
                    <a:schemeClr val="tx1">
                      <a:lumMod val="85000"/>
                      <a:lumOff val="15000"/>
                    </a:schemeClr>
                  </a:solidFill>
                </a:rPr>
                <a:t>trường</a:t>
              </a:r>
              <a:endParaRPr lang="en-US" sz="2000" b="1" dirty="0">
                <a:solidFill>
                  <a:schemeClr val="tx1">
                    <a:lumMod val="85000"/>
                    <a:lumOff val="15000"/>
                  </a:schemeClr>
                </a:solidFill>
              </a:endParaRPr>
            </a:p>
          </p:txBody>
        </p:sp>
        <p:sp>
          <p:nvSpPr>
            <p:cNvPr id="73" name="TextBox 72"/>
            <p:cNvSpPr txBox="1"/>
            <p:nvPr/>
          </p:nvSpPr>
          <p:spPr>
            <a:xfrm>
              <a:off x="9320660" y="3862898"/>
              <a:ext cx="1026132" cy="654533"/>
            </a:xfrm>
            <a:prstGeom prst="rect">
              <a:avLst/>
            </a:prstGeom>
            <a:noFill/>
          </p:spPr>
          <p:txBody>
            <a:bodyPr wrap="square" rtlCol="0">
              <a:spAutoFit/>
            </a:bodyPr>
            <a:lstStyle/>
            <a:p>
              <a:pPr algn="ctr"/>
              <a:r>
                <a:rPr lang="en-US" sz="2000" b="1" dirty="0" err="1">
                  <a:solidFill>
                    <a:schemeClr val="tx1">
                      <a:lumMod val="85000"/>
                      <a:lumOff val="15000"/>
                    </a:schemeClr>
                  </a:solidFill>
                </a:rPr>
                <a:t>Kiểu</a:t>
              </a:r>
              <a:r>
                <a:rPr lang="en-US" sz="2000" b="1" dirty="0">
                  <a:solidFill>
                    <a:schemeClr val="tx1">
                      <a:lumMod val="85000"/>
                      <a:lumOff val="15000"/>
                    </a:schemeClr>
                  </a:solidFill>
                </a:rPr>
                <a:t> </a:t>
              </a:r>
              <a:r>
                <a:rPr lang="en-US" sz="2000" b="1" dirty="0" err="1">
                  <a:solidFill>
                    <a:schemeClr val="tx1">
                      <a:lumMod val="85000"/>
                      <a:lumOff val="15000"/>
                    </a:schemeClr>
                  </a:solidFill>
                </a:rPr>
                <a:t>hình</a:t>
              </a:r>
              <a:endParaRPr lang="en-US" sz="2000" b="1" dirty="0">
                <a:solidFill>
                  <a:schemeClr val="tx1">
                    <a:lumMod val="85000"/>
                    <a:lumOff val="15000"/>
                  </a:schemeClr>
                </a:solidFill>
              </a:endParaRPr>
            </a:p>
          </p:txBody>
        </p:sp>
        <p:sp>
          <p:nvSpPr>
            <p:cNvPr id="74" name="TextBox 73"/>
            <p:cNvSpPr txBox="1"/>
            <p:nvPr/>
          </p:nvSpPr>
          <p:spPr>
            <a:xfrm>
              <a:off x="1484806" y="4926658"/>
              <a:ext cx="1993241" cy="654533"/>
            </a:xfrm>
            <a:prstGeom prst="rect">
              <a:avLst/>
            </a:prstGeom>
            <a:noFill/>
          </p:spPr>
          <p:txBody>
            <a:bodyPr wrap="square" rtlCol="0">
              <a:spAutoFit/>
            </a:bodyPr>
            <a:lstStyle/>
            <a:p>
              <a:pPr algn="ctr"/>
              <a:r>
                <a:rPr lang="en-US" sz="2000" dirty="0" err="1">
                  <a:solidFill>
                    <a:schemeClr val="tx1">
                      <a:lumMod val="85000"/>
                      <a:lumOff val="15000"/>
                    </a:schemeClr>
                  </a:solidFill>
                </a:rPr>
                <a:t>Giống</a:t>
              </a:r>
              <a:r>
                <a:rPr lang="en-US" sz="2000" dirty="0">
                  <a:solidFill>
                    <a:schemeClr val="tx1">
                      <a:lumMod val="85000"/>
                      <a:lumOff val="15000"/>
                    </a:schemeClr>
                  </a:solidFill>
                </a:rPr>
                <a:t> </a:t>
              </a:r>
              <a:r>
                <a:rPr lang="en-US" sz="2000" dirty="0" err="1">
                  <a:solidFill>
                    <a:schemeClr val="tx1">
                      <a:lumMod val="85000"/>
                      <a:lumOff val="15000"/>
                    </a:schemeClr>
                  </a:solidFill>
                </a:rPr>
                <a:t>có</a:t>
              </a:r>
              <a:r>
                <a:rPr lang="en-US" sz="2000" dirty="0">
                  <a:solidFill>
                    <a:schemeClr val="tx1">
                      <a:lumMod val="85000"/>
                      <a:lumOff val="15000"/>
                    </a:schemeClr>
                  </a:solidFill>
                </a:rPr>
                <a:t> </a:t>
              </a:r>
              <a:r>
                <a:rPr lang="en-US" sz="2000" dirty="0" err="1">
                  <a:solidFill>
                    <a:schemeClr val="tx1">
                      <a:lumMod val="85000"/>
                      <a:lumOff val="15000"/>
                    </a:schemeClr>
                  </a:solidFill>
                </a:rPr>
                <a:t>mức</a:t>
              </a:r>
              <a:r>
                <a:rPr lang="en-US" sz="2000" dirty="0">
                  <a:solidFill>
                    <a:schemeClr val="tx1">
                      <a:lumMod val="85000"/>
                      <a:lumOff val="15000"/>
                    </a:schemeClr>
                  </a:solidFill>
                </a:rPr>
                <a:t> </a:t>
              </a:r>
              <a:r>
                <a:rPr lang="en-US" sz="2000" dirty="0" err="1">
                  <a:solidFill>
                    <a:schemeClr val="tx1">
                      <a:lumMod val="85000"/>
                      <a:lumOff val="15000"/>
                    </a:schemeClr>
                  </a:solidFill>
                </a:rPr>
                <a:t>phản</a:t>
              </a:r>
              <a:r>
                <a:rPr lang="en-US" sz="2000" dirty="0">
                  <a:solidFill>
                    <a:schemeClr val="tx1">
                      <a:lumMod val="85000"/>
                      <a:lumOff val="15000"/>
                    </a:schemeClr>
                  </a:solidFill>
                </a:rPr>
                <a:t> </a:t>
              </a:r>
              <a:r>
                <a:rPr lang="en-US" sz="2000" dirty="0" err="1">
                  <a:solidFill>
                    <a:schemeClr val="tx1">
                      <a:lumMod val="85000"/>
                      <a:lumOff val="15000"/>
                    </a:schemeClr>
                  </a:solidFill>
                </a:rPr>
                <a:t>ứng</a:t>
              </a:r>
              <a:r>
                <a:rPr lang="en-US" sz="2000" dirty="0">
                  <a:solidFill>
                    <a:schemeClr val="tx1">
                      <a:lumMod val="85000"/>
                      <a:lumOff val="15000"/>
                    </a:schemeClr>
                  </a:solidFill>
                </a:rPr>
                <a:t> </a:t>
              </a:r>
              <a:r>
                <a:rPr lang="en-US" sz="2000" dirty="0" err="1">
                  <a:solidFill>
                    <a:schemeClr val="tx1">
                      <a:lumMod val="85000"/>
                      <a:lumOff val="15000"/>
                    </a:schemeClr>
                  </a:solidFill>
                </a:rPr>
                <a:t>rộng</a:t>
              </a:r>
              <a:endParaRPr lang="en-US" sz="2000" dirty="0">
                <a:solidFill>
                  <a:schemeClr val="tx1">
                    <a:lumMod val="85000"/>
                    <a:lumOff val="15000"/>
                  </a:schemeClr>
                </a:solidFill>
              </a:endParaRPr>
            </a:p>
          </p:txBody>
        </p:sp>
        <p:sp>
          <p:nvSpPr>
            <p:cNvPr id="76" name="TextBox 75"/>
            <p:cNvSpPr txBox="1"/>
            <p:nvPr/>
          </p:nvSpPr>
          <p:spPr>
            <a:xfrm>
              <a:off x="4991982" y="4941840"/>
              <a:ext cx="2435776" cy="654533"/>
            </a:xfrm>
            <a:prstGeom prst="rect">
              <a:avLst/>
            </a:prstGeom>
            <a:noFill/>
          </p:spPr>
          <p:txBody>
            <a:bodyPr wrap="square" rtlCol="0">
              <a:spAutoFit/>
            </a:bodyPr>
            <a:lstStyle/>
            <a:p>
              <a:pPr algn="ctr"/>
              <a:r>
                <a:rPr lang="en-US" sz="2000" dirty="0" err="1">
                  <a:solidFill>
                    <a:schemeClr val="tx1">
                      <a:lumMod val="85000"/>
                      <a:lumOff val="15000"/>
                    </a:schemeClr>
                  </a:solidFill>
                </a:rPr>
                <a:t>Biện</a:t>
              </a:r>
              <a:r>
                <a:rPr lang="en-US" sz="2000" dirty="0">
                  <a:solidFill>
                    <a:schemeClr val="tx1">
                      <a:lumMod val="85000"/>
                      <a:lumOff val="15000"/>
                    </a:schemeClr>
                  </a:solidFill>
                </a:rPr>
                <a:t> </a:t>
              </a:r>
              <a:r>
                <a:rPr lang="en-US" sz="2000" dirty="0" err="1">
                  <a:solidFill>
                    <a:schemeClr val="tx1">
                      <a:lumMod val="85000"/>
                      <a:lumOff val="15000"/>
                    </a:schemeClr>
                  </a:solidFill>
                </a:rPr>
                <a:t>pháp</a:t>
              </a:r>
              <a:r>
                <a:rPr lang="en-US" sz="2000" dirty="0">
                  <a:solidFill>
                    <a:schemeClr val="tx1">
                      <a:lumMod val="85000"/>
                      <a:lumOff val="15000"/>
                    </a:schemeClr>
                  </a:solidFill>
                </a:rPr>
                <a:t>, </a:t>
              </a:r>
              <a:r>
                <a:rPr lang="en-US" sz="2000" dirty="0" err="1">
                  <a:solidFill>
                    <a:schemeClr val="tx1">
                      <a:lumMod val="85000"/>
                      <a:lumOff val="15000"/>
                    </a:schemeClr>
                  </a:solidFill>
                </a:rPr>
                <a:t>kĩ</a:t>
              </a:r>
              <a:r>
                <a:rPr lang="en-US" sz="2000" dirty="0">
                  <a:solidFill>
                    <a:schemeClr val="tx1">
                      <a:lumMod val="85000"/>
                      <a:lumOff val="15000"/>
                    </a:schemeClr>
                  </a:solidFill>
                </a:rPr>
                <a:t> </a:t>
              </a:r>
              <a:r>
                <a:rPr lang="en-US" sz="2000" dirty="0" err="1">
                  <a:solidFill>
                    <a:schemeClr val="tx1">
                      <a:lumMod val="85000"/>
                      <a:lumOff val="15000"/>
                    </a:schemeClr>
                  </a:solidFill>
                </a:rPr>
                <a:t>thuật</a:t>
              </a:r>
              <a:r>
                <a:rPr lang="en-US" sz="2000" dirty="0">
                  <a:solidFill>
                    <a:schemeClr val="tx1">
                      <a:lumMod val="85000"/>
                      <a:lumOff val="15000"/>
                    </a:schemeClr>
                  </a:solidFill>
                </a:rPr>
                <a:t> </a:t>
              </a:r>
              <a:r>
                <a:rPr lang="en-US" sz="2000" dirty="0" err="1">
                  <a:solidFill>
                    <a:schemeClr val="tx1">
                      <a:lumMod val="85000"/>
                      <a:lumOff val="15000"/>
                    </a:schemeClr>
                  </a:solidFill>
                </a:rPr>
                <a:t>chăm</a:t>
              </a:r>
              <a:r>
                <a:rPr lang="en-US" sz="2000" dirty="0">
                  <a:solidFill>
                    <a:schemeClr val="tx1">
                      <a:lumMod val="85000"/>
                      <a:lumOff val="15000"/>
                    </a:schemeClr>
                  </a:solidFill>
                </a:rPr>
                <a:t> </a:t>
              </a:r>
              <a:r>
                <a:rPr lang="en-US" sz="2000" dirty="0" err="1">
                  <a:solidFill>
                    <a:schemeClr val="tx1">
                      <a:lumMod val="85000"/>
                      <a:lumOff val="15000"/>
                    </a:schemeClr>
                  </a:solidFill>
                </a:rPr>
                <a:t>sóc</a:t>
              </a:r>
              <a:r>
                <a:rPr lang="en-US" sz="2000" dirty="0">
                  <a:solidFill>
                    <a:schemeClr val="tx1">
                      <a:lumMod val="85000"/>
                      <a:lumOff val="15000"/>
                    </a:schemeClr>
                  </a:solidFill>
                </a:rPr>
                <a:t> </a:t>
              </a:r>
              <a:r>
                <a:rPr lang="en-US" sz="2000" dirty="0" err="1">
                  <a:solidFill>
                    <a:schemeClr val="tx1">
                      <a:lumMod val="85000"/>
                      <a:lumOff val="15000"/>
                    </a:schemeClr>
                  </a:solidFill>
                </a:rPr>
                <a:t>tốt</a:t>
              </a:r>
              <a:endParaRPr lang="en-US" sz="2000" dirty="0">
                <a:solidFill>
                  <a:schemeClr val="tx1">
                    <a:lumMod val="85000"/>
                    <a:lumOff val="15000"/>
                  </a:schemeClr>
                </a:solidFill>
              </a:endParaRPr>
            </a:p>
          </p:txBody>
        </p:sp>
        <p:sp>
          <p:nvSpPr>
            <p:cNvPr id="77" name="TextBox 76"/>
            <p:cNvSpPr txBox="1"/>
            <p:nvPr/>
          </p:nvSpPr>
          <p:spPr>
            <a:xfrm>
              <a:off x="8914734" y="5091881"/>
              <a:ext cx="1993241" cy="369332"/>
            </a:xfrm>
            <a:prstGeom prst="rect">
              <a:avLst/>
            </a:prstGeom>
            <a:noFill/>
          </p:spPr>
          <p:txBody>
            <a:bodyPr wrap="square" rtlCol="0">
              <a:spAutoFit/>
            </a:bodyPr>
            <a:lstStyle/>
            <a:p>
              <a:pPr algn="ctr"/>
              <a:r>
                <a:rPr lang="en-US" sz="2000" dirty="0" err="1">
                  <a:solidFill>
                    <a:schemeClr val="tx1">
                      <a:lumMod val="85000"/>
                      <a:lumOff val="15000"/>
                    </a:schemeClr>
                  </a:solidFill>
                </a:rPr>
                <a:t>Năng</a:t>
              </a:r>
              <a:r>
                <a:rPr lang="en-US" sz="2000" dirty="0">
                  <a:solidFill>
                    <a:schemeClr val="tx1">
                      <a:lumMod val="85000"/>
                      <a:lumOff val="15000"/>
                    </a:schemeClr>
                  </a:solidFill>
                </a:rPr>
                <a:t> </a:t>
              </a:r>
              <a:r>
                <a:rPr lang="en-US" sz="2000" dirty="0" err="1">
                  <a:solidFill>
                    <a:schemeClr val="tx1">
                      <a:lumMod val="85000"/>
                      <a:lumOff val="15000"/>
                    </a:schemeClr>
                  </a:solidFill>
                </a:rPr>
                <a:t>suất</a:t>
              </a:r>
              <a:r>
                <a:rPr lang="en-US" sz="2000" dirty="0">
                  <a:solidFill>
                    <a:schemeClr val="tx1">
                      <a:lumMod val="85000"/>
                      <a:lumOff val="15000"/>
                    </a:schemeClr>
                  </a:solidFill>
                </a:rPr>
                <a:t> </a:t>
              </a:r>
              <a:r>
                <a:rPr lang="en-US" sz="2000" dirty="0" err="1">
                  <a:solidFill>
                    <a:schemeClr val="tx1">
                      <a:lumMod val="85000"/>
                      <a:lumOff val="15000"/>
                    </a:schemeClr>
                  </a:solidFill>
                </a:rPr>
                <a:t>cao</a:t>
              </a:r>
              <a:endParaRPr lang="en-US" sz="2000" dirty="0">
                <a:solidFill>
                  <a:schemeClr val="tx1">
                    <a:lumMod val="85000"/>
                    <a:lumOff val="15000"/>
                  </a:schemeClr>
                </a:solidFill>
              </a:endParaRPr>
            </a:p>
          </p:txBody>
        </p:sp>
        <p:sp>
          <p:nvSpPr>
            <p:cNvPr id="18" name="TextBox 17"/>
            <p:cNvSpPr txBox="1"/>
            <p:nvPr/>
          </p:nvSpPr>
          <p:spPr>
            <a:xfrm>
              <a:off x="7625180" y="4541730"/>
              <a:ext cx="2344579" cy="1446550"/>
            </a:xfrm>
            <a:prstGeom prst="rect">
              <a:avLst/>
            </a:prstGeom>
            <a:noFill/>
          </p:spPr>
          <p:txBody>
            <a:bodyPr wrap="square" rtlCol="0">
              <a:spAutoFit/>
            </a:bodyPr>
            <a:lstStyle/>
            <a:p>
              <a:r>
                <a:rPr lang="en-US" sz="9600" b="1" dirty="0">
                  <a:solidFill>
                    <a:srgbClr val="E9B71E"/>
                  </a:solidFill>
                </a:rPr>
                <a:t>=</a:t>
              </a:r>
            </a:p>
          </p:txBody>
        </p:sp>
        <p:sp>
          <p:nvSpPr>
            <p:cNvPr id="78" name="TextBox 77"/>
            <p:cNvSpPr txBox="1"/>
            <p:nvPr/>
          </p:nvSpPr>
          <p:spPr>
            <a:xfrm>
              <a:off x="3917496" y="4553272"/>
              <a:ext cx="2344579" cy="1446550"/>
            </a:xfrm>
            <a:prstGeom prst="rect">
              <a:avLst/>
            </a:prstGeom>
            <a:noFill/>
          </p:spPr>
          <p:txBody>
            <a:bodyPr wrap="square" rtlCol="0">
              <a:spAutoFit/>
            </a:bodyPr>
            <a:lstStyle/>
            <a:p>
              <a:r>
                <a:rPr lang="en-US" sz="9600" b="1" dirty="0">
                  <a:solidFill>
                    <a:srgbClr val="7EC446"/>
                  </a:solidFill>
                </a:rPr>
                <a:t>+</a:t>
              </a:r>
            </a:p>
          </p:txBody>
        </p:sp>
        <p:sp>
          <p:nvSpPr>
            <p:cNvPr id="19" name="TextBox 18"/>
            <p:cNvSpPr txBox="1"/>
            <p:nvPr/>
          </p:nvSpPr>
          <p:spPr>
            <a:xfrm>
              <a:off x="2126080" y="5992104"/>
              <a:ext cx="9177011" cy="426870"/>
            </a:xfrm>
            <a:prstGeom prst="rect">
              <a:avLst/>
            </a:prstGeom>
            <a:noFill/>
          </p:spPr>
          <p:txBody>
            <a:bodyPr wrap="square" rtlCol="0">
              <a:spAutoFit/>
            </a:bodyPr>
            <a:lstStyle/>
            <a:p>
              <a:r>
                <a:rPr lang="en-US" sz="2400" b="1" dirty="0" err="1"/>
                <a:t>Hình</a:t>
              </a:r>
              <a:r>
                <a:rPr lang="en-US" sz="2400" b="1" dirty="0"/>
                <a:t> 10.5. </a:t>
              </a:r>
              <a:r>
                <a:rPr lang="en-US" sz="2400" i="1" dirty="0" err="1"/>
                <a:t>Mối</a:t>
              </a:r>
              <a:r>
                <a:rPr lang="en-US" sz="2400" i="1" dirty="0"/>
                <a:t> </a:t>
              </a:r>
              <a:r>
                <a:rPr lang="en-US" sz="2400" i="1" dirty="0" err="1"/>
                <a:t>quan</a:t>
              </a:r>
              <a:r>
                <a:rPr lang="en-US" sz="2400" i="1" dirty="0"/>
                <a:t> </a:t>
              </a:r>
              <a:r>
                <a:rPr lang="en-US" sz="2400" i="1" dirty="0" err="1"/>
                <a:t>hệ</a:t>
              </a:r>
              <a:r>
                <a:rPr lang="en-US" sz="2400" i="1" dirty="0"/>
                <a:t> </a:t>
              </a:r>
              <a:r>
                <a:rPr lang="en-US" sz="2400" i="1" dirty="0" err="1"/>
                <a:t>giữa</a:t>
              </a:r>
              <a:r>
                <a:rPr lang="en-US" sz="2400" i="1" dirty="0"/>
                <a:t> </a:t>
              </a:r>
              <a:r>
                <a:rPr lang="en-US" sz="2400" i="1" dirty="0" err="1"/>
                <a:t>kiểu</a:t>
              </a:r>
              <a:r>
                <a:rPr lang="en-US" sz="2400" i="1" dirty="0"/>
                <a:t> gene, </a:t>
              </a:r>
              <a:r>
                <a:rPr lang="en-US" sz="2400" i="1" dirty="0" err="1"/>
                <a:t>môi</a:t>
              </a:r>
              <a:r>
                <a:rPr lang="en-US" sz="2400" i="1" dirty="0"/>
                <a:t> </a:t>
              </a:r>
              <a:r>
                <a:rPr lang="en-US" sz="2400" i="1" dirty="0" err="1"/>
                <a:t>trường</a:t>
              </a:r>
              <a:r>
                <a:rPr lang="en-US" sz="2400" i="1" dirty="0"/>
                <a:t> </a:t>
              </a:r>
              <a:r>
                <a:rPr lang="en-US" sz="2400" i="1" dirty="0" err="1"/>
                <a:t>và</a:t>
              </a:r>
              <a:r>
                <a:rPr lang="en-US" sz="2400" i="1" dirty="0"/>
                <a:t> </a:t>
              </a:r>
              <a:r>
                <a:rPr lang="en-US" sz="2400" i="1" dirty="0" err="1"/>
                <a:t>kiểu</a:t>
              </a:r>
              <a:r>
                <a:rPr lang="en-US" sz="2400" i="1" dirty="0"/>
                <a:t> </a:t>
              </a:r>
              <a:r>
                <a:rPr lang="en-US" sz="2400" i="1" dirty="0" err="1"/>
                <a:t>hình</a:t>
              </a:r>
              <a:endParaRPr lang="en-US" sz="2400" b="1" dirty="0"/>
            </a:p>
          </p:txBody>
        </p:sp>
      </p:grpSp>
      <p:sp>
        <p:nvSpPr>
          <p:cNvPr id="41"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III. ỨNG DỤNG THỰC TIỄN CỦA MỨC PHẢN ỨNG</a:t>
            </a:r>
            <a:endParaRPr lang="ru-RU" sz="3200" dirty="0">
              <a:gradFill>
                <a:gsLst>
                  <a:gs pos="0">
                    <a:srgbClr val="008EDC"/>
                  </a:gs>
                  <a:gs pos="100000">
                    <a:srgbClr val="D30F64"/>
                  </a:gs>
                </a:gsLst>
                <a:lin ang="0" scaled="1"/>
              </a:gradFill>
            </a:endParaRPr>
          </a:p>
        </p:txBody>
      </p:sp>
      <p:sp>
        <p:nvSpPr>
          <p:cNvPr id="42"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44"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3705751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Picture 4" descr="Simple Shape Backgrounds presentation slide design_0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2" t="50717" r="89228" b="2159"/>
          <a:stretch/>
        </p:blipFill>
        <p:spPr bwMode="auto">
          <a:xfrm>
            <a:off x="11512388" y="4614539"/>
            <a:ext cx="1359224" cy="32374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mple Shape Backgrounds presentation slide design_0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4541" r="12989" b="81954"/>
          <a:stretch/>
        </p:blipFill>
        <p:spPr bwMode="auto">
          <a:xfrm>
            <a:off x="7034752" y="0"/>
            <a:ext cx="2114550" cy="955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2642" y="4432874"/>
            <a:ext cx="11086218" cy="1477328"/>
          </a:xfrm>
          <a:prstGeom prst="rect">
            <a:avLst/>
          </a:prstGeom>
          <a:solidFill>
            <a:schemeClr val="accent1">
              <a:lumMod val="40000"/>
              <a:lumOff val="60000"/>
            </a:schemeClr>
          </a:solidFill>
        </p:spPr>
        <p:txBody>
          <a:bodyPr wrap="square">
            <a:spAutoFit/>
          </a:bodyPr>
          <a:lstStyle/>
          <a:p>
            <a:pPr>
              <a:lnSpc>
                <a:spcPct val="150000"/>
              </a:lnSpc>
            </a:pPr>
            <a:r>
              <a:rPr lang="en-US" sz="3000" b="1" i="1" dirty="0" err="1">
                <a:solidFill>
                  <a:srgbClr val="000000"/>
                </a:solidFill>
                <a:latin typeface="+mj-lt"/>
                <a:cs typeface="Times" panose="02020603050405020304" pitchFamily="18" charset="0"/>
              </a:rPr>
              <a:t>Trong</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sản</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xuất</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nông</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nghiệp</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yếu</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tố</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quyết</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định</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năng</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suất</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tối</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đa</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của</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một</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kiểu</a:t>
            </a:r>
            <a:r>
              <a:rPr lang="en-US" sz="3000" b="1" i="1" dirty="0">
                <a:solidFill>
                  <a:srgbClr val="000000"/>
                </a:solidFill>
                <a:latin typeface="+mj-lt"/>
                <a:cs typeface="Times" panose="02020603050405020304" pitchFamily="18" charset="0"/>
              </a:rPr>
              <a:t> gene </a:t>
            </a:r>
            <a:r>
              <a:rPr lang="en-US" sz="3000" b="1" i="1" dirty="0" err="1">
                <a:solidFill>
                  <a:srgbClr val="000000"/>
                </a:solidFill>
                <a:latin typeface="+mj-lt"/>
                <a:cs typeface="Times" panose="02020603050405020304" pitchFamily="18" charset="0"/>
              </a:rPr>
              <a:t>là</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biện</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pháp</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kĩ</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thuật</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chăm</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sóc</a:t>
            </a:r>
            <a:r>
              <a:rPr lang="en-US" sz="3000" b="1" i="1" dirty="0">
                <a:solidFill>
                  <a:srgbClr val="000000"/>
                </a:solidFill>
                <a:latin typeface="+mj-lt"/>
                <a:cs typeface="Times" panose="02020603050405020304" pitchFamily="18" charset="0"/>
              </a:rPr>
              <a:t> </a:t>
            </a:r>
            <a:r>
              <a:rPr lang="en-US" sz="3000" b="1" i="1" dirty="0" err="1">
                <a:solidFill>
                  <a:srgbClr val="000000"/>
                </a:solidFill>
                <a:latin typeface="+mj-lt"/>
                <a:cs typeface="Times" panose="02020603050405020304" pitchFamily="18" charset="0"/>
              </a:rPr>
              <a:t>tốt</a:t>
            </a:r>
            <a:endParaRPr lang="en-US" sz="3000" b="1" i="1" dirty="0">
              <a:latin typeface="+mj-lt"/>
              <a:cs typeface="Times" panose="02020603050405020304" pitchFamily="18" charset="0"/>
            </a:endParaRPr>
          </a:p>
        </p:txBody>
      </p:sp>
      <p:grpSp>
        <p:nvGrpSpPr>
          <p:cNvPr id="41" name="Group 40"/>
          <p:cNvGrpSpPr/>
          <p:nvPr/>
        </p:nvGrpSpPr>
        <p:grpSpPr>
          <a:xfrm>
            <a:off x="297630" y="1432780"/>
            <a:ext cx="11556241" cy="2515268"/>
            <a:chOff x="1039282" y="3716110"/>
            <a:chExt cx="10230931" cy="2226808"/>
          </a:xfrm>
        </p:grpSpPr>
        <p:grpSp>
          <p:nvGrpSpPr>
            <p:cNvPr id="42" name="Group 41"/>
            <p:cNvGrpSpPr/>
            <p:nvPr/>
          </p:nvGrpSpPr>
          <p:grpSpPr>
            <a:xfrm>
              <a:off x="4737693" y="3716110"/>
              <a:ext cx="2834109" cy="2024508"/>
              <a:chOff x="5777252" y="1650950"/>
              <a:chExt cx="2294792" cy="1639254"/>
            </a:xfrm>
          </p:grpSpPr>
          <p:sp>
            <p:nvSpPr>
              <p:cNvPr id="91" name="Oval 90"/>
              <p:cNvSpPr/>
              <p:nvPr/>
            </p:nvSpPr>
            <p:spPr>
              <a:xfrm>
                <a:off x="6523892" y="1650950"/>
                <a:ext cx="800100" cy="800100"/>
              </a:xfrm>
              <a:prstGeom prst="ellipse">
                <a:avLst/>
              </a:prstGeom>
              <a:solidFill>
                <a:srgbClr val="ACC338"/>
              </a:solidFill>
              <a:ln w="12700" cap="flat">
                <a:solidFill>
                  <a:srgbClr val="ACC338"/>
                </a:solidFill>
                <a:prstDash val="solid"/>
                <a:miter/>
              </a:ln>
            </p:spPr>
            <p:txBody>
              <a:bodyPr rtlCol="0" anchor="ctr"/>
              <a:lstStyle/>
              <a:p>
                <a:pPr algn="l"/>
                <a:endParaRPr lang="en-US" sz="2000" dirty="0"/>
              </a:p>
            </p:txBody>
          </p:sp>
          <p:sp>
            <p:nvSpPr>
              <p:cNvPr id="92" name="Rounded Rectangle 91"/>
              <p:cNvSpPr/>
              <p:nvPr/>
            </p:nvSpPr>
            <p:spPr>
              <a:xfrm>
                <a:off x="5777252" y="2608415"/>
                <a:ext cx="2294792" cy="597877"/>
              </a:xfrm>
              <a:prstGeom prst="roundRect">
                <a:avLst>
                  <a:gd name="adj" fmla="val 50000"/>
                </a:avLst>
              </a:prstGeom>
              <a:solidFill>
                <a:schemeClr val="bg1"/>
              </a:solidFill>
              <a:ln w="38100" cap="flat">
                <a:solidFill>
                  <a:srgbClr val="ACC338"/>
                </a:solidFill>
                <a:prstDash val="solid"/>
                <a:miter/>
              </a:ln>
            </p:spPr>
            <p:txBody>
              <a:bodyPr rtlCol="0" anchor="ctr"/>
              <a:lstStyle/>
              <a:p>
                <a:pPr algn="l"/>
                <a:endParaRPr lang="en-US" sz="2000" dirty="0"/>
              </a:p>
            </p:txBody>
          </p:sp>
          <p:sp>
            <p:nvSpPr>
              <p:cNvPr id="93" name="Arc 92"/>
              <p:cNvSpPr/>
              <p:nvPr/>
            </p:nvSpPr>
            <p:spPr>
              <a:xfrm rot="735658">
                <a:off x="6590669" y="1713851"/>
                <a:ext cx="667090" cy="695421"/>
              </a:xfrm>
              <a:prstGeom prst="arc">
                <a:avLst>
                  <a:gd name="adj1" fmla="val 17747992"/>
                  <a:gd name="adj2" fmla="val 973330"/>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94" name="Arc 93"/>
              <p:cNvSpPr/>
              <p:nvPr/>
            </p:nvSpPr>
            <p:spPr>
              <a:xfrm rot="6854747">
                <a:off x="6590396" y="1703290"/>
                <a:ext cx="667090" cy="695421"/>
              </a:xfrm>
              <a:prstGeom prst="arc">
                <a:avLst>
                  <a:gd name="adj1" fmla="val 18625631"/>
                  <a:gd name="adj2" fmla="val 1898108"/>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95" name="Oval 94"/>
              <p:cNvSpPr/>
              <p:nvPr/>
            </p:nvSpPr>
            <p:spPr>
              <a:xfrm>
                <a:off x="7324698" y="2451050"/>
                <a:ext cx="293306" cy="313868"/>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sp>
            <p:nvSpPr>
              <p:cNvPr id="96" name="Oval 95"/>
              <p:cNvSpPr/>
              <p:nvPr/>
            </p:nvSpPr>
            <p:spPr>
              <a:xfrm>
                <a:off x="6137996" y="3122380"/>
                <a:ext cx="156830" cy="167824"/>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grpSp>
        <p:grpSp>
          <p:nvGrpSpPr>
            <p:cNvPr id="44" name="Group 43"/>
            <p:cNvGrpSpPr/>
            <p:nvPr/>
          </p:nvGrpSpPr>
          <p:grpSpPr>
            <a:xfrm>
              <a:off x="1039282" y="3718083"/>
              <a:ext cx="2834109" cy="2024508"/>
              <a:chOff x="5777252" y="1650950"/>
              <a:chExt cx="2294792" cy="1639254"/>
            </a:xfrm>
          </p:grpSpPr>
          <p:sp>
            <p:nvSpPr>
              <p:cNvPr id="85" name="Oval 84"/>
              <p:cNvSpPr/>
              <p:nvPr/>
            </p:nvSpPr>
            <p:spPr>
              <a:xfrm>
                <a:off x="6523892" y="1650950"/>
                <a:ext cx="800100" cy="800100"/>
              </a:xfrm>
              <a:prstGeom prst="ellipse">
                <a:avLst/>
              </a:prstGeom>
              <a:solidFill>
                <a:srgbClr val="7EC446"/>
              </a:solidFill>
              <a:ln w="12700" cap="flat">
                <a:solidFill>
                  <a:srgbClr val="7EC446"/>
                </a:solidFill>
                <a:prstDash val="solid"/>
                <a:miter/>
              </a:ln>
            </p:spPr>
            <p:txBody>
              <a:bodyPr rtlCol="0" anchor="ctr"/>
              <a:lstStyle/>
              <a:p>
                <a:pPr algn="l"/>
                <a:endParaRPr lang="en-US" sz="2000" dirty="0"/>
              </a:p>
            </p:txBody>
          </p:sp>
          <p:sp>
            <p:nvSpPr>
              <p:cNvPr id="86" name="Rounded Rectangle 85"/>
              <p:cNvSpPr/>
              <p:nvPr/>
            </p:nvSpPr>
            <p:spPr>
              <a:xfrm>
                <a:off x="5777252" y="2608415"/>
                <a:ext cx="2294792" cy="597877"/>
              </a:xfrm>
              <a:prstGeom prst="roundRect">
                <a:avLst>
                  <a:gd name="adj" fmla="val 50000"/>
                </a:avLst>
              </a:prstGeom>
              <a:noFill/>
              <a:ln w="38100" cap="flat">
                <a:solidFill>
                  <a:srgbClr val="7EC446"/>
                </a:solidFill>
                <a:prstDash val="solid"/>
                <a:miter/>
              </a:ln>
            </p:spPr>
            <p:txBody>
              <a:bodyPr rtlCol="0" anchor="ctr"/>
              <a:lstStyle/>
              <a:p>
                <a:pPr algn="l"/>
                <a:endParaRPr lang="en-US" sz="2000" dirty="0"/>
              </a:p>
            </p:txBody>
          </p:sp>
          <p:sp>
            <p:nvSpPr>
              <p:cNvPr id="87" name="Arc 86"/>
              <p:cNvSpPr/>
              <p:nvPr/>
            </p:nvSpPr>
            <p:spPr>
              <a:xfrm rot="735658">
                <a:off x="6590669" y="1713851"/>
                <a:ext cx="667090" cy="695421"/>
              </a:xfrm>
              <a:prstGeom prst="arc">
                <a:avLst>
                  <a:gd name="adj1" fmla="val 17747992"/>
                  <a:gd name="adj2" fmla="val 973330"/>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88" name="Arc 87"/>
              <p:cNvSpPr/>
              <p:nvPr/>
            </p:nvSpPr>
            <p:spPr>
              <a:xfrm rot="6854747">
                <a:off x="6590396" y="1703290"/>
                <a:ext cx="667090" cy="695421"/>
              </a:xfrm>
              <a:prstGeom prst="arc">
                <a:avLst>
                  <a:gd name="adj1" fmla="val 18625631"/>
                  <a:gd name="adj2" fmla="val 1898108"/>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89" name="Oval 88"/>
              <p:cNvSpPr/>
              <p:nvPr/>
            </p:nvSpPr>
            <p:spPr>
              <a:xfrm>
                <a:off x="7324698" y="2451050"/>
                <a:ext cx="293306" cy="313868"/>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sp>
            <p:nvSpPr>
              <p:cNvPr id="90" name="Oval 89"/>
              <p:cNvSpPr/>
              <p:nvPr/>
            </p:nvSpPr>
            <p:spPr>
              <a:xfrm>
                <a:off x="6137996" y="3122380"/>
                <a:ext cx="156830" cy="167824"/>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grpSp>
        <p:grpSp>
          <p:nvGrpSpPr>
            <p:cNvPr id="45" name="Group 44"/>
            <p:cNvGrpSpPr/>
            <p:nvPr/>
          </p:nvGrpSpPr>
          <p:grpSpPr>
            <a:xfrm>
              <a:off x="8436104" y="3718083"/>
              <a:ext cx="2834109" cy="2024508"/>
              <a:chOff x="5777252" y="1650950"/>
              <a:chExt cx="2294792" cy="1639254"/>
            </a:xfrm>
          </p:grpSpPr>
          <p:sp>
            <p:nvSpPr>
              <p:cNvPr id="79" name="Oval 78"/>
              <p:cNvSpPr/>
              <p:nvPr/>
            </p:nvSpPr>
            <p:spPr>
              <a:xfrm>
                <a:off x="6523892" y="1650950"/>
                <a:ext cx="800100" cy="800100"/>
              </a:xfrm>
              <a:prstGeom prst="ellipse">
                <a:avLst/>
              </a:prstGeom>
              <a:solidFill>
                <a:srgbClr val="E9B71E"/>
              </a:solidFill>
              <a:ln w="12700" cap="flat">
                <a:solidFill>
                  <a:srgbClr val="E9B71E"/>
                </a:solidFill>
                <a:prstDash val="solid"/>
                <a:miter/>
              </a:ln>
            </p:spPr>
            <p:txBody>
              <a:bodyPr rtlCol="0" anchor="ctr"/>
              <a:lstStyle/>
              <a:p>
                <a:pPr algn="l"/>
                <a:endParaRPr lang="en-US" sz="2000" dirty="0"/>
              </a:p>
            </p:txBody>
          </p:sp>
          <p:sp>
            <p:nvSpPr>
              <p:cNvPr id="80" name="Rounded Rectangle 79"/>
              <p:cNvSpPr/>
              <p:nvPr/>
            </p:nvSpPr>
            <p:spPr>
              <a:xfrm>
                <a:off x="5777252" y="2608415"/>
                <a:ext cx="2294792" cy="597877"/>
              </a:xfrm>
              <a:prstGeom prst="roundRect">
                <a:avLst>
                  <a:gd name="adj" fmla="val 50000"/>
                </a:avLst>
              </a:prstGeom>
              <a:noFill/>
              <a:ln w="38100" cap="flat">
                <a:solidFill>
                  <a:srgbClr val="E9B71E"/>
                </a:solidFill>
                <a:prstDash val="solid"/>
                <a:miter/>
              </a:ln>
            </p:spPr>
            <p:txBody>
              <a:bodyPr rtlCol="0" anchor="ctr"/>
              <a:lstStyle/>
              <a:p>
                <a:pPr algn="l"/>
                <a:endParaRPr lang="en-US" sz="2000" dirty="0"/>
              </a:p>
            </p:txBody>
          </p:sp>
          <p:sp>
            <p:nvSpPr>
              <p:cNvPr id="81" name="Arc 80"/>
              <p:cNvSpPr/>
              <p:nvPr/>
            </p:nvSpPr>
            <p:spPr>
              <a:xfrm rot="735658">
                <a:off x="6590669" y="1713851"/>
                <a:ext cx="667090" cy="695421"/>
              </a:xfrm>
              <a:prstGeom prst="arc">
                <a:avLst>
                  <a:gd name="adj1" fmla="val 17747992"/>
                  <a:gd name="adj2" fmla="val 973330"/>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82" name="Arc 81"/>
              <p:cNvSpPr/>
              <p:nvPr/>
            </p:nvSpPr>
            <p:spPr>
              <a:xfrm rot="6854747">
                <a:off x="6590396" y="1703290"/>
                <a:ext cx="667090" cy="695421"/>
              </a:xfrm>
              <a:prstGeom prst="arc">
                <a:avLst>
                  <a:gd name="adj1" fmla="val 18625631"/>
                  <a:gd name="adj2" fmla="val 1898108"/>
                </a:avLst>
              </a:prstGeom>
              <a:ln w="571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83" name="Oval 82"/>
              <p:cNvSpPr/>
              <p:nvPr/>
            </p:nvSpPr>
            <p:spPr>
              <a:xfrm>
                <a:off x="7324698" y="2451050"/>
                <a:ext cx="293306" cy="313868"/>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sp>
            <p:nvSpPr>
              <p:cNvPr id="84" name="Oval 83"/>
              <p:cNvSpPr/>
              <p:nvPr/>
            </p:nvSpPr>
            <p:spPr>
              <a:xfrm>
                <a:off x="6137996" y="3122380"/>
                <a:ext cx="156830" cy="167824"/>
              </a:xfrm>
              <a:prstGeom prst="ellipse">
                <a:avLst/>
              </a:prstGeom>
              <a:solidFill>
                <a:schemeClr val="bg1"/>
              </a:solidFill>
              <a:ln w="12700" cap="flat">
                <a:solidFill>
                  <a:schemeClr val="bg1"/>
                </a:solidFill>
                <a:prstDash val="solid"/>
                <a:miter/>
              </a:ln>
            </p:spPr>
            <p:txBody>
              <a:bodyPr rtlCol="0" anchor="ctr"/>
              <a:lstStyle/>
              <a:p>
                <a:pPr algn="l"/>
                <a:endParaRPr lang="en-US" sz="2000" dirty="0"/>
              </a:p>
            </p:txBody>
          </p:sp>
        </p:grpSp>
        <p:sp>
          <p:nvSpPr>
            <p:cNvPr id="46" name="TextBox 45"/>
            <p:cNvSpPr txBox="1"/>
            <p:nvPr/>
          </p:nvSpPr>
          <p:spPr>
            <a:xfrm>
              <a:off x="2105392" y="3887013"/>
              <a:ext cx="1026132" cy="646331"/>
            </a:xfrm>
            <a:prstGeom prst="rect">
              <a:avLst/>
            </a:prstGeom>
            <a:noFill/>
          </p:spPr>
          <p:txBody>
            <a:bodyPr wrap="square" rtlCol="0">
              <a:spAutoFit/>
            </a:bodyPr>
            <a:lstStyle/>
            <a:p>
              <a:r>
                <a:rPr lang="en-US" sz="2000" b="1" dirty="0" err="1">
                  <a:solidFill>
                    <a:schemeClr val="tx1">
                      <a:lumMod val="85000"/>
                      <a:lumOff val="15000"/>
                    </a:schemeClr>
                  </a:solidFill>
                </a:rPr>
                <a:t>Kiểu</a:t>
              </a:r>
              <a:r>
                <a:rPr lang="en-US" sz="2000" b="1" dirty="0">
                  <a:solidFill>
                    <a:schemeClr val="tx1">
                      <a:lumMod val="85000"/>
                      <a:lumOff val="15000"/>
                    </a:schemeClr>
                  </a:solidFill>
                </a:rPr>
                <a:t> gene</a:t>
              </a:r>
            </a:p>
          </p:txBody>
        </p:sp>
        <p:sp>
          <p:nvSpPr>
            <p:cNvPr id="47" name="TextBox 46"/>
            <p:cNvSpPr txBox="1"/>
            <p:nvPr/>
          </p:nvSpPr>
          <p:spPr>
            <a:xfrm>
              <a:off x="5640808" y="3875941"/>
              <a:ext cx="1026132" cy="646331"/>
            </a:xfrm>
            <a:prstGeom prst="rect">
              <a:avLst/>
            </a:prstGeom>
            <a:noFill/>
          </p:spPr>
          <p:txBody>
            <a:bodyPr wrap="square" rtlCol="0">
              <a:spAutoFit/>
            </a:bodyPr>
            <a:lstStyle/>
            <a:p>
              <a:pPr algn="ctr"/>
              <a:r>
                <a:rPr lang="en-US" sz="2000" b="1" dirty="0" err="1">
                  <a:solidFill>
                    <a:schemeClr val="tx1">
                      <a:lumMod val="85000"/>
                      <a:lumOff val="15000"/>
                    </a:schemeClr>
                  </a:solidFill>
                </a:rPr>
                <a:t>Môi</a:t>
              </a:r>
              <a:r>
                <a:rPr lang="en-US" sz="2000" b="1" dirty="0">
                  <a:solidFill>
                    <a:schemeClr val="tx1">
                      <a:lumMod val="85000"/>
                      <a:lumOff val="15000"/>
                    </a:schemeClr>
                  </a:solidFill>
                </a:rPr>
                <a:t> </a:t>
              </a:r>
              <a:r>
                <a:rPr lang="en-US" sz="2000" b="1" dirty="0" err="1">
                  <a:solidFill>
                    <a:schemeClr val="tx1">
                      <a:lumMod val="85000"/>
                      <a:lumOff val="15000"/>
                    </a:schemeClr>
                  </a:solidFill>
                </a:rPr>
                <a:t>trường</a:t>
              </a:r>
              <a:endParaRPr lang="en-US" sz="2000" b="1" dirty="0">
                <a:solidFill>
                  <a:schemeClr val="tx1">
                    <a:lumMod val="85000"/>
                    <a:lumOff val="15000"/>
                  </a:schemeClr>
                </a:solidFill>
              </a:endParaRPr>
            </a:p>
          </p:txBody>
        </p:sp>
        <p:sp>
          <p:nvSpPr>
            <p:cNvPr id="49" name="TextBox 48"/>
            <p:cNvSpPr txBox="1"/>
            <p:nvPr/>
          </p:nvSpPr>
          <p:spPr>
            <a:xfrm>
              <a:off x="9320660" y="3862898"/>
              <a:ext cx="1026132" cy="646331"/>
            </a:xfrm>
            <a:prstGeom prst="rect">
              <a:avLst/>
            </a:prstGeom>
            <a:noFill/>
          </p:spPr>
          <p:txBody>
            <a:bodyPr wrap="square" rtlCol="0">
              <a:spAutoFit/>
            </a:bodyPr>
            <a:lstStyle/>
            <a:p>
              <a:pPr algn="ctr"/>
              <a:r>
                <a:rPr lang="en-US" sz="2000" b="1" dirty="0" err="1">
                  <a:solidFill>
                    <a:schemeClr val="tx1">
                      <a:lumMod val="85000"/>
                      <a:lumOff val="15000"/>
                    </a:schemeClr>
                  </a:solidFill>
                </a:rPr>
                <a:t>Kiểu</a:t>
              </a:r>
              <a:r>
                <a:rPr lang="en-US" sz="2000" b="1" dirty="0">
                  <a:solidFill>
                    <a:schemeClr val="tx1">
                      <a:lumMod val="85000"/>
                      <a:lumOff val="15000"/>
                    </a:schemeClr>
                  </a:solidFill>
                </a:rPr>
                <a:t> </a:t>
              </a:r>
              <a:r>
                <a:rPr lang="en-US" sz="2000" b="1" dirty="0" err="1">
                  <a:solidFill>
                    <a:schemeClr val="tx1">
                      <a:lumMod val="85000"/>
                      <a:lumOff val="15000"/>
                    </a:schemeClr>
                  </a:solidFill>
                </a:rPr>
                <a:t>hình</a:t>
              </a:r>
              <a:endParaRPr lang="en-US" sz="2000" b="1" dirty="0">
                <a:solidFill>
                  <a:schemeClr val="tx1">
                    <a:lumMod val="85000"/>
                    <a:lumOff val="15000"/>
                  </a:schemeClr>
                </a:solidFill>
              </a:endParaRPr>
            </a:p>
          </p:txBody>
        </p:sp>
        <p:sp>
          <p:nvSpPr>
            <p:cNvPr id="50" name="TextBox 49"/>
            <p:cNvSpPr txBox="1"/>
            <p:nvPr/>
          </p:nvSpPr>
          <p:spPr>
            <a:xfrm>
              <a:off x="1484806" y="4926658"/>
              <a:ext cx="1993241" cy="646331"/>
            </a:xfrm>
            <a:prstGeom prst="rect">
              <a:avLst/>
            </a:prstGeom>
            <a:noFill/>
          </p:spPr>
          <p:txBody>
            <a:bodyPr wrap="square" rtlCol="0">
              <a:spAutoFit/>
            </a:bodyPr>
            <a:lstStyle/>
            <a:p>
              <a:pPr algn="ctr"/>
              <a:r>
                <a:rPr lang="en-US" sz="2000" dirty="0" err="1">
                  <a:solidFill>
                    <a:schemeClr val="tx1">
                      <a:lumMod val="85000"/>
                      <a:lumOff val="15000"/>
                    </a:schemeClr>
                  </a:solidFill>
                </a:rPr>
                <a:t>Giống</a:t>
              </a:r>
              <a:r>
                <a:rPr lang="en-US" sz="2000" dirty="0">
                  <a:solidFill>
                    <a:schemeClr val="tx1">
                      <a:lumMod val="85000"/>
                      <a:lumOff val="15000"/>
                    </a:schemeClr>
                  </a:solidFill>
                </a:rPr>
                <a:t> </a:t>
              </a:r>
              <a:r>
                <a:rPr lang="en-US" sz="2000" dirty="0" err="1">
                  <a:solidFill>
                    <a:schemeClr val="tx1">
                      <a:lumMod val="85000"/>
                      <a:lumOff val="15000"/>
                    </a:schemeClr>
                  </a:solidFill>
                </a:rPr>
                <a:t>có</a:t>
              </a:r>
              <a:r>
                <a:rPr lang="en-US" sz="2000" dirty="0">
                  <a:solidFill>
                    <a:schemeClr val="tx1">
                      <a:lumMod val="85000"/>
                      <a:lumOff val="15000"/>
                    </a:schemeClr>
                  </a:solidFill>
                </a:rPr>
                <a:t> </a:t>
              </a:r>
              <a:r>
                <a:rPr lang="en-US" sz="2000" dirty="0" err="1">
                  <a:solidFill>
                    <a:schemeClr val="tx1">
                      <a:lumMod val="85000"/>
                      <a:lumOff val="15000"/>
                    </a:schemeClr>
                  </a:solidFill>
                </a:rPr>
                <a:t>mức</a:t>
              </a:r>
              <a:r>
                <a:rPr lang="en-US" sz="2000" dirty="0">
                  <a:solidFill>
                    <a:schemeClr val="tx1">
                      <a:lumMod val="85000"/>
                      <a:lumOff val="15000"/>
                    </a:schemeClr>
                  </a:solidFill>
                </a:rPr>
                <a:t> </a:t>
              </a:r>
              <a:r>
                <a:rPr lang="en-US" sz="2000" dirty="0" err="1">
                  <a:solidFill>
                    <a:schemeClr val="tx1">
                      <a:lumMod val="85000"/>
                      <a:lumOff val="15000"/>
                    </a:schemeClr>
                  </a:solidFill>
                </a:rPr>
                <a:t>phản</a:t>
              </a:r>
              <a:r>
                <a:rPr lang="en-US" sz="2000" dirty="0">
                  <a:solidFill>
                    <a:schemeClr val="tx1">
                      <a:lumMod val="85000"/>
                      <a:lumOff val="15000"/>
                    </a:schemeClr>
                  </a:solidFill>
                </a:rPr>
                <a:t> </a:t>
              </a:r>
              <a:r>
                <a:rPr lang="en-US" sz="2000" dirty="0" err="1">
                  <a:solidFill>
                    <a:schemeClr val="tx1">
                      <a:lumMod val="85000"/>
                      <a:lumOff val="15000"/>
                    </a:schemeClr>
                  </a:solidFill>
                </a:rPr>
                <a:t>ứng</a:t>
              </a:r>
              <a:r>
                <a:rPr lang="en-US" sz="2000" dirty="0">
                  <a:solidFill>
                    <a:schemeClr val="tx1">
                      <a:lumMod val="85000"/>
                      <a:lumOff val="15000"/>
                    </a:schemeClr>
                  </a:solidFill>
                </a:rPr>
                <a:t> </a:t>
              </a:r>
              <a:r>
                <a:rPr lang="en-US" sz="2000" dirty="0" err="1">
                  <a:solidFill>
                    <a:schemeClr val="tx1">
                      <a:lumMod val="85000"/>
                      <a:lumOff val="15000"/>
                    </a:schemeClr>
                  </a:solidFill>
                </a:rPr>
                <a:t>rộng</a:t>
              </a:r>
              <a:endParaRPr lang="en-US" sz="2000" dirty="0">
                <a:solidFill>
                  <a:schemeClr val="tx1">
                    <a:lumMod val="85000"/>
                    <a:lumOff val="15000"/>
                  </a:schemeClr>
                </a:solidFill>
              </a:endParaRPr>
            </a:p>
          </p:txBody>
        </p:sp>
        <p:sp>
          <p:nvSpPr>
            <p:cNvPr id="51" name="TextBox 50"/>
            <p:cNvSpPr txBox="1"/>
            <p:nvPr/>
          </p:nvSpPr>
          <p:spPr>
            <a:xfrm>
              <a:off x="4991982" y="4941840"/>
              <a:ext cx="2435776" cy="646331"/>
            </a:xfrm>
            <a:prstGeom prst="rect">
              <a:avLst/>
            </a:prstGeom>
            <a:noFill/>
          </p:spPr>
          <p:txBody>
            <a:bodyPr wrap="square" rtlCol="0">
              <a:spAutoFit/>
            </a:bodyPr>
            <a:lstStyle/>
            <a:p>
              <a:pPr algn="ctr"/>
              <a:r>
                <a:rPr lang="en-US" sz="2000" dirty="0" err="1">
                  <a:solidFill>
                    <a:schemeClr val="tx1">
                      <a:lumMod val="85000"/>
                      <a:lumOff val="15000"/>
                    </a:schemeClr>
                  </a:solidFill>
                </a:rPr>
                <a:t>Biện</a:t>
              </a:r>
              <a:r>
                <a:rPr lang="en-US" sz="2000" dirty="0">
                  <a:solidFill>
                    <a:schemeClr val="tx1">
                      <a:lumMod val="85000"/>
                      <a:lumOff val="15000"/>
                    </a:schemeClr>
                  </a:solidFill>
                </a:rPr>
                <a:t> </a:t>
              </a:r>
              <a:r>
                <a:rPr lang="en-US" sz="2000" dirty="0" err="1">
                  <a:solidFill>
                    <a:schemeClr val="tx1">
                      <a:lumMod val="85000"/>
                      <a:lumOff val="15000"/>
                    </a:schemeClr>
                  </a:solidFill>
                </a:rPr>
                <a:t>pháp</a:t>
              </a:r>
              <a:r>
                <a:rPr lang="en-US" sz="2000" dirty="0">
                  <a:solidFill>
                    <a:schemeClr val="tx1">
                      <a:lumMod val="85000"/>
                      <a:lumOff val="15000"/>
                    </a:schemeClr>
                  </a:solidFill>
                </a:rPr>
                <a:t>, </a:t>
              </a:r>
              <a:r>
                <a:rPr lang="en-US" sz="2000" dirty="0" err="1">
                  <a:solidFill>
                    <a:schemeClr val="tx1">
                      <a:lumMod val="85000"/>
                      <a:lumOff val="15000"/>
                    </a:schemeClr>
                  </a:solidFill>
                </a:rPr>
                <a:t>kĩ</a:t>
              </a:r>
              <a:r>
                <a:rPr lang="en-US" sz="2000" dirty="0">
                  <a:solidFill>
                    <a:schemeClr val="tx1">
                      <a:lumMod val="85000"/>
                      <a:lumOff val="15000"/>
                    </a:schemeClr>
                  </a:solidFill>
                </a:rPr>
                <a:t> </a:t>
              </a:r>
              <a:r>
                <a:rPr lang="en-US" sz="2000" dirty="0" err="1">
                  <a:solidFill>
                    <a:schemeClr val="tx1">
                      <a:lumMod val="85000"/>
                      <a:lumOff val="15000"/>
                    </a:schemeClr>
                  </a:solidFill>
                </a:rPr>
                <a:t>thuật</a:t>
              </a:r>
              <a:r>
                <a:rPr lang="en-US" sz="2000" dirty="0">
                  <a:solidFill>
                    <a:schemeClr val="tx1">
                      <a:lumMod val="85000"/>
                      <a:lumOff val="15000"/>
                    </a:schemeClr>
                  </a:solidFill>
                </a:rPr>
                <a:t> </a:t>
              </a:r>
              <a:r>
                <a:rPr lang="en-US" sz="2000" dirty="0" err="1">
                  <a:solidFill>
                    <a:schemeClr val="tx1">
                      <a:lumMod val="85000"/>
                      <a:lumOff val="15000"/>
                    </a:schemeClr>
                  </a:solidFill>
                </a:rPr>
                <a:t>chăm</a:t>
              </a:r>
              <a:r>
                <a:rPr lang="en-US" sz="2000" dirty="0">
                  <a:solidFill>
                    <a:schemeClr val="tx1">
                      <a:lumMod val="85000"/>
                      <a:lumOff val="15000"/>
                    </a:schemeClr>
                  </a:solidFill>
                </a:rPr>
                <a:t> </a:t>
              </a:r>
              <a:r>
                <a:rPr lang="en-US" sz="2000" dirty="0" err="1">
                  <a:solidFill>
                    <a:schemeClr val="tx1">
                      <a:lumMod val="85000"/>
                      <a:lumOff val="15000"/>
                    </a:schemeClr>
                  </a:solidFill>
                </a:rPr>
                <a:t>sóc</a:t>
              </a:r>
              <a:r>
                <a:rPr lang="en-US" sz="2000" dirty="0">
                  <a:solidFill>
                    <a:schemeClr val="tx1">
                      <a:lumMod val="85000"/>
                      <a:lumOff val="15000"/>
                    </a:schemeClr>
                  </a:solidFill>
                </a:rPr>
                <a:t> </a:t>
              </a:r>
              <a:r>
                <a:rPr lang="en-US" sz="2000" dirty="0" err="1">
                  <a:solidFill>
                    <a:schemeClr val="tx1">
                      <a:lumMod val="85000"/>
                      <a:lumOff val="15000"/>
                    </a:schemeClr>
                  </a:solidFill>
                </a:rPr>
                <a:t>tốt</a:t>
              </a:r>
              <a:endParaRPr lang="en-US" sz="2000" dirty="0">
                <a:solidFill>
                  <a:schemeClr val="tx1">
                    <a:lumMod val="85000"/>
                    <a:lumOff val="15000"/>
                  </a:schemeClr>
                </a:solidFill>
              </a:endParaRPr>
            </a:p>
          </p:txBody>
        </p:sp>
        <p:sp>
          <p:nvSpPr>
            <p:cNvPr id="52" name="TextBox 51"/>
            <p:cNvSpPr txBox="1"/>
            <p:nvPr/>
          </p:nvSpPr>
          <p:spPr>
            <a:xfrm>
              <a:off x="8914734" y="5091881"/>
              <a:ext cx="1993241" cy="354224"/>
            </a:xfrm>
            <a:prstGeom prst="rect">
              <a:avLst/>
            </a:prstGeom>
            <a:noFill/>
          </p:spPr>
          <p:txBody>
            <a:bodyPr wrap="square" rtlCol="0">
              <a:spAutoFit/>
            </a:bodyPr>
            <a:lstStyle/>
            <a:p>
              <a:pPr algn="ctr"/>
              <a:r>
                <a:rPr lang="en-US" sz="2000" dirty="0" err="1">
                  <a:solidFill>
                    <a:schemeClr val="tx1">
                      <a:lumMod val="85000"/>
                      <a:lumOff val="15000"/>
                    </a:schemeClr>
                  </a:solidFill>
                </a:rPr>
                <a:t>Năng</a:t>
              </a:r>
              <a:r>
                <a:rPr lang="en-US" sz="2000" dirty="0">
                  <a:solidFill>
                    <a:schemeClr val="tx1">
                      <a:lumMod val="85000"/>
                      <a:lumOff val="15000"/>
                    </a:schemeClr>
                  </a:solidFill>
                </a:rPr>
                <a:t> </a:t>
              </a:r>
              <a:r>
                <a:rPr lang="en-US" sz="2000" dirty="0" err="1">
                  <a:solidFill>
                    <a:schemeClr val="tx1">
                      <a:lumMod val="85000"/>
                      <a:lumOff val="15000"/>
                    </a:schemeClr>
                  </a:solidFill>
                </a:rPr>
                <a:t>suất</a:t>
              </a:r>
              <a:r>
                <a:rPr lang="en-US" sz="2000" dirty="0">
                  <a:solidFill>
                    <a:schemeClr val="tx1">
                      <a:lumMod val="85000"/>
                      <a:lumOff val="15000"/>
                    </a:schemeClr>
                  </a:solidFill>
                </a:rPr>
                <a:t> </a:t>
              </a:r>
              <a:r>
                <a:rPr lang="en-US" sz="2000" dirty="0" err="1">
                  <a:solidFill>
                    <a:schemeClr val="tx1">
                      <a:lumMod val="85000"/>
                      <a:lumOff val="15000"/>
                    </a:schemeClr>
                  </a:solidFill>
                </a:rPr>
                <a:t>cao</a:t>
              </a:r>
              <a:endParaRPr lang="en-US" sz="2000" dirty="0">
                <a:solidFill>
                  <a:schemeClr val="tx1">
                    <a:lumMod val="85000"/>
                    <a:lumOff val="15000"/>
                  </a:schemeClr>
                </a:solidFill>
              </a:endParaRPr>
            </a:p>
          </p:txBody>
        </p:sp>
        <p:sp>
          <p:nvSpPr>
            <p:cNvPr id="53" name="TextBox 52"/>
            <p:cNvSpPr txBox="1"/>
            <p:nvPr/>
          </p:nvSpPr>
          <p:spPr>
            <a:xfrm>
              <a:off x="7625180" y="4541730"/>
              <a:ext cx="2344579" cy="1389646"/>
            </a:xfrm>
            <a:prstGeom prst="rect">
              <a:avLst/>
            </a:prstGeom>
            <a:noFill/>
          </p:spPr>
          <p:txBody>
            <a:bodyPr wrap="square" rtlCol="0">
              <a:spAutoFit/>
            </a:bodyPr>
            <a:lstStyle/>
            <a:p>
              <a:r>
                <a:rPr lang="en-US" sz="9600" b="1" dirty="0">
                  <a:solidFill>
                    <a:srgbClr val="E9B71E"/>
                  </a:solidFill>
                </a:rPr>
                <a:t>=</a:t>
              </a:r>
            </a:p>
          </p:txBody>
        </p:sp>
        <p:sp>
          <p:nvSpPr>
            <p:cNvPr id="54" name="TextBox 53"/>
            <p:cNvSpPr txBox="1"/>
            <p:nvPr/>
          </p:nvSpPr>
          <p:spPr>
            <a:xfrm>
              <a:off x="3917496" y="4553272"/>
              <a:ext cx="2344579" cy="1389646"/>
            </a:xfrm>
            <a:prstGeom prst="rect">
              <a:avLst/>
            </a:prstGeom>
            <a:noFill/>
          </p:spPr>
          <p:txBody>
            <a:bodyPr wrap="square" rtlCol="0">
              <a:spAutoFit/>
            </a:bodyPr>
            <a:lstStyle/>
            <a:p>
              <a:r>
                <a:rPr lang="en-US" sz="9600" b="1" dirty="0">
                  <a:solidFill>
                    <a:srgbClr val="7EC446"/>
                  </a:solidFill>
                </a:rPr>
                <a:t>+</a:t>
              </a:r>
            </a:p>
          </p:txBody>
        </p:sp>
      </p:grpSp>
      <p:sp>
        <p:nvSpPr>
          <p:cNvPr id="36"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III. ỨNG DỤNG THỰC TIỄN CỦA MỨC PHẢN ỨNG</a:t>
            </a:r>
            <a:endParaRPr lang="ru-RU" sz="3200" dirty="0">
              <a:gradFill>
                <a:gsLst>
                  <a:gs pos="0">
                    <a:srgbClr val="008EDC"/>
                  </a:gs>
                  <a:gs pos="100000">
                    <a:srgbClr val="D30F64"/>
                  </a:gs>
                </a:gsLst>
                <a:lin ang="0" scaled="1"/>
              </a:gradFill>
            </a:endParaRPr>
          </a:p>
        </p:txBody>
      </p:sp>
      <p:sp>
        <p:nvSpPr>
          <p:cNvPr id="37"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38"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224557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A6B3BA1-8666-A331-E464-C01C206EADF4}"/>
              </a:ext>
            </a:extLst>
          </p:cNvPr>
          <p:cNvSpPr/>
          <p:nvPr/>
        </p:nvSpPr>
        <p:spPr>
          <a:xfrm>
            <a:off x="1135279" y="1812021"/>
            <a:ext cx="10276968" cy="1500325"/>
          </a:xfrm>
          <a:prstGeom prst="roundRect">
            <a:avLst>
              <a:gd name="adj" fmla="val 3539"/>
            </a:avLst>
          </a:prstGeom>
          <a:solidFill>
            <a:srgbClr val="D2FAD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200" dirty="0">
              <a:solidFill>
                <a:prstClr val="white"/>
              </a:solidFill>
            </a:endParaRPr>
          </a:p>
        </p:txBody>
      </p:sp>
      <p:sp>
        <p:nvSpPr>
          <p:cNvPr id="4" name="TextBox 3">
            <a:extLst>
              <a:ext uri="{FF2B5EF4-FFF2-40B4-BE49-F238E27FC236}">
                <a16:creationId xmlns:a16="http://schemas.microsoft.com/office/drawing/2014/main" id="{764F2B98-9867-8CA0-A075-979B4AD39155}"/>
              </a:ext>
            </a:extLst>
          </p:cNvPr>
          <p:cNvSpPr txBox="1"/>
          <p:nvPr/>
        </p:nvSpPr>
        <p:spPr>
          <a:xfrm>
            <a:off x="1611508" y="1838079"/>
            <a:ext cx="9324509" cy="1305165"/>
          </a:xfrm>
          <a:prstGeom prst="rect">
            <a:avLst/>
          </a:prstGeom>
          <a:noFill/>
        </p:spPr>
        <p:txBody>
          <a:bodyPr wrap="square" rtlCol="0">
            <a:spAutoFit/>
          </a:bodyPr>
          <a:lstStyle/>
          <a:p>
            <a:pPr algn="just">
              <a:lnSpc>
                <a:spcPct val="150000"/>
              </a:lnSpc>
              <a:defRPr/>
            </a:pPr>
            <a:r>
              <a:rPr lang="en-US" sz="2800" b="1" dirty="0" err="1">
                <a:solidFill>
                  <a:srgbClr val="002060"/>
                </a:solidFill>
                <a:cs typeface="Arial" panose="020B0604020202020204" pitchFamily="34" charset="0"/>
              </a:rPr>
              <a:t>Thường</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biến</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và</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mức</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phản</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ứng</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được</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ứng</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dụng</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như</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thê</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nào</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trong</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thực</a:t>
            </a:r>
            <a:r>
              <a:rPr lang="en-US" sz="2800" b="1" dirty="0">
                <a:solidFill>
                  <a:srgbClr val="002060"/>
                </a:solidFill>
                <a:cs typeface="Arial" panose="020B0604020202020204" pitchFamily="34" charset="0"/>
              </a:rPr>
              <a:t> </a:t>
            </a:r>
            <a:r>
              <a:rPr lang="en-US" sz="2800" b="1" dirty="0" err="1">
                <a:solidFill>
                  <a:srgbClr val="002060"/>
                </a:solidFill>
                <a:cs typeface="Arial" panose="020B0604020202020204" pitchFamily="34" charset="0"/>
              </a:rPr>
              <a:t>tiễn</a:t>
            </a:r>
            <a:r>
              <a:rPr lang="en-US" sz="2800" b="1" dirty="0">
                <a:solidFill>
                  <a:srgbClr val="002060"/>
                </a:solidFill>
                <a:cs typeface="Arial" panose="020B0604020202020204" pitchFamily="34" charset="0"/>
              </a:rPr>
              <a:t>?</a:t>
            </a:r>
          </a:p>
        </p:txBody>
      </p:sp>
      <p:grpSp>
        <p:nvGrpSpPr>
          <p:cNvPr id="5" name="Group 4">
            <a:extLst>
              <a:ext uri="{FF2B5EF4-FFF2-40B4-BE49-F238E27FC236}">
                <a16:creationId xmlns:a16="http://schemas.microsoft.com/office/drawing/2014/main" id="{98C443AA-CB7F-E5DA-346F-76A4D52E8B70}"/>
              </a:ext>
            </a:extLst>
          </p:cNvPr>
          <p:cNvGrpSpPr/>
          <p:nvPr/>
        </p:nvGrpSpPr>
        <p:grpSpPr>
          <a:xfrm>
            <a:off x="779541" y="1480314"/>
            <a:ext cx="711475" cy="663413"/>
            <a:chOff x="990600" y="498177"/>
            <a:chExt cx="1524000" cy="1421051"/>
          </a:xfrm>
        </p:grpSpPr>
        <p:sp>
          <p:nvSpPr>
            <p:cNvPr id="7" name="Oval Callout 13">
              <a:extLst>
                <a:ext uri="{FF2B5EF4-FFF2-40B4-BE49-F238E27FC236}">
                  <a16:creationId xmlns:a16="http://schemas.microsoft.com/office/drawing/2014/main" id="{09895639-6814-C1BB-C6EA-254D4FB49F00}"/>
                </a:ext>
              </a:extLst>
            </p:cNvPr>
            <p:cNvSpPr/>
            <p:nvPr/>
          </p:nvSpPr>
          <p:spPr>
            <a:xfrm>
              <a:off x="990600" y="498177"/>
              <a:ext cx="1524000" cy="1421051"/>
            </a:xfrm>
            <a:prstGeom prst="wedgeEllipseCallout">
              <a:avLst>
                <a:gd name="adj1" fmla="val -1478"/>
                <a:gd name="adj2" fmla="val 62500"/>
              </a:avLst>
            </a:prstGeom>
            <a:solidFill>
              <a:schemeClr val="bg1"/>
            </a:solidFill>
            <a:ln w="171450">
              <a:gradFill flip="none" rotWithShape="1">
                <a:gsLst>
                  <a:gs pos="0">
                    <a:srgbClr val="FFFF00">
                      <a:lumMod val="98000"/>
                    </a:srgbClr>
                  </a:gs>
                  <a:gs pos="48000">
                    <a:srgbClr val="92D050"/>
                  </a:gs>
                  <a:gs pos="100000">
                    <a:srgbClr val="00A249"/>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8" name="Picture 7">
              <a:extLst>
                <a:ext uri="{FF2B5EF4-FFF2-40B4-BE49-F238E27FC236}">
                  <a16:creationId xmlns:a16="http://schemas.microsoft.com/office/drawing/2014/main" id="{099F6027-95A4-F721-FB15-2FC8C620E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9" y="672134"/>
              <a:ext cx="1066762" cy="1066762"/>
            </a:xfrm>
            <a:prstGeom prst="rect">
              <a:avLst/>
            </a:prstGeom>
          </p:spPr>
        </p:pic>
      </p:grpSp>
      <p:sp>
        <p:nvSpPr>
          <p:cNvPr id="41" name="Title 3">
            <a:extLst>
              <a:ext uri="{FF2B5EF4-FFF2-40B4-BE49-F238E27FC236}">
                <a16:creationId xmlns:a16="http://schemas.microsoft.com/office/drawing/2014/main" id="{5C4F71A2-2E36-AAB8-77AD-47D286AC1D68}"/>
              </a:ext>
            </a:extLst>
          </p:cNvPr>
          <p:cNvSpPr txBox="1">
            <a:spLocks/>
          </p:cNvSpPr>
          <p:nvPr/>
        </p:nvSpPr>
        <p:spPr>
          <a:xfrm>
            <a:off x="697363" y="187052"/>
            <a:ext cx="11093994" cy="646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en-US" sz="3200" dirty="0">
                <a:gradFill>
                  <a:gsLst>
                    <a:gs pos="0">
                      <a:srgbClr val="008EDC"/>
                    </a:gs>
                    <a:gs pos="100000">
                      <a:srgbClr val="D30F64"/>
                    </a:gs>
                  </a:gsLst>
                  <a:lin ang="0" scaled="1"/>
                </a:gradFill>
              </a:rPr>
              <a:t>III. ỨNG DỤNG THỰC TIỄN CỦA MỨC PHẢN ỨNG</a:t>
            </a:r>
            <a:endParaRPr lang="ru-RU" sz="3200" dirty="0">
              <a:gradFill>
                <a:gsLst>
                  <a:gs pos="0">
                    <a:srgbClr val="008EDC"/>
                  </a:gs>
                  <a:gs pos="100000">
                    <a:srgbClr val="D30F64"/>
                  </a:gs>
                </a:gsLst>
                <a:lin ang="0" scaled="1"/>
              </a:gradFill>
            </a:endParaRPr>
          </a:p>
        </p:txBody>
      </p:sp>
      <p:sp>
        <p:nvSpPr>
          <p:cNvPr id="42" name="Rectangle: Rounded Corners 17">
            <a:extLst>
              <a:ext uri="{FF2B5EF4-FFF2-40B4-BE49-F238E27FC236}">
                <a16:creationId xmlns:a16="http://schemas.microsoft.com/office/drawing/2014/main" id="{1BA0A7E7-4095-8F71-6CDD-DFD8B6D411F9}"/>
              </a:ext>
            </a:extLst>
          </p:cNvPr>
          <p:cNvSpPr/>
          <p:nvPr/>
        </p:nvSpPr>
        <p:spPr>
          <a:xfrm>
            <a:off x="705139" y="906284"/>
            <a:ext cx="3956649" cy="136095"/>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44" name="Arrow: Pentagon 21">
            <a:extLst>
              <a:ext uri="{FF2B5EF4-FFF2-40B4-BE49-F238E27FC236}">
                <a16:creationId xmlns:a16="http://schemas.microsoft.com/office/drawing/2014/main" id="{201B79B0-A285-F849-0261-E8A34F1C557D}"/>
              </a:ext>
            </a:extLst>
          </p:cNvPr>
          <p:cNvSpPr/>
          <p:nvPr/>
        </p:nvSpPr>
        <p:spPr>
          <a:xfrm>
            <a:off x="-16193" y="301364"/>
            <a:ext cx="589031" cy="417966"/>
          </a:xfrm>
          <a:prstGeom prst="homePlate">
            <a:avLst>
              <a:gd name="adj" fmla="val 3617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en-US" dirty="0">
              <a:solidFill>
                <a:prstClr val="black"/>
              </a:solidFill>
            </a:endParaRPr>
          </a:p>
        </p:txBody>
      </p:sp>
      <p:sp>
        <p:nvSpPr>
          <p:cNvPr id="2" name="Rectangle 1"/>
          <p:cNvSpPr/>
          <p:nvPr/>
        </p:nvSpPr>
        <p:spPr>
          <a:xfrm>
            <a:off x="705139" y="4244592"/>
            <a:ext cx="10707108" cy="1951496"/>
          </a:xfrm>
          <a:prstGeom prst="rect">
            <a:avLst/>
          </a:prstGeom>
        </p:spPr>
        <p:txBody>
          <a:bodyPr wrap="square">
            <a:spAutoFit/>
          </a:bodyPr>
          <a:lstStyle/>
          <a:p>
            <a:pPr lvl="1" algn="just">
              <a:lnSpc>
                <a:spcPct val="150000"/>
              </a:lnSpc>
              <a:spcAft>
                <a:spcPts val="600"/>
              </a:spcAft>
            </a:pPr>
            <a:r>
              <a:rPr lang="vi-VN" sz="2800" i="1" dirty="0">
                <a:latin typeface="Arial" panose="020B0604020202020204" pitchFamily="34" charset="0"/>
                <a:cs typeface="Arial" panose="020B0604020202020204" pitchFamily="34" charset="0"/>
              </a:rPr>
              <a:t>Vận dụng những hiểu biết do ảnh hưởng của môi trường đối với tính trạng số lượng về mức phản ứng để nâng cao năng suất cây trồng</a:t>
            </a:r>
            <a:endParaRPr lang="en-US" sz="2800" i="1" dirty="0">
              <a:latin typeface="Arial" panose="020B0604020202020204" pitchFamily="34" charset="0"/>
              <a:cs typeface="Arial" panose="020B0604020202020204" pitchFamily="34" charset="0"/>
            </a:endParaRPr>
          </a:p>
        </p:txBody>
      </p:sp>
      <p:sp>
        <p:nvSpPr>
          <p:cNvPr id="6" name="Rounded Rectangle 5"/>
          <p:cNvSpPr/>
          <p:nvPr/>
        </p:nvSpPr>
        <p:spPr>
          <a:xfrm>
            <a:off x="5181930" y="3605054"/>
            <a:ext cx="1494642" cy="496173"/>
          </a:xfrm>
          <a:prstGeom prst="roundRect">
            <a:avLst>
              <a:gd name="adj" fmla="val 50000"/>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en-US" sz="2400" b="1" dirty="0" err="1">
                <a:solidFill>
                  <a:schemeClr val="bg1"/>
                </a:solidFill>
              </a:rPr>
              <a:t>Trả</a:t>
            </a:r>
            <a:r>
              <a:rPr lang="en-US" sz="2400" b="1" dirty="0">
                <a:solidFill>
                  <a:schemeClr val="bg1"/>
                </a:solidFill>
              </a:rPr>
              <a:t> </a:t>
            </a:r>
            <a:r>
              <a:rPr lang="en-US" sz="2400" b="1" dirty="0" err="1">
                <a:solidFill>
                  <a:schemeClr val="bg1"/>
                </a:solidFill>
              </a:rPr>
              <a:t>lời</a:t>
            </a:r>
            <a:endParaRPr lang="en-US" sz="2400" b="1" dirty="0">
              <a:solidFill>
                <a:schemeClr val="bg1"/>
              </a:solidFill>
            </a:endParaRPr>
          </a:p>
        </p:txBody>
      </p:sp>
    </p:spTree>
    <p:extLst>
      <p:ext uri="{BB962C8B-B14F-4D97-AF65-F5344CB8AC3E}">
        <p14:creationId xmlns:p14="http://schemas.microsoft.com/office/powerpoint/2010/main" val="2673337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seedling&#10;&#10;Description automatically generated with low confidence">
            <a:extLst>
              <a:ext uri="{FF2B5EF4-FFF2-40B4-BE49-F238E27FC236}">
                <a16:creationId xmlns:a16="http://schemas.microsoft.com/office/drawing/2014/main" id="{C541DA44-6A25-49B8-8B18-0FA72F1DF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5" name="Group 4">
            <a:extLst>
              <a:ext uri="{FF2B5EF4-FFF2-40B4-BE49-F238E27FC236}">
                <a16:creationId xmlns:a16="http://schemas.microsoft.com/office/drawing/2014/main" id="{556CD9DC-D03E-49E8-AC4E-CBD304D4A10C}"/>
              </a:ext>
            </a:extLst>
          </p:cNvPr>
          <p:cNvGrpSpPr/>
          <p:nvPr/>
        </p:nvGrpSpPr>
        <p:grpSpPr>
          <a:xfrm>
            <a:off x="-393539" y="4992914"/>
            <a:ext cx="11945074" cy="1604656"/>
            <a:chOff x="-393539" y="4992914"/>
            <a:chExt cx="11945074" cy="1604656"/>
          </a:xfrm>
        </p:grpSpPr>
        <p:sp>
          <p:nvSpPr>
            <p:cNvPr id="4" name="Parallelogram 3">
              <a:extLst>
                <a:ext uri="{FF2B5EF4-FFF2-40B4-BE49-F238E27FC236}">
                  <a16:creationId xmlns:a16="http://schemas.microsoft.com/office/drawing/2014/main" id="{B19317FB-3E65-40F8-9236-FF45D2904CAE}"/>
                </a:ext>
              </a:extLst>
            </p:cNvPr>
            <p:cNvSpPr/>
            <p:nvPr/>
          </p:nvSpPr>
          <p:spPr>
            <a:xfrm>
              <a:off x="-393539" y="4992914"/>
              <a:ext cx="11945074" cy="1604656"/>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01E01B-01FB-4E00-9B05-5F8A5E3E48DA}"/>
                </a:ext>
              </a:extLst>
            </p:cNvPr>
            <p:cNvSpPr txBox="1"/>
            <p:nvPr/>
          </p:nvSpPr>
          <p:spPr>
            <a:xfrm>
              <a:off x="367909" y="5255767"/>
              <a:ext cx="10930358" cy="1078950"/>
            </a:xfrm>
            <a:prstGeom prst="rect">
              <a:avLst/>
            </a:prstGeom>
            <a:noFill/>
          </p:spPr>
          <p:txBody>
            <a:bodyPr wrap="square" rtlCol="0">
              <a:spAutoFit/>
            </a:bodyPr>
            <a:lstStyle/>
            <a:p>
              <a:pPr>
                <a:lnSpc>
                  <a:spcPct val="120000"/>
                </a:lnSpc>
              </a:pPr>
              <a:r>
                <a:rPr lang="en-US" sz="2800" b="1" i="1" dirty="0" err="1">
                  <a:latin typeface="Arial" panose="020B0604020202020204" pitchFamily="34" charset="0"/>
                  <a:cs typeface="Arial" panose="020B0604020202020204" pitchFamily="34" charset="0"/>
                </a:rPr>
                <a:t>Tạo</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điều</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kiện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thuận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lợi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nhất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để</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đạt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kiểu</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tối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đa</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nhiệt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độ</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độ</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ẩm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sáng</a:t>
              </a:r>
              <a:r>
                <a:rPr lang="en-US" sz="2800" b="1" i="1"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8395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outdoor, green, hand&#10;&#10;Description automatically generated">
            <a:extLst>
              <a:ext uri="{FF2B5EF4-FFF2-40B4-BE49-F238E27FC236}">
                <a16:creationId xmlns:a16="http://schemas.microsoft.com/office/drawing/2014/main" id="{C32F7B41-CE38-4E3D-9B14-01E583FB6AA1}"/>
              </a:ext>
            </a:extLst>
          </p:cNvPr>
          <p:cNvPicPr>
            <a:picLocks noChangeAspect="1"/>
          </p:cNvPicPr>
          <p:nvPr/>
        </p:nvPicPr>
        <p:blipFill rotWithShape="1">
          <a:blip r:embed="rId2">
            <a:extLst>
              <a:ext uri="{28A0092B-C50C-407E-A947-70E740481C1C}">
                <a14:useLocalDpi xmlns:a14="http://schemas.microsoft.com/office/drawing/2010/main" val="0"/>
              </a:ext>
            </a:extLst>
          </a:blip>
          <a:srcRect l="16559" r="16669"/>
          <a:stretch/>
        </p:blipFill>
        <p:spPr>
          <a:xfrm>
            <a:off x="4559968" y="10"/>
            <a:ext cx="7632032" cy="6857990"/>
          </a:xfrm>
          <a:prstGeom prst="rect">
            <a:avLst/>
          </a:prstGeom>
        </p:spPr>
      </p:pic>
      <p:sp useBgFill="1">
        <p:nvSpPr>
          <p:cNvPr id="13" name="Freeform: Shape 12">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897E9129-DD8D-46FA-B21B-BC40AC903062}"/>
              </a:ext>
            </a:extLst>
          </p:cNvPr>
          <p:cNvSpPr txBox="1"/>
          <p:nvPr/>
        </p:nvSpPr>
        <p:spPr>
          <a:xfrm>
            <a:off x="0" y="1726683"/>
            <a:ext cx="4122057" cy="2894029"/>
          </a:xfrm>
          <a:prstGeom prst="rect">
            <a:avLst/>
          </a:prstGeom>
        </p:spPr>
        <p:txBody>
          <a:bodyPr vert="horz" lIns="91440" tIns="45720" rIns="91440" bIns="45720" rtlCol="0" anchor="ctr">
            <a:noAutofit/>
          </a:bodyPr>
          <a:lstStyle/>
          <a:p>
            <a:pPr lvl="1" algn="just">
              <a:lnSpc>
                <a:spcPct val="150000"/>
              </a:lnSpc>
              <a:spcAft>
                <a:spcPts val="600"/>
              </a:spcAft>
            </a:pPr>
            <a:r>
              <a:rPr lang="en-US" sz="3600" b="1" i="1" dirty="0" err="1">
                <a:solidFill>
                  <a:srgbClr val="479103"/>
                </a:solidFill>
                <a:latin typeface="Arial" panose="020B0604020202020204" pitchFamily="34" charset="0"/>
                <a:cs typeface="Arial" panose="020B0604020202020204" pitchFamily="34" charset="0"/>
              </a:rPr>
              <a:t>Áp</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dụng</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các</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kĩ</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thuật</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trồng</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trọt</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hiện</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đại</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thích</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hợp</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với</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từng</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loại</a:t>
            </a:r>
            <a:r>
              <a:rPr lang="en-US" sz="3600" b="1" i="1" dirty="0">
                <a:solidFill>
                  <a:srgbClr val="479103"/>
                </a:solidFill>
                <a:latin typeface="Arial" panose="020B0604020202020204" pitchFamily="34" charset="0"/>
                <a:cs typeface="Arial" panose="020B0604020202020204" pitchFamily="34" charset="0"/>
              </a:rPr>
              <a:t> </a:t>
            </a:r>
            <a:r>
              <a:rPr lang="en-US" sz="3600" b="1" i="1" dirty="0" err="1">
                <a:solidFill>
                  <a:srgbClr val="479103"/>
                </a:solidFill>
                <a:latin typeface="Arial" panose="020B0604020202020204" pitchFamily="34" charset="0"/>
                <a:cs typeface="Arial" panose="020B0604020202020204" pitchFamily="34" charset="0"/>
              </a:rPr>
              <a:t>giống</a:t>
            </a:r>
            <a:r>
              <a:rPr lang="en-US" sz="3600" b="1" i="1" dirty="0">
                <a:solidFill>
                  <a:srgbClr val="479103"/>
                </a:solidFill>
                <a:latin typeface="Arial" panose="020B0604020202020204" pitchFamily="34" charset="0"/>
                <a:cs typeface="Arial" panose="020B0604020202020204" pitchFamily="34" charset="0"/>
              </a:rPr>
              <a:t>.</a:t>
            </a:r>
            <a:endParaRPr lang="vi-VN" sz="3600" b="1" i="1" dirty="0">
              <a:solidFill>
                <a:srgbClr val="479103"/>
              </a:solidFill>
              <a:latin typeface="Arial" panose="020B0604020202020204" pitchFamily="34" charset="0"/>
              <a:cs typeface="Arial" panose="020B0604020202020204" pitchFamily="34" charset="0"/>
            </a:endParaRPr>
          </a:p>
        </p:txBody>
      </p:sp>
      <p:sp>
        <p:nvSpPr>
          <p:cNvPr id="14" name="Freeform: Shape 13" hidden="1">
            <a:extLst>
              <a:ext uri="{FF2B5EF4-FFF2-40B4-BE49-F238E27FC236}">
                <a16:creationId xmlns:a16="http://schemas.microsoft.com/office/drawing/2014/main" id="{8FABF0C2-A110-4A89-8683-1360A58CF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52401" y="15240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rgbClr val="FFC000"/>
          </a:solidFill>
          <a:ln w="0">
            <a:noFill/>
            <a:prstDash val="solid"/>
            <a:round/>
            <a:headEnd/>
            <a:tailEnd/>
          </a:ln>
        </p:spPr>
        <p:txBody>
          <a:bodyPr wrap="square" rtlCol="0" anchor="ctr">
            <a:noAutofit/>
          </a:bodyPr>
          <a:lstStyle/>
          <a:p>
            <a:pPr algn="ctr"/>
            <a:endParaRPr lang="en-US" dirty="0"/>
          </a:p>
        </p:txBody>
      </p:sp>
    </p:spTree>
    <p:extLst>
      <p:ext uri="{BB962C8B-B14F-4D97-AF65-F5344CB8AC3E}">
        <p14:creationId xmlns:p14="http://schemas.microsoft.com/office/powerpoint/2010/main" val="3690863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hidden="1">
            <a:extLst>
              <a:ext uri="{FF2B5EF4-FFF2-40B4-BE49-F238E27FC236}">
                <a16:creationId xmlns:a16="http://schemas.microsoft.com/office/drawing/2014/main" id="{8FABF0C2-A110-4A89-8683-1360A58CF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52401" y="15240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rgbClr val="FFC000"/>
          </a:solidFill>
          <a:ln w="0">
            <a:noFill/>
            <a:prstDash val="solid"/>
            <a:round/>
            <a:headEnd/>
            <a:tailEnd/>
          </a:ln>
        </p:spPr>
        <p:txBody>
          <a:bodyPr wrap="square" rtlCol="0" anchor="ctr">
            <a:noAutofit/>
          </a:bodyPr>
          <a:lstStyle/>
          <a:p>
            <a:pPr algn="ctr"/>
            <a:endParaRPr lang="en-US" dirty="0"/>
          </a:p>
        </p:txBody>
      </p:sp>
      <p:pic>
        <p:nvPicPr>
          <p:cNvPr id="3074" name="Picture 2" descr="Start Your Own Garden at Home | Austin Parks Foundation"/>
          <p:cNvPicPr>
            <a:picLocks noChangeAspect="1" noChangeArrowheads="1"/>
          </p:cNvPicPr>
          <p:nvPr/>
        </p:nvPicPr>
        <p:blipFill rotWithShape="1">
          <a:blip r:embed="rId2">
            <a:extLst>
              <a:ext uri="{28A0092B-C50C-407E-A947-70E740481C1C}">
                <a14:useLocalDpi xmlns:a14="http://schemas.microsoft.com/office/drawing/2010/main" val="0"/>
              </a:ext>
            </a:extLst>
          </a:blip>
          <a:srcRect l="18822" r="23598"/>
          <a:stretch/>
        </p:blipFill>
        <p:spPr bwMode="auto">
          <a:xfrm>
            <a:off x="0" y="0"/>
            <a:ext cx="7547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7E9129-DD8D-46FA-B21B-BC40AC903062}"/>
              </a:ext>
            </a:extLst>
          </p:cNvPr>
          <p:cNvSpPr txBox="1"/>
          <p:nvPr/>
        </p:nvSpPr>
        <p:spPr>
          <a:xfrm>
            <a:off x="7416800" y="1683141"/>
            <a:ext cx="4426857" cy="2894029"/>
          </a:xfrm>
          <a:prstGeom prst="rect">
            <a:avLst/>
          </a:prstGeom>
        </p:spPr>
        <p:txBody>
          <a:bodyPr vert="horz" lIns="91440" tIns="45720" rIns="91440" bIns="45720" rtlCol="0" anchor="ctr">
            <a:noAutofit/>
          </a:bodyPr>
          <a:lstStyle/>
          <a:p>
            <a:pPr lvl="1" algn="just">
              <a:lnSpc>
                <a:spcPct val="150000"/>
              </a:lnSpc>
              <a:spcAft>
                <a:spcPts val="600"/>
              </a:spcAft>
            </a:pPr>
            <a:r>
              <a:rPr lang="vi-VN" sz="4000" b="1" i="1" dirty="0">
                <a:solidFill>
                  <a:srgbClr val="003366"/>
                </a:solidFill>
                <a:latin typeface="Arial" panose="020B0604020202020204" pitchFamily="34" charset="0"/>
                <a:cs typeface="Arial" panose="020B0604020202020204" pitchFamily="34" charset="0"/>
              </a:rPr>
              <a:t>Hạn chế những ảnh hưởng xấu làm giảm năng suất</a:t>
            </a:r>
          </a:p>
        </p:txBody>
      </p:sp>
    </p:spTree>
    <p:extLst>
      <p:ext uri="{BB962C8B-B14F-4D97-AF65-F5344CB8AC3E}">
        <p14:creationId xmlns:p14="http://schemas.microsoft.com/office/powerpoint/2010/main" val="394062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nh dưới đây phản ánh mức phản ứng của 2 kiểu gen khác nhau (a và b)  (ảnh 1)">
            <a:extLst>
              <a:ext uri="{FF2B5EF4-FFF2-40B4-BE49-F238E27FC236}">
                <a16:creationId xmlns:a16="http://schemas.microsoft.com/office/drawing/2014/main" id="{D377706E-A67C-9EE6-FC12-2761B1512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913" y="853470"/>
            <a:ext cx="6531395" cy="25484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6349B66-9890-4DE2-B6A7-262238E88886}"/>
              </a:ext>
            </a:extLst>
          </p:cNvPr>
          <p:cNvGrpSpPr/>
          <p:nvPr/>
        </p:nvGrpSpPr>
        <p:grpSpPr>
          <a:xfrm>
            <a:off x="3439239" y="134403"/>
            <a:ext cx="5313522" cy="555404"/>
            <a:chOff x="4381490" y="182880"/>
            <a:chExt cx="7030720" cy="734896"/>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6527075" y="182880"/>
              <a:ext cx="2739549" cy="685867"/>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A52B0B67-4E9E-406D-8E87-278B4C3F4C1F}"/>
                </a:ext>
              </a:extLst>
            </p:cNvPr>
            <p:cNvSpPr txBox="1"/>
            <p:nvPr/>
          </p:nvSpPr>
          <p:spPr>
            <a:xfrm>
              <a:off x="4381490" y="231909"/>
              <a:ext cx="7030720" cy="685867"/>
            </a:xfrm>
            <a:prstGeom prst="rect">
              <a:avLst/>
            </a:prstGeom>
            <a:noFill/>
          </p:spPr>
          <p:txBody>
            <a:bodyPr wrap="square" rtlCol="0">
              <a:spAutoFit/>
            </a:bodyPr>
            <a:lstStyle/>
            <a:p>
              <a:pPr algn="ctr"/>
              <a:r>
                <a:rPr lang="en-US" sz="2400" b="1" dirty="0">
                  <a:solidFill>
                    <a:schemeClr val="bg1"/>
                  </a:solidFill>
                </a:rPr>
                <a:t>LUYỆN TẬP</a:t>
              </a:r>
            </a:p>
          </p:txBody>
        </p:sp>
      </p:grpSp>
      <p:pic>
        <p:nvPicPr>
          <p:cNvPr id="6" name="Picture 5" descr="A picture containing text, vector graphics, toy, doll&#10;&#10;Description automatically generated">
            <a:extLst>
              <a:ext uri="{FF2B5EF4-FFF2-40B4-BE49-F238E27FC236}">
                <a16:creationId xmlns:a16="http://schemas.microsoft.com/office/drawing/2014/main" id="{803BBD63-FD50-4F17-B5EE-2CE3F5ABD2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52" y="393578"/>
            <a:ext cx="1565851" cy="1565851"/>
          </a:xfrm>
          <a:prstGeom prst="rect">
            <a:avLst/>
          </a:prstGeom>
        </p:spPr>
      </p:pic>
      <p:sp>
        <p:nvSpPr>
          <p:cNvPr id="7" name="TextBox 6">
            <a:extLst>
              <a:ext uri="{FF2B5EF4-FFF2-40B4-BE49-F238E27FC236}">
                <a16:creationId xmlns:a16="http://schemas.microsoft.com/office/drawing/2014/main" id="{B3F9E43D-338A-4A7C-BD29-EA7A31AAEE25}"/>
              </a:ext>
            </a:extLst>
          </p:cNvPr>
          <p:cNvSpPr txBox="1"/>
          <p:nvPr/>
        </p:nvSpPr>
        <p:spPr>
          <a:xfrm>
            <a:off x="1480878" y="632726"/>
            <a:ext cx="3698535" cy="2739211"/>
          </a:xfrm>
          <a:prstGeom prst="rect">
            <a:avLst/>
          </a:prstGeom>
          <a:noFill/>
        </p:spPr>
        <p:txBody>
          <a:bodyPr wrap="square" rtlCol="0">
            <a:spAutoFit/>
          </a:bodyPr>
          <a:lstStyle>
            <a:defPPr>
              <a:defRPr lang="en-US"/>
            </a:defPPr>
            <a:lvl1pPr algn="just">
              <a:lnSpc>
                <a:spcPct val="120000"/>
              </a:lnSpc>
              <a:defRPr sz="2400" b="1"/>
            </a:lvl1pPr>
          </a:lstStyle>
          <a:p>
            <a:pPr>
              <a:lnSpc>
                <a:spcPct val="100000"/>
              </a:lnSpc>
            </a:pPr>
            <a:r>
              <a:rPr lang="vi-VN" dirty="0"/>
              <a:t>Hình dưới đây phản ánh mức phản ứng của 2 kiểu gene khác nhau (a và b) của loài cỏ thi (Achillea millefolium) với độ cao so với mặt nước biển. </a:t>
            </a:r>
          </a:p>
        </p:txBody>
      </p:sp>
      <p:sp>
        <p:nvSpPr>
          <p:cNvPr id="9" name="TextBox 8">
            <a:extLst>
              <a:ext uri="{FF2B5EF4-FFF2-40B4-BE49-F238E27FC236}">
                <a16:creationId xmlns:a16="http://schemas.microsoft.com/office/drawing/2014/main" id="{1AF34A3D-28BE-F8AC-19EE-5B9C7A223125}"/>
              </a:ext>
            </a:extLst>
          </p:cNvPr>
          <p:cNvSpPr txBox="1"/>
          <p:nvPr/>
        </p:nvSpPr>
        <p:spPr>
          <a:xfrm>
            <a:off x="407027" y="3815641"/>
            <a:ext cx="11305999" cy="2893100"/>
          </a:xfrm>
          <a:prstGeom prst="rect">
            <a:avLst/>
          </a:prstGeom>
          <a:noFill/>
        </p:spPr>
        <p:txBody>
          <a:bodyPr wrap="square">
            <a:spAutoFit/>
          </a:bodyPr>
          <a:lstStyle/>
          <a:p>
            <a:pPr algn="just">
              <a:lnSpc>
                <a:spcPct val="130000"/>
              </a:lnSpc>
            </a:pPr>
            <a:r>
              <a:rPr lang="vi-VN" sz="2000" b="1" dirty="0"/>
              <a:t>A. </a:t>
            </a:r>
            <a:r>
              <a:rPr lang="vi-VN" sz="2000" dirty="0"/>
              <a:t>Cùng một kiểu </a:t>
            </a:r>
            <a:r>
              <a:rPr lang="vi-VN" sz="2000" dirty="0" err="1"/>
              <a:t>gene</a:t>
            </a:r>
            <a:r>
              <a:rPr lang="vi-VN" sz="2000" dirty="0"/>
              <a:t> a hoặc b có thể cho một dãy các kiểu hình khác nhau </a:t>
            </a:r>
            <a:r>
              <a:rPr lang="vi-VN" sz="2000" dirty="0" err="1"/>
              <a:t>tuỳ</a:t>
            </a:r>
            <a:r>
              <a:rPr lang="vi-VN" sz="2000" dirty="0"/>
              <a:t> thuộc vào điều kiện môi trường.</a:t>
            </a:r>
          </a:p>
          <a:p>
            <a:pPr algn="just">
              <a:lnSpc>
                <a:spcPct val="130000"/>
              </a:lnSpc>
            </a:pPr>
            <a:r>
              <a:rPr lang="vi-VN" sz="2000" b="1" dirty="0"/>
              <a:t>B. </a:t>
            </a:r>
            <a:r>
              <a:rPr lang="vi-VN" sz="2000" dirty="0"/>
              <a:t>Tập hợp các kiểu hình của cùng một kiểu </a:t>
            </a:r>
            <a:r>
              <a:rPr lang="vi-VN" sz="2000" dirty="0" err="1"/>
              <a:t>gene</a:t>
            </a:r>
            <a:r>
              <a:rPr lang="vi-VN" sz="2000" dirty="0"/>
              <a:t> tương ứng với các môi trường khác nhau là mức phản ứng của kiểu </a:t>
            </a:r>
            <a:r>
              <a:rPr lang="vi-VN" sz="2000" dirty="0" err="1"/>
              <a:t>gene</a:t>
            </a:r>
            <a:r>
              <a:rPr lang="vi-VN" sz="2000" dirty="0"/>
              <a:t>.</a:t>
            </a:r>
          </a:p>
          <a:p>
            <a:pPr algn="just">
              <a:lnSpc>
                <a:spcPct val="130000"/>
              </a:lnSpc>
            </a:pPr>
            <a:r>
              <a:rPr lang="vi-VN" sz="2000" b="1" dirty="0"/>
              <a:t>C. </a:t>
            </a:r>
            <a:r>
              <a:rPr lang="vi-VN" sz="2000" dirty="0"/>
              <a:t>Ở cùng một độ cao so với mực nước biển thì mức phản ứng của 2 kiểu </a:t>
            </a:r>
            <a:r>
              <a:rPr lang="vi-VN" sz="2000" dirty="0" err="1"/>
              <a:t>gene</a:t>
            </a:r>
            <a:r>
              <a:rPr lang="vi-VN" sz="2000" dirty="0"/>
              <a:t> a và b là như nhau.</a:t>
            </a:r>
          </a:p>
          <a:p>
            <a:pPr algn="just">
              <a:lnSpc>
                <a:spcPct val="130000"/>
              </a:lnSpc>
            </a:pPr>
            <a:r>
              <a:rPr lang="vi-VN" sz="2000" b="1" dirty="0"/>
              <a:t>D. </a:t>
            </a:r>
            <a:r>
              <a:rPr lang="vi-VN" sz="2000" dirty="0"/>
              <a:t>Ở độ cao 1400 m so với mực nước biển thì kiểu hình của 2 kiểu </a:t>
            </a:r>
            <a:r>
              <a:rPr lang="vi-VN" sz="2000" dirty="0" err="1"/>
              <a:t>gene</a:t>
            </a:r>
            <a:r>
              <a:rPr lang="vi-VN" sz="2000" dirty="0"/>
              <a:t> a và b có sự khác biệt rõ.</a:t>
            </a:r>
          </a:p>
        </p:txBody>
      </p:sp>
      <p:sp>
        <p:nvSpPr>
          <p:cNvPr id="10" name="Oval 9">
            <a:extLst>
              <a:ext uri="{FF2B5EF4-FFF2-40B4-BE49-F238E27FC236}">
                <a16:creationId xmlns:a16="http://schemas.microsoft.com/office/drawing/2014/main" id="{1907EF84-8632-0D00-51CD-A02D753A031A}"/>
              </a:ext>
            </a:extLst>
          </p:cNvPr>
          <p:cNvSpPr/>
          <p:nvPr/>
        </p:nvSpPr>
        <p:spPr>
          <a:xfrm>
            <a:off x="407027" y="5440101"/>
            <a:ext cx="381965" cy="38196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480878" y="3251835"/>
            <a:ext cx="4164923" cy="494751"/>
          </a:xfrm>
          <a:prstGeom prst="rect">
            <a:avLst/>
          </a:prstGeom>
        </p:spPr>
        <p:txBody>
          <a:bodyPr wrap="none">
            <a:spAutoFit/>
          </a:bodyPr>
          <a:lstStyle/>
          <a:p>
            <a:pPr>
              <a:lnSpc>
                <a:spcPct val="120000"/>
              </a:lnSpc>
              <a:spcAft>
                <a:spcPts val="600"/>
              </a:spcAft>
            </a:pPr>
            <a:r>
              <a:rPr lang="vi-VN" sz="2400" b="1" dirty="0"/>
              <a:t>Phát biểu nào sau đây Sai?</a:t>
            </a:r>
          </a:p>
        </p:txBody>
      </p:sp>
    </p:spTree>
    <p:extLst>
      <p:ext uri="{BB962C8B-B14F-4D97-AF65-F5344CB8AC3E}">
        <p14:creationId xmlns:p14="http://schemas.microsoft.com/office/powerpoint/2010/main" val="3118411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additive="base">
                                        <p:cTn id="2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 calcmode="lin" valueType="num">
                                      <p:cBhvr additive="base">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 calcmode="lin" valueType="num">
                                      <p:cBhvr additive="base">
                                        <p:cTn id="4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500" fill="hold"/>
                                        <p:tgtEl>
                                          <p:spTgt spid="10"/>
                                        </p:tgtEl>
                                        <p:attrNameLst>
                                          <p:attrName>ppt_w</p:attrName>
                                        </p:attrNameLst>
                                      </p:cBhvr>
                                      <p:tavLst>
                                        <p:tav tm="0">
                                          <p:val>
                                            <p:fltVal val="0"/>
                                          </p:val>
                                        </p:tav>
                                        <p:tav tm="100000">
                                          <p:val>
                                            <p:strVal val="#ppt_w"/>
                                          </p:val>
                                        </p:tav>
                                      </p:tavLst>
                                    </p:anim>
                                    <p:anim calcmode="lin" valueType="num">
                                      <p:cBhvr>
                                        <p:cTn id="48" dur="1500" fill="hold"/>
                                        <p:tgtEl>
                                          <p:spTgt spid="10"/>
                                        </p:tgtEl>
                                        <p:attrNameLst>
                                          <p:attrName>ppt_h</p:attrName>
                                        </p:attrNameLst>
                                      </p:cBhvr>
                                      <p:tavLst>
                                        <p:tav tm="0">
                                          <p:val>
                                            <p:fltVal val="0"/>
                                          </p:val>
                                        </p:tav>
                                        <p:tav tm="100000">
                                          <p:val>
                                            <p:strVal val="#ppt_h"/>
                                          </p:val>
                                        </p:tav>
                                      </p:tavLst>
                                    </p:anim>
                                    <p:anim calcmode="lin" valueType="num">
                                      <p:cBhvr>
                                        <p:cTn id="49" dur="1500" fill="hold"/>
                                        <p:tgtEl>
                                          <p:spTgt spid="10"/>
                                        </p:tgtEl>
                                        <p:attrNameLst>
                                          <p:attrName>style.rotation</p:attrName>
                                        </p:attrNameLst>
                                      </p:cBhvr>
                                      <p:tavLst>
                                        <p:tav tm="0">
                                          <p:val>
                                            <p:fltVal val="90"/>
                                          </p:val>
                                        </p:tav>
                                        <p:tav tm="100000">
                                          <p:val>
                                            <p:fltVal val="0"/>
                                          </p:val>
                                        </p:tav>
                                      </p:tavLst>
                                    </p:anim>
                                    <p:animEffect transition="in" filter="fade">
                                      <p:cBhvr>
                                        <p:cTn id="5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P spid="10" grpId="0" animBg="1"/>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349B66-9890-4DE2-B6A7-262238E88886}"/>
              </a:ext>
            </a:extLst>
          </p:cNvPr>
          <p:cNvGrpSpPr/>
          <p:nvPr/>
        </p:nvGrpSpPr>
        <p:grpSpPr>
          <a:xfrm>
            <a:off x="2425943" y="182835"/>
            <a:ext cx="7030720" cy="762000"/>
            <a:chOff x="4533537" y="182880"/>
            <a:chExt cx="703072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6527074" y="182880"/>
              <a:ext cx="3043646"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4533537" y="289470"/>
              <a:ext cx="7030720" cy="553998"/>
            </a:xfrm>
            <a:prstGeom prst="rect">
              <a:avLst/>
            </a:prstGeom>
            <a:noFill/>
          </p:spPr>
          <p:txBody>
            <a:bodyPr wrap="square" rtlCol="0">
              <a:spAutoFit/>
            </a:bodyPr>
            <a:lstStyle/>
            <a:p>
              <a:pPr algn="ctr"/>
              <a:r>
                <a:rPr lang="en-US" sz="3000" b="1" dirty="0">
                  <a:solidFill>
                    <a:schemeClr val="bg1"/>
                  </a:solidFill>
                </a:rPr>
                <a:t>LUYỆN TẬP</a:t>
              </a:r>
            </a:p>
          </p:txBody>
        </p:sp>
      </p:grpSp>
      <p:pic>
        <p:nvPicPr>
          <p:cNvPr id="6" name="Picture 5" descr="A picture containing text, vector graphics, toy, doll&#10;&#10;Description automatically generated">
            <a:extLst>
              <a:ext uri="{FF2B5EF4-FFF2-40B4-BE49-F238E27FC236}">
                <a16:creationId xmlns:a16="http://schemas.microsoft.com/office/drawing/2014/main" id="{803BBD63-FD50-4F17-B5EE-2CE3F5ABD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29" y="550284"/>
            <a:ext cx="1828806" cy="1828806"/>
          </a:xfrm>
          <a:prstGeom prst="rect">
            <a:avLst/>
          </a:prstGeom>
        </p:spPr>
      </p:pic>
      <p:sp>
        <p:nvSpPr>
          <p:cNvPr id="7" name="TextBox 6">
            <a:extLst>
              <a:ext uri="{FF2B5EF4-FFF2-40B4-BE49-F238E27FC236}">
                <a16:creationId xmlns:a16="http://schemas.microsoft.com/office/drawing/2014/main" id="{B3F9E43D-338A-4A7C-BD29-EA7A31AAEE25}"/>
              </a:ext>
            </a:extLst>
          </p:cNvPr>
          <p:cNvSpPr txBox="1"/>
          <p:nvPr/>
        </p:nvSpPr>
        <p:spPr>
          <a:xfrm>
            <a:off x="1624101" y="1015148"/>
            <a:ext cx="10048874" cy="1200329"/>
          </a:xfrm>
          <a:prstGeom prst="rect">
            <a:avLst/>
          </a:prstGeom>
          <a:noFill/>
        </p:spPr>
        <p:txBody>
          <a:bodyPr wrap="square" rtlCol="0">
            <a:spAutoFit/>
          </a:bodyPr>
          <a:lstStyle>
            <a:defPPr>
              <a:defRPr lang="en-US"/>
            </a:defPPr>
            <a:lvl1pPr algn="just">
              <a:lnSpc>
                <a:spcPct val="120000"/>
              </a:lnSpc>
              <a:defRPr sz="2400" b="1"/>
            </a:lvl1pPr>
          </a:lstStyle>
          <a:p>
            <a:pPr>
              <a:lnSpc>
                <a:spcPct val="150000"/>
              </a:lnSpc>
            </a:pP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nói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kiểu</a:t>
            </a:r>
            <a:r>
              <a:rPr lang="en-US" dirty="0">
                <a:latin typeface="Arial" panose="020B0604020202020204" pitchFamily="34" charset="0"/>
                <a:cs typeface="Arial" panose="020B0604020202020204" pitchFamily="34" charset="0"/>
              </a:rPr>
              <a:t> gene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r>
              <a:rPr lang="en-US" dirty="0">
                <a:latin typeface="Arial" panose="020B0604020202020204" pitchFamily="34" charset="0"/>
                <a:cs typeface="Arial" panose="020B0604020202020204" pitchFamily="34" charset="0"/>
              </a:rPr>
              <a:t>. Cho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Đúng</a:t>
            </a:r>
            <a:r>
              <a:rPr lang="en-US" dirty="0">
                <a:latin typeface="Arial" panose="020B0604020202020204" pitchFamily="34" charset="0"/>
                <a:cs typeface="Arial" panose="020B0604020202020204" pitchFamily="34" charset="0"/>
              </a:rPr>
              <a:t> hay </a:t>
            </a:r>
            <a:r>
              <a:rPr lang="en-US" dirty="0" err="1">
                <a:latin typeface="Arial" panose="020B0604020202020204" pitchFamily="34" charset="0"/>
                <a:cs typeface="Arial" panose="020B0604020202020204" pitchFamily="34" charset="0"/>
              </a:rPr>
              <a:t>Sai</a:t>
            </a:r>
            <a:r>
              <a:rPr lang="en-US" dirty="0">
                <a:latin typeface="Arial" panose="020B0604020202020204" pitchFamily="34" charset="0"/>
                <a:cs typeface="Arial" panose="020B0604020202020204" pitchFamily="34" charset="0"/>
              </a:rPr>
              <a:t>?</a:t>
            </a:r>
          </a:p>
        </p:txBody>
      </p:sp>
      <p:pic>
        <p:nvPicPr>
          <p:cNvPr id="2050" name="Picture 2" descr="Bảng Chữ Cái Tính Cách - Ảnh miễn phí trên Pixabay - Pixabay">
            <a:extLst>
              <a:ext uri="{FF2B5EF4-FFF2-40B4-BE49-F238E27FC236}">
                <a16:creationId xmlns:a16="http://schemas.microsoft.com/office/drawing/2014/main" id="{91305098-4A57-87A1-8BCB-E5B38FBF74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6663" y="2587657"/>
            <a:ext cx="539486" cy="539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fabeto Carta Personagem - Imagens grátis no Pixabay - Pixabay">
            <a:extLst>
              <a:ext uri="{FF2B5EF4-FFF2-40B4-BE49-F238E27FC236}">
                <a16:creationId xmlns:a16="http://schemas.microsoft.com/office/drawing/2014/main" id="{E2D25058-669B-329A-26A3-26235E1A44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6068" y="4401955"/>
            <a:ext cx="445549" cy="4455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8958DD-3434-2D8D-1F8E-B98D996B66CF}"/>
              </a:ext>
            </a:extLst>
          </p:cNvPr>
          <p:cNvSpPr txBox="1"/>
          <p:nvPr/>
        </p:nvSpPr>
        <p:spPr>
          <a:xfrm>
            <a:off x="554538" y="2587657"/>
            <a:ext cx="10301530" cy="523220"/>
          </a:xfrm>
          <a:prstGeom prst="rect">
            <a:avLst/>
          </a:prstGeom>
          <a:noFill/>
        </p:spPr>
        <p:txBody>
          <a:bodyPr wrap="square">
            <a:spAutoFit/>
          </a:bodyPr>
          <a:lstStyle/>
          <a:p>
            <a:r>
              <a:rPr lang="en-US" sz="2800" dirty="0">
                <a:effectLst/>
                <a:latin typeface="Times" panose="02020603050405020304" pitchFamily="18" charset="0"/>
                <a:cs typeface="Times" panose="02020603050405020304" pitchFamily="18" charset="0"/>
              </a:rPr>
              <a:t>a)</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Kiểu</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hình</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là</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kiểu</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tương</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tác</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giữa</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kiểu</a:t>
            </a:r>
            <a:r>
              <a:rPr lang="en-US" sz="2800" baseline="0" dirty="0">
                <a:effectLst/>
                <a:latin typeface="Times" panose="02020603050405020304" pitchFamily="18" charset="0"/>
                <a:cs typeface="Times" panose="02020603050405020304" pitchFamily="18" charset="0"/>
              </a:rPr>
              <a:t> gene </a:t>
            </a:r>
            <a:r>
              <a:rPr lang="en-US" sz="2800" baseline="0" dirty="0" err="1">
                <a:effectLst/>
                <a:latin typeface="Times" panose="02020603050405020304" pitchFamily="18" charset="0"/>
                <a:cs typeface="Times" panose="02020603050405020304" pitchFamily="18" charset="0"/>
              </a:rPr>
              <a:t>và</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môi</a:t>
            </a:r>
            <a:r>
              <a:rPr lang="en-US" sz="2800" baseline="0" dirty="0">
                <a:effectLst/>
                <a:latin typeface="Times" panose="02020603050405020304" pitchFamily="18" charset="0"/>
                <a:cs typeface="Times" panose="02020603050405020304" pitchFamily="18" charset="0"/>
              </a:rPr>
              <a:t> </a:t>
            </a:r>
            <a:r>
              <a:rPr lang="en-US" sz="2800" baseline="0" dirty="0" err="1">
                <a:effectLst/>
                <a:latin typeface="Times" panose="02020603050405020304" pitchFamily="18" charset="0"/>
                <a:cs typeface="Times" panose="02020603050405020304" pitchFamily="18" charset="0"/>
              </a:rPr>
              <a:t>trường</a:t>
            </a:r>
            <a:endParaRPr lang="vi-VN" sz="2800" dirty="0"/>
          </a:p>
        </p:txBody>
      </p:sp>
      <p:sp>
        <p:nvSpPr>
          <p:cNvPr id="11" name="TextBox 10">
            <a:extLst>
              <a:ext uri="{FF2B5EF4-FFF2-40B4-BE49-F238E27FC236}">
                <a16:creationId xmlns:a16="http://schemas.microsoft.com/office/drawing/2014/main" id="{AF475A0E-4529-2D9A-C4E8-930259948D04}"/>
              </a:ext>
            </a:extLst>
          </p:cNvPr>
          <p:cNvSpPr txBox="1"/>
          <p:nvPr/>
        </p:nvSpPr>
        <p:spPr>
          <a:xfrm>
            <a:off x="554538" y="3242806"/>
            <a:ext cx="10301530" cy="954107"/>
          </a:xfrm>
          <a:prstGeom prst="rect">
            <a:avLst/>
          </a:prstGeom>
          <a:noFill/>
        </p:spPr>
        <p:txBody>
          <a:bodyPr wrap="square">
            <a:spAutoFit/>
          </a:bodyPr>
          <a:lstStyle/>
          <a:p>
            <a:r>
              <a:rPr lang="vi-VN" sz="2800" dirty="0">
                <a:effectLst/>
                <a:latin typeface="Times" panose="02020603050405020304" pitchFamily="18" charset="0"/>
                <a:cs typeface="Times" panose="02020603050405020304" pitchFamily="18" charset="0"/>
              </a:rPr>
              <a:t>b) Kiểu hình của một cơ thể chỉ phụ thuộc vào kiểu </a:t>
            </a:r>
            <a:r>
              <a:rPr lang="vi-VN" sz="2800" dirty="0" err="1">
                <a:effectLst/>
                <a:latin typeface="Times" panose="02020603050405020304" pitchFamily="18" charset="0"/>
                <a:cs typeface="Times" panose="02020603050405020304" pitchFamily="18" charset="0"/>
              </a:rPr>
              <a:t>gen</a:t>
            </a:r>
            <a:r>
              <a:rPr lang="en-US" sz="2800" dirty="0">
                <a:effectLst/>
                <a:latin typeface="Times" panose="02020603050405020304" pitchFamily="18" charset="0"/>
                <a:cs typeface="Times" panose="02020603050405020304" pitchFamily="18" charset="0"/>
              </a:rPr>
              <a:t>e</a:t>
            </a:r>
            <a:r>
              <a:rPr lang="vi-VN" sz="2800" dirty="0">
                <a:effectLst/>
                <a:latin typeface="Times" panose="02020603050405020304" pitchFamily="18" charset="0"/>
                <a:cs typeface="Times" panose="02020603050405020304" pitchFamily="18" charset="0"/>
              </a:rPr>
              <a:t> mà còn không phụ thuộc vào môi trường</a:t>
            </a:r>
            <a:endParaRPr lang="vi-VN" sz="2800" dirty="0"/>
          </a:p>
        </p:txBody>
      </p:sp>
      <p:sp>
        <p:nvSpPr>
          <p:cNvPr id="12" name="TextBox 11">
            <a:extLst>
              <a:ext uri="{FF2B5EF4-FFF2-40B4-BE49-F238E27FC236}">
                <a16:creationId xmlns:a16="http://schemas.microsoft.com/office/drawing/2014/main" id="{2188D82B-8155-C477-B6FF-AEC574D0B1C3}"/>
              </a:ext>
            </a:extLst>
          </p:cNvPr>
          <p:cNvSpPr txBox="1"/>
          <p:nvPr/>
        </p:nvSpPr>
        <p:spPr>
          <a:xfrm>
            <a:off x="554538" y="4252547"/>
            <a:ext cx="10301530" cy="954107"/>
          </a:xfrm>
          <a:prstGeom prst="rect">
            <a:avLst/>
          </a:prstGeom>
          <a:noFill/>
        </p:spPr>
        <p:txBody>
          <a:bodyPr wrap="square">
            <a:spAutoFit/>
          </a:bodyPr>
          <a:lstStyle/>
          <a:p>
            <a:r>
              <a:rPr lang="vi-VN" sz="2800" dirty="0">
                <a:effectLst/>
                <a:latin typeface="Times" panose="02020603050405020304" pitchFamily="18" charset="0"/>
                <a:cs typeface="Times" panose="02020603050405020304" pitchFamily="18" charset="0"/>
              </a:rPr>
              <a:t>c</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Bố</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mẹ</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không</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truyền</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cho</a:t>
            </a:r>
            <a:r>
              <a:rPr lang="en-US" sz="2800" dirty="0">
                <a:effectLst/>
                <a:latin typeface="Times" panose="02020603050405020304" pitchFamily="18" charset="0"/>
                <a:cs typeface="Times" panose="02020603050405020304" pitchFamily="18" charset="0"/>
              </a:rPr>
              <a:t> con </a:t>
            </a:r>
            <a:r>
              <a:rPr lang="en-US" sz="2800" dirty="0" err="1">
                <a:effectLst/>
                <a:latin typeface="Times" panose="02020603050405020304" pitchFamily="18" charset="0"/>
                <a:cs typeface="Times" panose="02020603050405020304" pitchFamily="18" charset="0"/>
              </a:rPr>
              <a:t>những</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tính</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trạng</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đã</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hình</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thành</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sẵn</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mà</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truyền</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cho</a:t>
            </a:r>
            <a:r>
              <a:rPr lang="en-US" sz="2800" dirty="0">
                <a:effectLst/>
                <a:latin typeface="Times" panose="02020603050405020304" pitchFamily="18" charset="0"/>
                <a:cs typeface="Times" panose="02020603050405020304" pitchFamily="18" charset="0"/>
              </a:rPr>
              <a:t> con </a:t>
            </a:r>
            <a:r>
              <a:rPr lang="en-US" sz="2800" dirty="0" err="1">
                <a:effectLst/>
                <a:latin typeface="Times" panose="02020603050405020304" pitchFamily="18" charset="0"/>
                <a:cs typeface="Times" panose="02020603050405020304" pitchFamily="18" charset="0"/>
              </a:rPr>
              <a:t>một</a:t>
            </a:r>
            <a:r>
              <a:rPr lang="en-US" sz="2800" dirty="0">
                <a:effectLst/>
                <a:latin typeface="Times" panose="02020603050405020304" pitchFamily="18" charset="0"/>
                <a:cs typeface="Times" panose="02020603050405020304" pitchFamily="18" charset="0"/>
              </a:rPr>
              <a:t> </a:t>
            </a:r>
            <a:r>
              <a:rPr lang="en-US" sz="2800" dirty="0" err="1">
                <a:effectLst/>
                <a:latin typeface="Times" panose="02020603050405020304" pitchFamily="18" charset="0"/>
                <a:cs typeface="Times" panose="02020603050405020304" pitchFamily="18" charset="0"/>
              </a:rPr>
              <a:t>kiểu</a:t>
            </a:r>
            <a:r>
              <a:rPr lang="en-US" sz="2800" dirty="0">
                <a:effectLst/>
                <a:latin typeface="Times" panose="02020603050405020304" pitchFamily="18" charset="0"/>
                <a:cs typeface="Times" panose="02020603050405020304" pitchFamily="18" charset="0"/>
              </a:rPr>
              <a:t> gene</a:t>
            </a:r>
            <a:endParaRPr lang="vi-VN" sz="2800" dirty="0"/>
          </a:p>
        </p:txBody>
      </p:sp>
      <p:sp>
        <p:nvSpPr>
          <p:cNvPr id="14" name="TextBox 13">
            <a:extLst>
              <a:ext uri="{FF2B5EF4-FFF2-40B4-BE49-F238E27FC236}">
                <a16:creationId xmlns:a16="http://schemas.microsoft.com/office/drawing/2014/main" id="{6CB05571-1FC8-E713-1166-3F7A2E71B32D}"/>
              </a:ext>
            </a:extLst>
          </p:cNvPr>
          <p:cNvSpPr txBox="1"/>
          <p:nvPr/>
        </p:nvSpPr>
        <p:spPr>
          <a:xfrm>
            <a:off x="554538" y="5365798"/>
            <a:ext cx="10301530" cy="954107"/>
          </a:xfrm>
          <a:prstGeom prst="rect">
            <a:avLst/>
          </a:prstGeom>
          <a:noFill/>
        </p:spPr>
        <p:txBody>
          <a:bodyPr wrap="square">
            <a:spAutoFit/>
          </a:bodyPr>
          <a:lstStyle/>
          <a:p>
            <a:r>
              <a:rPr lang="vi-VN" sz="2800" dirty="0">
                <a:effectLst/>
                <a:latin typeface="Times" panose="02020603050405020304" pitchFamily="18" charset="0"/>
                <a:cs typeface="Times" panose="02020603050405020304" pitchFamily="18" charset="0"/>
              </a:rPr>
              <a:t>d) Kiểu </a:t>
            </a:r>
            <a:r>
              <a:rPr lang="vi-VN" sz="2800" dirty="0" err="1">
                <a:effectLst/>
                <a:latin typeface="Times" panose="02020603050405020304" pitchFamily="18" charset="0"/>
                <a:cs typeface="Times" panose="02020603050405020304" pitchFamily="18" charset="0"/>
              </a:rPr>
              <a:t>gen</a:t>
            </a:r>
            <a:r>
              <a:rPr lang="en-US" sz="2800" dirty="0">
                <a:effectLst/>
                <a:latin typeface="Times" panose="02020603050405020304" pitchFamily="18" charset="0"/>
                <a:cs typeface="Times" panose="02020603050405020304" pitchFamily="18" charset="0"/>
              </a:rPr>
              <a:t>e</a:t>
            </a:r>
            <a:r>
              <a:rPr lang="vi-VN" sz="2800" dirty="0">
                <a:effectLst/>
                <a:latin typeface="Times" panose="02020603050405020304" pitchFamily="18" charset="0"/>
                <a:cs typeface="Times" panose="02020603050405020304" pitchFamily="18" charset="0"/>
              </a:rPr>
              <a:t> quy định khả năng phản ứng của cơ thể trước điều kiện môi trường</a:t>
            </a:r>
            <a:endParaRPr lang="vi-VN" sz="2800" dirty="0"/>
          </a:p>
        </p:txBody>
      </p:sp>
      <p:pic>
        <p:nvPicPr>
          <p:cNvPr id="15" name="Picture 2" descr="Bảng Chữ Cái Tính Cách - Ảnh miễn phí trên Pixabay - Pixabay">
            <a:extLst>
              <a:ext uri="{FF2B5EF4-FFF2-40B4-BE49-F238E27FC236}">
                <a16:creationId xmlns:a16="http://schemas.microsoft.com/office/drawing/2014/main" id="{31A54FBF-EF80-4D2E-82B3-D3F02E90B8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4579" y="3360926"/>
            <a:ext cx="539486" cy="5394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lfabeto Carta Personagem - Imagens grátis no Pixabay - Pixabay">
            <a:extLst>
              <a:ext uri="{FF2B5EF4-FFF2-40B4-BE49-F238E27FC236}">
                <a16:creationId xmlns:a16="http://schemas.microsoft.com/office/drawing/2014/main" id="{0A7933CE-80A6-36EA-E7A0-5BA353FF19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7796" y="5488298"/>
            <a:ext cx="445549" cy="44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4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80">
                                          <p:stCondLst>
                                            <p:cond delay="0"/>
                                          </p:stCondLst>
                                        </p:cTn>
                                        <p:tgtEl>
                                          <p:spTgt spid="15"/>
                                        </p:tgtEl>
                                      </p:cBhvr>
                                    </p:animEffect>
                                    <p:anim calcmode="lin" valueType="num">
                                      <p:cBhvr>
                                        <p:cTn id="4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2" dur="26">
                                          <p:stCondLst>
                                            <p:cond delay="650"/>
                                          </p:stCondLst>
                                        </p:cTn>
                                        <p:tgtEl>
                                          <p:spTgt spid="15"/>
                                        </p:tgtEl>
                                      </p:cBhvr>
                                      <p:to x="100000" y="60000"/>
                                    </p:animScale>
                                    <p:animScale>
                                      <p:cBhvr>
                                        <p:cTn id="53" dur="166" decel="50000">
                                          <p:stCondLst>
                                            <p:cond delay="676"/>
                                          </p:stCondLst>
                                        </p:cTn>
                                        <p:tgtEl>
                                          <p:spTgt spid="15"/>
                                        </p:tgtEl>
                                      </p:cBhvr>
                                      <p:to x="100000" y="100000"/>
                                    </p:animScale>
                                    <p:animScale>
                                      <p:cBhvr>
                                        <p:cTn id="54" dur="26">
                                          <p:stCondLst>
                                            <p:cond delay="1312"/>
                                          </p:stCondLst>
                                        </p:cTn>
                                        <p:tgtEl>
                                          <p:spTgt spid="15"/>
                                        </p:tgtEl>
                                      </p:cBhvr>
                                      <p:to x="100000" y="80000"/>
                                    </p:animScale>
                                    <p:animScale>
                                      <p:cBhvr>
                                        <p:cTn id="55" dur="166" decel="50000">
                                          <p:stCondLst>
                                            <p:cond delay="1338"/>
                                          </p:stCondLst>
                                        </p:cTn>
                                        <p:tgtEl>
                                          <p:spTgt spid="15"/>
                                        </p:tgtEl>
                                      </p:cBhvr>
                                      <p:to x="100000" y="100000"/>
                                    </p:animScale>
                                    <p:animScale>
                                      <p:cBhvr>
                                        <p:cTn id="56" dur="26">
                                          <p:stCondLst>
                                            <p:cond delay="1642"/>
                                          </p:stCondLst>
                                        </p:cTn>
                                        <p:tgtEl>
                                          <p:spTgt spid="15"/>
                                        </p:tgtEl>
                                      </p:cBhvr>
                                      <p:to x="100000" y="90000"/>
                                    </p:animScale>
                                    <p:animScale>
                                      <p:cBhvr>
                                        <p:cTn id="57" dur="166" decel="50000">
                                          <p:stCondLst>
                                            <p:cond delay="1668"/>
                                          </p:stCondLst>
                                        </p:cTn>
                                        <p:tgtEl>
                                          <p:spTgt spid="15"/>
                                        </p:tgtEl>
                                      </p:cBhvr>
                                      <p:to x="100000" y="100000"/>
                                    </p:animScale>
                                    <p:animScale>
                                      <p:cBhvr>
                                        <p:cTn id="58" dur="26">
                                          <p:stCondLst>
                                            <p:cond delay="1808"/>
                                          </p:stCondLst>
                                        </p:cTn>
                                        <p:tgtEl>
                                          <p:spTgt spid="15"/>
                                        </p:tgtEl>
                                      </p:cBhvr>
                                      <p:to x="100000" y="95000"/>
                                    </p:animScale>
                                    <p:animScale>
                                      <p:cBhvr>
                                        <p:cTn id="59" dur="166" decel="50000">
                                          <p:stCondLst>
                                            <p:cond delay="1834"/>
                                          </p:stCondLst>
                                        </p:cTn>
                                        <p:tgtEl>
                                          <p:spTgt spid="15"/>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2052"/>
                                        </p:tgtEl>
                                        <p:attrNameLst>
                                          <p:attrName>style.visibility</p:attrName>
                                        </p:attrNameLst>
                                      </p:cBhvr>
                                      <p:to>
                                        <p:strVal val="visible"/>
                                      </p:to>
                                    </p:set>
                                    <p:animEffect transition="in" filter="wipe(down)">
                                      <p:cBhvr>
                                        <p:cTn id="64" dur="580">
                                          <p:stCondLst>
                                            <p:cond delay="0"/>
                                          </p:stCondLst>
                                        </p:cTn>
                                        <p:tgtEl>
                                          <p:spTgt spid="2052"/>
                                        </p:tgtEl>
                                      </p:cBhvr>
                                    </p:animEffect>
                                    <p:anim calcmode="lin" valueType="num">
                                      <p:cBhvr>
                                        <p:cTn id="65"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70" dur="26">
                                          <p:stCondLst>
                                            <p:cond delay="650"/>
                                          </p:stCondLst>
                                        </p:cTn>
                                        <p:tgtEl>
                                          <p:spTgt spid="2052"/>
                                        </p:tgtEl>
                                      </p:cBhvr>
                                      <p:to x="100000" y="60000"/>
                                    </p:animScale>
                                    <p:animScale>
                                      <p:cBhvr>
                                        <p:cTn id="71" dur="166" decel="50000">
                                          <p:stCondLst>
                                            <p:cond delay="676"/>
                                          </p:stCondLst>
                                        </p:cTn>
                                        <p:tgtEl>
                                          <p:spTgt spid="2052"/>
                                        </p:tgtEl>
                                      </p:cBhvr>
                                      <p:to x="100000" y="100000"/>
                                    </p:animScale>
                                    <p:animScale>
                                      <p:cBhvr>
                                        <p:cTn id="72" dur="26">
                                          <p:stCondLst>
                                            <p:cond delay="1312"/>
                                          </p:stCondLst>
                                        </p:cTn>
                                        <p:tgtEl>
                                          <p:spTgt spid="2052"/>
                                        </p:tgtEl>
                                      </p:cBhvr>
                                      <p:to x="100000" y="80000"/>
                                    </p:animScale>
                                    <p:animScale>
                                      <p:cBhvr>
                                        <p:cTn id="73" dur="166" decel="50000">
                                          <p:stCondLst>
                                            <p:cond delay="1338"/>
                                          </p:stCondLst>
                                        </p:cTn>
                                        <p:tgtEl>
                                          <p:spTgt spid="2052"/>
                                        </p:tgtEl>
                                      </p:cBhvr>
                                      <p:to x="100000" y="100000"/>
                                    </p:animScale>
                                    <p:animScale>
                                      <p:cBhvr>
                                        <p:cTn id="74" dur="26">
                                          <p:stCondLst>
                                            <p:cond delay="1642"/>
                                          </p:stCondLst>
                                        </p:cTn>
                                        <p:tgtEl>
                                          <p:spTgt spid="2052"/>
                                        </p:tgtEl>
                                      </p:cBhvr>
                                      <p:to x="100000" y="90000"/>
                                    </p:animScale>
                                    <p:animScale>
                                      <p:cBhvr>
                                        <p:cTn id="75" dur="166" decel="50000">
                                          <p:stCondLst>
                                            <p:cond delay="1668"/>
                                          </p:stCondLst>
                                        </p:cTn>
                                        <p:tgtEl>
                                          <p:spTgt spid="2052"/>
                                        </p:tgtEl>
                                      </p:cBhvr>
                                      <p:to x="100000" y="100000"/>
                                    </p:animScale>
                                    <p:animScale>
                                      <p:cBhvr>
                                        <p:cTn id="76" dur="26">
                                          <p:stCondLst>
                                            <p:cond delay="1808"/>
                                          </p:stCondLst>
                                        </p:cTn>
                                        <p:tgtEl>
                                          <p:spTgt spid="2052"/>
                                        </p:tgtEl>
                                      </p:cBhvr>
                                      <p:to x="100000" y="95000"/>
                                    </p:animScale>
                                    <p:animScale>
                                      <p:cBhvr>
                                        <p:cTn id="77" dur="166" decel="50000">
                                          <p:stCondLst>
                                            <p:cond delay="1834"/>
                                          </p:stCondLst>
                                        </p:cTn>
                                        <p:tgtEl>
                                          <p:spTgt spid="2052"/>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down)">
                                      <p:cBhvr>
                                        <p:cTn id="82" dur="580">
                                          <p:stCondLst>
                                            <p:cond delay="0"/>
                                          </p:stCondLst>
                                        </p:cTn>
                                        <p:tgtEl>
                                          <p:spTgt spid="16"/>
                                        </p:tgtEl>
                                      </p:cBhvr>
                                    </p:animEffect>
                                    <p:anim calcmode="lin" valueType="num">
                                      <p:cBhvr>
                                        <p:cTn id="8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8" dur="26">
                                          <p:stCondLst>
                                            <p:cond delay="650"/>
                                          </p:stCondLst>
                                        </p:cTn>
                                        <p:tgtEl>
                                          <p:spTgt spid="16"/>
                                        </p:tgtEl>
                                      </p:cBhvr>
                                      <p:to x="100000" y="60000"/>
                                    </p:animScale>
                                    <p:animScale>
                                      <p:cBhvr>
                                        <p:cTn id="89" dur="166" decel="50000">
                                          <p:stCondLst>
                                            <p:cond delay="676"/>
                                          </p:stCondLst>
                                        </p:cTn>
                                        <p:tgtEl>
                                          <p:spTgt spid="16"/>
                                        </p:tgtEl>
                                      </p:cBhvr>
                                      <p:to x="100000" y="100000"/>
                                    </p:animScale>
                                    <p:animScale>
                                      <p:cBhvr>
                                        <p:cTn id="90" dur="26">
                                          <p:stCondLst>
                                            <p:cond delay="1312"/>
                                          </p:stCondLst>
                                        </p:cTn>
                                        <p:tgtEl>
                                          <p:spTgt spid="16"/>
                                        </p:tgtEl>
                                      </p:cBhvr>
                                      <p:to x="100000" y="80000"/>
                                    </p:animScale>
                                    <p:animScale>
                                      <p:cBhvr>
                                        <p:cTn id="91" dur="166" decel="50000">
                                          <p:stCondLst>
                                            <p:cond delay="1338"/>
                                          </p:stCondLst>
                                        </p:cTn>
                                        <p:tgtEl>
                                          <p:spTgt spid="16"/>
                                        </p:tgtEl>
                                      </p:cBhvr>
                                      <p:to x="100000" y="100000"/>
                                    </p:animScale>
                                    <p:animScale>
                                      <p:cBhvr>
                                        <p:cTn id="92" dur="26">
                                          <p:stCondLst>
                                            <p:cond delay="1642"/>
                                          </p:stCondLst>
                                        </p:cTn>
                                        <p:tgtEl>
                                          <p:spTgt spid="16"/>
                                        </p:tgtEl>
                                      </p:cBhvr>
                                      <p:to x="100000" y="90000"/>
                                    </p:animScale>
                                    <p:animScale>
                                      <p:cBhvr>
                                        <p:cTn id="93" dur="166" decel="50000">
                                          <p:stCondLst>
                                            <p:cond delay="1668"/>
                                          </p:stCondLst>
                                        </p:cTn>
                                        <p:tgtEl>
                                          <p:spTgt spid="16"/>
                                        </p:tgtEl>
                                      </p:cBhvr>
                                      <p:to x="100000" y="100000"/>
                                    </p:animScale>
                                    <p:animScale>
                                      <p:cBhvr>
                                        <p:cTn id="94" dur="26">
                                          <p:stCondLst>
                                            <p:cond delay="1808"/>
                                          </p:stCondLst>
                                        </p:cTn>
                                        <p:tgtEl>
                                          <p:spTgt spid="16"/>
                                        </p:tgtEl>
                                      </p:cBhvr>
                                      <p:to x="100000" y="95000"/>
                                    </p:animScale>
                                    <p:animScale>
                                      <p:cBhvr>
                                        <p:cTn id="9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349B66-9890-4DE2-B6A7-262238E88886}"/>
              </a:ext>
            </a:extLst>
          </p:cNvPr>
          <p:cNvGrpSpPr/>
          <p:nvPr/>
        </p:nvGrpSpPr>
        <p:grpSpPr>
          <a:xfrm>
            <a:off x="2425943" y="182835"/>
            <a:ext cx="7030720" cy="762000"/>
            <a:chOff x="4533537" y="182880"/>
            <a:chExt cx="703072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6527074" y="182880"/>
              <a:ext cx="3043646"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4533537" y="289470"/>
              <a:ext cx="7030720" cy="553998"/>
            </a:xfrm>
            <a:prstGeom prst="rect">
              <a:avLst/>
            </a:prstGeom>
            <a:noFill/>
          </p:spPr>
          <p:txBody>
            <a:bodyPr wrap="square" rtlCol="0">
              <a:spAutoFit/>
            </a:bodyPr>
            <a:lstStyle/>
            <a:p>
              <a:pPr algn="ctr"/>
              <a:r>
                <a:rPr lang="en-US" sz="3000" b="1" dirty="0">
                  <a:solidFill>
                    <a:schemeClr val="bg1"/>
                  </a:solidFill>
                </a:rPr>
                <a:t>LUYỆN TẬP</a:t>
              </a:r>
            </a:p>
          </p:txBody>
        </p:sp>
      </p:grpSp>
      <p:pic>
        <p:nvPicPr>
          <p:cNvPr id="6" name="Picture 5" descr="A picture containing text, vector graphics, toy, doll&#10;&#10;Description automatically generated">
            <a:extLst>
              <a:ext uri="{FF2B5EF4-FFF2-40B4-BE49-F238E27FC236}">
                <a16:creationId xmlns:a16="http://schemas.microsoft.com/office/drawing/2014/main" id="{803BBD63-FD50-4F17-B5EE-2CE3F5ABD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3225"/>
            <a:ext cx="1828806" cy="1828806"/>
          </a:xfrm>
          <a:prstGeom prst="rect">
            <a:avLst/>
          </a:prstGeom>
        </p:spPr>
      </p:pic>
      <p:sp>
        <p:nvSpPr>
          <p:cNvPr id="7" name="TextBox 6">
            <a:extLst>
              <a:ext uri="{FF2B5EF4-FFF2-40B4-BE49-F238E27FC236}">
                <a16:creationId xmlns:a16="http://schemas.microsoft.com/office/drawing/2014/main" id="{B3F9E43D-338A-4A7C-BD29-EA7A31AAEE25}"/>
              </a:ext>
            </a:extLst>
          </p:cNvPr>
          <p:cNvSpPr txBox="1"/>
          <p:nvPr/>
        </p:nvSpPr>
        <p:spPr>
          <a:xfrm>
            <a:off x="1624101" y="1127978"/>
            <a:ext cx="10048874" cy="1131848"/>
          </a:xfrm>
          <a:prstGeom prst="rect">
            <a:avLst/>
          </a:prstGeom>
          <a:noFill/>
        </p:spPr>
        <p:txBody>
          <a:bodyPr wrap="square" rtlCol="0">
            <a:spAutoFit/>
          </a:bodyPr>
          <a:lstStyle>
            <a:defPPr>
              <a:defRPr lang="en-US"/>
            </a:defPPr>
            <a:lvl1pPr algn="just">
              <a:lnSpc>
                <a:spcPct val="120000"/>
              </a:lnSpc>
              <a:defRPr sz="2400" b="1"/>
            </a:lvl1pPr>
          </a:lstStyle>
          <a:p>
            <a:pPr>
              <a:lnSpc>
                <a:spcPct val="150000"/>
              </a:lnSpc>
            </a:pPr>
            <a:r>
              <a:rPr lang="vi-VN" dirty="0"/>
              <a:t>So sánh mức phản ứng của kiểu gene trong các điều kiện môi trường khác nhau với các hiện tượng thường biến.</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451872" y="2743756"/>
            <a:ext cx="11380209" cy="3360076"/>
          </a:xfrm>
          <a:prstGeom prst="rect">
            <a:avLst/>
          </a:prstGeom>
          <a:ln w="57150">
            <a:solidFill>
              <a:schemeClr val="tx1"/>
            </a:solidFill>
            <a:prstDash val="sysDash"/>
          </a:ln>
        </p:spPr>
        <p:txBody>
          <a:bodyPr wrap="square">
            <a:spAutoFit/>
          </a:bodyPr>
          <a:lstStyle/>
          <a:p>
            <a:pPr>
              <a:lnSpc>
                <a:spcPct val="150000"/>
              </a:lnSpc>
            </a:pPr>
            <a:r>
              <a:rPr lang="vi-VN" sz="2400" i="1" dirty="0">
                <a:solidFill>
                  <a:srgbClr val="343A40"/>
                </a:solidFill>
              </a:rPr>
              <a:t>-Thường biến là những biến đổi kiểu hình của cùng 1 kiểu </a:t>
            </a:r>
            <a:r>
              <a:rPr lang="vi-VN" sz="2400" i="1" dirty="0" err="1">
                <a:solidFill>
                  <a:srgbClr val="343A40"/>
                </a:solidFill>
              </a:rPr>
              <a:t>gene</a:t>
            </a:r>
            <a:r>
              <a:rPr lang="vi-VN" sz="2400" i="1" dirty="0">
                <a:solidFill>
                  <a:srgbClr val="343A40"/>
                </a:solidFill>
              </a:rPr>
              <a:t>, phát sinh trong đời cá thể dưới ảnh hưởng của môi trường. Nó </a:t>
            </a:r>
            <a:r>
              <a:rPr lang="vi-VN" sz="2400" b="1" i="1" dirty="0">
                <a:solidFill>
                  <a:srgbClr val="343A40"/>
                </a:solidFill>
              </a:rPr>
              <a:t>không phải là do biến đổi của kiểu </a:t>
            </a:r>
            <a:r>
              <a:rPr lang="vi-VN" sz="2400" b="1" i="1" dirty="0" err="1">
                <a:solidFill>
                  <a:srgbClr val="343A40"/>
                </a:solidFill>
              </a:rPr>
              <a:t>gene</a:t>
            </a:r>
            <a:r>
              <a:rPr lang="vi-VN" sz="2400" i="1" dirty="0">
                <a:solidFill>
                  <a:srgbClr val="343A40"/>
                </a:solidFill>
              </a:rPr>
              <a:t> nên </a:t>
            </a:r>
            <a:r>
              <a:rPr lang="vi-VN" sz="2400" b="1" i="1" dirty="0">
                <a:solidFill>
                  <a:srgbClr val="FF0000"/>
                </a:solidFill>
                <a:highlight>
                  <a:srgbClr val="FFFF00"/>
                </a:highlight>
              </a:rPr>
              <a:t>không di truyền được</a:t>
            </a:r>
            <a:br>
              <a:rPr lang="vi-VN" sz="2400" i="1" dirty="0"/>
            </a:br>
            <a:r>
              <a:rPr lang="vi-VN" sz="2400" i="1" dirty="0">
                <a:solidFill>
                  <a:srgbClr val="343A40"/>
                </a:solidFill>
              </a:rPr>
              <a:t>-Trong khi đó,mức phản ứng lại là tập hợp các kiểu hình của 1 kiểu </a:t>
            </a:r>
            <a:r>
              <a:rPr lang="vi-VN" sz="2400" i="1" dirty="0" err="1">
                <a:solidFill>
                  <a:srgbClr val="343A40"/>
                </a:solidFill>
              </a:rPr>
              <a:t>gene</a:t>
            </a:r>
            <a:r>
              <a:rPr lang="vi-VN" sz="2400" i="1" dirty="0">
                <a:solidFill>
                  <a:srgbClr val="343A40"/>
                </a:solidFill>
              </a:rPr>
              <a:t> tương ứng với các môi trường khác nhau. Nó </a:t>
            </a:r>
            <a:r>
              <a:rPr lang="vi-VN" sz="2400" b="1" i="1" dirty="0">
                <a:solidFill>
                  <a:srgbClr val="343A40"/>
                </a:solidFill>
              </a:rPr>
              <a:t>được quy định bởi kiểu </a:t>
            </a:r>
            <a:r>
              <a:rPr lang="vi-VN" sz="2400" b="1" i="1" dirty="0" err="1">
                <a:solidFill>
                  <a:srgbClr val="343A40"/>
                </a:solidFill>
              </a:rPr>
              <a:t>gene</a:t>
            </a:r>
            <a:r>
              <a:rPr lang="vi-VN" sz="2400" i="1" dirty="0">
                <a:solidFill>
                  <a:srgbClr val="343A40"/>
                </a:solidFill>
              </a:rPr>
              <a:t> nên </a:t>
            </a:r>
            <a:r>
              <a:rPr lang="vi-VN" sz="2400" b="1" i="1" dirty="0">
                <a:solidFill>
                  <a:srgbClr val="FF0000"/>
                </a:solidFill>
                <a:highlight>
                  <a:srgbClr val="FFFF00"/>
                </a:highlight>
              </a:rPr>
              <a:t>di truyền được</a:t>
            </a:r>
            <a:endParaRPr lang="en-US" sz="2400" b="1" i="1" dirty="0">
              <a:solidFill>
                <a:srgbClr val="FF0000"/>
              </a:solidFill>
              <a:highlight>
                <a:srgbClr val="FFFF00"/>
              </a:highlight>
            </a:endParaRPr>
          </a:p>
        </p:txBody>
      </p:sp>
    </p:spTree>
    <p:extLst>
      <p:ext uri="{BB962C8B-B14F-4D97-AF65-F5344CB8AC3E}">
        <p14:creationId xmlns:p14="http://schemas.microsoft.com/office/powerpoint/2010/main" val="754852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349B66-9890-4DE2-B6A7-262238E88886}"/>
              </a:ext>
            </a:extLst>
          </p:cNvPr>
          <p:cNvGrpSpPr/>
          <p:nvPr/>
        </p:nvGrpSpPr>
        <p:grpSpPr>
          <a:xfrm>
            <a:off x="2425943" y="182835"/>
            <a:ext cx="7030720" cy="762000"/>
            <a:chOff x="4533537" y="182880"/>
            <a:chExt cx="703072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6527074" y="182880"/>
              <a:ext cx="3043646"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4533537" y="289470"/>
              <a:ext cx="7030720" cy="553998"/>
            </a:xfrm>
            <a:prstGeom prst="rect">
              <a:avLst/>
            </a:prstGeom>
            <a:noFill/>
          </p:spPr>
          <p:txBody>
            <a:bodyPr wrap="square" rtlCol="0">
              <a:spAutoFit/>
            </a:bodyPr>
            <a:lstStyle/>
            <a:p>
              <a:pPr algn="ctr"/>
              <a:r>
                <a:rPr lang="en-US" sz="3000" b="1" dirty="0">
                  <a:solidFill>
                    <a:schemeClr val="bg1"/>
                  </a:solidFill>
                </a:rPr>
                <a:t>LUYỆN TẬP</a:t>
              </a:r>
            </a:p>
          </p:txBody>
        </p:sp>
      </p:grpSp>
      <p:pic>
        <p:nvPicPr>
          <p:cNvPr id="6" name="Picture 5" descr="A picture containing text, vector graphics, toy, doll&#10;&#10;Description automatically generated">
            <a:extLst>
              <a:ext uri="{FF2B5EF4-FFF2-40B4-BE49-F238E27FC236}">
                <a16:creationId xmlns:a16="http://schemas.microsoft.com/office/drawing/2014/main" id="{803BBD63-FD50-4F17-B5EE-2CE3F5ABD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772" y="289425"/>
            <a:ext cx="1828806" cy="1828806"/>
          </a:xfrm>
          <a:prstGeom prst="rect">
            <a:avLst/>
          </a:prstGeom>
        </p:spPr>
      </p:pic>
      <p:sp>
        <p:nvSpPr>
          <p:cNvPr id="7" name="TextBox 6">
            <a:extLst>
              <a:ext uri="{FF2B5EF4-FFF2-40B4-BE49-F238E27FC236}">
                <a16:creationId xmlns:a16="http://schemas.microsoft.com/office/drawing/2014/main" id="{B3F9E43D-338A-4A7C-BD29-EA7A31AAEE25}"/>
              </a:ext>
            </a:extLst>
          </p:cNvPr>
          <p:cNvSpPr txBox="1"/>
          <p:nvPr/>
        </p:nvSpPr>
        <p:spPr>
          <a:xfrm>
            <a:off x="1937823" y="1051425"/>
            <a:ext cx="10048874" cy="658835"/>
          </a:xfrm>
          <a:prstGeom prst="rect">
            <a:avLst/>
          </a:prstGeom>
          <a:noFill/>
        </p:spPr>
        <p:txBody>
          <a:bodyPr wrap="square" rtlCol="0">
            <a:spAutoFit/>
          </a:bodyPr>
          <a:lstStyle>
            <a:defPPr>
              <a:defRPr lang="en-US"/>
            </a:defPPr>
            <a:lvl1pPr algn="just">
              <a:lnSpc>
                <a:spcPct val="120000"/>
              </a:lnSpc>
              <a:defRPr sz="2400" b="1"/>
            </a:lvl1pPr>
          </a:lstStyle>
          <a:p>
            <a:pPr>
              <a:lnSpc>
                <a:spcPct val="150000"/>
              </a:lnSpc>
            </a:pPr>
            <a:r>
              <a:rPr lang="en-US" sz="2800" dirty="0" err="1">
                <a:latin typeface="Arial" panose="020B0604020202020204" pitchFamily="34" charset="0"/>
                <a:cs typeface="Arial" panose="020B0604020202020204" pitchFamily="34" charset="0"/>
              </a:rPr>
              <a:t>Phân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biệt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biến</a:t>
            </a:r>
            <a:endParaRPr lang="en-US" sz="28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97903424"/>
              </p:ext>
            </p:extLst>
          </p:nvPr>
        </p:nvGraphicFramePr>
        <p:xfrm>
          <a:off x="599586" y="2224821"/>
          <a:ext cx="10683433" cy="3923294"/>
        </p:xfrm>
        <a:graphic>
          <a:graphicData uri="http://schemas.openxmlformats.org/drawingml/2006/table">
            <a:tbl>
              <a:tblPr/>
              <a:tblGrid>
                <a:gridCol w="5504444">
                  <a:extLst>
                    <a:ext uri="{9D8B030D-6E8A-4147-A177-3AD203B41FA5}">
                      <a16:colId xmlns:a16="http://schemas.microsoft.com/office/drawing/2014/main" val="20000"/>
                    </a:ext>
                  </a:extLst>
                </a:gridCol>
                <a:gridCol w="5178989">
                  <a:extLst>
                    <a:ext uri="{9D8B030D-6E8A-4147-A177-3AD203B41FA5}">
                      <a16:colId xmlns:a16="http://schemas.microsoft.com/office/drawing/2014/main" val="20001"/>
                    </a:ext>
                  </a:extLst>
                </a:gridCol>
              </a:tblGrid>
              <a:tr h="490484">
                <a:tc>
                  <a:txBody>
                    <a:bodyPr/>
                    <a:lstStyle/>
                    <a:p>
                      <a:pPr algn="ctr"/>
                      <a:r>
                        <a:rPr lang="vi-VN" sz="2800" b="1" dirty="0">
                          <a:effectLst/>
                        </a:rPr>
                        <a:t> Thường biến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1" dirty="0">
                          <a:effectLst/>
                        </a:rPr>
                        <a:t> </a:t>
                      </a:r>
                      <a:r>
                        <a:rPr lang="en-US" sz="2800" b="1" dirty="0" err="1">
                          <a:effectLst/>
                        </a:rPr>
                        <a:t>Đột</a:t>
                      </a:r>
                      <a:r>
                        <a:rPr lang="en-US" sz="2800" b="1" dirty="0">
                          <a:effectLst/>
                        </a:rPr>
                        <a:t> </a:t>
                      </a:r>
                      <a:r>
                        <a:rPr lang="en-US" sz="2800" b="1" dirty="0" err="1">
                          <a:effectLst/>
                        </a:rPr>
                        <a:t>biến</a:t>
                      </a:r>
                      <a:endParaRPr lang="en-US" sz="2800" b="1" dirty="0">
                        <a:effectLst/>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10120">
                <a:tc>
                  <a:txBody>
                    <a:bodyPr/>
                    <a:lstStyle/>
                    <a:p>
                      <a:r>
                        <a:rPr lang="vi-VN" sz="2800" dirty="0">
                          <a:effectLst/>
                        </a:rPr>
                        <a:t> - Là những biến đổi kiểu hình, không làm biến đổi kiểu </a:t>
                      </a:r>
                      <a:r>
                        <a:rPr lang="vi-VN" sz="2800" dirty="0" err="1">
                          <a:effectLst/>
                        </a:rPr>
                        <a:t>gen</a:t>
                      </a:r>
                      <a:endParaRPr lang="vi-VN" sz="2800" dirty="0">
                        <a:effectLst/>
                      </a:endParaRPr>
                    </a:p>
                    <a:p>
                      <a:r>
                        <a:rPr lang="vi-VN" sz="2800" dirty="0">
                          <a:effectLst/>
                        </a:rPr>
                        <a:t>- Do ảnh hưởng của môi trường</a:t>
                      </a:r>
                    </a:p>
                    <a:p>
                      <a:r>
                        <a:rPr lang="vi-VN" sz="2800" dirty="0">
                          <a:effectLst/>
                        </a:rPr>
                        <a:t>- Xuất hiện đồng loạt, theo hướng xác định</a:t>
                      </a:r>
                    </a:p>
                    <a:p>
                      <a:r>
                        <a:rPr lang="vi-VN" sz="2800" dirty="0">
                          <a:effectLst/>
                        </a:rPr>
                        <a:t>- Không di truyền được</a:t>
                      </a:r>
                    </a:p>
                    <a:p>
                      <a:r>
                        <a:rPr lang="vi-VN" sz="2800" dirty="0">
                          <a:effectLst/>
                        </a:rPr>
                        <a:t>- Giúp sinh vật </a:t>
                      </a:r>
                      <a:r>
                        <a:rPr lang="vi-VN" sz="2800" dirty="0" err="1">
                          <a:effectLst/>
                        </a:rPr>
                        <a:t>thich</a:t>
                      </a:r>
                      <a:r>
                        <a:rPr lang="vi-VN" sz="2800" dirty="0">
                          <a:effectLst/>
                        </a:rPr>
                        <a:t> nghi trước những thay đổi của môi trường</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800" dirty="0">
                          <a:effectLst/>
                        </a:rPr>
                        <a:t>- Là những biến đổi kiểu gen dẫn đến biến đổi kiểu hình</a:t>
                      </a:r>
                    </a:p>
                    <a:p>
                      <a:r>
                        <a:rPr lang="vi-VN" sz="2800" dirty="0">
                          <a:effectLst/>
                        </a:rPr>
                        <a:t>- Do các tác nhân đột biến gây ra</a:t>
                      </a:r>
                    </a:p>
                    <a:p>
                      <a:r>
                        <a:rPr lang="vi-VN" sz="2800" dirty="0">
                          <a:effectLst/>
                        </a:rPr>
                        <a:t>- Xuất hiện cá thể, vô hướng</a:t>
                      </a:r>
                    </a:p>
                    <a:p>
                      <a:r>
                        <a:rPr lang="vi-VN" sz="2800" dirty="0">
                          <a:effectLst/>
                        </a:rPr>
                        <a:t>- Di truyền</a:t>
                      </a:r>
                    </a:p>
                    <a:p>
                      <a:r>
                        <a:rPr lang="vi-VN" sz="2800" dirty="0">
                          <a:effectLst/>
                        </a:rPr>
                        <a:t>- Đa số có hại, một số trung tính, số ít có lợi</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73182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6" descr="Dựa vào hình bên mô tả cây rau mác khi sống trong các điều kiện môi trường  khác nhau, đó là h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07" y="221660"/>
            <a:ext cx="7410691" cy="5558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943600"/>
            <a:ext cx="12192000" cy="914399"/>
          </a:xfrm>
          <a:prstGeom prst="rect">
            <a:avLst/>
          </a:prstGeom>
          <a:solidFill>
            <a:srgbClr val="0070C0"/>
          </a:solidFill>
          <a:ln w="12700" cap="flat">
            <a:solidFill>
              <a:srgbClr val="0070C0"/>
            </a:solidFill>
            <a:prstDash val="solid"/>
            <a:miter/>
          </a:ln>
        </p:spPr>
        <p:txBody>
          <a:bodyPr rtlCol="0" anchor="ctr"/>
          <a:lstStyle/>
          <a:p>
            <a:pPr algn="l"/>
            <a:endParaRPr lang="en-US" dirty="0"/>
          </a:p>
        </p:txBody>
      </p:sp>
      <p:sp>
        <p:nvSpPr>
          <p:cNvPr id="5" name="Oval Callout 4"/>
          <p:cNvSpPr/>
          <p:nvPr/>
        </p:nvSpPr>
        <p:spPr>
          <a:xfrm>
            <a:off x="7707593" y="215900"/>
            <a:ext cx="3890319" cy="2720497"/>
          </a:xfrm>
          <a:prstGeom prst="wedgeEllipseCallout">
            <a:avLst>
              <a:gd name="adj1" fmla="val 7703"/>
              <a:gd name="adj2" fmla="val 60966"/>
            </a:avLst>
          </a:prstGeom>
          <a:noFill/>
          <a:ln w="12700" cap="flat">
            <a:solidFill>
              <a:schemeClr val="tx1"/>
            </a:solidFill>
            <a:prstDash val="solid"/>
            <a:miter/>
          </a:ln>
        </p:spPr>
        <p:txBody>
          <a:bodyPr rtlCol="0" anchor="ctr"/>
          <a:lstStyle/>
          <a:p>
            <a:pPr algn="l"/>
            <a:endParaRPr lang="en-US" dirty="0"/>
          </a:p>
        </p:txBody>
      </p:sp>
      <p:sp>
        <p:nvSpPr>
          <p:cNvPr id="6" name="TextBox 5"/>
          <p:cNvSpPr txBox="1"/>
          <p:nvPr/>
        </p:nvSpPr>
        <p:spPr>
          <a:xfrm>
            <a:off x="7967826" y="668207"/>
            <a:ext cx="3414012" cy="1815882"/>
          </a:xfrm>
          <a:prstGeom prst="rect">
            <a:avLst/>
          </a:prstGeom>
          <a:noFill/>
        </p:spPr>
        <p:txBody>
          <a:bodyPr wrap="square" rtlCol="0">
            <a:spAutoFit/>
          </a:bodyPr>
          <a:lstStyle/>
          <a:p>
            <a:pPr algn="ctr"/>
            <a:r>
              <a:rPr lang="en-US" sz="2800" dirty="0" err="1"/>
              <a:t>Cây</a:t>
            </a:r>
            <a:r>
              <a:rPr lang="en-US" sz="2800" dirty="0"/>
              <a:t> </a:t>
            </a:r>
            <a:r>
              <a:rPr lang="en-US" sz="2800" dirty="0" err="1"/>
              <a:t>số</a:t>
            </a:r>
            <a:r>
              <a:rPr lang="en-US" sz="2800" dirty="0"/>
              <a:t> 3 </a:t>
            </a:r>
            <a:r>
              <a:rPr lang="en-US" sz="2800" dirty="0" err="1"/>
              <a:t>giống</a:t>
            </a:r>
            <a:r>
              <a:rPr lang="en-US" sz="2800" dirty="0"/>
              <a:t> </a:t>
            </a:r>
            <a:r>
              <a:rPr lang="en-US" sz="2800" dirty="0" err="1"/>
              <a:t>với</a:t>
            </a:r>
            <a:r>
              <a:rPr lang="en-US" sz="2800" dirty="0"/>
              <a:t> </a:t>
            </a:r>
            <a:r>
              <a:rPr lang="en-US" sz="2800" dirty="0" err="1"/>
              <a:t>hình</a:t>
            </a:r>
            <a:r>
              <a:rPr lang="en-US" sz="2800" dirty="0"/>
              <a:t> </a:t>
            </a:r>
            <a:r>
              <a:rPr lang="en-US" sz="2800" dirty="0" err="1"/>
              <a:t>cây</a:t>
            </a:r>
            <a:r>
              <a:rPr lang="en-US" sz="2800" dirty="0"/>
              <a:t> </a:t>
            </a:r>
            <a:r>
              <a:rPr lang="en-US" sz="2800" dirty="0" err="1"/>
              <a:t>rau</a:t>
            </a:r>
            <a:r>
              <a:rPr lang="en-US" sz="2800" dirty="0"/>
              <a:t> </a:t>
            </a:r>
            <a:r>
              <a:rPr lang="en-US" sz="2800" dirty="0" err="1"/>
              <a:t>mác</a:t>
            </a:r>
            <a:r>
              <a:rPr lang="en-US" sz="2800" dirty="0"/>
              <a:t> ban </a:t>
            </a:r>
            <a:r>
              <a:rPr lang="en-US" sz="2800" dirty="0" err="1"/>
              <a:t>đầu</a:t>
            </a:r>
            <a:r>
              <a:rPr lang="en-US" sz="2800" dirty="0"/>
              <a:t> </a:t>
            </a:r>
            <a:r>
              <a:rPr lang="en-US" sz="2800" dirty="0" err="1"/>
              <a:t>nhất</a:t>
            </a:r>
            <a:r>
              <a:rPr lang="en-US" sz="2800" dirty="0"/>
              <a:t>. </a:t>
            </a:r>
            <a:r>
              <a:rPr lang="en-US" sz="2800" dirty="0" err="1"/>
              <a:t>Có</a:t>
            </a:r>
            <a:r>
              <a:rPr lang="en-US" sz="2800" dirty="0"/>
              <a:t> </a:t>
            </a:r>
            <a:r>
              <a:rPr lang="en-US" sz="2800" dirty="0" err="1"/>
              <a:t>phải</a:t>
            </a:r>
            <a:r>
              <a:rPr lang="en-US" sz="2800" dirty="0"/>
              <a:t> </a:t>
            </a:r>
            <a:r>
              <a:rPr lang="en-US" sz="2800" dirty="0" err="1"/>
              <a:t>là</a:t>
            </a:r>
            <a:r>
              <a:rPr lang="en-US" sz="2800" dirty="0"/>
              <a:t> </a:t>
            </a:r>
            <a:r>
              <a:rPr lang="en-US" sz="2800" dirty="0" err="1"/>
              <a:t>số</a:t>
            </a:r>
            <a:r>
              <a:rPr lang="en-US" sz="2800" dirty="0"/>
              <a:t> 3 </a:t>
            </a:r>
            <a:r>
              <a:rPr lang="en-US" sz="2800" dirty="0" err="1"/>
              <a:t>không</a:t>
            </a:r>
            <a:r>
              <a:rPr lang="en-US" sz="2800" dirty="0"/>
              <a:t>? </a:t>
            </a:r>
          </a:p>
        </p:txBody>
      </p:sp>
      <p:pic>
        <p:nvPicPr>
          <p:cNvPr id="1026" name="Picture 2" descr="Man Up PNG Transparent Images Free Download | Vector Files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1076" y="2907303"/>
            <a:ext cx="1952625" cy="3448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2300" y="1576148"/>
            <a:ext cx="749300" cy="523220"/>
          </a:xfrm>
          <a:prstGeom prst="rect">
            <a:avLst/>
          </a:prstGeom>
          <a:noFill/>
        </p:spPr>
        <p:txBody>
          <a:bodyPr wrap="square" rtlCol="0">
            <a:spAutoFit/>
          </a:bodyPr>
          <a:lstStyle/>
          <a:p>
            <a:r>
              <a:rPr lang="en-US" sz="2800" dirty="0"/>
              <a:t>1</a:t>
            </a:r>
          </a:p>
        </p:txBody>
      </p:sp>
      <p:sp>
        <p:nvSpPr>
          <p:cNvPr id="10" name="TextBox 9"/>
          <p:cNvSpPr txBox="1"/>
          <p:nvPr/>
        </p:nvSpPr>
        <p:spPr>
          <a:xfrm>
            <a:off x="2247775" y="912021"/>
            <a:ext cx="749300" cy="523220"/>
          </a:xfrm>
          <a:prstGeom prst="rect">
            <a:avLst/>
          </a:prstGeom>
          <a:noFill/>
        </p:spPr>
        <p:txBody>
          <a:bodyPr wrap="square" rtlCol="0">
            <a:spAutoFit/>
          </a:bodyPr>
          <a:lstStyle/>
          <a:p>
            <a:r>
              <a:rPr lang="en-US" sz="2800" dirty="0"/>
              <a:t>2</a:t>
            </a:r>
          </a:p>
        </p:txBody>
      </p:sp>
      <p:sp>
        <p:nvSpPr>
          <p:cNvPr id="11" name="TextBox 10"/>
          <p:cNvSpPr txBox="1"/>
          <p:nvPr/>
        </p:nvSpPr>
        <p:spPr>
          <a:xfrm>
            <a:off x="3531727" y="808114"/>
            <a:ext cx="749300" cy="523220"/>
          </a:xfrm>
          <a:prstGeom prst="rect">
            <a:avLst/>
          </a:prstGeom>
          <a:noFill/>
        </p:spPr>
        <p:txBody>
          <a:bodyPr wrap="square" rtlCol="0">
            <a:spAutoFit/>
          </a:bodyPr>
          <a:lstStyle/>
          <a:p>
            <a:r>
              <a:rPr lang="en-US" sz="2800" dirty="0"/>
              <a:t>3</a:t>
            </a:r>
          </a:p>
        </p:txBody>
      </p:sp>
      <p:sp>
        <p:nvSpPr>
          <p:cNvPr id="12" name="TextBox 11"/>
          <p:cNvSpPr txBox="1"/>
          <p:nvPr/>
        </p:nvSpPr>
        <p:spPr>
          <a:xfrm>
            <a:off x="4708355" y="636758"/>
            <a:ext cx="749300" cy="523220"/>
          </a:xfrm>
          <a:prstGeom prst="rect">
            <a:avLst/>
          </a:prstGeom>
          <a:noFill/>
        </p:spPr>
        <p:txBody>
          <a:bodyPr wrap="square" rtlCol="0">
            <a:spAutoFit/>
          </a:bodyPr>
          <a:lstStyle/>
          <a:p>
            <a:r>
              <a:rPr lang="en-US" sz="2800" dirty="0"/>
              <a:t>4</a:t>
            </a:r>
          </a:p>
        </p:txBody>
      </p:sp>
    </p:spTree>
    <p:extLst>
      <p:ext uri="{BB962C8B-B14F-4D97-AF65-F5344CB8AC3E}">
        <p14:creationId xmlns:p14="http://schemas.microsoft.com/office/powerpoint/2010/main" val="3348153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349B66-9890-4DE2-B6A7-262238E88886}"/>
              </a:ext>
            </a:extLst>
          </p:cNvPr>
          <p:cNvGrpSpPr/>
          <p:nvPr/>
        </p:nvGrpSpPr>
        <p:grpSpPr>
          <a:xfrm>
            <a:off x="2425943" y="182835"/>
            <a:ext cx="7030720" cy="762000"/>
            <a:chOff x="4533537" y="182880"/>
            <a:chExt cx="703072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6527074" y="182880"/>
              <a:ext cx="3043646"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4533537" y="289470"/>
              <a:ext cx="7030720" cy="553998"/>
            </a:xfrm>
            <a:prstGeom prst="rect">
              <a:avLst/>
            </a:prstGeom>
            <a:noFill/>
          </p:spPr>
          <p:txBody>
            <a:bodyPr wrap="square" rtlCol="0">
              <a:spAutoFit/>
            </a:bodyPr>
            <a:lstStyle/>
            <a:p>
              <a:pPr algn="ctr"/>
              <a:r>
                <a:rPr lang="en-US" sz="3000" b="1" dirty="0">
                  <a:solidFill>
                    <a:schemeClr val="bg1"/>
                  </a:solidFill>
                </a:rPr>
                <a:t>LUYỆN TẬP</a:t>
              </a:r>
            </a:p>
          </p:txBody>
        </p:sp>
      </p:grpSp>
      <p:pic>
        <p:nvPicPr>
          <p:cNvPr id="6" name="Picture 5" descr="A picture containing text, vector graphics, toy, doll&#10;&#10;Description automatically generated">
            <a:extLst>
              <a:ext uri="{FF2B5EF4-FFF2-40B4-BE49-F238E27FC236}">
                <a16:creationId xmlns:a16="http://schemas.microsoft.com/office/drawing/2014/main" id="{803BBD63-FD50-4F17-B5EE-2CE3F5ABD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9683"/>
            <a:ext cx="1828806" cy="1828806"/>
          </a:xfrm>
          <a:prstGeom prst="rect">
            <a:avLst/>
          </a:prstGeom>
        </p:spPr>
      </p:pic>
      <p:sp>
        <p:nvSpPr>
          <p:cNvPr id="7" name="TextBox 6">
            <a:extLst>
              <a:ext uri="{FF2B5EF4-FFF2-40B4-BE49-F238E27FC236}">
                <a16:creationId xmlns:a16="http://schemas.microsoft.com/office/drawing/2014/main" id="{B3F9E43D-338A-4A7C-BD29-EA7A31AAEE25}"/>
              </a:ext>
            </a:extLst>
          </p:cNvPr>
          <p:cNvSpPr txBox="1"/>
          <p:nvPr/>
        </p:nvSpPr>
        <p:spPr>
          <a:xfrm>
            <a:off x="1624101" y="1007883"/>
            <a:ext cx="10048874" cy="1685846"/>
          </a:xfrm>
          <a:prstGeom prst="rect">
            <a:avLst/>
          </a:prstGeom>
          <a:noFill/>
        </p:spPr>
        <p:txBody>
          <a:bodyPr wrap="square" rtlCol="0">
            <a:spAutoFit/>
          </a:bodyPr>
          <a:lstStyle>
            <a:defPPr>
              <a:defRPr lang="en-US"/>
            </a:defPPr>
            <a:lvl1pPr algn="just">
              <a:lnSpc>
                <a:spcPct val="120000"/>
              </a:lnSpc>
              <a:defRPr sz="2400" b="1"/>
            </a:lvl1pPr>
          </a:lstStyle>
          <a:p>
            <a:pPr>
              <a:lnSpc>
                <a:spcPct val="150000"/>
              </a:lnSpc>
            </a:pPr>
            <a:r>
              <a:rPr lang="en-US" dirty="0" err="1">
                <a:latin typeface="Arial" panose="020B0604020202020204" pitchFamily="34" charset="0"/>
                <a:cs typeface="Arial" panose="020B0604020202020204" pitchFamily="34" charset="0"/>
              </a:rPr>
              <a:t>Lựa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chọn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lúa</a:t>
            </a:r>
            <a:r>
              <a:rPr lang="en-US" dirty="0">
                <a:latin typeface="Arial" panose="020B0604020202020204" pitchFamily="34" charset="0"/>
                <a:cs typeface="Arial" panose="020B0604020202020204" pitchFamily="34" charset="0"/>
              </a:rPr>
              <a:t> ST25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Mức phản ứng của kiểu gene trong tình huống này như thế nào? Làm thế nào để áp dụng hiểu biết về mức phản ứng để tối ưu hóa sản phẩm?</a:t>
            </a:r>
            <a:endParaRPr lang="en-US"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805544903"/>
              </p:ext>
            </p:extLst>
          </p:nvPr>
        </p:nvGraphicFramePr>
        <p:xfrm>
          <a:off x="551544" y="2931886"/>
          <a:ext cx="11321141" cy="3416535"/>
        </p:xfrm>
        <a:graphic>
          <a:graphicData uri="http://schemas.openxmlformats.org/drawingml/2006/table">
            <a:tbl>
              <a:tblPr/>
              <a:tblGrid>
                <a:gridCol w="5297713">
                  <a:extLst>
                    <a:ext uri="{9D8B030D-6E8A-4147-A177-3AD203B41FA5}">
                      <a16:colId xmlns:a16="http://schemas.microsoft.com/office/drawing/2014/main" val="20000"/>
                    </a:ext>
                  </a:extLst>
                </a:gridCol>
                <a:gridCol w="6023428">
                  <a:extLst>
                    <a:ext uri="{9D8B030D-6E8A-4147-A177-3AD203B41FA5}">
                      <a16:colId xmlns:a16="http://schemas.microsoft.com/office/drawing/2014/main" val="20001"/>
                    </a:ext>
                  </a:extLst>
                </a:gridCol>
              </a:tblGrid>
              <a:tr h="471405">
                <a:tc>
                  <a:txBody>
                    <a:bodyPr/>
                    <a:lstStyle/>
                    <a:p>
                      <a:pPr algn="ctr"/>
                      <a:r>
                        <a:rPr lang="vi-VN" sz="2400" b="1" dirty="0">
                          <a:effectLst/>
                          <a:latin typeface="Arial" panose="020B0604020202020204" pitchFamily="34" charset="0"/>
                          <a:cs typeface="Arial" panose="020B0604020202020204" pitchFamily="34" charset="0"/>
                        </a:rPr>
                        <a:t> Thường biến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Đột</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biến</a:t>
                      </a:r>
                      <a:endParaRPr lang="en-US" sz="2400" b="1" dirty="0">
                        <a:effectLst/>
                        <a:latin typeface="Arial" panose="020B060402020202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2678195">
                <a:tc>
                  <a:txBody>
                    <a:bodyPr/>
                    <a:lstStyle/>
                    <a:p>
                      <a:r>
                        <a:rPr lang="vi-VN" sz="2400" dirty="0">
                          <a:effectLst/>
                          <a:latin typeface="Arial" panose="020B0604020202020204" pitchFamily="34" charset="0"/>
                          <a:cs typeface="Arial" panose="020B0604020202020204" pitchFamily="34" charset="0"/>
                        </a:rPr>
                        <a:t> - Là những biến đổi kiểu hình, không làm biến đổi kiểu gen</a:t>
                      </a:r>
                      <a:r>
                        <a:rPr lang="en-US" sz="2400" dirty="0">
                          <a:effectLst/>
                          <a:latin typeface="Arial" panose="020B0604020202020204" pitchFamily="34" charset="0"/>
                          <a:cs typeface="Arial" panose="020B0604020202020204" pitchFamily="34" charset="0"/>
                        </a:rPr>
                        <a:t>e</a:t>
                      </a:r>
                      <a:endParaRPr lang="vi-VN" sz="2400" dirty="0">
                        <a:effectLst/>
                        <a:latin typeface="Arial" panose="020B0604020202020204" pitchFamily="34" charset="0"/>
                        <a:cs typeface="Arial" panose="020B0604020202020204" pitchFamily="34" charset="0"/>
                      </a:endParaRPr>
                    </a:p>
                    <a:p>
                      <a:r>
                        <a:rPr lang="vi-VN" sz="2400" dirty="0">
                          <a:effectLst/>
                          <a:latin typeface="Arial" panose="020B0604020202020204" pitchFamily="34" charset="0"/>
                          <a:cs typeface="Arial" panose="020B0604020202020204" pitchFamily="34" charset="0"/>
                        </a:rPr>
                        <a:t>- Do ảnh hưởng của môi trường</a:t>
                      </a:r>
                    </a:p>
                    <a:p>
                      <a:r>
                        <a:rPr lang="vi-VN" sz="2400" dirty="0">
                          <a:effectLst/>
                          <a:latin typeface="Arial" panose="020B0604020202020204" pitchFamily="34" charset="0"/>
                          <a:cs typeface="Arial" panose="020B0604020202020204" pitchFamily="34" charset="0"/>
                        </a:rPr>
                        <a:t>- Xuất hiện đồng loạt, theo hướng xác định</a:t>
                      </a:r>
                    </a:p>
                    <a:p>
                      <a:r>
                        <a:rPr lang="vi-VN" sz="2400" dirty="0">
                          <a:effectLst/>
                          <a:latin typeface="Arial" panose="020B0604020202020204" pitchFamily="34" charset="0"/>
                          <a:cs typeface="Arial" panose="020B0604020202020204" pitchFamily="34" charset="0"/>
                        </a:rPr>
                        <a:t>- Không di truyền được</a:t>
                      </a:r>
                    </a:p>
                    <a:p>
                      <a:r>
                        <a:rPr lang="vi-VN" sz="2400" dirty="0">
                          <a:effectLst/>
                          <a:latin typeface="Arial" panose="020B0604020202020204" pitchFamily="34" charset="0"/>
                          <a:cs typeface="Arial" panose="020B0604020202020204" pitchFamily="34" charset="0"/>
                        </a:rPr>
                        <a:t>- Gi</a:t>
                      </a:r>
                      <a:r>
                        <a:rPr lang="en-US" sz="2400" dirty="0">
                          <a:effectLst/>
                          <a:latin typeface="Arial" panose="020B0604020202020204" pitchFamily="34" charset="0"/>
                          <a:cs typeface="Arial" panose="020B0604020202020204" pitchFamily="34" charset="0"/>
                        </a:rPr>
                        <a:t>ú</a:t>
                      </a:r>
                      <a:r>
                        <a:rPr lang="vi-VN" sz="2400" dirty="0">
                          <a:effectLst/>
                          <a:latin typeface="Arial" panose="020B0604020202020204" pitchFamily="34" charset="0"/>
                          <a:cs typeface="Arial" panose="020B0604020202020204" pitchFamily="34" charset="0"/>
                        </a:rPr>
                        <a:t>p sinh vật thich nghi trước những thay đổi của môi trường</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8"/>
                    </a:solidFill>
                  </a:tcPr>
                </a:tc>
                <a:tc>
                  <a:txBody>
                    <a:bodyPr/>
                    <a:lstStyle/>
                    <a:p>
                      <a:r>
                        <a:rPr lang="vi-VN" sz="2400" dirty="0">
                          <a:effectLst/>
                          <a:latin typeface="Arial" panose="020B0604020202020204" pitchFamily="34" charset="0"/>
                          <a:cs typeface="Arial" panose="020B0604020202020204" pitchFamily="34" charset="0"/>
                        </a:rPr>
                        <a:t>- Là những biến đổi kiểu gen</a:t>
                      </a:r>
                      <a:r>
                        <a:rPr lang="en-US" sz="2400" dirty="0">
                          <a:effectLst/>
                          <a:latin typeface="Arial" panose="020B0604020202020204" pitchFamily="34" charset="0"/>
                          <a:cs typeface="Arial" panose="020B0604020202020204" pitchFamily="34" charset="0"/>
                        </a:rPr>
                        <a:t>e</a:t>
                      </a:r>
                      <a:r>
                        <a:rPr lang="vi-VN" sz="2400" dirty="0">
                          <a:effectLst/>
                          <a:latin typeface="Arial" panose="020B0604020202020204" pitchFamily="34" charset="0"/>
                          <a:cs typeface="Arial" panose="020B0604020202020204" pitchFamily="34" charset="0"/>
                        </a:rPr>
                        <a:t> dẫn đến biến đổi kiểu hình</a:t>
                      </a:r>
                    </a:p>
                    <a:p>
                      <a:r>
                        <a:rPr lang="vi-VN" sz="2400" dirty="0">
                          <a:effectLst/>
                          <a:latin typeface="Arial" panose="020B0604020202020204" pitchFamily="34" charset="0"/>
                          <a:cs typeface="Arial" panose="020B0604020202020204" pitchFamily="34" charset="0"/>
                        </a:rPr>
                        <a:t>- Do các tác nhân đột biến gây ra</a:t>
                      </a:r>
                    </a:p>
                    <a:p>
                      <a:pPr marL="342900" indent="-342900">
                        <a:buFontTx/>
                        <a:buChar char="-"/>
                      </a:pPr>
                      <a:r>
                        <a:rPr lang="vi-VN" sz="2400" dirty="0">
                          <a:effectLst/>
                          <a:latin typeface="Arial" panose="020B0604020202020204" pitchFamily="34" charset="0"/>
                          <a:cs typeface="Arial" panose="020B0604020202020204" pitchFamily="34" charset="0"/>
                        </a:rPr>
                        <a:t>Xuất hiện cá thể, vô hướng</a:t>
                      </a:r>
                      <a:endParaRPr lang="en-US" sz="2400" dirty="0">
                        <a:effectLst/>
                        <a:latin typeface="Arial" panose="020B0604020202020204" pitchFamily="34" charset="0"/>
                        <a:cs typeface="Arial" panose="020B0604020202020204" pitchFamily="34" charset="0"/>
                      </a:endParaRPr>
                    </a:p>
                    <a:p>
                      <a:pPr marL="0" indent="0">
                        <a:buFontTx/>
                        <a:buNone/>
                      </a:pPr>
                      <a:endParaRPr lang="vi-VN" sz="2400" dirty="0">
                        <a:effectLst/>
                        <a:latin typeface="Arial" panose="020B0604020202020204" pitchFamily="34" charset="0"/>
                        <a:cs typeface="Arial" panose="020B0604020202020204" pitchFamily="34" charset="0"/>
                      </a:endParaRPr>
                    </a:p>
                    <a:p>
                      <a:r>
                        <a:rPr lang="vi-VN" sz="2400" dirty="0">
                          <a:effectLst/>
                          <a:latin typeface="Arial" panose="020B0604020202020204" pitchFamily="34" charset="0"/>
                          <a:cs typeface="Arial" panose="020B0604020202020204" pitchFamily="34" charset="0"/>
                        </a:rPr>
                        <a:t>- Di truyền</a:t>
                      </a:r>
                      <a:endParaRPr lang="en-US" sz="2400" dirty="0">
                        <a:effectLst/>
                        <a:latin typeface="Arial" panose="020B0604020202020204" pitchFamily="34" charset="0"/>
                        <a:cs typeface="Arial" panose="020B0604020202020204" pitchFamily="34" charset="0"/>
                      </a:endParaRPr>
                    </a:p>
                    <a:p>
                      <a:endParaRPr lang="vi-VN" sz="2400" dirty="0">
                        <a:effectLst/>
                        <a:latin typeface="Arial" panose="020B0604020202020204" pitchFamily="34" charset="0"/>
                        <a:cs typeface="Arial" panose="020B0604020202020204" pitchFamily="34" charset="0"/>
                      </a:endParaRPr>
                    </a:p>
                    <a:p>
                      <a:r>
                        <a:rPr lang="vi-VN" sz="2400" dirty="0">
                          <a:effectLst/>
                          <a:latin typeface="Arial" panose="020B0604020202020204" pitchFamily="34" charset="0"/>
                          <a:cs typeface="Arial" panose="020B0604020202020204" pitchFamily="34" charset="0"/>
                        </a:rPr>
                        <a:t>- Đa số có hại, một số trung tính, số ít có lợi</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7F8"/>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6375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1E8B59C-EC82-4499-AD08-F6F14FCB612B}"/>
              </a:ext>
            </a:extLst>
          </p:cNvPr>
          <p:cNvGrpSpPr/>
          <p:nvPr/>
        </p:nvGrpSpPr>
        <p:grpSpPr>
          <a:xfrm>
            <a:off x="0" y="0"/>
            <a:ext cx="12192000" cy="6858000"/>
            <a:chOff x="0" y="0"/>
            <a:chExt cx="12192000" cy="6858000"/>
          </a:xfrm>
        </p:grpSpPr>
        <p:pic>
          <p:nvPicPr>
            <p:cNvPr id="3" name="Picture 2" descr="Hands holding a seedling&#10;&#10;Description automatically generated with low confidence">
              <a:extLst>
                <a:ext uri="{FF2B5EF4-FFF2-40B4-BE49-F238E27FC236}">
                  <a16:creationId xmlns:a16="http://schemas.microsoft.com/office/drawing/2014/main" id="{32932697-061F-4D26-938C-E6816125C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68" y="0"/>
              <a:ext cx="11034532" cy="6858000"/>
            </a:xfrm>
            <a:prstGeom prst="rect">
              <a:avLst/>
            </a:prstGeom>
          </p:spPr>
        </p:pic>
        <p:pic>
          <p:nvPicPr>
            <p:cNvPr id="4" name="Picture 3" descr="Hands holding a seedling&#10;&#10;Description automatically generated with low confidence">
              <a:extLst>
                <a:ext uri="{FF2B5EF4-FFF2-40B4-BE49-F238E27FC236}">
                  <a16:creationId xmlns:a16="http://schemas.microsoft.com/office/drawing/2014/main" id="{7CC5453A-B85F-4F6C-AB5B-465A31A2776B}"/>
                </a:ext>
              </a:extLst>
            </p:cNvPr>
            <p:cNvPicPr>
              <a:picLocks noChangeAspect="1"/>
            </p:cNvPicPr>
            <p:nvPr/>
          </p:nvPicPr>
          <p:blipFill rotWithShape="1">
            <a:blip r:embed="rId2">
              <a:extLst>
                <a:ext uri="{28A0092B-C50C-407E-A947-70E740481C1C}">
                  <a14:useLocalDpi xmlns:a14="http://schemas.microsoft.com/office/drawing/2010/main" val="0"/>
                </a:ext>
              </a:extLst>
            </a:blip>
            <a:srcRect r="85555"/>
            <a:stretch/>
          </p:blipFill>
          <p:spPr>
            <a:xfrm>
              <a:off x="0" y="0"/>
              <a:ext cx="1593970" cy="6858000"/>
            </a:xfrm>
            <a:prstGeom prst="rect">
              <a:avLst/>
            </a:prstGeom>
          </p:spPr>
        </p:pic>
      </p:grpSp>
      <p:grpSp>
        <p:nvGrpSpPr>
          <p:cNvPr id="8" name="Group 7">
            <a:extLst>
              <a:ext uri="{FF2B5EF4-FFF2-40B4-BE49-F238E27FC236}">
                <a16:creationId xmlns:a16="http://schemas.microsoft.com/office/drawing/2014/main" id="{5F5E36F3-FDBA-4F2A-AB47-BF6DB511FEFE}"/>
              </a:ext>
            </a:extLst>
          </p:cNvPr>
          <p:cNvGrpSpPr/>
          <p:nvPr/>
        </p:nvGrpSpPr>
        <p:grpSpPr>
          <a:xfrm>
            <a:off x="987484" y="1717152"/>
            <a:ext cx="4975165" cy="3731147"/>
            <a:chOff x="891250" y="2546430"/>
            <a:chExt cx="4975165" cy="3731147"/>
          </a:xfrm>
        </p:grpSpPr>
        <p:sp>
          <p:nvSpPr>
            <p:cNvPr id="7" name="Rectangle: Rounded Corners 6">
              <a:extLst>
                <a:ext uri="{FF2B5EF4-FFF2-40B4-BE49-F238E27FC236}">
                  <a16:creationId xmlns:a16="http://schemas.microsoft.com/office/drawing/2014/main" id="{4F9028D2-C4D9-49CA-B8AF-A5E141A243DE}"/>
                </a:ext>
              </a:extLst>
            </p:cNvPr>
            <p:cNvSpPr/>
            <p:nvPr/>
          </p:nvSpPr>
          <p:spPr>
            <a:xfrm>
              <a:off x="891250" y="2546430"/>
              <a:ext cx="4975165" cy="3731147"/>
            </a:xfrm>
            <a:prstGeom prst="roundRect">
              <a:avLst>
                <a:gd name="adj" fmla="val 0"/>
              </a:avLst>
            </a:prstGeom>
            <a:solidFill>
              <a:srgbClr val="F2A67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1570F9-B95D-4FF4-B600-0D1A24138BA2}"/>
                </a:ext>
              </a:extLst>
            </p:cNvPr>
            <p:cNvSpPr txBox="1"/>
            <p:nvPr/>
          </p:nvSpPr>
          <p:spPr>
            <a:xfrm>
              <a:off x="1199238" y="2881955"/>
              <a:ext cx="4433151" cy="3194721"/>
            </a:xfrm>
            <a:prstGeom prst="rect">
              <a:avLst/>
            </a:prstGeom>
            <a:noFill/>
          </p:spPr>
          <p:txBody>
            <a:bodyPr wrap="square" rtlCol="0">
              <a:spAutoFit/>
            </a:bodyPr>
            <a:lstStyle/>
            <a:p>
              <a:pPr algn="just">
                <a:lnSpc>
                  <a:spcPct val="120000"/>
                </a:lnSpc>
              </a:pPr>
              <a:r>
                <a:rPr lang="vi-VN" sz="2400" b="1" dirty="0">
                  <a:solidFill>
                    <a:schemeClr val="bg1"/>
                  </a:solidFill>
                </a:rPr>
                <a:t>Trong sản xuất nông nghiệp, bên cạnh những biện pháp, kĩ thuật chăm sóc, người ta còn sử dụng biện pháp nào để nâng cao năng suất và chất lượng vật nuôi, cây trồng? Giải thích</a:t>
              </a:r>
              <a:endParaRPr lang="en-US" sz="2400" b="1" dirty="0">
                <a:solidFill>
                  <a:schemeClr val="bg1"/>
                </a:solidFill>
              </a:endParaRPr>
            </a:p>
          </p:txBody>
        </p:sp>
      </p:grpSp>
      <p:grpSp>
        <p:nvGrpSpPr>
          <p:cNvPr id="2" name="Group 1"/>
          <p:cNvGrpSpPr/>
          <p:nvPr/>
        </p:nvGrpSpPr>
        <p:grpSpPr>
          <a:xfrm>
            <a:off x="599228" y="1352551"/>
            <a:ext cx="930668" cy="867801"/>
            <a:chOff x="350982" y="1485941"/>
            <a:chExt cx="944418" cy="880621"/>
          </a:xfrm>
        </p:grpSpPr>
        <p:sp>
          <p:nvSpPr>
            <p:cNvPr id="15" name="Oval Callout 13">
              <a:extLst>
                <a:ext uri="{FF2B5EF4-FFF2-40B4-BE49-F238E27FC236}">
                  <a16:creationId xmlns:a16="http://schemas.microsoft.com/office/drawing/2014/main" id="{09895639-6814-C1BB-C6EA-254D4FB49F00}"/>
                </a:ext>
              </a:extLst>
            </p:cNvPr>
            <p:cNvSpPr/>
            <p:nvPr/>
          </p:nvSpPr>
          <p:spPr>
            <a:xfrm>
              <a:off x="350982" y="1485941"/>
              <a:ext cx="944418" cy="880621"/>
            </a:xfrm>
            <a:prstGeom prst="wedgeEllipseCallout">
              <a:avLst>
                <a:gd name="adj1" fmla="val -1478"/>
                <a:gd name="adj2" fmla="val 62500"/>
              </a:avLst>
            </a:prstGeom>
            <a:solidFill>
              <a:schemeClr val="bg1"/>
            </a:solidFill>
            <a:ln w="127000">
              <a:solidFill>
                <a:srgbClr val="F0A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24578" name="Picture 2" descr="198,000+ Circle Arrow Stock Illustrations, Royalty-Free Vector Graphics &amp;  Clip Art - iStock | Circle arrow infographic, Circle arrow vector, Circle  arrow ic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16" t="1225" r="60185" b="78840"/>
            <a:stretch/>
          </p:blipFill>
          <p:spPr bwMode="auto">
            <a:xfrm>
              <a:off x="428956" y="1485941"/>
              <a:ext cx="782145" cy="875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6245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rock, valley, canyon&#10;&#10;Description automatically generated">
            <a:extLst>
              <a:ext uri="{FF2B5EF4-FFF2-40B4-BE49-F238E27FC236}">
                <a16:creationId xmlns:a16="http://schemas.microsoft.com/office/drawing/2014/main" id="{898ECF3F-654C-41E2-BBB3-0DD152C4E03E}"/>
              </a:ext>
            </a:extLst>
          </p:cNvPr>
          <p:cNvPicPr>
            <a:picLocks noChangeAspect="1"/>
          </p:cNvPicPr>
          <p:nvPr/>
        </p:nvPicPr>
        <p:blipFill rotWithShape="1">
          <a:blip r:embed="rId2">
            <a:extLst>
              <a:ext uri="{28A0092B-C50C-407E-A947-70E740481C1C}">
                <a14:useLocalDpi xmlns:a14="http://schemas.microsoft.com/office/drawing/2010/main" val="0"/>
              </a:ext>
            </a:extLst>
          </a:blip>
          <a:srcRect t="6895" b="181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1532E2B0-8DA2-4483-A779-0CF1374597EF}"/>
              </a:ext>
            </a:extLst>
          </p:cNvPr>
          <p:cNvSpPr/>
          <p:nvPr/>
        </p:nvSpPr>
        <p:spPr>
          <a:xfrm>
            <a:off x="0" y="4533900"/>
            <a:ext cx="12192000" cy="23228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7D56C2-0D97-40BF-A80E-CBC00CAF8B36}"/>
              </a:ext>
            </a:extLst>
          </p:cNvPr>
          <p:cNvSpPr txBox="1"/>
          <p:nvPr/>
        </p:nvSpPr>
        <p:spPr>
          <a:xfrm>
            <a:off x="315653" y="4847961"/>
            <a:ext cx="11277599" cy="1694695"/>
          </a:xfrm>
          <a:prstGeom prst="rect">
            <a:avLst/>
          </a:prstGeom>
          <a:noFill/>
        </p:spPr>
        <p:txBody>
          <a:bodyPr wrap="square" rtlCol="0">
            <a:spAutoFit/>
          </a:bodyPr>
          <a:lstStyle/>
          <a:p>
            <a:pPr algn="ctr">
              <a:lnSpc>
                <a:spcPct val="150000"/>
              </a:lnSpc>
            </a:pPr>
            <a:r>
              <a:rPr lang="vi-VN" sz="2400" b="1" dirty="0">
                <a:solidFill>
                  <a:schemeClr val="bg1"/>
                </a:solidFill>
              </a:rPr>
              <a:t>Trong sản xuất nông nghiệp, bên cạnh những biện pháp, kĩ thuật chăm sóc, người ta còn sử dụng biện pháp cải tạo kiểu gene, làm thay đổi mức phản ứng của sinh vật để nâng cao năng suất và chất lượng vật nuôi, cây trồng</a:t>
            </a:r>
            <a:endParaRPr lang="en-US" sz="2400" b="1" dirty="0">
              <a:solidFill>
                <a:schemeClr val="bg1"/>
              </a:solidFill>
            </a:endParaRPr>
          </a:p>
        </p:txBody>
      </p:sp>
    </p:spTree>
    <p:extLst>
      <p:ext uri="{BB962C8B-B14F-4D97-AF65-F5344CB8AC3E}">
        <p14:creationId xmlns:p14="http://schemas.microsoft.com/office/powerpoint/2010/main" val="15081802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ree, plant&#10;&#10;Description automatically generated">
            <a:extLst>
              <a:ext uri="{FF2B5EF4-FFF2-40B4-BE49-F238E27FC236}">
                <a16:creationId xmlns:a16="http://schemas.microsoft.com/office/drawing/2014/main" id="{5FE677AB-2170-4A0B-893A-AB11C4C8F0DC}"/>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8C0CDD89-F168-4E62-B987-7C36A5310688}"/>
              </a:ext>
            </a:extLst>
          </p:cNvPr>
          <p:cNvSpPr/>
          <p:nvPr/>
        </p:nvSpPr>
        <p:spPr>
          <a:xfrm>
            <a:off x="972456" y="435429"/>
            <a:ext cx="10406745" cy="606697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B5AE02-9EE7-445D-A21B-0143D6C2538B}"/>
              </a:ext>
            </a:extLst>
          </p:cNvPr>
          <p:cNvSpPr txBox="1"/>
          <p:nvPr/>
        </p:nvSpPr>
        <p:spPr>
          <a:xfrm>
            <a:off x="1264337" y="713048"/>
            <a:ext cx="9673495" cy="549381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defRPr/>
            </a:pPr>
            <a:r>
              <a:rPr lang="vi-VN" sz="2600" b="1" i="1" dirty="0">
                <a:solidFill>
                  <a:schemeClr val="bg1"/>
                </a:solidFill>
                <a:latin typeface="+mj-lt"/>
              </a:rPr>
              <a:t>Nhiều yếu tố của môi trường có thể ảnh hưởng đến sự biểu hiện của kiểu gen</a:t>
            </a:r>
            <a:r>
              <a:rPr lang="en-US" sz="2600" b="1" i="1" dirty="0">
                <a:solidFill>
                  <a:schemeClr val="bg1"/>
                </a:solidFill>
                <a:latin typeface="+mj-lt"/>
              </a:rPr>
              <a:t>e</a:t>
            </a:r>
          </a:p>
          <a:p>
            <a:pPr marL="457200" indent="-457200" algn="just">
              <a:lnSpc>
                <a:spcPct val="150000"/>
              </a:lnSpc>
              <a:buFont typeface="Wingdings" panose="05000000000000000000" pitchFamily="2" charset="2"/>
              <a:buChar char="v"/>
              <a:defRPr/>
            </a:pPr>
            <a:r>
              <a:rPr lang="vi-VN" sz="2600" b="1" i="1" dirty="0">
                <a:solidFill>
                  <a:schemeClr val="bg1"/>
                </a:solidFill>
                <a:latin typeface="+mj-lt"/>
              </a:rPr>
              <a:t>Bố mẹ không truyền cho con những tính trạng có sẵn mà </a:t>
            </a:r>
            <a:r>
              <a:rPr lang="vi-VN" sz="2600" b="1" i="1" dirty="0">
                <a:solidFill>
                  <a:srgbClr val="FF0000"/>
                </a:solidFill>
                <a:latin typeface="+mj-lt"/>
              </a:rPr>
              <a:t>truyền kiểu gen</a:t>
            </a:r>
            <a:r>
              <a:rPr lang="en-US" sz="2600" b="1" i="1" dirty="0">
                <a:solidFill>
                  <a:srgbClr val="FF0000"/>
                </a:solidFill>
                <a:latin typeface="+mj-lt"/>
              </a:rPr>
              <a:t>e</a:t>
            </a:r>
            <a:r>
              <a:rPr lang="vi-VN" sz="2600" b="1" i="1" dirty="0">
                <a:solidFill>
                  <a:schemeClr val="bg1"/>
                </a:solidFill>
                <a:latin typeface="+mj-lt"/>
              </a:rPr>
              <a:t>.</a:t>
            </a:r>
          </a:p>
          <a:p>
            <a:pPr marL="457200" indent="-457200" algn="just">
              <a:lnSpc>
                <a:spcPct val="150000"/>
              </a:lnSpc>
              <a:buFont typeface="Wingdings" panose="05000000000000000000" pitchFamily="2" charset="2"/>
              <a:buChar char="v"/>
              <a:defRPr/>
            </a:pPr>
            <a:r>
              <a:rPr lang="vi-VN" sz="2600" b="1" i="1" dirty="0">
                <a:solidFill>
                  <a:schemeClr val="bg1"/>
                </a:solidFill>
                <a:latin typeface="+mj-lt"/>
              </a:rPr>
              <a:t>Trong quá trình biểu hiện thành kiểu hình, kiểu gen</a:t>
            </a:r>
            <a:r>
              <a:rPr lang="en-US" sz="2600" b="1" i="1" dirty="0">
                <a:solidFill>
                  <a:schemeClr val="bg1"/>
                </a:solidFill>
                <a:latin typeface="+mj-lt"/>
              </a:rPr>
              <a:t>e</a:t>
            </a:r>
            <a:r>
              <a:rPr lang="vi-VN" sz="2600" b="1" i="1" dirty="0">
                <a:solidFill>
                  <a:schemeClr val="bg1"/>
                </a:solidFill>
                <a:latin typeface="+mj-lt"/>
              </a:rPr>
              <a:t> còn chịu tác động khác nhau của môi trường </a:t>
            </a:r>
            <a:r>
              <a:rPr lang="vi-VN" sz="2600" b="1" i="1" dirty="0">
                <a:solidFill>
                  <a:srgbClr val="FFC000"/>
                </a:solidFill>
                <a:latin typeface="+mj-lt"/>
              </a:rPr>
              <a:t>bên trong</a:t>
            </a:r>
            <a:r>
              <a:rPr lang="vi-VN" sz="2600" b="1" i="1" dirty="0">
                <a:solidFill>
                  <a:schemeClr val="bg1"/>
                </a:solidFill>
                <a:latin typeface="+mj-lt"/>
              </a:rPr>
              <a:t> và </a:t>
            </a:r>
            <a:r>
              <a:rPr lang="vi-VN" sz="2600" b="1" i="1" dirty="0">
                <a:solidFill>
                  <a:srgbClr val="00B0F0"/>
                </a:solidFill>
                <a:latin typeface="+mj-lt"/>
              </a:rPr>
              <a:t>bên ngoài </a:t>
            </a:r>
            <a:r>
              <a:rPr lang="vi-VN" sz="2600" b="1" i="1" dirty="0">
                <a:solidFill>
                  <a:schemeClr val="bg1"/>
                </a:solidFill>
                <a:latin typeface="+mj-lt"/>
              </a:rPr>
              <a:t>cơ thể. Các yếu tố bên trong như: tương tác giữa các gen</a:t>
            </a:r>
            <a:r>
              <a:rPr lang="en-US" sz="2600" b="1" i="1" dirty="0">
                <a:solidFill>
                  <a:schemeClr val="bg1"/>
                </a:solidFill>
                <a:latin typeface="+mj-lt"/>
              </a:rPr>
              <a:t>e</a:t>
            </a:r>
            <a:r>
              <a:rPr lang="vi-VN" sz="2600" b="1" i="1" dirty="0">
                <a:solidFill>
                  <a:schemeClr val="bg1"/>
                </a:solidFill>
                <a:latin typeface="+mj-lt"/>
              </a:rPr>
              <a:t>, giữa gen</a:t>
            </a:r>
            <a:r>
              <a:rPr lang="en-US" sz="2600" b="1" i="1" dirty="0">
                <a:solidFill>
                  <a:schemeClr val="bg1"/>
                </a:solidFill>
                <a:latin typeface="+mj-lt"/>
              </a:rPr>
              <a:t>e</a:t>
            </a:r>
            <a:r>
              <a:rPr lang="vi-VN" sz="2600" b="1" i="1" dirty="0">
                <a:solidFill>
                  <a:schemeClr val="bg1"/>
                </a:solidFill>
                <a:latin typeface="+mj-lt"/>
              </a:rPr>
              <a:t> trong nhân và bên ngoài tế bào chất hay với giới tính. Các yếu tố bên ngoài như: ánh sáng, nhiệt độ, pH, chế độ dinh dưỡng.</a:t>
            </a:r>
          </a:p>
        </p:txBody>
      </p:sp>
      <p:sp>
        <p:nvSpPr>
          <p:cNvPr id="6" name="Freeform: Shape 5">
            <a:extLst>
              <a:ext uri="{FF2B5EF4-FFF2-40B4-BE49-F238E27FC236}">
                <a16:creationId xmlns:a16="http://schemas.microsoft.com/office/drawing/2014/main" id="{BEF92115-4CDE-42BA-82F3-E80E91EA03D7}"/>
              </a:ext>
            </a:extLst>
          </p:cNvPr>
          <p:cNvSpPr/>
          <p:nvPr/>
        </p:nvSpPr>
        <p:spPr>
          <a:xfrm>
            <a:off x="1103004" y="595072"/>
            <a:ext cx="3368808" cy="3467443"/>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00F30C-5146-4BE7-BA19-BC78A31DAF08}"/>
              </a:ext>
            </a:extLst>
          </p:cNvPr>
          <p:cNvSpPr/>
          <p:nvPr/>
        </p:nvSpPr>
        <p:spPr>
          <a:xfrm flipH="1" flipV="1">
            <a:off x="4116420" y="5125204"/>
            <a:ext cx="7075303" cy="1217552"/>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0C47E6C-BD42-4230-8CD0-7F24C71F7145}"/>
              </a:ext>
            </a:extLst>
          </p:cNvPr>
          <p:cNvSpPr/>
          <p:nvPr/>
        </p:nvSpPr>
        <p:spPr>
          <a:xfrm flipH="1" flipV="1">
            <a:off x="6470565" y="4612999"/>
            <a:ext cx="4618427" cy="1614242"/>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E86E953-E70D-43F7-B5DF-6DB43C2D095B}"/>
              </a:ext>
            </a:extLst>
          </p:cNvPr>
          <p:cNvSpPr/>
          <p:nvPr/>
        </p:nvSpPr>
        <p:spPr>
          <a:xfrm>
            <a:off x="1251428" y="713048"/>
            <a:ext cx="2829713" cy="2842764"/>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71374751-D546-48B0-BD82-D3D931F4446E}"/>
              </a:ext>
            </a:extLst>
          </p:cNvPr>
          <p:cNvSpPr/>
          <p:nvPr/>
        </p:nvSpPr>
        <p:spPr>
          <a:xfrm>
            <a:off x="4784309" y="184494"/>
            <a:ext cx="2327505" cy="611825"/>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GHI NHỚ</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245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ree, plant&#10;&#10;Description automatically generated">
            <a:extLst>
              <a:ext uri="{FF2B5EF4-FFF2-40B4-BE49-F238E27FC236}">
                <a16:creationId xmlns:a16="http://schemas.microsoft.com/office/drawing/2014/main" id="{5FE677AB-2170-4A0B-893A-AB11C4C8F0DC}"/>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8C0CDD89-F168-4E62-B987-7C36A5310688}"/>
              </a:ext>
            </a:extLst>
          </p:cNvPr>
          <p:cNvSpPr/>
          <p:nvPr/>
        </p:nvSpPr>
        <p:spPr>
          <a:xfrm>
            <a:off x="972456" y="435429"/>
            <a:ext cx="10406745" cy="606697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B5AE02-9EE7-445D-A21B-0143D6C2538B}"/>
              </a:ext>
            </a:extLst>
          </p:cNvPr>
          <p:cNvSpPr txBox="1"/>
          <p:nvPr/>
        </p:nvSpPr>
        <p:spPr>
          <a:xfrm>
            <a:off x="1357098" y="955962"/>
            <a:ext cx="9477804" cy="5262979"/>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defRPr/>
            </a:pPr>
            <a:r>
              <a:rPr lang="vi-VN" sz="2800" b="1" i="1" dirty="0">
                <a:solidFill>
                  <a:schemeClr val="bg1"/>
                </a:solidFill>
                <a:latin typeface="+mj-lt"/>
              </a:rPr>
              <a:t>Kiểu hình được tạo thành do sự tương tác giữa kiểu gene với môi trường.</a:t>
            </a:r>
          </a:p>
          <a:p>
            <a:pPr marL="457200" indent="-457200" algn="just">
              <a:lnSpc>
                <a:spcPct val="150000"/>
              </a:lnSpc>
              <a:buFont typeface="Wingdings" panose="05000000000000000000" pitchFamily="2" charset="2"/>
              <a:buChar char="v"/>
              <a:defRPr/>
            </a:pPr>
            <a:r>
              <a:rPr lang="vi-VN" sz="2800" b="1" i="1" dirty="0">
                <a:solidFill>
                  <a:schemeClr val="bg1"/>
                </a:solidFill>
                <a:latin typeface="+mj-lt"/>
              </a:rPr>
              <a:t>Tập hợp các kiểu hình của cùng một kiểu gene tương ứng với các môi trường khác nhau được gọi là mức phản ứng của kiểu </a:t>
            </a:r>
            <a:r>
              <a:rPr lang="en-US" sz="2800" b="1" i="1" dirty="0">
                <a:solidFill>
                  <a:schemeClr val="bg1"/>
                </a:solidFill>
                <a:latin typeface="Times" panose="02020603050405020304" pitchFamily="18" charset="0"/>
                <a:cs typeface="Times" panose="02020603050405020304" pitchFamily="18" charset="0"/>
              </a:rPr>
              <a:t>gene</a:t>
            </a:r>
            <a:r>
              <a:rPr lang="vi-VN" sz="2800" b="1" i="1" dirty="0">
                <a:solidFill>
                  <a:schemeClr val="bg1"/>
                </a:solidFill>
                <a:latin typeface="+mj-lt"/>
              </a:rPr>
              <a:t>.</a:t>
            </a:r>
          </a:p>
          <a:p>
            <a:pPr marL="457200" indent="-457200" algn="just">
              <a:lnSpc>
                <a:spcPct val="150000"/>
              </a:lnSpc>
              <a:buFont typeface="Wingdings" panose="05000000000000000000" pitchFamily="2" charset="2"/>
              <a:buChar char="v"/>
              <a:defRPr/>
            </a:pPr>
            <a:r>
              <a:rPr lang="vi-VN" sz="2800" b="1" i="1" dirty="0">
                <a:solidFill>
                  <a:schemeClr val="bg1"/>
                </a:solidFill>
                <a:latin typeface="+mj-lt"/>
              </a:rPr>
              <a:t>Hiện tượng kiểu hình của một cơ thể có thể thay đổi trước các điều kiện môi trường khác nhau được gọi là sự mềm dẻo kiểu hình.</a:t>
            </a:r>
          </a:p>
        </p:txBody>
      </p:sp>
      <p:sp>
        <p:nvSpPr>
          <p:cNvPr id="6" name="Freeform: Shape 5">
            <a:extLst>
              <a:ext uri="{FF2B5EF4-FFF2-40B4-BE49-F238E27FC236}">
                <a16:creationId xmlns:a16="http://schemas.microsoft.com/office/drawing/2014/main" id="{BEF92115-4CDE-42BA-82F3-E80E91EA03D7}"/>
              </a:ext>
            </a:extLst>
          </p:cNvPr>
          <p:cNvSpPr/>
          <p:nvPr/>
        </p:nvSpPr>
        <p:spPr>
          <a:xfrm>
            <a:off x="1103004" y="595072"/>
            <a:ext cx="3368808" cy="3467443"/>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00F30C-5146-4BE7-BA19-BC78A31DAF08}"/>
              </a:ext>
            </a:extLst>
          </p:cNvPr>
          <p:cNvSpPr/>
          <p:nvPr/>
        </p:nvSpPr>
        <p:spPr>
          <a:xfrm flipH="1" flipV="1">
            <a:off x="4116420" y="5125204"/>
            <a:ext cx="7075303" cy="1217552"/>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0C47E6C-BD42-4230-8CD0-7F24C71F7145}"/>
              </a:ext>
            </a:extLst>
          </p:cNvPr>
          <p:cNvSpPr/>
          <p:nvPr/>
        </p:nvSpPr>
        <p:spPr>
          <a:xfrm flipH="1" flipV="1">
            <a:off x="6470565" y="4612999"/>
            <a:ext cx="4618427" cy="1614242"/>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E86E953-E70D-43F7-B5DF-6DB43C2D095B}"/>
              </a:ext>
            </a:extLst>
          </p:cNvPr>
          <p:cNvSpPr/>
          <p:nvPr/>
        </p:nvSpPr>
        <p:spPr>
          <a:xfrm>
            <a:off x="1251428" y="713048"/>
            <a:ext cx="2829713" cy="2842764"/>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71374751-D546-48B0-BD82-D3D931F4446E}"/>
              </a:ext>
            </a:extLst>
          </p:cNvPr>
          <p:cNvSpPr/>
          <p:nvPr/>
        </p:nvSpPr>
        <p:spPr>
          <a:xfrm>
            <a:off x="4784309" y="184494"/>
            <a:ext cx="2327505" cy="611825"/>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GHI NHỚ</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10757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994361C-2835-4E70-97BA-C30AE5C35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E220ABA-5B7B-43F0-A84E-AC01E8945A01}"/>
              </a:ext>
            </a:extLst>
          </p:cNvPr>
          <p:cNvSpPr/>
          <p:nvPr/>
        </p:nvSpPr>
        <p:spPr>
          <a:xfrm>
            <a:off x="4930140" y="6156960"/>
            <a:ext cx="2567940" cy="563880"/>
          </a:xfrm>
          <a:prstGeom prst="rect">
            <a:avLst/>
          </a:prstGeom>
          <a:solidFill>
            <a:srgbClr val="75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0FB0EB2-0782-4128-94FE-6E942C11A14A}"/>
              </a:ext>
            </a:extLst>
          </p:cNvPr>
          <p:cNvSpPr/>
          <p:nvPr/>
        </p:nvSpPr>
        <p:spPr>
          <a:xfrm>
            <a:off x="4779700" y="137160"/>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EM CÓ THỂ</a:t>
            </a:r>
            <a:endParaRPr lang="en-US" sz="3200" b="1"/>
          </a:p>
        </p:txBody>
      </p:sp>
      <p:grpSp>
        <p:nvGrpSpPr>
          <p:cNvPr id="9" name="Group 8">
            <a:extLst>
              <a:ext uri="{FF2B5EF4-FFF2-40B4-BE49-F238E27FC236}">
                <a16:creationId xmlns:a16="http://schemas.microsoft.com/office/drawing/2014/main" id="{CDB34531-A497-4AD2-B58E-56F7C42A2711}"/>
              </a:ext>
            </a:extLst>
          </p:cNvPr>
          <p:cNvGrpSpPr/>
          <p:nvPr/>
        </p:nvGrpSpPr>
        <p:grpSpPr>
          <a:xfrm>
            <a:off x="5112" y="5243332"/>
            <a:ext cx="9850056" cy="1614668"/>
            <a:chOff x="5112" y="5243332"/>
            <a:chExt cx="9850056" cy="1614668"/>
          </a:xfrm>
        </p:grpSpPr>
        <p:sp>
          <p:nvSpPr>
            <p:cNvPr id="7" name="Rectangle: Top Corners One Rounded and One Snipped 6">
              <a:extLst>
                <a:ext uri="{FF2B5EF4-FFF2-40B4-BE49-F238E27FC236}">
                  <a16:creationId xmlns:a16="http://schemas.microsoft.com/office/drawing/2014/main" id="{0C4BFD16-43DA-490A-B45F-B0098446D3D3}"/>
                </a:ext>
              </a:extLst>
            </p:cNvPr>
            <p:cNvSpPr/>
            <p:nvPr/>
          </p:nvSpPr>
          <p:spPr>
            <a:xfrm>
              <a:off x="5112" y="5243332"/>
              <a:ext cx="9850056" cy="1614668"/>
            </a:xfrm>
            <a:prstGeom prst="snipRoundRect">
              <a:avLst>
                <a:gd name="adj1" fmla="val 0"/>
                <a:gd name="adj2" fmla="val 38531"/>
              </a:avLst>
            </a:prstGeom>
            <a:solidFill>
              <a:srgbClr val="0196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14906E-870B-4123-8261-FD9084ADEA47}"/>
                </a:ext>
              </a:extLst>
            </p:cNvPr>
            <p:cNvSpPr txBox="1"/>
            <p:nvPr/>
          </p:nvSpPr>
          <p:spPr>
            <a:xfrm>
              <a:off x="300589" y="5419635"/>
              <a:ext cx="9259102" cy="1200329"/>
            </a:xfrm>
            <a:prstGeom prst="rect">
              <a:avLst/>
            </a:prstGeom>
            <a:noFill/>
          </p:spPr>
          <p:txBody>
            <a:bodyPr wrap="square" rtlCol="0">
              <a:spAutoFit/>
            </a:bodyPr>
            <a:lstStyle/>
            <a:p>
              <a:pPr>
                <a:lnSpc>
                  <a:spcPct val="150000"/>
                </a:lnSpc>
              </a:pPr>
              <a:r>
                <a:rPr lang="vi-VN" sz="2400" b="1" i="1" dirty="0">
                  <a:solidFill>
                    <a:schemeClr val="bg1"/>
                  </a:solidFill>
                  <a:latin typeface="Arial" panose="020B0604020202020204" pitchFamily="34" charset="0"/>
                  <a:cs typeface="Arial" panose="020B0604020202020204" pitchFamily="34" charset="0"/>
                </a:rPr>
                <a:t>Vận dụng các kiến thức đã học trong </a:t>
              </a:r>
              <a:r>
                <a:rPr lang="en-US" sz="2400" b="1" i="1" dirty="0" err="1">
                  <a:solidFill>
                    <a:schemeClr val="bg1"/>
                  </a:solidFill>
                  <a:latin typeface="Arial" panose="020B0604020202020204" pitchFamily="34" charset="0"/>
                  <a:cs typeface="Arial" panose="020B0604020202020204" pitchFamily="34" charset="0"/>
                </a:rPr>
                <a:t>trồng</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trọt</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chăn</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nuôi</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sao</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cho</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phù</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hợp</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với</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từng</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loài</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khác</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nhau</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để</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đạt</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năng</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suất</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cao</a:t>
              </a:r>
              <a:endParaRPr lang="en-US" sz="2400" b="1" i="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1766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rl studying at desk cartoon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18" y="3713188"/>
            <a:ext cx="4012909" cy="31448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1805" y="326312"/>
            <a:ext cx="10653485" cy="1384995"/>
          </a:xfrm>
          <a:prstGeom prst="rect">
            <a:avLst/>
          </a:prstGeom>
        </p:spPr>
        <p:txBody>
          <a:bodyPr wrap="square">
            <a:spAutoFit/>
          </a:bodyPr>
          <a:lstStyle/>
          <a:p>
            <a:pPr lvl="1" algn="just">
              <a:spcAft>
                <a:spcPts val="600"/>
              </a:spcAft>
            </a:pPr>
            <a:r>
              <a:rPr lang="en-US" sz="2800" b="1" i="1" dirty="0" err="1">
                <a:solidFill>
                  <a:srgbClr val="003366"/>
                </a:solidFill>
                <a:latin typeface="Arial" panose="020B0604020202020204" pitchFamily="34" charset="0"/>
                <a:cs typeface="Arial" panose="020B0604020202020204" pitchFamily="34" charset="0"/>
              </a:rPr>
              <a:t>Vận</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dụng</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mối</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quan</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hệ</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giữa</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kiểu</a:t>
            </a:r>
            <a:r>
              <a:rPr lang="en-US" sz="2800" b="1" i="1" dirty="0">
                <a:solidFill>
                  <a:srgbClr val="003366"/>
                </a:solidFill>
                <a:latin typeface="Arial" panose="020B0604020202020204" pitchFamily="34" charset="0"/>
                <a:cs typeface="Arial" panose="020B0604020202020204" pitchFamily="34" charset="0"/>
              </a:rPr>
              <a:t> gene, </a:t>
            </a:r>
            <a:r>
              <a:rPr lang="en-US" sz="2800" b="1" i="1" dirty="0" err="1">
                <a:solidFill>
                  <a:srgbClr val="003366"/>
                </a:solidFill>
                <a:latin typeface="Arial" panose="020B0604020202020204" pitchFamily="34" charset="0"/>
                <a:cs typeface="Arial" panose="020B0604020202020204" pitchFamily="34" charset="0"/>
              </a:rPr>
              <a:t>môi</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trường</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và</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kiểu</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hình</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để</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giải</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thích</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kết</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quả</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học</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tập</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của</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em</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Làm</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thế</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nào</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để</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có</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kết</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quả</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học</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tập</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cao</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nhất</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với</a:t>
            </a:r>
            <a:r>
              <a:rPr lang="en-US" sz="2800" b="1" i="1" dirty="0">
                <a:solidFill>
                  <a:srgbClr val="003366"/>
                </a:solidFill>
                <a:latin typeface="Arial" panose="020B0604020202020204" pitchFamily="34" charset="0"/>
                <a:cs typeface="Arial" panose="020B0604020202020204" pitchFamily="34" charset="0"/>
              </a:rPr>
              <a:t> </a:t>
            </a:r>
            <a:r>
              <a:rPr lang="en-US" sz="2800" b="1" i="1" dirty="0" err="1">
                <a:solidFill>
                  <a:srgbClr val="003366"/>
                </a:solidFill>
                <a:latin typeface="Arial" panose="020B0604020202020204" pitchFamily="34" charset="0"/>
                <a:cs typeface="Arial" panose="020B0604020202020204" pitchFamily="34" charset="0"/>
              </a:rPr>
              <a:t>em</a:t>
            </a:r>
            <a:r>
              <a:rPr lang="en-US" sz="2800" b="1" i="1" dirty="0">
                <a:solidFill>
                  <a:srgbClr val="003366"/>
                </a:solidFill>
                <a:latin typeface="Arial" panose="020B0604020202020204" pitchFamily="34" charset="0"/>
                <a:cs typeface="Arial" panose="020B0604020202020204" pitchFamily="34" charset="0"/>
              </a:rPr>
              <a:t>?</a:t>
            </a:r>
          </a:p>
        </p:txBody>
      </p:sp>
      <p:pic>
        <p:nvPicPr>
          <p:cNvPr id="4100" name="Picture 4" descr="Difference Between Idea and Concept | Difference Betwee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00481"/>
            <a:ext cx="1919968" cy="10799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692080685"/>
              </p:ext>
            </p:extLst>
          </p:nvPr>
        </p:nvGraphicFramePr>
        <p:xfrm>
          <a:off x="1393371" y="1855908"/>
          <a:ext cx="10189029" cy="1652918"/>
        </p:xfrm>
        <a:graphic>
          <a:graphicData uri="http://schemas.openxmlformats.org/drawingml/2006/table">
            <a:tbl>
              <a:tblPr firstRow="1" bandRow="1">
                <a:tableStyleId>{5C22544A-7EE6-4342-B048-85BDC9FD1C3A}</a:tableStyleId>
              </a:tblPr>
              <a:tblGrid>
                <a:gridCol w="3396343">
                  <a:extLst>
                    <a:ext uri="{9D8B030D-6E8A-4147-A177-3AD203B41FA5}">
                      <a16:colId xmlns:a16="http://schemas.microsoft.com/office/drawing/2014/main" val="20000"/>
                    </a:ext>
                  </a:extLst>
                </a:gridCol>
                <a:gridCol w="3396343">
                  <a:extLst>
                    <a:ext uri="{9D8B030D-6E8A-4147-A177-3AD203B41FA5}">
                      <a16:colId xmlns:a16="http://schemas.microsoft.com/office/drawing/2014/main" val="20001"/>
                    </a:ext>
                  </a:extLst>
                </a:gridCol>
                <a:gridCol w="3396343">
                  <a:extLst>
                    <a:ext uri="{9D8B030D-6E8A-4147-A177-3AD203B41FA5}">
                      <a16:colId xmlns:a16="http://schemas.microsoft.com/office/drawing/2014/main" val="20002"/>
                    </a:ext>
                  </a:extLst>
                </a:gridCol>
              </a:tblGrid>
              <a:tr h="826459">
                <a:tc rowSpan="2">
                  <a:txBody>
                    <a:bodyPr/>
                    <a:lstStyle/>
                    <a:p>
                      <a:pPr algn="ctr"/>
                      <a:r>
                        <a:rPr lang="en-US" sz="2800" dirty="0" err="1">
                          <a:latin typeface="Arial" panose="020B0604020202020204" pitchFamily="34" charset="0"/>
                          <a:cs typeface="Arial" panose="020B0604020202020204" pitchFamily="34" charset="0"/>
                        </a:rPr>
                        <a:t>Học</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sinh</a:t>
                      </a:r>
                      <a:endParaRPr lang="en-US" sz="2800" baseline="0" dirty="0">
                        <a:latin typeface="Arial" panose="020B0604020202020204" pitchFamily="34" charset="0"/>
                        <a:cs typeface="Arial" panose="020B0604020202020204" pitchFamily="34" charset="0"/>
                      </a:endParaRPr>
                    </a:p>
                    <a:p>
                      <a:pPr algn="ctr"/>
                      <a:r>
                        <a:rPr lang="en-US" sz="2800" baseline="0" dirty="0">
                          <a:latin typeface="Arial" panose="020B0604020202020204" pitchFamily="34" charset="0"/>
                          <a:cs typeface="Arial" panose="020B0604020202020204" pitchFamily="34" charset="0"/>
                        </a:rPr>
                        <a:t>(</a:t>
                      </a:r>
                      <a:r>
                        <a:rPr lang="en-US" sz="2800" baseline="0" dirty="0" err="1">
                          <a:latin typeface="Arial" panose="020B0604020202020204" pitchFamily="34" charset="0"/>
                          <a:cs typeface="Arial" panose="020B0604020202020204" pitchFamily="34" charset="0"/>
                        </a:rPr>
                        <a:t>Kiểu</a:t>
                      </a:r>
                      <a:r>
                        <a:rPr lang="en-US" sz="2800" baseline="0" dirty="0">
                          <a:latin typeface="Arial" panose="020B0604020202020204" pitchFamily="34" charset="0"/>
                          <a:cs typeface="Arial" panose="020B0604020202020204" pitchFamily="34" charset="0"/>
                        </a:rPr>
                        <a:t> gene)</a:t>
                      </a:r>
                      <a:endParaRPr lang="en-US" sz="2800" dirty="0">
                        <a:latin typeface="Arial" panose="020B0604020202020204" pitchFamily="34" charset="0"/>
                        <a:cs typeface="Arial" panose="020B0604020202020204" pitchFamily="34" charset="0"/>
                      </a:endParaRPr>
                    </a:p>
                  </a:txBody>
                  <a:tcPr anchor="ctr"/>
                </a:tc>
                <a:tc>
                  <a:txBody>
                    <a:bodyPr/>
                    <a:lstStyle/>
                    <a:p>
                      <a:pPr algn="ctr"/>
                      <a:r>
                        <a:rPr lang="en-US" sz="2800" dirty="0" err="1">
                          <a:latin typeface="Arial" panose="020B0604020202020204" pitchFamily="34" charset="0"/>
                          <a:cs typeface="Arial" panose="020B0604020202020204" pitchFamily="34" charset="0"/>
                        </a:rPr>
                        <a:t>Môi</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trường</a:t>
                      </a:r>
                      <a:endParaRPr lang="en-US" sz="2800" dirty="0">
                        <a:latin typeface="Arial" panose="020B0604020202020204" pitchFamily="34" charset="0"/>
                        <a:cs typeface="Arial" panose="020B0604020202020204" pitchFamily="34" charset="0"/>
                      </a:endParaRPr>
                    </a:p>
                  </a:txBody>
                  <a:tcPr anchor="ctr"/>
                </a:tc>
                <a:tc>
                  <a:txBody>
                    <a:bodyPr/>
                    <a:lstStyle/>
                    <a:p>
                      <a:pPr algn="ctr"/>
                      <a:r>
                        <a:rPr lang="en-US" sz="2800" dirty="0" err="1">
                          <a:latin typeface="Arial" panose="020B0604020202020204" pitchFamily="34" charset="0"/>
                          <a:cs typeface="Arial" panose="020B0604020202020204" pitchFamily="34" charset="0"/>
                        </a:rPr>
                        <a:t>Kiểu</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826459">
                <a:tc vMerge="1">
                  <a:txBody>
                    <a:bodyPr/>
                    <a:lstStyle/>
                    <a:p>
                      <a:endParaRPr lang="en-US" dirty="0"/>
                    </a:p>
                  </a:txBody>
                  <a:tcPr/>
                </a:tc>
                <a:tc>
                  <a:txBody>
                    <a:bodyPr/>
                    <a:lstStyle/>
                    <a:p>
                      <a:endParaRPr lang="en-US" sz="2800" dirty="0">
                        <a:latin typeface="Arial" panose="020B0604020202020204" pitchFamily="34" charset="0"/>
                        <a:cs typeface="Arial" panose="020B0604020202020204" pitchFamily="34" charset="0"/>
                      </a:endParaRPr>
                    </a:p>
                  </a:txBody>
                  <a:tcPr anchor="ctr"/>
                </a:tc>
                <a:tc>
                  <a:txBody>
                    <a:bodyPr/>
                    <a:lstStyle/>
                    <a:p>
                      <a:endParaRPr lang="en-US" sz="2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
        <p:nvSpPr>
          <p:cNvPr id="4" name="TextBox 3"/>
          <p:cNvSpPr txBox="1"/>
          <p:nvPr/>
        </p:nvSpPr>
        <p:spPr>
          <a:xfrm>
            <a:off x="5186671" y="2683907"/>
            <a:ext cx="2627086" cy="830997"/>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Học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chăm</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chỉ</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chủ</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động</a:t>
            </a:r>
            <a:endParaRPr lang="en-US" sz="2400" i="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8672286" y="2878358"/>
            <a:ext cx="2627086" cy="46166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Đạt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kết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quả</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tốt</a:t>
            </a:r>
            <a:endParaRPr lang="en-US" sz="2400" i="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673599" y="3945748"/>
            <a:ext cx="6879771" cy="1646605"/>
          </a:xfrm>
          <a:prstGeom prst="rect">
            <a:avLst/>
          </a:prstGeom>
        </p:spPr>
        <p:txBody>
          <a:bodyPr wrap="square">
            <a:spAutoFit/>
          </a:bodyPr>
          <a:lstStyle/>
          <a:p>
            <a:pPr lvl="1" algn="just">
              <a:spcAft>
                <a:spcPts val="600"/>
              </a:spcAft>
            </a:pPr>
            <a:r>
              <a:rPr lang="vi-VN" sz="2400" b="1" i="1" dirty="0">
                <a:solidFill>
                  <a:srgbClr val="AC29FF"/>
                </a:solidFill>
                <a:latin typeface="Arial" panose="020B0604020202020204" pitchFamily="34" charset="0"/>
                <a:cs typeface="Arial" panose="020B0604020202020204" pitchFamily="34" charset="0"/>
              </a:rPr>
              <a:t>Khi em học hành chăm chỉ, chủ động thì em có kết quả tốt hơn. </a:t>
            </a:r>
            <a:endParaRPr lang="en-US" sz="2400" b="1" i="1" dirty="0">
              <a:solidFill>
                <a:srgbClr val="AC29FF"/>
              </a:solidFill>
              <a:latin typeface="Arial" panose="020B0604020202020204" pitchFamily="34" charset="0"/>
              <a:cs typeface="Arial" panose="020B0604020202020204" pitchFamily="34" charset="0"/>
            </a:endParaRPr>
          </a:p>
          <a:p>
            <a:pPr lvl="1" algn="just">
              <a:spcAft>
                <a:spcPts val="600"/>
              </a:spcAft>
            </a:pPr>
            <a:r>
              <a:rPr lang="vi-VN" sz="2400" b="1" i="1" dirty="0">
                <a:solidFill>
                  <a:srgbClr val="AC29FF"/>
                </a:solidFill>
                <a:latin typeface="Arial" panose="020B0604020202020204" pitchFamily="34" charset="0"/>
                <a:cs typeface="Arial" panose="020B0604020202020204" pitchFamily="34" charset="0"/>
              </a:rPr>
              <a:t>Còn khi em không chăm chỉ và thụ động trong học tập thì kết quả sẽ không tốt</a:t>
            </a:r>
            <a:endParaRPr lang="en-US" sz="2400" b="1" i="1" dirty="0">
              <a:solidFill>
                <a:srgbClr val="AC29FF"/>
              </a:solidFill>
              <a:latin typeface="Arial" panose="020B0604020202020204" pitchFamily="34" charset="0"/>
              <a:cs typeface="Arial" panose="020B0604020202020204" pitchFamily="34" charset="0"/>
            </a:endParaRPr>
          </a:p>
        </p:txBody>
      </p:sp>
      <p:pic>
        <p:nvPicPr>
          <p:cNvPr id="4102" name="Picture 6" descr="Arow - Free arrow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0473" y="3939781"/>
            <a:ext cx="686254" cy="6862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row - Free arrow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0473" y="4779169"/>
            <a:ext cx="686254" cy="68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91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accel="47000" fill="hold" nodeType="clickEffect" p14:presetBounceEnd="62000">
                                      <p:stCondLst>
                                        <p:cond delay="0"/>
                                      </p:stCondLst>
                                      <p:childTnLst>
                                        <p:set>
                                          <p:cBhvr>
                                            <p:cTn id="33" dur="1" fill="hold">
                                              <p:stCondLst>
                                                <p:cond delay="0"/>
                                              </p:stCondLst>
                                            </p:cTn>
                                            <p:tgtEl>
                                              <p:spTgt spid="4102"/>
                                            </p:tgtEl>
                                            <p:attrNameLst>
                                              <p:attrName>style.visibility</p:attrName>
                                            </p:attrNameLst>
                                          </p:cBhvr>
                                          <p:to>
                                            <p:strVal val="visible"/>
                                          </p:to>
                                        </p:set>
                                        <p:anim calcmode="lin" valueType="num" p14:bounceEnd="62000">
                                          <p:cBhvr additive="base">
                                            <p:cTn id="34" dur="1500" fill="hold"/>
                                            <p:tgtEl>
                                              <p:spTgt spid="4102"/>
                                            </p:tgtEl>
                                            <p:attrNameLst>
                                              <p:attrName>ppt_x</p:attrName>
                                            </p:attrNameLst>
                                          </p:cBhvr>
                                          <p:tavLst>
                                            <p:tav tm="0">
                                              <p:val>
                                                <p:strVal val="0-#ppt_w/2"/>
                                              </p:val>
                                            </p:tav>
                                            <p:tav tm="100000">
                                              <p:val>
                                                <p:strVal val="#ppt_x"/>
                                              </p:val>
                                            </p:tav>
                                          </p:tavLst>
                                        </p:anim>
                                        <p:anim calcmode="lin" valueType="num" p14:bounceEnd="62000">
                                          <p:cBhvr additive="base">
                                            <p:cTn id="35" dur="1500" fill="hold"/>
                                            <p:tgtEl>
                                              <p:spTgt spid="4102"/>
                                            </p:tgtEl>
                                            <p:attrNameLst>
                                              <p:attrName>ppt_y</p:attrName>
                                            </p:attrNameLst>
                                          </p:cBhvr>
                                          <p:tavLst>
                                            <p:tav tm="0">
                                              <p:val>
                                                <p:strVal val="#ppt_y"/>
                                              </p:val>
                                            </p:tav>
                                            <p:tav tm="100000">
                                              <p:val>
                                                <p:strVal val="#ppt_y"/>
                                              </p:val>
                                            </p:tav>
                                          </p:tavLst>
                                        </p:anim>
                                      </p:childTnLst>
                                    </p:cTn>
                                  </p:par>
                                  <p:par>
                                    <p:cTn id="36" presetID="2" presetClass="entr" presetSubtype="12"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 calcmode="lin" valueType="num">
                                          <p:cBhvr additive="base">
                                            <p:cTn id="38"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accel="47000" fill="hold" nodeType="clickEffect" p14:presetBounceEnd="62000">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14:bounceEnd="62000">
                                          <p:cBhvr additive="base">
                                            <p:cTn id="44"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45" dur="1500" fill="hold"/>
                                            <p:tgtEl>
                                              <p:spTgt spid="12"/>
                                            </p:tgtEl>
                                            <p:attrNameLst>
                                              <p:attrName>ppt_y</p:attrName>
                                            </p:attrNameLst>
                                          </p:cBhvr>
                                          <p:tavLst>
                                            <p:tav tm="0">
                                              <p:val>
                                                <p:strVal val="#ppt_y"/>
                                              </p:val>
                                            </p:tav>
                                            <p:tav tm="100000">
                                              <p:val>
                                                <p:strVal val="#ppt_y"/>
                                              </p:val>
                                            </p:tav>
                                          </p:tavLst>
                                        </p:anim>
                                      </p:childTnLst>
                                    </p:cTn>
                                  </p:par>
                                  <p:par>
                                    <p:cTn id="46" presetID="2" presetClass="entr" presetSubtype="12" fill="hold" grpId="0" nodeType="with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 calcmode="lin" valueType="num">
                                          <p:cBhvr additive="base">
                                            <p:cTn id="48"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5"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accel="47000" fill="hold" nodeType="clickEffect">
                                      <p:stCondLst>
                                        <p:cond delay="0"/>
                                      </p:stCondLst>
                                      <p:childTnLst>
                                        <p:set>
                                          <p:cBhvr>
                                            <p:cTn id="33" dur="1" fill="hold">
                                              <p:stCondLst>
                                                <p:cond delay="0"/>
                                              </p:stCondLst>
                                            </p:cTn>
                                            <p:tgtEl>
                                              <p:spTgt spid="4102"/>
                                            </p:tgtEl>
                                            <p:attrNameLst>
                                              <p:attrName>style.visibility</p:attrName>
                                            </p:attrNameLst>
                                          </p:cBhvr>
                                          <p:to>
                                            <p:strVal val="visible"/>
                                          </p:to>
                                        </p:set>
                                        <p:anim calcmode="lin" valueType="num">
                                          <p:cBhvr additive="base">
                                            <p:cTn id="34" dur="1500" fill="hold"/>
                                            <p:tgtEl>
                                              <p:spTgt spid="4102"/>
                                            </p:tgtEl>
                                            <p:attrNameLst>
                                              <p:attrName>ppt_x</p:attrName>
                                            </p:attrNameLst>
                                          </p:cBhvr>
                                          <p:tavLst>
                                            <p:tav tm="0">
                                              <p:val>
                                                <p:strVal val="0-#ppt_w/2"/>
                                              </p:val>
                                            </p:tav>
                                            <p:tav tm="100000">
                                              <p:val>
                                                <p:strVal val="#ppt_x"/>
                                              </p:val>
                                            </p:tav>
                                          </p:tavLst>
                                        </p:anim>
                                        <p:anim calcmode="lin" valueType="num">
                                          <p:cBhvr additive="base">
                                            <p:cTn id="35" dur="1500" fill="hold"/>
                                            <p:tgtEl>
                                              <p:spTgt spid="4102"/>
                                            </p:tgtEl>
                                            <p:attrNameLst>
                                              <p:attrName>ppt_y</p:attrName>
                                            </p:attrNameLst>
                                          </p:cBhvr>
                                          <p:tavLst>
                                            <p:tav tm="0">
                                              <p:val>
                                                <p:strVal val="#ppt_y"/>
                                              </p:val>
                                            </p:tav>
                                            <p:tav tm="100000">
                                              <p:val>
                                                <p:strVal val="#ppt_y"/>
                                              </p:val>
                                            </p:tav>
                                          </p:tavLst>
                                        </p:anim>
                                      </p:childTnLst>
                                    </p:cTn>
                                  </p:par>
                                  <p:par>
                                    <p:cTn id="36" presetID="2" presetClass="entr" presetSubtype="12" fill="hold" grpId="0" nodeType="with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 calcmode="lin" valueType="num">
                                          <p:cBhvr additive="base">
                                            <p:cTn id="38"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accel="4700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0-#ppt_w/2"/>
                                              </p:val>
                                            </p:tav>
                                            <p:tav tm="100000">
                                              <p:val>
                                                <p:strVal val="#ppt_x"/>
                                              </p:val>
                                            </p:tav>
                                          </p:tavLst>
                                        </p:anim>
                                        <p:anim calcmode="lin" valueType="num">
                                          <p:cBhvr additive="base">
                                            <p:cTn id="45" dur="1500" fill="hold"/>
                                            <p:tgtEl>
                                              <p:spTgt spid="12"/>
                                            </p:tgtEl>
                                            <p:attrNameLst>
                                              <p:attrName>ppt_y</p:attrName>
                                            </p:attrNameLst>
                                          </p:cBhvr>
                                          <p:tavLst>
                                            <p:tav tm="0">
                                              <p:val>
                                                <p:strVal val="#ppt_y"/>
                                              </p:val>
                                            </p:tav>
                                            <p:tav tm="100000">
                                              <p:val>
                                                <p:strVal val="#ppt_y"/>
                                              </p:val>
                                            </p:tav>
                                          </p:tavLst>
                                        </p:anim>
                                      </p:childTnLst>
                                    </p:cTn>
                                  </p:par>
                                  <p:par>
                                    <p:cTn id="46" presetID="2" presetClass="entr" presetSubtype="12" fill="hold" grpId="0" nodeType="with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 calcmode="lin" valueType="num">
                                          <p:cBhvr additive="base">
                                            <p:cTn id="48"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5" grpId="0" uiExpand="1" build="p"/>
        </p:bld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58A8D621-C18D-B3CE-AA88-68BD57F0949A}"/>
              </a:ext>
            </a:extLst>
          </p:cNvPr>
          <p:cNvSpPr>
            <a:spLocks noGrp="1"/>
          </p:cNvSpPr>
          <p:nvPr>
            <p:ph type="ctrTitle"/>
          </p:nvPr>
        </p:nvSpPr>
        <p:spPr>
          <a:xfrm>
            <a:off x="5461348" y="1613655"/>
            <a:ext cx="6009238" cy="2795737"/>
          </a:xfrm>
        </p:spPr>
        <p:txBody>
          <a:bodyPr>
            <a:normAutofit/>
          </a:bodyPr>
          <a:lstStyle/>
          <a:p>
            <a:pPr>
              <a:lnSpc>
                <a:spcPct val="110000"/>
              </a:lnSpc>
            </a:pPr>
            <a:r>
              <a:rPr lang="vi-VN" b="1" dirty="0">
                <a:latin typeface="Arial" panose="020B0604020202020204" pitchFamily="34" charset="0"/>
                <a:cs typeface="Arial" panose="020B0604020202020204" pitchFamily="34" charset="0"/>
              </a:rPr>
              <a:t>CÁM ƠN CÁC EM LẮNG NGHE</a:t>
            </a:r>
            <a:endParaRPr lang="en-US" b="1" dirty="0">
              <a:latin typeface="Arial" panose="020B0604020202020204" pitchFamily="34" charset="0"/>
              <a:cs typeface="Arial" panose="020B0604020202020204" pitchFamily="34" charset="0"/>
            </a:endParaRPr>
          </a:p>
        </p:txBody>
      </p:sp>
      <p:pic>
        <p:nvPicPr>
          <p:cNvPr id="4" name="Picture 3" descr="Metallic patterns design">
            <a:extLst>
              <a:ext uri="{FF2B5EF4-FFF2-40B4-BE49-F238E27FC236}">
                <a16:creationId xmlns:a16="http://schemas.microsoft.com/office/drawing/2014/main" id="{9E465679-853E-7ED8-68F8-0535D9824A52}"/>
              </a:ext>
            </a:extLst>
          </p:cNvPr>
          <p:cNvPicPr>
            <a:picLocks noChangeAspect="1"/>
          </p:cNvPicPr>
          <p:nvPr/>
        </p:nvPicPr>
        <p:blipFill rotWithShape="1">
          <a:blip r:embed="rId2"/>
          <a:srcRect l="28786" r="9283"/>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1"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7" name="TextBox 6">
            <a:extLst>
              <a:ext uri="{FF2B5EF4-FFF2-40B4-BE49-F238E27FC236}">
                <a16:creationId xmlns:a16="http://schemas.microsoft.com/office/drawing/2014/main" id="{FDD9E8D7-3771-DF86-4722-DAC4FB1D8834}"/>
              </a:ext>
            </a:extLst>
          </p:cNvPr>
          <p:cNvSpPr txBox="1"/>
          <p:nvPr/>
        </p:nvSpPr>
        <p:spPr>
          <a:xfrm>
            <a:off x="5995490" y="4831203"/>
            <a:ext cx="5577336" cy="954107"/>
          </a:xfrm>
          <a:prstGeom prst="rect">
            <a:avLst/>
          </a:prstGeom>
          <a:noFill/>
        </p:spPr>
        <p:txBody>
          <a:bodyPr wrap="square" rtlCol="0">
            <a:spAutoFit/>
          </a:bodyPr>
          <a:lstStyle/>
          <a:p>
            <a:pPr algn="r"/>
            <a:r>
              <a:rPr lang="en-US" sz="2800" b="1" dirty="0" err="1">
                <a:solidFill>
                  <a:srgbClr val="FFFF00"/>
                </a:solidFill>
                <a:latin typeface="Arial" panose="020B0604020202020204" pitchFamily="34" charset="0"/>
                <a:cs typeface="Arial" panose="020B0604020202020204" pitchFamily="34" charset="0"/>
              </a:rPr>
              <a:t>Sinh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học</a:t>
            </a:r>
            <a:r>
              <a:rPr lang="en-US" sz="2800" b="1" dirty="0">
                <a:solidFill>
                  <a:srgbClr val="FFFF00"/>
                </a:solidFill>
                <a:latin typeface="Arial" panose="020B0604020202020204" pitchFamily="34" charset="0"/>
                <a:cs typeface="Arial" panose="020B0604020202020204" pitchFamily="34" charset="0"/>
              </a:rPr>
              <a:t> 12</a:t>
            </a:r>
            <a:endParaRPr lang="vi-VN" sz="2800" b="1" dirty="0">
              <a:solidFill>
                <a:srgbClr val="FFFF00"/>
              </a:solidFill>
              <a:latin typeface="Arial" panose="020B0604020202020204" pitchFamily="34" charset="0"/>
              <a:cs typeface="Arial" panose="020B0604020202020204" pitchFamily="34" charset="0"/>
            </a:endParaRPr>
          </a:p>
          <a:p>
            <a:pPr algn="r"/>
            <a:r>
              <a:rPr lang="vi-VN" sz="2800" b="1" dirty="0">
                <a:solidFill>
                  <a:srgbClr val="FFFF00"/>
                </a:solidFill>
                <a:latin typeface="Arial" panose="020B0604020202020204" pitchFamily="34" charset="0"/>
                <a:cs typeface="Arial" panose="020B0604020202020204" pitchFamily="34" charset="0"/>
              </a:rPr>
              <a:t>Năm học: 202</a:t>
            </a:r>
            <a:r>
              <a:rPr lang="en-US" sz="2800" b="1" dirty="0">
                <a:solidFill>
                  <a:srgbClr val="FFFF00"/>
                </a:solidFill>
                <a:latin typeface="Arial" panose="020B0604020202020204" pitchFamily="34" charset="0"/>
                <a:cs typeface="Arial" panose="020B0604020202020204" pitchFamily="34" charset="0"/>
              </a:rPr>
              <a:t>4</a:t>
            </a:r>
            <a:r>
              <a:rPr lang="vi-VN" sz="2800" b="1" dirty="0">
                <a:solidFill>
                  <a:srgbClr val="FFFF00"/>
                </a:solidFill>
                <a:latin typeface="Arial" panose="020B0604020202020204" pitchFamily="34" charset="0"/>
                <a:cs typeface="Arial" panose="020B0604020202020204" pitchFamily="34" charset="0"/>
              </a:rPr>
              <a:t> – 202</a:t>
            </a:r>
            <a:r>
              <a:rPr lang="en-US" sz="2800" b="1" dirty="0">
                <a:solidFill>
                  <a:srgbClr val="FFFF00"/>
                </a:solidFill>
                <a:latin typeface="Arial" panose="020B0604020202020204" pitchFamily="34" charset="0"/>
                <a:cs typeface="Arial" panose="020B0604020202020204" pitchFamily="34" charset="0"/>
              </a:rPr>
              <a:t>5</a:t>
            </a:r>
            <a:r>
              <a:rPr lang="vi-VN" sz="2800" b="1" dirty="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pic>
        <p:nvPicPr>
          <p:cNvPr id="1026" name="Picture 2" descr="Sách giáo khoa Chân trời sáng tạo - Bộ sách của Nhà xuất bản Giáo dụ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924" y="87923"/>
            <a:ext cx="2030902" cy="161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10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6" descr="Dựa vào hình bên mô tả cây rau mác khi sống trong các điều kiện môi trường  khác nhau, đó là h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07" y="221660"/>
            <a:ext cx="7410691" cy="5558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943600"/>
            <a:ext cx="12192000" cy="914399"/>
          </a:xfrm>
          <a:prstGeom prst="rect">
            <a:avLst/>
          </a:prstGeom>
          <a:solidFill>
            <a:srgbClr val="0070C0"/>
          </a:solidFill>
          <a:ln w="12700" cap="flat">
            <a:solidFill>
              <a:srgbClr val="0070C0"/>
            </a:solidFill>
            <a:prstDash val="solid"/>
            <a:miter/>
          </a:ln>
        </p:spPr>
        <p:txBody>
          <a:bodyPr rtlCol="0" anchor="ctr"/>
          <a:lstStyle/>
          <a:p>
            <a:pPr algn="l"/>
            <a:endParaRPr lang="en-US" dirty="0"/>
          </a:p>
        </p:txBody>
      </p:sp>
      <p:sp>
        <p:nvSpPr>
          <p:cNvPr id="5" name="Oval Callout 4"/>
          <p:cNvSpPr/>
          <p:nvPr/>
        </p:nvSpPr>
        <p:spPr>
          <a:xfrm>
            <a:off x="7707593" y="215900"/>
            <a:ext cx="3890319" cy="2720497"/>
          </a:xfrm>
          <a:prstGeom prst="wedgeEllipseCallout">
            <a:avLst>
              <a:gd name="adj1" fmla="val 7703"/>
              <a:gd name="adj2" fmla="val 60966"/>
            </a:avLst>
          </a:prstGeom>
          <a:noFill/>
          <a:ln w="12700" cap="flat">
            <a:solidFill>
              <a:schemeClr val="tx1"/>
            </a:solidFill>
            <a:prstDash val="solid"/>
            <a:miter/>
          </a:ln>
        </p:spPr>
        <p:txBody>
          <a:bodyPr rtlCol="0" anchor="ctr"/>
          <a:lstStyle/>
          <a:p>
            <a:pPr algn="l"/>
            <a:endParaRPr lang="en-US" dirty="0"/>
          </a:p>
        </p:txBody>
      </p:sp>
      <p:sp>
        <p:nvSpPr>
          <p:cNvPr id="6" name="TextBox 5"/>
          <p:cNvSpPr txBox="1"/>
          <p:nvPr/>
        </p:nvSpPr>
        <p:spPr>
          <a:xfrm>
            <a:off x="7967826" y="808114"/>
            <a:ext cx="3400631" cy="1754326"/>
          </a:xfrm>
          <a:prstGeom prst="rect">
            <a:avLst/>
          </a:prstGeom>
          <a:noFill/>
        </p:spPr>
        <p:txBody>
          <a:bodyPr wrap="square" rtlCol="0">
            <a:spAutoFit/>
          </a:bodyPr>
          <a:lstStyle/>
          <a:p>
            <a:pPr algn="ctr"/>
            <a:r>
              <a:rPr lang="en-US" sz="3600" dirty="0" err="1"/>
              <a:t>Cả</a:t>
            </a:r>
            <a:r>
              <a:rPr lang="en-US" sz="3600" dirty="0"/>
              <a:t> 4 </a:t>
            </a:r>
            <a:r>
              <a:rPr lang="en-US" sz="3600" dirty="0" err="1"/>
              <a:t>cây</a:t>
            </a:r>
            <a:r>
              <a:rPr lang="en-US" sz="3600" dirty="0"/>
              <a:t> </a:t>
            </a:r>
            <a:r>
              <a:rPr lang="en-US" sz="3600" dirty="0" err="1"/>
              <a:t>trong</a:t>
            </a:r>
            <a:r>
              <a:rPr lang="en-US" sz="3600" dirty="0"/>
              <a:t> </a:t>
            </a:r>
            <a:r>
              <a:rPr lang="en-US" sz="3600" dirty="0" err="1"/>
              <a:t>hình</a:t>
            </a:r>
            <a:r>
              <a:rPr lang="en-US" sz="3600" dirty="0"/>
              <a:t> </a:t>
            </a:r>
            <a:r>
              <a:rPr lang="en-US" sz="3600" dirty="0" err="1"/>
              <a:t>đều</a:t>
            </a:r>
            <a:r>
              <a:rPr lang="en-US" sz="3600" dirty="0"/>
              <a:t> </a:t>
            </a:r>
            <a:r>
              <a:rPr lang="en-US" sz="3600" dirty="0" err="1"/>
              <a:t>là</a:t>
            </a:r>
            <a:r>
              <a:rPr lang="en-US" sz="3600" dirty="0"/>
              <a:t> </a:t>
            </a:r>
            <a:r>
              <a:rPr lang="en-US" sz="3600" dirty="0" err="1"/>
              <a:t>cây</a:t>
            </a:r>
            <a:r>
              <a:rPr lang="en-US" sz="3600" dirty="0"/>
              <a:t> </a:t>
            </a:r>
            <a:r>
              <a:rPr lang="en-US" sz="3600" dirty="0" err="1"/>
              <a:t>rau</a:t>
            </a:r>
            <a:r>
              <a:rPr lang="en-US" sz="3600" dirty="0"/>
              <a:t> </a:t>
            </a:r>
            <a:r>
              <a:rPr lang="en-US" sz="3600" dirty="0" err="1"/>
              <a:t>mác</a:t>
            </a:r>
            <a:endParaRPr lang="en-US" sz="3600" dirty="0"/>
          </a:p>
        </p:txBody>
      </p:sp>
      <p:pic>
        <p:nvPicPr>
          <p:cNvPr id="1034" name="Picture 10" descr="Ask A Question PNG Transparent Images Free Download | Vector Files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707672"/>
            <a:ext cx="3895238" cy="3895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2300" y="1576148"/>
            <a:ext cx="749300" cy="523220"/>
          </a:xfrm>
          <a:prstGeom prst="rect">
            <a:avLst/>
          </a:prstGeom>
          <a:noFill/>
        </p:spPr>
        <p:txBody>
          <a:bodyPr wrap="square" rtlCol="0">
            <a:spAutoFit/>
          </a:bodyPr>
          <a:lstStyle/>
          <a:p>
            <a:r>
              <a:rPr lang="en-US" sz="2800" dirty="0"/>
              <a:t>1</a:t>
            </a:r>
          </a:p>
        </p:txBody>
      </p:sp>
      <p:sp>
        <p:nvSpPr>
          <p:cNvPr id="8" name="TextBox 7"/>
          <p:cNvSpPr txBox="1"/>
          <p:nvPr/>
        </p:nvSpPr>
        <p:spPr>
          <a:xfrm>
            <a:off x="2247775" y="912021"/>
            <a:ext cx="749300" cy="523220"/>
          </a:xfrm>
          <a:prstGeom prst="rect">
            <a:avLst/>
          </a:prstGeom>
          <a:noFill/>
        </p:spPr>
        <p:txBody>
          <a:bodyPr wrap="square" rtlCol="0">
            <a:spAutoFit/>
          </a:bodyPr>
          <a:lstStyle/>
          <a:p>
            <a:r>
              <a:rPr lang="en-US" sz="2800" dirty="0"/>
              <a:t>2</a:t>
            </a:r>
          </a:p>
        </p:txBody>
      </p:sp>
      <p:sp>
        <p:nvSpPr>
          <p:cNvPr id="9" name="TextBox 8"/>
          <p:cNvSpPr txBox="1"/>
          <p:nvPr/>
        </p:nvSpPr>
        <p:spPr>
          <a:xfrm>
            <a:off x="3531727" y="808114"/>
            <a:ext cx="749300" cy="523220"/>
          </a:xfrm>
          <a:prstGeom prst="rect">
            <a:avLst/>
          </a:prstGeom>
          <a:noFill/>
        </p:spPr>
        <p:txBody>
          <a:bodyPr wrap="square" rtlCol="0">
            <a:spAutoFit/>
          </a:bodyPr>
          <a:lstStyle/>
          <a:p>
            <a:r>
              <a:rPr lang="en-US" sz="2800" dirty="0"/>
              <a:t>3</a:t>
            </a:r>
          </a:p>
        </p:txBody>
      </p:sp>
      <p:sp>
        <p:nvSpPr>
          <p:cNvPr id="10" name="TextBox 9"/>
          <p:cNvSpPr txBox="1"/>
          <p:nvPr/>
        </p:nvSpPr>
        <p:spPr>
          <a:xfrm>
            <a:off x="4708355" y="636758"/>
            <a:ext cx="749300" cy="523220"/>
          </a:xfrm>
          <a:prstGeom prst="rect">
            <a:avLst/>
          </a:prstGeom>
          <a:noFill/>
        </p:spPr>
        <p:txBody>
          <a:bodyPr wrap="square" rtlCol="0">
            <a:spAutoFit/>
          </a:bodyPr>
          <a:lstStyle/>
          <a:p>
            <a:r>
              <a:rPr lang="en-US" sz="2800" dirty="0"/>
              <a:t>4</a:t>
            </a:r>
          </a:p>
        </p:txBody>
      </p:sp>
    </p:spTree>
    <p:extLst>
      <p:ext uri="{BB962C8B-B14F-4D97-AF65-F5344CB8AC3E}">
        <p14:creationId xmlns:p14="http://schemas.microsoft.com/office/powerpoint/2010/main" val="300376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6" descr="Dựa vào hình bên mô tả cây rau mác khi sống trong các điều kiện môi trường  khác nhau, đó là h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07" y="221660"/>
            <a:ext cx="7410691" cy="5558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943600"/>
            <a:ext cx="12192000" cy="914399"/>
          </a:xfrm>
          <a:prstGeom prst="rect">
            <a:avLst/>
          </a:prstGeom>
          <a:solidFill>
            <a:srgbClr val="0070C0"/>
          </a:solidFill>
          <a:ln w="12700" cap="flat">
            <a:solidFill>
              <a:srgbClr val="0070C0"/>
            </a:solidFill>
            <a:prstDash val="solid"/>
            <a:miter/>
          </a:ln>
        </p:spPr>
        <p:txBody>
          <a:bodyPr rtlCol="0" anchor="ctr"/>
          <a:lstStyle/>
          <a:p>
            <a:pPr algn="l"/>
            <a:endParaRPr lang="en-US" dirty="0"/>
          </a:p>
        </p:txBody>
      </p:sp>
      <p:sp>
        <p:nvSpPr>
          <p:cNvPr id="5" name="Oval Callout 4"/>
          <p:cNvSpPr/>
          <p:nvPr/>
        </p:nvSpPr>
        <p:spPr>
          <a:xfrm>
            <a:off x="7707593" y="215900"/>
            <a:ext cx="3890319" cy="2720497"/>
          </a:xfrm>
          <a:prstGeom prst="wedgeEllipseCallout">
            <a:avLst>
              <a:gd name="adj1" fmla="val 7703"/>
              <a:gd name="adj2" fmla="val 60966"/>
            </a:avLst>
          </a:prstGeom>
          <a:noFill/>
          <a:ln w="12700" cap="flat">
            <a:solidFill>
              <a:schemeClr val="tx1"/>
            </a:solidFill>
            <a:prstDash val="solid"/>
            <a:miter/>
          </a:ln>
        </p:spPr>
        <p:txBody>
          <a:bodyPr rtlCol="0" anchor="ctr"/>
          <a:lstStyle/>
          <a:p>
            <a:pPr algn="l"/>
            <a:endParaRPr lang="en-US" dirty="0"/>
          </a:p>
        </p:txBody>
      </p:sp>
      <p:sp>
        <p:nvSpPr>
          <p:cNvPr id="6" name="TextBox 5"/>
          <p:cNvSpPr txBox="1"/>
          <p:nvPr/>
        </p:nvSpPr>
        <p:spPr>
          <a:xfrm>
            <a:off x="7903615" y="668207"/>
            <a:ext cx="3630086" cy="1815882"/>
          </a:xfrm>
          <a:prstGeom prst="rect">
            <a:avLst/>
          </a:prstGeom>
          <a:noFill/>
        </p:spPr>
        <p:txBody>
          <a:bodyPr wrap="square" rtlCol="0">
            <a:spAutoFit/>
          </a:bodyPr>
          <a:lstStyle/>
          <a:p>
            <a:pPr algn="ctr"/>
            <a:r>
              <a:rPr lang="en-US" sz="2800" dirty="0" err="1"/>
              <a:t>Vì</a:t>
            </a:r>
            <a:r>
              <a:rPr lang="en-US" sz="2800" dirty="0"/>
              <a:t> </a:t>
            </a:r>
            <a:r>
              <a:rPr lang="en-US" sz="2800" dirty="0" err="1"/>
              <a:t>sao</a:t>
            </a:r>
            <a:r>
              <a:rPr lang="en-US" sz="2800" dirty="0"/>
              <a:t> </a:t>
            </a:r>
            <a:r>
              <a:rPr lang="en-US" sz="2800" dirty="0" err="1"/>
              <a:t>cùng</a:t>
            </a:r>
            <a:r>
              <a:rPr lang="en-US" sz="2800" dirty="0"/>
              <a:t> </a:t>
            </a:r>
            <a:r>
              <a:rPr lang="en-US" sz="2800" dirty="0" err="1"/>
              <a:t>là</a:t>
            </a:r>
            <a:r>
              <a:rPr lang="en-US" sz="2800" dirty="0"/>
              <a:t> </a:t>
            </a:r>
            <a:r>
              <a:rPr lang="en-US" sz="2800" dirty="0" err="1"/>
              <a:t>cây</a:t>
            </a:r>
            <a:r>
              <a:rPr lang="en-US" sz="2800" dirty="0"/>
              <a:t> </a:t>
            </a:r>
            <a:r>
              <a:rPr lang="en-US" sz="2800" dirty="0" err="1"/>
              <a:t>rau</a:t>
            </a:r>
            <a:r>
              <a:rPr lang="en-US" sz="2800" dirty="0"/>
              <a:t> </a:t>
            </a:r>
            <a:r>
              <a:rPr lang="en-US" sz="2800" dirty="0" err="1"/>
              <a:t>mác</a:t>
            </a:r>
            <a:r>
              <a:rPr lang="en-US" sz="2800" dirty="0"/>
              <a:t> </a:t>
            </a:r>
            <a:r>
              <a:rPr lang="en-US" sz="2800" dirty="0" err="1"/>
              <a:t>nhưng</a:t>
            </a:r>
            <a:r>
              <a:rPr lang="en-US" sz="2800" dirty="0"/>
              <a:t> </a:t>
            </a:r>
            <a:r>
              <a:rPr lang="en-US" sz="2800" dirty="0" err="1"/>
              <a:t>chúng</a:t>
            </a:r>
            <a:r>
              <a:rPr lang="en-US" sz="2800" dirty="0"/>
              <a:t> </a:t>
            </a:r>
            <a:r>
              <a:rPr lang="en-US" sz="2800" dirty="0" err="1"/>
              <a:t>lại</a:t>
            </a:r>
            <a:r>
              <a:rPr lang="en-US" sz="2800" dirty="0"/>
              <a:t> </a:t>
            </a:r>
            <a:r>
              <a:rPr lang="en-US" sz="2800" dirty="0" err="1"/>
              <a:t>trông</a:t>
            </a:r>
            <a:r>
              <a:rPr lang="en-US" sz="2800" dirty="0"/>
              <a:t> </a:t>
            </a:r>
            <a:r>
              <a:rPr lang="en-US" sz="2800" dirty="0" err="1"/>
              <a:t>không</a:t>
            </a:r>
            <a:r>
              <a:rPr lang="en-US" sz="2800" dirty="0"/>
              <a:t> </a:t>
            </a:r>
            <a:r>
              <a:rPr lang="en-US" sz="2800" dirty="0" err="1"/>
              <a:t>giống</a:t>
            </a:r>
            <a:r>
              <a:rPr lang="en-US" sz="2800" dirty="0"/>
              <a:t> </a:t>
            </a:r>
            <a:r>
              <a:rPr lang="en-US" sz="2800" dirty="0" err="1"/>
              <a:t>nhau</a:t>
            </a:r>
            <a:r>
              <a:rPr lang="en-US" sz="2800" dirty="0"/>
              <a:t>???</a:t>
            </a:r>
          </a:p>
        </p:txBody>
      </p:sp>
      <p:pic>
        <p:nvPicPr>
          <p:cNvPr id="1026" name="Picture 2" descr="Man Up PNG Transparent Images Free Download | Vector Files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1076" y="2907303"/>
            <a:ext cx="1952625" cy="34480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2300" y="1576148"/>
            <a:ext cx="749300" cy="523220"/>
          </a:xfrm>
          <a:prstGeom prst="rect">
            <a:avLst/>
          </a:prstGeom>
          <a:noFill/>
        </p:spPr>
        <p:txBody>
          <a:bodyPr wrap="square" rtlCol="0">
            <a:spAutoFit/>
          </a:bodyPr>
          <a:lstStyle/>
          <a:p>
            <a:r>
              <a:rPr lang="en-US" sz="2800" dirty="0"/>
              <a:t>1</a:t>
            </a:r>
          </a:p>
        </p:txBody>
      </p:sp>
      <p:sp>
        <p:nvSpPr>
          <p:cNvPr id="10" name="TextBox 9"/>
          <p:cNvSpPr txBox="1"/>
          <p:nvPr/>
        </p:nvSpPr>
        <p:spPr>
          <a:xfrm>
            <a:off x="2247775" y="912021"/>
            <a:ext cx="749300" cy="523220"/>
          </a:xfrm>
          <a:prstGeom prst="rect">
            <a:avLst/>
          </a:prstGeom>
          <a:noFill/>
        </p:spPr>
        <p:txBody>
          <a:bodyPr wrap="square" rtlCol="0">
            <a:spAutoFit/>
          </a:bodyPr>
          <a:lstStyle/>
          <a:p>
            <a:r>
              <a:rPr lang="en-US" sz="2800" dirty="0"/>
              <a:t>2</a:t>
            </a:r>
          </a:p>
        </p:txBody>
      </p:sp>
      <p:sp>
        <p:nvSpPr>
          <p:cNvPr id="11" name="TextBox 10"/>
          <p:cNvSpPr txBox="1"/>
          <p:nvPr/>
        </p:nvSpPr>
        <p:spPr>
          <a:xfrm>
            <a:off x="3531727" y="808114"/>
            <a:ext cx="749300" cy="523220"/>
          </a:xfrm>
          <a:prstGeom prst="rect">
            <a:avLst/>
          </a:prstGeom>
          <a:noFill/>
        </p:spPr>
        <p:txBody>
          <a:bodyPr wrap="square" rtlCol="0">
            <a:spAutoFit/>
          </a:bodyPr>
          <a:lstStyle/>
          <a:p>
            <a:r>
              <a:rPr lang="en-US" sz="2800" dirty="0"/>
              <a:t>3</a:t>
            </a:r>
          </a:p>
        </p:txBody>
      </p:sp>
      <p:sp>
        <p:nvSpPr>
          <p:cNvPr id="12" name="TextBox 11"/>
          <p:cNvSpPr txBox="1"/>
          <p:nvPr/>
        </p:nvSpPr>
        <p:spPr>
          <a:xfrm>
            <a:off x="4708355" y="636758"/>
            <a:ext cx="749300" cy="523220"/>
          </a:xfrm>
          <a:prstGeom prst="rect">
            <a:avLst/>
          </a:prstGeom>
          <a:noFill/>
        </p:spPr>
        <p:txBody>
          <a:bodyPr wrap="square" rtlCol="0">
            <a:spAutoFit/>
          </a:bodyPr>
          <a:lstStyle/>
          <a:p>
            <a:r>
              <a:rPr lang="en-US" sz="2800" dirty="0"/>
              <a:t>4</a:t>
            </a:r>
          </a:p>
        </p:txBody>
      </p:sp>
    </p:spTree>
    <p:extLst>
      <p:ext uri="{BB962C8B-B14F-4D97-AF65-F5344CB8AC3E}">
        <p14:creationId xmlns:p14="http://schemas.microsoft.com/office/powerpoint/2010/main" val="2568549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bVTI">
  <a:themeElements>
    <a:clrScheme name="AnalogousFromLightSeedLeftStep">
      <a:dk1>
        <a:srgbClr val="000000"/>
      </a:dk1>
      <a:lt1>
        <a:srgbClr val="FFFFFF"/>
      </a:lt1>
      <a:dk2>
        <a:srgbClr val="242441"/>
      </a:dk2>
      <a:lt2>
        <a:srgbClr val="E8E2E5"/>
      </a:lt2>
      <a:accent1>
        <a:srgbClr val="74AB91"/>
      </a:accent1>
      <a:accent2>
        <a:srgbClr val="69B270"/>
      </a:accent2>
      <a:accent3>
        <a:srgbClr val="86AC75"/>
      </a:accent3>
      <a:accent4>
        <a:srgbClr val="96A963"/>
      </a:accent4>
      <a:accent5>
        <a:srgbClr val="AAA273"/>
      </a:accent5>
      <a:accent6>
        <a:srgbClr val="C59774"/>
      </a:accent6>
      <a:hlink>
        <a:srgbClr val="AE698B"/>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3.xml><?xml version="1.0" encoding="utf-8"?>
<a:theme xmlns:a="http://schemas.openxmlformats.org/drawingml/2006/main" name="SketchLinesVTI">
  <a:themeElements>
    <a:clrScheme name="AnalogousFromDarkSeedLeftStep">
      <a:dk1>
        <a:srgbClr val="000000"/>
      </a:dk1>
      <a:lt1>
        <a:srgbClr val="FFFFFF"/>
      </a:lt1>
      <a:dk2>
        <a:srgbClr val="283B21"/>
      </a:dk2>
      <a:lt2>
        <a:srgbClr val="E8E2E3"/>
      </a:lt2>
      <a:accent1>
        <a:srgbClr val="42B29A"/>
      </a:accent1>
      <a:accent2>
        <a:srgbClr val="37B566"/>
      </a:accent2>
      <a:accent3>
        <a:srgbClr val="48B543"/>
      </a:accent3>
      <a:accent4>
        <a:srgbClr val="70B236"/>
      </a:accent4>
      <a:accent5>
        <a:srgbClr val="9BA83E"/>
      </a:accent5>
      <a:accent6>
        <a:srgbClr val="B59037"/>
      </a:accent6>
      <a:hlink>
        <a:srgbClr val="718B2E"/>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4.xml><?xml version="1.0" encoding="utf-8"?>
<a:theme xmlns:a="http://schemas.openxmlformats.org/drawingml/2006/main" name="3_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5.xml><?xml version="1.0" encoding="utf-8"?>
<a:theme xmlns:a="http://schemas.openxmlformats.org/drawingml/2006/main" name="4_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6.xml><?xml version="1.0" encoding="utf-8"?>
<a:theme xmlns:a="http://schemas.openxmlformats.org/drawingml/2006/main" name="1_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7.xml><?xml version="1.0" encoding="utf-8"?>
<a:theme xmlns:a="http://schemas.openxmlformats.org/drawingml/2006/main" name="2_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2015</TotalTime>
  <Words>4278</Words>
  <Application>Microsoft Office PowerPoint</Application>
  <PresentationFormat>Màn hình rộng</PresentationFormat>
  <Paragraphs>378</Paragraphs>
  <Slides>77</Slides>
  <Notes>29</Notes>
  <HiddenSlides>0</HiddenSlides>
  <MMClips>1</MMClips>
  <ScaleCrop>false</ScaleCrop>
  <HeadingPairs>
    <vt:vector size="6" baseType="variant">
      <vt:variant>
        <vt:lpstr>Phông được Dùng</vt:lpstr>
      </vt:variant>
      <vt:variant>
        <vt:i4>14</vt:i4>
      </vt:variant>
      <vt:variant>
        <vt:lpstr>Chủ đề</vt:lpstr>
      </vt:variant>
      <vt:variant>
        <vt:i4>7</vt:i4>
      </vt:variant>
      <vt:variant>
        <vt:lpstr>Tiêu đề Bản chiếu</vt:lpstr>
      </vt:variant>
      <vt:variant>
        <vt:i4>77</vt:i4>
      </vt:variant>
    </vt:vector>
  </HeadingPairs>
  <TitlesOfParts>
    <vt:vector size="98" baseType="lpstr">
      <vt:lpstr>Meiryo</vt:lpstr>
      <vt:lpstr>Arial</vt:lpstr>
      <vt:lpstr>Calibri</vt:lpstr>
      <vt:lpstr>Calibri Light</vt:lpstr>
      <vt:lpstr>Cambria</vt:lpstr>
      <vt:lpstr>Cambria Math</vt:lpstr>
      <vt:lpstr>Corbel</vt:lpstr>
      <vt:lpstr>Courier New</vt:lpstr>
      <vt:lpstr>Posterama</vt:lpstr>
      <vt:lpstr>Sagona Book</vt:lpstr>
      <vt:lpstr>Segoe UI Black</vt:lpstr>
      <vt:lpstr>Times</vt:lpstr>
      <vt:lpstr>The Hand Extrablack</vt:lpstr>
      <vt:lpstr>Wingdings</vt:lpstr>
      <vt:lpstr>Office Theme</vt:lpstr>
      <vt:lpstr>BlobVTI</vt:lpstr>
      <vt:lpstr>SketchLinesVTI</vt:lpstr>
      <vt:lpstr>3_Office Theme</vt:lpstr>
      <vt:lpstr>4_Office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CÁM ƠN CÁC EM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Windows 10</cp:lastModifiedBy>
  <cp:revision>349</cp:revision>
  <dcterms:created xsi:type="dcterms:W3CDTF">2022-05-06T03:02:25Z</dcterms:created>
  <dcterms:modified xsi:type="dcterms:W3CDTF">2024-10-31T09:46:42Z</dcterms:modified>
</cp:coreProperties>
</file>