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9"/>
  </p:notesMasterIdLst>
  <p:sldIdLst>
    <p:sldId id="521" r:id="rId2"/>
    <p:sldId id="514" r:id="rId3"/>
    <p:sldId id="256" r:id="rId4"/>
    <p:sldId id="257" r:id="rId5"/>
    <p:sldId id="262" r:id="rId6"/>
    <p:sldId id="259" r:id="rId7"/>
    <p:sldId id="362" r:id="rId8"/>
    <p:sldId id="363" r:id="rId9"/>
    <p:sldId id="345" r:id="rId10"/>
    <p:sldId id="269" r:id="rId11"/>
    <p:sldId id="512" r:id="rId12"/>
    <p:sldId id="513" r:id="rId13"/>
    <p:sldId id="266" r:id="rId14"/>
    <p:sldId id="265" r:id="rId15"/>
    <p:sldId id="516" r:id="rId16"/>
    <p:sldId id="355" r:id="rId17"/>
    <p:sldId id="518" r:id="rId18"/>
    <p:sldId id="520" r:id="rId19"/>
    <p:sldId id="351" r:id="rId20"/>
    <p:sldId id="272" r:id="rId21"/>
    <p:sldId id="267" r:id="rId22"/>
    <p:sldId id="263" r:id="rId23"/>
    <p:sldId id="294" r:id="rId24"/>
    <p:sldId id="296" r:id="rId25"/>
    <p:sldId id="298" r:id="rId26"/>
    <p:sldId id="299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0"/>
  </p:normalViewPr>
  <p:slideViewPr>
    <p:cSldViewPr snapToGrid="0">
      <p:cViewPr>
        <p:scale>
          <a:sx n="76" d="100"/>
          <a:sy n="76" d="100"/>
        </p:scale>
        <p:origin x="-50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F0A2D-E1A2-4992-B690-BC91CAEF5973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A2270-801F-4B13-A28A-E7FD6EBDC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1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2270-801F-4B13-A28A-E7FD6EBDCC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3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2270-801F-4B13-A28A-E7FD6EBDCC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98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EB91F0-4054-4255-BFE5-BE87D48944C8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65C34-4393-4A34-85D0-00EEFCC2AA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EB91F0-4054-4255-BFE5-BE87D48944C8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65C34-4393-4A34-85D0-00EEFCC2AA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EB91F0-4054-4255-BFE5-BE87D48944C8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65C34-4393-4A34-85D0-00EEFCC2AA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809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03971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EB91F0-4054-4255-BFE5-BE87D48944C8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65C34-4393-4A34-85D0-00EEFCC2AA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EB91F0-4054-4255-BFE5-BE87D48944C8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65C34-4393-4A34-85D0-00EEFCC2AA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EB91F0-4054-4255-BFE5-BE87D48944C8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65C34-4393-4A34-85D0-00EEFCC2AA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EB91F0-4054-4255-BFE5-BE87D48944C8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65C34-4393-4A34-85D0-00EEFCC2AA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EB91F0-4054-4255-BFE5-BE87D48944C8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65C34-4393-4A34-85D0-00EEFCC2AA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EB91F0-4054-4255-BFE5-BE87D48944C8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65C34-4393-4A34-85D0-00EEFCC2AA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EB91F0-4054-4255-BFE5-BE87D48944C8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65C34-4393-4A34-85D0-00EEFCC2AA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EB91F0-4054-4255-BFE5-BE87D48944C8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65C34-4393-4A34-85D0-00EEFCC2AAD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9EB91F0-4054-4255-BFE5-BE87D48944C8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CF65C34-4393-4A34-85D0-00EEFCC2AA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26.svg"/><Relationship Id="rId7" Type="http://schemas.openxmlformats.org/officeDocument/2006/relationships/image" Target="../media/image21.png"/><Relationship Id="rId12" Type="http://schemas.openxmlformats.org/officeDocument/2006/relationships/image" Target="../media/image35.svg"/><Relationship Id="rId2" Type="http://schemas.openxmlformats.org/officeDocument/2006/relationships/image" Target="../media/image18.pn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image" Target="../media/image33.sv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51.svg"/><Relationship Id="rId2" Type="http://schemas.openxmlformats.org/officeDocument/2006/relationships/image" Target="../media/image28.jpe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jpeg"/><Relationship Id="rId15" Type="http://schemas.openxmlformats.org/officeDocument/2006/relationships/image" Target="../media/image36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33.png"/><Relationship Id="rId14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51.svg"/><Relationship Id="rId18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34.png"/><Relationship Id="rId17" Type="http://schemas.openxmlformats.org/officeDocument/2006/relationships/image" Target="../media/image68.svg"/><Relationship Id="rId2" Type="http://schemas.openxmlformats.org/officeDocument/2006/relationships/image" Target="../media/image28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4.svg"/><Relationship Id="rId5" Type="http://schemas.openxmlformats.org/officeDocument/2006/relationships/image" Target="../media/image38.png"/><Relationship Id="rId15" Type="http://schemas.openxmlformats.org/officeDocument/2006/relationships/image" Target="../media/image66.svg"/><Relationship Id="rId10" Type="http://schemas.openxmlformats.org/officeDocument/2006/relationships/image" Target="../media/image42.png"/><Relationship Id="rId19" Type="http://schemas.openxmlformats.org/officeDocument/2006/relationships/image" Target="../media/image70.svg"/><Relationship Id="rId4" Type="http://schemas.openxmlformats.org/officeDocument/2006/relationships/image" Target="../media/image57.svg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18" Type="http://schemas.openxmlformats.org/officeDocument/2006/relationships/image" Target="../media/image88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image" Target="../media/image47.png"/><Relationship Id="rId16" Type="http://schemas.openxmlformats.org/officeDocument/2006/relationships/image" Target="../media/image8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79.svg"/><Relationship Id="rId14" Type="http://schemas.openxmlformats.org/officeDocument/2006/relationships/image" Target="../media/image8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8.sv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18" Type="http://schemas.openxmlformats.org/officeDocument/2006/relationships/image" Target="../media/image88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image" Target="../media/image47.png"/><Relationship Id="rId16" Type="http://schemas.openxmlformats.org/officeDocument/2006/relationships/image" Target="../media/image8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79.svg"/><Relationship Id="rId14" Type="http://schemas.openxmlformats.org/officeDocument/2006/relationships/image" Target="../media/image8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0.png"/><Relationship Id="rId3" Type="http://schemas.openxmlformats.org/officeDocument/2006/relationships/image" Target="../media/image43.svg"/><Relationship Id="rId7" Type="http://schemas.openxmlformats.org/officeDocument/2006/relationships/image" Target="../media/image42.png"/><Relationship Id="rId12" Type="http://schemas.openxmlformats.org/officeDocument/2006/relationships/image" Target="../media/image51.svg"/><Relationship Id="rId2" Type="http://schemas.openxmlformats.org/officeDocument/2006/relationships/image" Target="../media/image29.png"/><Relationship Id="rId16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34.png"/><Relationship Id="rId5" Type="http://schemas.openxmlformats.org/officeDocument/2006/relationships/image" Target="../media/image57.jpeg"/><Relationship Id="rId15" Type="http://schemas.openxmlformats.org/officeDocument/2006/relationships/image" Target="../media/image61.png"/><Relationship Id="rId10" Type="http://schemas.openxmlformats.org/officeDocument/2006/relationships/image" Target="../media/image93.svg"/><Relationship Id="rId4" Type="http://schemas.openxmlformats.org/officeDocument/2006/relationships/image" Target="../media/image56.jpeg"/><Relationship Id="rId9" Type="http://schemas.openxmlformats.org/officeDocument/2006/relationships/image" Target="../media/image59.png"/><Relationship Id="rId14" Type="http://schemas.openxmlformats.org/officeDocument/2006/relationships/image" Target="../media/image9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42.png"/><Relationship Id="rId18" Type="http://schemas.openxmlformats.org/officeDocument/2006/relationships/image" Target="../media/image107.svg"/><Relationship Id="rId3" Type="http://schemas.openxmlformats.org/officeDocument/2006/relationships/image" Target="../media/image37.png"/><Relationship Id="rId21" Type="http://schemas.openxmlformats.org/officeDocument/2006/relationships/image" Target="../media/image70.png"/><Relationship Id="rId7" Type="http://schemas.openxmlformats.org/officeDocument/2006/relationships/image" Target="../media/image63.png"/><Relationship Id="rId12" Type="http://schemas.openxmlformats.org/officeDocument/2006/relationships/image" Target="../media/image67.jpeg"/><Relationship Id="rId17" Type="http://schemas.openxmlformats.org/officeDocument/2006/relationships/image" Target="../media/image68.png"/><Relationship Id="rId2" Type="http://schemas.openxmlformats.org/officeDocument/2006/relationships/image" Target="../media/image28.jpeg"/><Relationship Id="rId16" Type="http://schemas.openxmlformats.org/officeDocument/2006/relationships/image" Target="../media/image66.svg"/><Relationship Id="rId20" Type="http://schemas.openxmlformats.org/officeDocument/2006/relationships/image" Target="../media/image10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11" Type="http://schemas.openxmlformats.org/officeDocument/2006/relationships/image" Target="../media/image66.jpeg"/><Relationship Id="rId24" Type="http://schemas.openxmlformats.org/officeDocument/2006/relationships/image" Target="../media/image113.svg"/><Relationship Id="rId5" Type="http://schemas.openxmlformats.org/officeDocument/2006/relationships/image" Target="../media/image62.png"/><Relationship Id="rId15" Type="http://schemas.openxmlformats.org/officeDocument/2006/relationships/image" Target="../media/image43.png"/><Relationship Id="rId23" Type="http://schemas.openxmlformats.org/officeDocument/2006/relationships/image" Target="../media/image71.png"/><Relationship Id="rId10" Type="http://schemas.openxmlformats.org/officeDocument/2006/relationships/image" Target="../media/image65.jpeg"/><Relationship Id="rId19" Type="http://schemas.openxmlformats.org/officeDocument/2006/relationships/image" Target="../media/image69.png"/><Relationship Id="rId4" Type="http://schemas.openxmlformats.org/officeDocument/2006/relationships/image" Target="../media/image57.svg"/><Relationship Id="rId9" Type="http://schemas.openxmlformats.org/officeDocument/2006/relationships/image" Target="../media/image64.jpeg"/><Relationship Id="rId14" Type="http://schemas.openxmlformats.org/officeDocument/2006/relationships/image" Target="../media/image64.svg"/><Relationship Id="rId22" Type="http://schemas.openxmlformats.org/officeDocument/2006/relationships/image" Target="../media/image11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2.svg"/><Relationship Id="rId5" Type="http://schemas.openxmlformats.org/officeDocument/2006/relationships/image" Target="../media/image19.sv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515" y="826718"/>
            <a:ext cx="11523945" cy="480999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FF3399"/>
                </a:solidFill>
              </a:rPr>
              <a:t>Sở</a:t>
            </a:r>
            <a:r>
              <a:rPr lang="en-US" dirty="0" smtClean="0">
                <a:solidFill>
                  <a:srgbClr val="FF3399"/>
                </a:solidFill>
              </a:rPr>
              <a:t> </a:t>
            </a:r>
            <a:r>
              <a:rPr lang="en-US" dirty="0" err="1" smtClean="0">
                <a:solidFill>
                  <a:srgbClr val="FF3399"/>
                </a:solidFill>
              </a:rPr>
              <a:t>Giáo</a:t>
            </a:r>
            <a:r>
              <a:rPr lang="en-US" dirty="0" smtClean="0">
                <a:solidFill>
                  <a:srgbClr val="FF3399"/>
                </a:solidFill>
              </a:rPr>
              <a:t> </a:t>
            </a:r>
            <a:r>
              <a:rPr lang="en-US" dirty="0" err="1" smtClean="0">
                <a:solidFill>
                  <a:srgbClr val="FF3399"/>
                </a:solidFill>
              </a:rPr>
              <a:t>Dục</a:t>
            </a:r>
            <a:r>
              <a:rPr lang="en-US" dirty="0" smtClean="0">
                <a:solidFill>
                  <a:srgbClr val="FF3399"/>
                </a:solidFill>
              </a:rPr>
              <a:t> </a:t>
            </a:r>
            <a:r>
              <a:rPr lang="en-US" dirty="0" err="1" smtClean="0">
                <a:solidFill>
                  <a:srgbClr val="FF3399"/>
                </a:solidFill>
              </a:rPr>
              <a:t>và</a:t>
            </a:r>
            <a:r>
              <a:rPr lang="en-US" dirty="0">
                <a:solidFill>
                  <a:srgbClr val="FF3399"/>
                </a:solidFill>
              </a:rPr>
              <a:t> </a:t>
            </a:r>
            <a:r>
              <a:rPr lang="en-US" dirty="0" err="1" smtClean="0">
                <a:solidFill>
                  <a:srgbClr val="FF3399"/>
                </a:solidFill>
              </a:rPr>
              <a:t>Đào</a:t>
            </a:r>
            <a:r>
              <a:rPr lang="en-US" dirty="0" smtClean="0">
                <a:solidFill>
                  <a:srgbClr val="FF3399"/>
                </a:solidFill>
              </a:rPr>
              <a:t> </a:t>
            </a:r>
            <a:r>
              <a:rPr lang="en-US" dirty="0" err="1" smtClean="0">
                <a:solidFill>
                  <a:srgbClr val="FF3399"/>
                </a:solidFill>
              </a:rPr>
              <a:t>Tạo</a:t>
            </a:r>
            <a:r>
              <a:rPr lang="en-US" dirty="0" smtClean="0">
                <a:solidFill>
                  <a:srgbClr val="FF3399"/>
                </a:solidFill>
              </a:rPr>
              <a:t> </a:t>
            </a:r>
            <a:r>
              <a:rPr lang="en-US" dirty="0" err="1" smtClean="0">
                <a:solidFill>
                  <a:srgbClr val="FF3399"/>
                </a:solidFill>
              </a:rPr>
              <a:t>Bình</a:t>
            </a:r>
            <a:r>
              <a:rPr lang="en-US" dirty="0" smtClean="0">
                <a:solidFill>
                  <a:srgbClr val="FF3399"/>
                </a:solidFill>
              </a:rPr>
              <a:t> </a:t>
            </a:r>
            <a:r>
              <a:rPr lang="en-US" dirty="0" err="1" smtClean="0">
                <a:solidFill>
                  <a:srgbClr val="FF3399"/>
                </a:solidFill>
              </a:rPr>
              <a:t>Định</a:t>
            </a:r>
            <a:r>
              <a:rPr lang="en-US" dirty="0" smtClean="0">
                <a:solidFill>
                  <a:srgbClr val="FF3399"/>
                </a:solidFill>
              </a:rPr>
              <a:t/>
            </a:r>
            <a:br>
              <a:rPr lang="en-US" dirty="0" smtClean="0">
                <a:solidFill>
                  <a:srgbClr val="FF3399"/>
                </a:solidFill>
              </a:rPr>
            </a:br>
            <a:r>
              <a:rPr lang="en-US" dirty="0" err="1" smtClean="0">
                <a:solidFill>
                  <a:srgbClr val="FF3399"/>
                </a:solidFill>
              </a:rPr>
              <a:t>Trường</a:t>
            </a:r>
            <a:r>
              <a:rPr lang="en-US" dirty="0" smtClean="0">
                <a:solidFill>
                  <a:srgbClr val="FF3399"/>
                </a:solidFill>
              </a:rPr>
              <a:t> THPT </a:t>
            </a:r>
            <a:r>
              <a:rPr lang="en-US" dirty="0" err="1" smtClean="0">
                <a:solidFill>
                  <a:srgbClr val="FF3399"/>
                </a:solidFill>
              </a:rPr>
              <a:t>Xuân</a:t>
            </a:r>
            <a:r>
              <a:rPr lang="en-US" dirty="0" smtClean="0">
                <a:solidFill>
                  <a:srgbClr val="FF3399"/>
                </a:solidFill>
              </a:rPr>
              <a:t> </a:t>
            </a:r>
            <a:r>
              <a:rPr lang="en-US" dirty="0" err="1" smtClean="0">
                <a:solidFill>
                  <a:srgbClr val="FF3399"/>
                </a:solidFill>
              </a:rPr>
              <a:t>Diệu</a:t>
            </a:r>
            <a:r>
              <a:rPr lang="en-US" dirty="0" smtClean="0">
                <a:solidFill>
                  <a:srgbClr val="FF3399"/>
                </a:solidFill>
              </a:rPr>
              <a:t/>
            </a:r>
            <a:br>
              <a:rPr lang="en-US" dirty="0" smtClean="0">
                <a:solidFill>
                  <a:srgbClr val="FF3399"/>
                </a:solidFill>
              </a:rPr>
            </a:br>
            <a:r>
              <a:rPr lang="en-US" dirty="0" smtClean="0">
                <a:solidFill>
                  <a:srgbClr val="FF3399"/>
                </a:solidFill>
              </a:rPr>
              <a:t/>
            </a:r>
            <a:br>
              <a:rPr lang="en-US" dirty="0" smtClean="0">
                <a:solidFill>
                  <a:srgbClr val="FF3399"/>
                </a:solidFill>
              </a:rPr>
            </a:br>
            <a:r>
              <a:rPr lang="en-US" dirty="0">
                <a:solidFill>
                  <a:srgbClr val="FF3399"/>
                </a:solidFill>
              </a:rPr>
              <a:t/>
            </a:r>
            <a:br>
              <a:rPr lang="en-US" dirty="0">
                <a:solidFill>
                  <a:srgbClr val="FF3399"/>
                </a:solidFill>
              </a:rPr>
            </a:br>
            <a:r>
              <a:rPr lang="en-US" dirty="0" smtClean="0">
                <a:solidFill>
                  <a:srgbClr val="FF3399"/>
                </a:solidFill>
              </a:rPr>
              <a:t/>
            </a:r>
            <a:br>
              <a:rPr lang="en-US" dirty="0" smtClean="0">
                <a:solidFill>
                  <a:srgbClr val="FF3399"/>
                </a:solidFill>
              </a:rPr>
            </a:br>
            <a:r>
              <a:rPr lang="en-US" dirty="0" err="1" smtClean="0">
                <a:solidFill>
                  <a:srgbClr val="FF3399"/>
                </a:solidFill>
              </a:rPr>
              <a:t>Giáo</a:t>
            </a:r>
            <a:r>
              <a:rPr lang="en-US" dirty="0" smtClean="0">
                <a:solidFill>
                  <a:srgbClr val="FF3399"/>
                </a:solidFill>
              </a:rPr>
              <a:t> </a:t>
            </a:r>
            <a:r>
              <a:rPr lang="en-US" dirty="0" err="1" smtClean="0">
                <a:solidFill>
                  <a:srgbClr val="FF3399"/>
                </a:solidFill>
              </a:rPr>
              <a:t>viên</a:t>
            </a:r>
            <a:r>
              <a:rPr lang="en-US" dirty="0" smtClean="0">
                <a:solidFill>
                  <a:srgbClr val="FF3399"/>
                </a:solidFill>
              </a:rPr>
              <a:t>: </a:t>
            </a:r>
            <a:r>
              <a:rPr lang="en-US" dirty="0" err="1" smtClean="0">
                <a:solidFill>
                  <a:srgbClr val="FF3399"/>
                </a:solidFill>
              </a:rPr>
              <a:t>Võ</a:t>
            </a:r>
            <a:r>
              <a:rPr lang="en-US" dirty="0" smtClean="0">
                <a:solidFill>
                  <a:srgbClr val="FF3399"/>
                </a:solidFill>
              </a:rPr>
              <a:t> </a:t>
            </a:r>
            <a:r>
              <a:rPr lang="en-US" dirty="0" err="1" smtClean="0">
                <a:solidFill>
                  <a:srgbClr val="FF3399"/>
                </a:solidFill>
              </a:rPr>
              <a:t>Mỹ</a:t>
            </a:r>
            <a:r>
              <a:rPr lang="en-US" dirty="0" smtClean="0">
                <a:solidFill>
                  <a:srgbClr val="FF3399"/>
                </a:solidFill>
              </a:rPr>
              <a:t> </a:t>
            </a:r>
            <a:r>
              <a:rPr lang="en-US" dirty="0" err="1" smtClean="0">
                <a:solidFill>
                  <a:srgbClr val="FF3399"/>
                </a:solidFill>
              </a:rPr>
              <a:t>Thư</a:t>
            </a:r>
            <a:r>
              <a:rPr lang="en-US" dirty="0" smtClean="0">
                <a:solidFill>
                  <a:srgbClr val="FF3399"/>
                </a:solidFill>
              </a:rPr>
              <a:t/>
            </a:r>
            <a:br>
              <a:rPr lang="en-US" dirty="0" smtClean="0">
                <a:solidFill>
                  <a:srgbClr val="FF3399"/>
                </a:solidFill>
              </a:rPr>
            </a:br>
            <a:r>
              <a:rPr lang="en-US" dirty="0" err="1" smtClean="0">
                <a:solidFill>
                  <a:srgbClr val="FF3399"/>
                </a:solidFill>
              </a:rPr>
              <a:t>Lớp</a:t>
            </a:r>
            <a:r>
              <a:rPr lang="en-US" dirty="0" smtClean="0">
                <a:solidFill>
                  <a:srgbClr val="FF3399"/>
                </a:solidFill>
              </a:rPr>
              <a:t> : 11A10</a:t>
            </a:r>
            <a:br>
              <a:rPr lang="en-US" dirty="0" smtClean="0">
                <a:solidFill>
                  <a:srgbClr val="FF3399"/>
                </a:solidFill>
              </a:rPr>
            </a:br>
            <a:r>
              <a:rPr lang="en-US" dirty="0" err="1" smtClean="0">
                <a:solidFill>
                  <a:srgbClr val="FF3399"/>
                </a:solidFill>
              </a:rPr>
              <a:t>Môn</a:t>
            </a:r>
            <a:r>
              <a:rPr lang="en-US" dirty="0" smtClean="0">
                <a:solidFill>
                  <a:srgbClr val="FF3399"/>
                </a:solidFill>
              </a:rPr>
              <a:t>: </a:t>
            </a:r>
            <a:r>
              <a:rPr lang="en-US" dirty="0" err="1" smtClean="0">
                <a:solidFill>
                  <a:srgbClr val="FF3399"/>
                </a:solidFill>
              </a:rPr>
              <a:t>Tiếng</a:t>
            </a:r>
            <a:r>
              <a:rPr lang="en-US" dirty="0" smtClean="0">
                <a:solidFill>
                  <a:srgbClr val="FF3399"/>
                </a:solidFill>
              </a:rPr>
              <a:t> </a:t>
            </a:r>
            <a:r>
              <a:rPr lang="en-US" dirty="0" err="1" smtClean="0">
                <a:solidFill>
                  <a:srgbClr val="FF3399"/>
                </a:solidFill>
              </a:rPr>
              <a:t>Anh</a:t>
            </a:r>
            <a:endParaRPr lang="en-US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52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38845" y="0"/>
            <a:ext cx="13930845" cy="6965423"/>
            <a:chOff x="0" y="0"/>
            <a:chExt cx="27861691" cy="13930845"/>
          </a:xfrm>
        </p:grpSpPr>
        <p:sp>
          <p:nvSpPr>
            <p:cNvPr id="3" name="Freeform 3"/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4816612" y="1867817"/>
            <a:ext cx="2630561" cy="2694604"/>
            <a:chOff x="0" y="0"/>
            <a:chExt cx="2086610" cy="2137410"/>
          </a:xfrm>
        </p:grpSpPr>
        <p:sp>
          <p:nvSpPr>
            <p:cNvPr id="6" name="Freeform 6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4"/>
              <a:stretch>
                <a:fillRect l="-1152" r="-115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flipH="1">
            <a:off x="685800" y="1196032"/>
            <a:ext cx="1810216" cy="1939517"/>
          </a:xfrm>
          <a:custGeom>
            <a:avLst/>
            <a:gdLst/>
            <a:ahLst/>
            <a:cxnLst/>
            <a:rect l="l" t="t" r="r" b="b"/>
            <a:pathLst>
              <a:path w="2715324" h="2909275">
                <a:moveTo>
                  <a:pt x="2715324" y="0"/>
                </a:moveTo>
                <a:lnTo>
                  <a:pt x="0" y="0"/>
                </a:lnTo>
                <a:lnTo>
                  <a:pt x="0" y="2909275"/>
                </a:lnTo>
                <a:lnTo>
                  <a:pt x="2715324" y="2909275"/>
                </a:lnTo>
                <a:lnTo>
                  <a:pt x="271532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96256" y="1961797"/>
            <a:ext cx="2630561" cy="2694604"/>
            <a:chOff x="0" y="0"/>
            <a:chExt cx="2086610" cy="2137410"/>
          </a:xfrm>
        </p:grpSpPr>
        <p:sp>
          <p:nvSpPr>
            <p:cNvPr id="9" name="Freeform 9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7"/>
              <a:stretch>
                <a:fillRect l="-1152" r="-115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8165184" y="1961797"/>
            <a:ext cx="2630561" cy="2694604"/>
            <a:chOff x="0" y="0"/>
            <a:chExt cx="2086610" cy="2137410"/>
          </a:xfrm>
        </p:grpSpPr>
        <p:sp>
          <p:nvSpPr>
            <p:cNvPr id="11" name="Freeform 11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8"/>
              <a:stretch>
                <a:fillRect l="-52305" r="-52305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4744827" y="4436176"/>
            <a:ext cx="2702346" cy="643650"/>
          </a:xfrm>
          <a:custGeom>
            <a:avLst/>
            <a:gdLst/>
            <a:ahLst/>
            <a:cxnLst/>
            <a:rect l="l" t="t" r="r" b="b"/>
            <a:pathLst>
              <a:path w="4053519" h="965475">
                <a:moveTo>
                  <a:pt x="0" y="0"/>
                </a:moveTo>
                <a:lnTo>
                  <a:pt x="4053520" y="0"/>
                </a:lnTo>
                <a:lnTo>
                  <a:pt x="4053520" y="965475"/>
                </a:lnTo>
                <a:lnTo>
                  <a:pt x="0" y="9654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129292" y="4436176"/>
            <a:ext cx="2702346" cy="643650"/>
          </a:xfrm>
          <a:custGeom>
            <a:avLst/>
            <a:gdLst/>
            <a:ahLst/>
            <a:cxnLst/>
            <a:rect l="l" t="t" r="r" b="b"/>
            <a:pathLst>
              <a:path w="4053519" h="965475">
                <a:moveTo>
                  <a:pt x="0" y="0"/>
                </a:moveTo>
                <a:lnTo>
                  <a:pt x="4053519" y="0"/>
                </a:lnTo>
                <a:lnTo>
                  <a:pt x="4053519" y="965475"/>
                </a:lnTo>
                <a:lnTo>
                  <a:pt x="0" y="9654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60363" y="4436176"/>
            <a:ext cx="2702346" cy="643650"/>
          </a:xfrm>
          <a:custGeom>
            <a:avLst/>
            <a:gdLst/>
            <a:ahLst/>
            <a:cxnLst/>
            <a:rect l="l" t="t" r="r" b="b"/>
            <a:pathLst>
              <a:path w="4053519" h="965475">
                <a:moveTo>
                  <a:pt x="0" y="0"/>
                </a:moveTo>
                <a:lnTo>
                  <a:pt x="4053519" y="0"/>
                </a:lnTo>
                <a:lnTo>
                  <a:pt x="4053519" y="965475"/>
                </a:lnTo>
                <a:lnTo>
                  <a:pt x="0" y="9654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28540" y="5337175"/>
            <a:ext cx="2234860" cy="1670050"/>
          </a:xfrm>
          <a:custGeom>
            <a:avLst/>
            <a:gdLst/>
            <a:ahLst/>
            <a:cxnLst/>
            <a:rect l="l" t="t" r="r" b="b"/>
            <a:pathLst>
              <a:path w="3352290" h="2505075">
                <a:moveTo>
                  <a:pt x="0" y="0"/>
                </a:moveTo>
                <a:lnTo>
                  <a:pt x="3352290" y="0"/>
                </a:lnTo>
                <a:lnTo>
                  <a:pt x="3352290" y="2505076"/>
                </a:lnTo>
                <a:lnTo>
                  <a:pt x="0" y="25050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502750" y="462935"/>
            <a:ext cx="1003450" cy="1104209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66018" y="5238745"/>
            <a:ext cx="1032867" cy="1726678"/>
          </a:xfrm>
          <a:custGeom>
            <a:avLst/>
            <a:gdLst/>
            <a:ahLst/>
            <a:cxnLst/>
            <a:rect l="l" t="t" r="r" b="b"/>
            <a:pathLst>
              <a:path w="1549301" h="2590017">
                <a:moveTo>
                  <a:pt x="0" y="0"/>
                </a:moveTo>
                <a:lnTo>
                  <a:pt x="1549301" y="0"/>
                </a:lnTo>
                <a:lnTo>
                  <a:pt x="1549301" y="2590017"/>
                </a:lnTo>
                <a:lnTo>
                  <a:pt x="0" y="25900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430215" y="415677"/>
            <a:ext cx="8428811" cy="1089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 dirty="0">
                <a:solidFill>
                  <a:srgbClr val="C64A47"/>
                </a:solidFill>
                <a:latin typeface="Chewy"/>
              </a:rPr>
              <a:t>YOUR DREAM JOB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62946" y="5541223"/>
            <a:ext cx="8764513" cy="434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6"/>
              </a:lnSpc>
              <a:spcBef>
                <a:spcPct val="0"/>
              </a:spcBef>
            </a:pPr>
            <a:r>
              <a:rPr lang="en-US" sz="2533">
                <a:solidFill>
                  <a:srgbClr val="000000"/>
                </a:solidFill>
                <a:latin typeface="Nunito"/>
              </a:rPr>
              <a:t>Here are three most important things you need to get a job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64541" y="4505272"/>
            <a:ext cx="1893991" cy="422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Chewy"/>
              </a:rPr>
              <a:t>DEGREE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49005" y="4505272"/>
            <a:ext cx="1893991" cy="422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Chewy"/>
              </a:rPr>
              <a:t>SKILLS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33469" y="4505272"/>
            <a:ext cx="2193146" cy="422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dirty="0">
                <a:solidFill>
                  <a:srgbClr val="FFFFFF"/>
                </a:solidFill>
                <a:latin typeface="Chewy"/>
              </a:rPr>
              <a:t>EXPERIENCE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xmlns="" id="{76292EE9-D4E1-FAA2-F1DE-9FFF1FF294DA}"/>
              </a:ext>
            </a:extLst>
          </p:cNvPr>
          <p:cNvGrpSpPr/>
          <p:nvPr/>
        </p:nvGrpSpPr>
        <p:grpSpPr>
          <a:xfrm>
            <a:off x="2467934" y="1"/>
            <a:ext cx="9117607" cy="867266"/>
            <a:chOff x="0" y="0"/>
            <a:chExt cx="3063959" cy="140493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xmlns="" id="{98069C0D-7EA3-67BE-B9D4-2AA94B9F9CA0}"/>
                </a:ext>
              </a:extLst>
            </p:cNvPr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grpFill/>
            <a:ln w="66675" cap="rnd">
              <a:solidFill>
                <a:srgbClr val="FAE6DB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xmlns="" id="{5B562B4D-3803-9DD1-C484-2BC844003584}"/>
                </a:ext>
              </a:extLst>
            </p:cNvPr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601B02A-E9A6-2DB7-1343-831A05A8B6EF}"/>
              </a:ext>
            </a:extLst>
          </p:cNvPr>
          <p:cNvSpPr txBox="1"/>
          <p:nvPr/>
        </p:nvSpPr>
        <p:spPr>
          <a:xfrm>
            <a:off x="2582943" y="0"/>
            <a:ext cx="91534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Match the problems with the solutions. Use the block structure problem and solution essay model to help you.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6F8928C-AE91-0F03-F09C-A491DF9D5BD2}"/>
              </a:ext>
            </a:extLst>
          </p:cNvPr>
          <p:cNvSpPr/>
          <p:nvPr/>
        </p:nvSpPr>
        <p:spPr>
          <a:xfrm>
            <a:off x="422579" y="1101488"/>
            <a:ext cx="5384332" cy="10101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0" baseline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A4CD9A6-C11B-CF45-F879-3322CADD1E91}"/>
              </a:ext>
            </a:extLst>
          </p:cNvPr>
          <p:cNvSpPr/>
          <p:nvPr/>
        </p:nvSpPr>
        <p:spPr>
          <a:xfrm>
            <a:off x="421453" y="2244730"/>
            <a:ext cx="5354678" cy="8001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5B961AC-C66F-A09E-B40D-FD2D65256FFC}"/>
              </a:ext>
            </a:extLst>
          </p:cNvPr>
          <p:cNvSpPr/>
          <p:nvPr/>
        </p:nvSpPr>
        <p:spPr>
          <a:xfrm>
            <a:off x="390772" y="5116283"/>
            <a:ext cx="5376123" cy="1124260"/>
          </a:xfrm>
          <a:prstGeom prst="roundRect">
            <a:avLst/>
          </a:prstGeom>
          <a:solidFill>
            <a:srgbClr val="FFC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0" baseline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DBF1405-85C3-493D-F3BA-9B7F8B3B9CA1}"/>
              </a:ext>
            </a:extLst>
          </p:cNvPr>
          <p:cNvSpPr/>
          <p:nvPr/>
        </p:nvSpPr>
        <p:spPr>
          <a:xfrm>
            <a:off x="437495" y="3182684"/>
            <a:ext cx="5329305" cy="10216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0" baseline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D0BFB2C-EE27-3A33-9CC9-E2751D5D6D97}"/>
              </a:ext>
            </a:extLst>
          </p:cNvPr>
          <p:cNvSpPr txBox="1"/>
          <p:nvPr/>
        </p:nvSpPr>
        <p:spPr>
          <a:xfrm>
            <a:off x="392001" y="1103706"/>
            <a:ext cx="53772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sz="3200" dirty="0"/>
              <a:t>I need a degree in social </a:t>
            </a:r>
          </a:p>
          <a:p>
            <a:r>
              <a:rPr lang="en-US" sz="3200" dirty="0"/>
              <a:t>science.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AF8036D-4F52-6D28-DB01-3CC99969F687}"/>
              </a:ext>
            </a:extLst>
          </p:cNvPr>
          <p:cNvSpPr txBox="1"/>
          <p:nvPr/>
        </p:nvSpPr>
        <p:spPr>
          <a:xfrm>
            <a:off x="577919" y="2344437"/>
            <a:ext cx="51946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B. I am not good at math.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7FB898E-501A-0E07-EB2A-F24283E90DA3}"/>
              </a:ext>
            </a:extLst>
          </p:cNvPr>
          <p:cNvSpPr txBox="1"/>
          <p:nvPr/>
        </p:nvSpPr>
        <p:spPr>
          <a:xfrm>
            <a:off x="593797" y="5160838"/>
            <a:ext cx="52302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E. I need to have good teamworking skills.</a:t>
            </a:r>
            <a:endParaRPr lang="vi-VN" sz="3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1FF6D7A-A883-B769-C2E3-356279806249}"/>
              </a:ext>
            </a:extLst>
          </p:cNvPr>
          <p:cNvSpPr txBox="1"/>
          <p:nvPr/>
        </p:nvSpPr>
        <p:spPr>
          <a:xfrm>
            <a:off x="6862713" y="1046913"/>
            <a:ext cx="4996207" cy="10772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/>
              <a:t>1. I will ask my dad if his company needs some help.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7960243-E5A9-865E-C0B0-78755EC5E8C2}"/>
              </a:ext>
            </a:extLst>
          </p:cNvPr>
          <p:cNvSpPr txBox="1"/>
          <p:nvPr/>
        </p:nvSpPr>
        <p:spPr>
          <a:xfrm>
            <a:off x="6876372" y="2151170"/>
            <a:ext cx="4973121" cy="10772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/>
              <a:t>2. I will take a public  speaking class.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3C083D4-45D5-5096-DE8C-EA506EFD502E}"/>
              </a:ext>
            </a:extLst>
          </p:cNvPr>
          <p:cNvSpPr txBox="1"/>
          <p:nvPr/>
        </p:nvSpPr>
        <p:spPr>
          <a:xfrm>
            <a:off x="6872956" y="3274446"/>
            <a:ext cx="5004818" cy="10772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/>
              <a:t>3. I will get a math tutor after school.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AF1E362-CC5A-D4A0-A9F0-3F021639B029}"/>
              </a:ext>
            </a:extLst>
          </p:cNvPr>
          <p:cNvSpPr txBox="1"/>
          <p:nvPr/>
        </p:nvSpPr>
        <p:spPr>
          <a:xfrm>
            <a:off x="6857711" y="5573065"/>
            <a:ext cx="5010635" cy="10772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/>
              <a:t>5. I will attend the University of </a:t>
            </a:r>
            <a:r>
              <a:rPr lang="en-US" sz="3200" dirty="0" err="1"/>
              <a:t>Fordcester</a:t>
            </a:r>
            <a:r>
              <a:rPr lang="en-US" sz="3200" dirty="0"/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442A44E-84AD-0080-5991-391A7E51EEB1}"/>
              </a:ext>
            </a:extLst>
          </p:cNvPr>
          <p:cNvSpPr/>
          <p:nvPr/>
        </p:nvSpPr>
        <p:spPr>
          <a:xfrm>
            <a:off x="420213" y="4343754"/>
            <a:ext cx="5329305" cy="6068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0" baseline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0277A35-AB73-7B8E-1928-33E0CE053A47}"/>
              </a:ext>
            </a:extLst>
          </p:cNvPr>
          <p:cNvSpPr txBox="1"/>
          <p:nvPr/>
        </p:nvSpPr>
        <p:spPr>
          <a:xfrm>
            <a:off x="468020" y="4368669"/>
            <a:ext cx="53751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D. I need work experience.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FE4C390-B82F-C492-671C-2CB0746EAD85}"/>
              </a:ext>
            </a:extLst>
          </p:cNvPr>
          <p:cNvSpPr txBox="1"/>
          <p:nvPr/>
        </p:nvSpPr>
        <p:spPr>
          <a:xfrm>
            <a:off x="554433" y="3154182"/>
            <a:ext cx="53751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C. I get nervous when I give a presentation.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9983001-6002-1B00-437B-7F378D1DEAA5}"/>
              </a:ext>
            </a:extLst>
          </p:cNvPr>
          <p:cNvSpPr txBox="1"/>
          <p:nvPr/>
        </p:nvSpPr>
        <p:spPr>
          <a:xfrm>
            <a:off x="6893379" y="4426087"/>
            <a:ext cx="5004818" cy="10772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/>
              <a:t>4. I will join the soccer team and practice with them a lot.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038E0A2B-FFEB-8F2A-D951-8E278F460517}"/>
              </a:ext>
            </a:extLst>
          </p:cNvPr>
          <p:cNvSpPr/>
          <p:nvPr/>
        </p:nvSpPr>
        <p:spPr>
          <a:xfrm>
            <a:off x="5976594" y="1187778"/>
            <a:ext cx="735291" cy="73529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EAB1DA3D-A9F6-FC48-E535-0D99BBD7ED96}"/>
              </a:ext>
            </a:extLst>
          </p:cNvPr>
          <p:cNvSpPr/>
          <p:nvPr/>
        </p:nvSpPr>
        <p:spPr>
          <a:xfrm>
            <a:off x="5931031" y="2292286"/>
            <a:ext cx="735291" cy="73529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3B736910-242D-2AA9-B175-D0E2D1699CB9}"/>
              </a:ext>
            </a:extLst>
          </p:cNvPr>
          <p:cNvSpPr/>
          <p:nvPr/>
        </p:nvSpPr>
        <p:spPr>
          <a:xfrm>
            <a:off x="5959312" y="3319806"/>
            <a:ext cx="735291" cy="73529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60A8C3A7-EFCE-EFA0-0C07-C4B3AAF04958}"/>
              </a:ext>
            </a:extLst>
          </p:cNvPr>
          <p:cNvSpPr/>
          <p:nvPr/>
        </p:nvSpPr>
        <p:spPr>
          <a:xfrm>
            <a:off x="5997019" y="4271914"/>
            <a:ext cx="735291" cy="73529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37AEBF07-9A06-A234-7F31-E60157334AF9}"/>
              </a:ext>
            </a:extLst>
          </p:cNvPr>
          <p:cNvSpPr/>
          <p:nvPr/>
        </p:nvSpPr>
        <p:spPr>
          <a:xfrm>
            <a:off x="5959312" y="5337143"/>
            <a:ext cx="735291" cy="73529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9673CAE7-4157-DEED-37A1-84C90B9AF16E}"/>
              </a:ext>
            </a:extLst>
          </p:cNvPr>
          <p:cNvCxnSpPr>
            <a:cxnSpLocks/>
          </p:cNvCxnSpPr>
          <p:nvPr/>
        </p:nvCxnSpPr>
        <p:spPr>
          <a:xfrm>
            <a:off x="10115377" y="6086640"/>
            <a:ext cx="14513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C9489C8F-7A01-5FE6-3957-F7EDA40A255D}"/>
              </a:ext>
            </a:extLst>
          </p:cNvPr>
          <p:cNvCxnSpPr>
            <a:cxnSpLocks/>
          </p:cNvCxnSpPr>
          <p:nvPr/>
        </p:nvCxnSpPr>
        <p:spPr>
          <a:xfrm>
            <a:off x="2556652" y="1619905"/>
            <a:ext cx="9501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540BE0D1-FA71-5BE0-E322-687AF1B9379E}"/>
              </a:ext>
            </a:extLst>
          </p:cNvPr>
          <p:cNvCxnSpPr>
            <a:cxnSpLocks/>
          </p:cNvCxnSpPr>
          <p:nvPr/>
        </p:nvCxnSpPr>
        <p:spPr>
          <a:xfrm>
            <a:off x="3868549" y="2865814"/>
            <a:ext cx="9501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5EB9BD35-2803-B92E-983C-FDF23182944C}"/>
              </a:ext>
            </a:extLst>
          </p:cNvPr>
          <p:cNvCxnSpPr>
            <a:cxnSpLocks/>
          </p:cNvCxnSpPr>
          <p:nvPr/>
        </p:nvCxnSpPr>
        <p:spPr>
          <a:xfrm>
            <a:off x="9138133" y="3761361"/>
            <a:ext cx="7694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5C91F6A1-1BFA-86C4-08FB-DA7C7F5117FF}"/>
              </a:ext>
            </a:extLst>
          </p:cNvPr>
          <p:cNvCxnSpPr>
            <a:cxnSpLocks/>
          </p:cNvCxnSpPr>
          <p:nvPr/>
        </p:nvCxnSpPr>
        <p:spPr>
          <a:xfrm>
            <a:off x="851972" y="4119579"/>
            <a:ext cx="18629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BD75577E-0D29-23A2-A8BB-4A90CE839AC4}"/>
              </a:ext>
            </a:extLst>
          </p:cNvPr>
          <p:cNvCxnSpPr>
            <a:cxnSpLocks/>
          </p:cNvCxnSpPr>
          <p:nvPr/>
        </p:nvCxnSpPr>
        <p:spPr>
          <a:xfrm>
            <a:off x="7224492" y="3120338"/>
            <a:ext cx="9501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198D23E9-AAA2-3F2B-B7E8-CDD79B540EA5}"/>
              </a:ext>
            </a:extLst>
          </p:cNvPr>
          <p:cNvCxnSpPr>
            <a:cxnSpLocks/>
          </p:cNvCxnSpPr>
          <p:nvPr/>
        </p:nvCxnSpPr>
        <p:spPr>
          <a:xfrm>
            <a:off x="3095551" y="4845443"/>
            <a:ext cx="16178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DFCB78E9-D2F2-AF42-A03E-4C28B902D60A}"/>
              </a:ext>
            </a:extLst>
          </p:cNvPr>
          <p:cNvCxnSpPr>
            <a:cxnSpLocks/>
          </p:cNvCxnSpPr>
          <p:nvPr/>
        </p:nvCxnSpPr>
        <p:spPr>
          <a:xfrm>
            <a:off x="7120796" y="2026829"/>
            <a:ext cx="12124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400FFDA1-8111-836B-B6A1-FCC378CBD22E}"/>
              </a:ext>
            </a:extLst>
          </p:cNvPr>
          <p:cNvCxnSpPr>
            <a:cxnSpLocks/>
          </p:cNvCxnSpPr>
          <p:nvPr/>
        </p:nvCxnSpPr>
        <p:spPr>
          <a:xfrm>
            <a:off x="976091" y="6119633"/>
            <a:ext cx="17576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CBB5B918-9A9F-1E80-0418-70741F05F37C}"/>
              </a:ext>
            </a:extLst>
          </p:cNvPr>
          <p:cNvCxnSpPr>
            <a:cxnSpLocks/>
          </p:cNvCxnSpPr>
          <p:nvPr/>
        </p:nvCxnSpPr>
        <p:spPr>
          <a:xfrm>
            <a:off x="9780726" y="4913002"/>
            <a:ext cx="17482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E7A3CD78-6750-17C9-AFE2-C63F3539840F}"/>
              </a:ext>
            </a:extLst>
          </p:cNvPr>
          <p:cNvSpPr/>
          <p:nvPr/>
        </p:nvSpPr>
        <p:spPr>
          <a:xfrm>
            <a:off x="334675" y="180931"/>
            <a:ext cx="1441938" cy="536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Task b</a:t>
            </a:r>
          </a:p>
        </p:txBody>
      </p:sp>
    </p:spTree>
    <p:extLst>
      <p:ext uri="{BB962C8B-B14F-4D97-AF65-F5344CB8AC3E}">
        <p14:creationId xmlns:p14="http://schemas.microsoft.com/office/powerpoint/2010/main" val="3522249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FF15C1D-5879-D384-A3AB-C2DE121E5D70}"/>
              </a:ext>
            </a:extLst>
          </p:cNvPr>
          <p:cNvSpPr/>
          <p:nvPr/>
        </p:nvSpPr>
        <p:spPr>
          <a:xfrm>
            <a:off x="173215" y="178624"/>
            <a:ext cx="1441938" cy="536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Task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FCB06E-F531-A29D-515D-1BCA58EF27BF}"/>
              </a:ext>
            </a:extLst>
          </p:cNvPr>
          <p:cNvSpPr txBox="1"/>
          <p:nvPr/>
        </p:nvSpPr>
        <p:spPr>
          <a:xfrm>
            <a:off x="1845704" y="71095"/>
            <a:ext cx="101333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Complete the table with your three most important needs and reasons why, then add solutions.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9F2670B-2287-E33C-1659-03B683B67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5" y="907624"/>
            <a:ext cx="12192000" cy="3924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84E493-99FA-0A0E-9999-38083AB09283}"/>
              </a:ext>
            </a:extLst>
          </p:cNvPr>
          <p:cNvSpPr txBox="1"/>
          <p:nvPr/>
        </p:nvSpPr>
        <p:spPr>
          <a:xfrm>
            <a:off x="4888054" y="927079"/>
            <a:ext cx="265220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English teacher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B11272-A398-E7CC-476F-9FBC09AA37BE}"/>
              </a:ext>
            </a:extLst>
          </p:cNvPr>
          <p:cNvSpPr txBox="1"/>
          <p:nvPr/>
        </p:nvSpPr>
        <p:spPr>
          <a:xfrm>
            <a:off x="7648222" y="5098172"/>
            <a:ext cx="5988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a university degree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DD5B35-C43A-C005-9246-E61B43421655}"/>
              </a:ext>
            </a:extLst>
          </p:cNvPr>
          <p:cNvSpPr txBox="1"/>
          <p:nvPr/>
        </p:nvSpPr>
        <p:spPr>
          <a:xfrm>
            <a:off x="6816648" y="5545644"/>
            <a:ext cx="5713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teach me how to be a great teacher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C549C3A-1725-E4C3-AEAC-D01141AE1A48}"/>
              </a:ext>
            </a:extLst>
          </p:cNvPr>
          <p:cNvSpPr txBox="1"/>
          <p:nvPr/>
        </p:nvSpPr>
        <p:spPr>
          <a:xfrm>
            <a:off x="401115" y="4691781"/>
            <a:ext cx="6138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communicative skills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283643-8E14-BD07-B85D-76BE038EEF40}"/>
              </a:ext>
            </a:extLst>
          </p:cNvPr>
          <p:cNvSpPr txBox="1"/>
          <p:nvPr/>
        </p:nvSpPr>
        <p:spPr>
          <a:xfrm>
            <a:off x="7594860" y="4716911"/>
            <a:ext cx="3787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All teachers need this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965D88A-97B1-93AB-1D2E-D00268F04489}"/>
              </a:ext>
            </a:extLst>
          </p:cNvPr>
          <p:cNvSpPr txBox="1"/>
          <p:nvPr/>
        </p:nvSpPr>
        <p:spPr>
          <a:xfrm>
            <a:off x="7336118" y="5996858"/>
            <a:ext cx="4612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improve my fluency in English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0F9C38-D2DA-A27A-D961-7B9FC38920D4}"/>
              </a:ext>
            </a:extLst>
          </p:cNvPr>
          <p:cNvSpPr txBox="1"/>
          <p:nvPr/>
        </p:nvSpPr>
        <p:spPr>
          <a:xfrm>
            <a:off x="231023" y="5999078"/>
            <a:ext cx="58289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not as good at speaking and listening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C6202D-0036-BE05-2319-E84216053743}"/>
              </a:ext>
            </a:extLst>
          </p:cNvPr>
          <p:cNvSpPr txBox="1"/>
          <p:nvPr/>
        </p:nvSpPr>
        <p:spPr>
          <a:xfrm>
            <a:off x="345582" y="5143190"/>
            <a:ext cx="76488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study English Teaching at </a:t>
            </a:r>
            <a:r>
              <a:rPr lang="vi-VN" sz="2800" dirty="0">
                <a:solidFill>
                  <a:srgbClr val="FF0000"/>
                </a:solidFill>
              </a:rPr>
              <a:t>Quy Nhon</a:t>
            </a:r>
            <a:r>
              <a:rPr lang="en-US" sz="2800" dirty="0">
                <a:solidFill>
                  <a:srgbClr val="FF0000"/>
                </a:solidFill>
              </a:rPr>
              <a:t> University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308EEE8-2006-70E9-1BAA-B2D240FFA434}"/>
              </a:ext>
            </a:extLst>
          </p:cNvPr>
          <p:cNvSpPr txBox="1"/>
          <p:nvPr/>
        </p:nvSpPr>
        <p:spPr>
          <a:xfrm>
            <a:off x="316399" y="5579052"/>
            <a:ext cx="47014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take</a:t>
            </a:r>
            <a:r>
              <a:rPr lang="en-US" sz="2800" dirty="0">
                <a:solidFill>
                  <a:srgbClr val="FF0000"/>
                </a:solidFill>
              </a:rPr>
              <a:t> a public speaking class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4493545-8430-D97A-A531-C39A23447387}"/>
              </a:ext>
            </a:extLst>
          </p:cNvPr>
          <p:cNvSpPr txBox="1"/>
          <p:nvPr/>
        </p:nvSpPr>
        <p:spPr>
          <a:xfrm>
            <a:off x="180213" y="6461240"/>
            <a:ext cx="11813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 speaking English with friends or foreigners on social platforms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3F859251-FBA7-CCE9-3FD8-1E746F5D6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8270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51862 -0.531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8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-0.05378 -0.59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" y="-2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10156 -0.307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06796 -0.394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-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-0.10886 -0.3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3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7 L 0.12747 -0.289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50847 -0.506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30" y="-2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48334 -0.5030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-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1168 -0.3391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250" y="4084871"/>
            <a:ext cx="12192000" cy="2848499"/>
            <a:chOff x="0" y="0"/>
            <a:chExt cx="4816593" cy="1125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25333"/>
            </a:xfrm>
            <a:custGeom>
              <a:avLst/>
              <a:gdLst/>
              <a:ahLst/>
              <a:cxnLst/>
              <a:rect l="l" t="t" r="r" b="b"/>
              <a:pathLst>
                <a:path w="4816592" h="1125333">
                  <a:moveTo>
                    <a:pt x="0" y="0"/>
                  </a:moveTo>
                  <a:lnTo>
                    <a:pt x="4816592" y="0"/>
                  </a:lnTo>
                  <a:lnTo>
                    <a:pt x="4816592" y="1125333"/>
                  </a:lnTo>
                  <a:lnTo>
                    <a:pt x="0" y="1125333"/>
                  </a:lnTo>
                  <a:close/>
                </a:path>
              </a:pathLst>
            </a:custGeom>
            <a:solidFill>
              <a:srgbClr val="20487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11824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 rot="1008783">
            <a:off x="1743178" y="1289757"/>
            <a:ext cx="2488411" cy="2488411"/>
          </a:xfrm>
          <a:custGeom>
            <a:avLst/>
            <a:gdLst/>
            <a:ahLst/>
            <a:cxnLst/>
            <a:rect l="l" t="t" r="r" b="b"/>
            <a:pathLst>
              <a:path w="3732617" h="3732617">
                <a:moveTo>
                  <a:pt x="0" y="0"/>
                </a:moveTo>
                <a:lnTo>
                  <a:pt x="3732617" y="0"/>
                </a:lnTo>
                <a:lnTo>
                  <a:pt x="3732617" y="3732618"/>
                </a:lnTo>
                <a:lnTo>
                  <a:pt x="0" y="373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46692" y="1982522"/>
            <a:ext cx="4454933" cy="4454933"/>
            <a:chOff x="0" y="0"/>
            <a:chExt cx="12700000" cy="12700000"/>
          </a:xfrm>
        </p:grpSpPr>
        <p:sp>
          <p:nvSpPr>
            <p:cNvPr id="8" name="Freeform 8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5"/>
              <a:stretch>
                <a:fillRect l="-19612" r="-1961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87706" y="-46373"/>
            <a:ext cx="3139605" cy="3139605"/>
            <a:chOff x="0" y="0"/>
            <a:chExt cx="12700000" cy="12700000"/>
          </a:xfrm>
        </p:grpSpPr>
        <p:sp>
          <p:nvSpPr>
            <p:cNvPr id="10" name="Freeform 10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6"/>
              <a:stretch>
                <a:fillRect l="-20386" r="-2038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-5115122">
            <a:off x="373386" y="2798131"/>
            <a:ext cx="624828" cy="590203"/>
          </a:xfrm>
          <a:custGeom>
            <a:avLst/>
            <a:gdLst/>
            <a:ahLst/>
            <a:cxnLst/>
            <a:rect l="l" t="t" r="r" b="b"/>
            <a:pathLst>
              <a:path w="937242" h="885304">
                <a:moveTo>
                  <a:pt x="0" y="0"/>
                </a:moveTo>
                <a:lnTo>
                  <a:pt x="937242" y="0"/>
                </a:lnTo>
                <a:lnTo>
                  <a:pt x="937242" y="885303"/>
                </a:lnTo>
                <a:lnTo>
                  <a:pt x="0" y="8853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610570" y="1495866"/>
            <a:ext cx="7060010" cy="1204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63"/>
              </a:lnSpc>
              <a:spcBef>
                <a:spcPct val="0"/>
              </a:spcBef>
            </a:pPr>
            <a:r>
              <a:rPr lang="en-US" sz="7331" dirty="0">
                <a:solidFill>
                  <a:srgbClr val="204872"/>
                </a:solidFill>
                <a:latin typeface="Blueberry"/>
              </a:rPr>
              <a:t>Your dream job</a:t>
            </a:r>
          </a:p>
        </p:txBody>
      </p:sp>
      <p:sp>
        <p:nvSpPr>
          <p:cNvPr id="13" name="Freeform 13"/>
          <p:cNvSpPr/>
          <p:nvPr/>
        </p:nvSpPr>
        <p:spPr>
          <a:xfrm rot="945439">
            <a:off x="10046289" y="210543"/>
            <a:ext cx="2154669" cy="933690"/>
          </a:xfrm>
          <a:custGeom>
            <a:avLst/>
            <a:gdLst/>
            <a:ahLst/>
            <a:cxnLst/>
            <a:rect l="l" t="t" r="r" b="b"/>
            <a:pathLst>
              <a:path w="3232004" h="1400535">
                <a:moveTo>
                  <a:pt x="0" y="0"/>
                </a:moveTo>
                <a:lnTo>
                  <a:pt x="3232003" y="0"/>
                </a:lnTo>
                <a:lnTo>
                  <a:pt x="3232003" y="1400535"/>
                </a:lnTo>
                <a:lnTo>
                  <a:pt x="0" y="14005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31596">
            <a:off x="6840955" y="-1195578"/>
            <a:ext cx="1730327" cy="2391155"/>
          </a:xfrm>
          <a:custGeom>
            <a:avLst/>
            <a:gdLst/>
            <a:ahLst/>
            <a:cxnLst/>
            <a:rect l="l" t="t" r="r" b="b"/>
            <a:pathLst>
              <a:path w="2595490" h="3586732">
                <a:moveTo>
                  <a:pt x="0" y="0"/>
                </a:moveTo>
                <a:lnTo>
                  <a:pt x="2595490" y="0"/>
                </a:lnTo>
                <a:lnTo>
                  <a:pt x="2595490" y="3586732"/>
                </a:lnTo>
                <a:lnTo>
                  <a:pt x="0" y="35867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46692" y="5518252"/>
            <a:ext cx="1623101" cy="2242979"/>
          </a:xfrm>
          <a:custGeom>
            <a:avLst/>
            <a:gdLst/>
            <a:ahLst/>
            <a:cxnLst/>
            <a:rect l="l" t="t" r="r" b="b"/>
            <a:pathLst>
              <a:path w="2434651" h="3364468">
                <a:moveTo>
                  <a:pt x="0" y="0"/>
                </a:moveTo>
                <a:lnTo>
                  <a:pt x="2434651" y="0"/>
                </a:lnTo>
                <a:lnTo>
                  <a:pt x="2434651" y="3364467"/>
                </a:lnTo>
                <a:lnTo>
                  <a:pt x="0" y="33644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042730" y="2266170"/>
            <a:ext cx="627850" cy="425369"/>
          </a:xfrm>
          <a:custGeom>
            <a:avLst/>
            <a:gdLst/>
            <a:ahLst/>
            <a:cxnLst/>
            <a:rect l="l" t="t" r="r" b="b"/>
            <a:pathLst>
              <a:path w="941775" h="638053">
                <a:moveTo>
                  <a:pt x="0" y="0"/>
                </a:moveTo>
                <a:lnTo>
                  <a:pt x="941775" y="0"/>
                </a:lnTo>
                <a:lnTo>
                  <a:pt x="941775" y="638052"/>
                </a:lnTo>
                <a:lnTo>
                  <a:pt x="0" y="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75652">
            <a:off x="4314866" y="5448986"/>
            <a:ext cx="446849" cy="773765"/>
          </a:xfrm>
          <a:custGeom>
            <a:avLst/>
            <a:gdLst/>
            <a:ahLst/>
            <a:cxnLst/>
            <a:rect l="l" t="t" r="r" b="b"/>
            <a:pathLst>
              <a:path w="670274" h="1160648">
                <a:moveTo>
                  <a:pt x="0" y="0"/>
                </a:moveTo>
                <a:lnTo>
                  <a:pt x="670274" y="0"/>
                </a:lnTo>
                <a:lnTo>
                  <a:pt x="670274" y="1160648"/>
                </a:lnTo>
                <a:lnTo>
                  <a:pt x="0" y="11606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012979" y="4133789"/>
            <a:ext cx="7020323" cy="3021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799" dirty="0">
                <a:solidFill>
                  <a:srgbClr val="EFEFEF"/>
                </a:solidFill>
                <a:latin typeface="Nunito Bold"/>
              </a:rPr>
              <a:t>Write an essay (150–180) for your school newspaper about your dream job. Talk about the three most important things you need and how you will get them. </a:t>
            </a:r>
          </a:p>
          <a:p>
            <a:pPr>
              <a:lnSpc>
                <a:spcPts val="3500"/>
              </a:lnSpc>
            </a:pPr>
            <a:endParaRPr lang="en-US" sz="2799" dirty="0">
              <a:solidFill>
                <a:srgbClr val="EFEFEF"/>
              </a:solidFill>
              <a:latin typeface="Nunito Bold"/>
            </a:endParaRPr>
          </a:p>
          <a:p>
            <a:pPr>
              <a:lnSpc>
                <a:spcPts val="3500"/>
              </a:lnSpc>
            </a:pPr>
            <a:endParaRPr lang="en-US" sz="2799" dirty="0">
              <a:solidFill>
                <a:srgbClr val="EFEFEF"/>
              </a:solidFill>
              <a:latin typeface="Nunit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961276" y="2628039"/>
            <a:ext cx="5544925" cy="49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411">
                <a:solidFill>
                  <a:srgbClr val="FFBB00"/>
                </a:solidFill>
                <a:latin typeface="Blueberry"/>
              </a:rPr>
              <a:t>you can do it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12705">
            <a:off x="6032370" y="1950504"/>
            <a:ext cx="2285809" cy="2262951"/>
          </a:xfrm>
          <a:custGeom>
            <a:avLst/>
            <a:gdLst/>
            <a:ahLst/>
            <a:cxnLst/>
            <a:rect l="l" t="t" r="r" b="b"/>
            <a:pathLst>
              <a:path w="3428714" h="3394427">
                <a:moveTo>
                  <a:pt x="0" y="0"/>
                </a:moveTo>
                <a:lnTo>
                  <a:pt x="3428714" y="0"/>
                </a:lnTo>
                <a:lnTo>
                  <a:pt x="3428714" y="3394427"/>
                </a:lnTo>
                <a:lnTo>
                  <a:pt x="0" y="33944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137722" y="3301968"/>
            <a:ext cx="2878754" cy="3203939"/>
            <a:chOff x="0" y="0"/>
            <a:chExt cx="4828540" cy="5373973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5384133"/>
            </a:xfrm>
            <a:custGeom>
              <a:avLst/>
              <a:gdLst/>
              <a:ahLst/>
              <a:cxnLst/>
              <a:rect l="l" t="t" r="r" b="b"/>
              <a:pathLst>
                <a:path w="4833620" h="5384133">
                  <a:moveTo>
                    <a:pt x="3416300" y="5310692"/>
                  </a:moveTo>
                  <a:cubicBezTo>
                    <a:pt x="3388360" y="5319374"/>
                    <a:pt x="3366770" y="5330950"/>
                    <a:pt x="3345180" y="5333844"/>
                  </a:cubicBezTo>
                  <a:cubicBezTo>
                    <a:pt x="3223260" y="5345419"/>
                    <a:pt x="3102610" y="5356995"/>
                    <a:pt x="2980690" y="5367123"/>
                  </a:cubicBezTo>
                  <a:cubicBezTo>
                    <a:pt x="2918460" y="5371465"/>
                    <a:pt x="2856230" y="5375805"/>
                    <a:pt x="2794000" y="5377252"/>
                  </a:cubicBezTo>
                  <a:cubicBezTo>
                    <a:pt x="2726690" y="5380146"/>
                    <a:pt x="2659380" y="5384133"/>
                    <a:pt x="2593340" y="5381593"/>
                  </a:cubicBezTo>
                  <a:cubicBezTo>
                    <a:pt x="2529840" y="5380146"/>
                    <a:pt x="2466340" y="5375805"/>
                    <a:pt x="2405380" y="5362783"/>
                  </a:cubicBezTo>
                  <a:cubicBezTo>
                    <a:pt x="2326640" y="5346866"/>
                    <a:pt x="2246630" y="5346866"/>
                    <a:pt x="2169160" y="5332397"/>
                  </a:cubicBezTo>
                  <a:cubicBezTo>
                    <a:pt x="1967230" y="5294776"/>
                    <a:pt x="1761490" y="5304905"/>
                    <a:pt x="1558290" y="5288988"/>
                  </a:cubicBezTo>
                  <a:cubicBezTo>
                    <a:pt x="1443990" y="5280307"/>
                    <a:pt x="1329690" y="5260049"/>
                    <a:pt x="1215390" y="5242686"/>
                  </a:cubicBezTo>
                  <a:cubicBezTo>
                    <a:pt x="1085850" y="5223876"/>
                    <a:pt x="956310" y="5202171"/>
                    <a:pt x="825500" y="5181914"/>
                  </a:cubicBezTo>
                  <a:cubicBezTo>
                    <a:pt x="730250" y="5167445"/>
                    <a:pt x="633730" y="5152975"/>
                    <a:pt x="538480" y="5138506"/>
                  </a:cubicBezTo>
                  <a:cubicBezTo>
                    <a:pt x="535940" y="5138506"/>
                    <a:pt x="533400" y="5137058"/>
                    <a:pt x="530860" y="5137058"/>
                  </a:cubicBezTo>
                  <a:cubicBezTo>
                    <a:pt x="450850" y="5097991"/>
                    <a:pt x="365760" y="5067605"/>
                    <a:pt x="292100" y="5016962"/>
                  </a:cubicBezTo>
                  <a:cubicBezTo>
                    <a:pt x="167640" y="4930145"/>
                    <a:pt x="114300" y="4791237"/>
                    <a:pt x="109220" y="4627732"/>
                  </a:cubicBezTo>
                  <a:cubicBezTo>
                    <a:pt x="107950" y="4571301"/>
                    <a:pt x="101600" y="4516317"/>
                    <a:pt x="101600" y="4459886"/>
                  </a:cubicBezTo>
                  <a:cubicBezTo>
                    <a:pt x="102870" y="4381750"/>
                    <a:pt x="107950" y="4305062"/>
                    <a:pt x="111760" y="4228374"/>
                  </a:cubicBezTo>
                  <a:cubicBezTo>
                    <a:pt x="121920" y="3999755"/>
                    <a:pt x="127000" y="3771138"/>
                    <a:pt x="111760" y="3542519"/>
                  </a:cubicBezTo>
                  <a:cubicBezTo>
                    <a:pt x="97790" y="3337052"/>
                    <a:pt x="85090" y="3133033"/>
                    <a:pt x="71120" y="2927566"/>
                  </a:cubicBezTo>
                  <a:cubicBezTo>
                    <a:pt x="62230" y="2795893"/>
                    <a:pt x="50800" y="2665667"/>
                    <a:pt x="43180" y="2533995"/>
                  </a:cubicBezTo>
                  <a:cubicBezTo>
                    <a:pt x="38100" y="2447178"/>
                    <a:pt x="39370" y="2358914"/>
                    <a:pt x="34290" y="2272097"/>
                  </a:cubicBezTo>
                  <a:cubicBezTo>
                    <a:pt x="31750" y="2222901"/>
                    <a:pt x="17780" y="2175151"/>
                    <a:pt x="16510" y="2125955"/>
                  </a:cubicBezTo>
                  <a:cubicBezTo>
                    <a:pt x="11430" y="2007305"/>
                    <a:pt x="10160" y="1887208"/>
                    <a:pt x="7620" y="1767111"/>
                  </a:cubicBezTo>
                  <a:cubicBezTo>
                    <a:pt x="6350" y="1720809"/>
                    <a:pt x="0" y="1674507"/>
                    <a:pt x="1270" y="1628204"/>
                  </a:cubicBezTo>
                  <a:cubicBezTo>
                    <a:pt x="2540" y="1555857"/>
                    <a:pt x="10160" y="1483509"/>
                    <a:pt x="11430" y="1411162"/>
                  </a:cubicBezTo>
                  <a:cubicBezTo>
                    <a:pt x="12700" y="1327239"/>
                    <a:pt x="5080" y="1243316"/>
                    <a:pt x="7620" y="1160839"/>
                  </a:cubicBezTo>
                  <a:cubicBezTo>
                    <a:pt x="7620" y="1081257"/>
                    <a:pt x="16510" y="1003122"/>
                    <a:pt x="25400" y="923539"/>
                  </a:cubicBezTo>
                  <a:cubicBezTo>
                    <a:pt x="27940" y="896047"/>
                    <a:pt x="45720" y="871449"/>
                    <a:pt x="50800" y="843957"/>
                  </a:cubicBezTo>
                  <a:cubicBezTo>
                    <a:pt x="72390" y="707944"/>
                    <a:pt x="95250" y="571931"/>
                    <a:pt x="151130" y="446046"/>
                  </a:cubicBezTo>
                  <a:cubicBezTo>
                    <a:pt x="163830" y="418554"/>
                    <a:pt x="184150" y="393956"/>
                    <a:pt x="203200" y="372251"/>
                  </a:cubicBezTo>
                  <a:cubicBezTo>
                    <a:pt x="209550" y="365017"/>
                    <a:pt x="224790" y="369358"/>
                    <a:pt x="228600" y="369358"/>
                  </a:cubicBezTo>
                  <a:cubicBezTo>
                    <a:pt x="237490" y="350547"/>
                    <a:pt x="242570" y="331737"/>
                    <a:pt x="252730" y="323055"/>
                  </a:cubicBezTo>
                  <a:cubicBezTo>
                    <a:pt x="307340" y="275306"/>
                    <a:pt x="364490" y="240579"/>
                    <a:pt x="435610" y="231897"/>
                  </a:cubicBezTo>
                  <a:cubicBezTo>
                    <a:pt x="488950" y="224662"/>
                    <a:pt x="541020" y="198617"/>
                    <a:pt x="594360" y="184148"/>
                  </a:cubicBezTo>
                  <a:cubicBezTo>
                    <a:pt x="659130" y="166785"/>
                    <a:pt x="723900" y="146527"/>
                    <a:pt x="791210" y="136399"/>
                  </a:cubicBezTo>
                  <a:cubicBezTo>
                    <a:pt x="852170" y="127717"/>
                    <a:pt x="910590" y="108907"/>
                    <a:pt x="972820" y="103119"/>
                  </a:cubicBezTo>
                  <a:cubicBezTo>
                    <a:pt x="1036320" y="97331"/>
                    <a:pt x="1099820" y="79968"/>
                    <a:pt x="1164590" y="74180"/>
                  </a:cubicBezTo>
                  <a:cubicBezTo>
                    <a:pt x="1339850" y="59710"/>
                    <a:pt x="1516380" y="49582"/>
                    <a:pt x="1691640" y="38006"/>
                  </a:cubicBezTo>
                  <a:cubicBezTo>
                    <a:pt x="1734820" y="35112"/>
                    <a:pt x="1778000" y="38006"/>
                    <a:pt x="1821180" y="39453"/>
                  </a:cubicBezTo>
                  <a:cubicBezTo>
                    <a:pt x="1842770" y="40900"/>
                    <a:pt x="1864360" y="46688"/>
                    <a:pt x="1887220" y="49582"/>
                  </a:cubicBezTo>
                  <a:cubicBezTo>
                    <a:pt x="1897380" y="51029"/>
                    <a:pt x="1907540" y="46688"/>
                    <a:pt x="1917700" y="46688"/>
                  </a:cubicBezTo>
                  <a:cubicBezTo>
                    <a:pt x="1948180" y="46688"/>
                    <a:pt x="1979930" y="46688"/>
                    <a:pt x="2010410" y="45241"/>
                  </a:cubicBezTo>
                  <a:cubicBezTo>
                    <a:pt x="2068830" y="42347"/>
                    <a:pt x="2128520" y="35112"/>
                    <a:pt x="2186940" y="35112"/>
                  </a:cubicBezTo>
                  <a:cubicBezTo>
                    <a:pt x="2244090" y="35112"/>
                    <a:pt x="2301240" y="39453"/>
                    <a:pt x="2358390" y="42347"/>
                  </a:cubicBezTo>
                  <a:lnTo>
                    <a:pt x="2404110" y="42347"/>
                  </a:lnTo>
                  <a:cubicBezTo>
                    <a:pt x="2473960" y="39453"/>
                    <a:pt x="2542540" y="39453"/>
                    <a:pt x="2612390" y="35112"/>
                  </a:cubicBezTo>
                  <a:cubicBezTo>
                    <a:pt x="2679700" y="30771"/>
                    <a:pt x="2745740" y="20643"/>
                    <a:pt x="2813050" y="16302"/>
                  </a:cubicBezTo>
                  <a:cubicBezTo>
                    <a:pt x="2844800" y="13408"/>
                    <a:pt x="2877820" y="13408"/>
                    <a:pt x="2909570" y="20643"/>
                  </a:cubicBezTo>
                  <a:cubicBezTo>
                    <a:pt x="2957830" y="30771"/>
                    <a:pt x="3003550" y="36559"/>
                    <a:pt x="3051810" y="20643"/>
                  </a:cubicBezTo>
                  <a:cubicBezTo>
                    <a:pt x="3069590" y="14855"/>
                    <a:pt x="3092450" y="24983"/>
                    <a:pt x="3112770" y="27877"/>
                  </a:cubicBezTo>
                  <a:cubicBezTo>
                    <a:pt x="3121660" y="29324"/>
                    <a:pt x="3131820" y="32218"/>
                    <a:pt x="3136900" y="27877"/>
                  </a:cubicBezTo>
                  <a:cubicBezTo>
                    <a:pt x="3171190" y="0"/>
                    <a:pt x="3202940" y="6350"/>
                    <a:pt x="3235960" y="30771"/>
                  </a:cubicBezTo>
                  <a:cubicBezTo>
                    <a:pt x="3239770" y="33665"/>
                    <a:pt x="3249930" y="26430"/>
                    <a:pt x="3257550" y="26430"/>
                  </a:cubicBezTo>
                  <a:cubicBezTo>
                    <a:pt x="3288030" y="26430"/>
                    <a:pt x="3318510" y="26430"/>
                    <a:pt x="3350260" y="27877"/>
                  </a:cubicBezTo>
                  <a:cubicBezTo>
                    <a:pt x="3373120" y="29324"/>
                    <a:pt x="3394710" y="38006"/>
                    <a:pt x="3417570" y="40900"/>
                  </a:cubicBezTo>
                  <a:cubicBezTo>
                    <a:pt x="3467100" y="48135"/>
                    <a:pt x="3517900" y="59710"/>
                    <a:pt x="3568700" y="59710"/>
                  </a:cubicBezTo>
                  <a:cubicBezTo>
                    <a:pt x="3663950" y="61157"/>
                    <a:pt x="3759200" y="65498"/>
                    <a:pt x="3853180" y="88649"/>
                  </a:cubicBezTo>
                  <a:cubicBezTo>
                    <a:pt x="3940810" y="110353"/>
                    <a:pt x="4030980" y="110353"/>
                    <a:pt x="4119880" y="127717"/>
                  </a:cubicBezTo>
                  <a:cubicBezTo>
                    <a:pt x="4173220" y="137846"/>
                    <a:pt x="4227830" y="156656"/>
                    <a:pt x="4273550" y="187042"/>
                  </a:cubicBezTo>
                  <a:cubicBezTo>
                    <a:pt x="4323080" y="218875"/>
                    <a:pt x="4361180" y="270965"/>
                    <a:pt x="4405630" y="314373"/>
                  </a:cubicBezTo>
                  <a:cubicBezTo>
                    <a:pt x="4422140" y="330290"/>
                    <a:pt x="4446270" y="341866"/>
                    <a:pt x="4457700" y="362123"/>
                  </a:cubicBezTo>
                  <a:cubicBezTo>
                    <a:pt x="4490720" y="417107"/>
                    <a:pt x="4519930" y="474985"/>
                    <a:pt x="4549140" y="532863"/>
                  </a:cubicBezTo>
                  <a:cubicBezTo>
                    <a:pt x="4570730" y="574824"/>
                    <a:pt x="4592320" y="618233"/>
                    <a:pt x="4608830" y="661642"/>
                  </a:cubicBezTo>
                  <a:cubicBezTo>
                    <a:pt x="4626610" y="712285"/>
                    <a:pt x="4640580" y="764375"/>
                    <a:pt x="4654550" y="817912"/>
                  </a:cubicBezTo>
                  <a:cubicBezTo>
                    <a:pt x="4676140" y="901835"/>
                    <a:pt x="4701540" y="985758"/>
                    <a:pt x="4715510" y="1072575"/>
                  </a:cubicBezTo>
                  <a:cubicBezTo>
                    <a:pt x="4735830" y="1194119"/>
                    <a:pt x="4745990" y="1318557"/>
                    <a:pt x="4761230" y="1441548"/>
                  </a:cubicBezTo>
                  <a:cubicBezTo>
                    <a:pt x="4766310" y="1482062"/>
                    <a:pt x="4772660" y="1522577"/>
                    <a:pt x="4775200" y="1563092"/>
                  </a:cubicBezTo>
                  <a:cubicBezTo>
                    <a:pt x="4782820" y="1678847"/>
                    <a:pt x="4787900" y="1793157"/>
                    <a:pt x="4794250" y="1908912"/>
                  </a:cubicBezTo>
                  <a:cubicBezTo>
                    <a:pt x="4803140" y="2052161"/>
                    <a:pt x="4815840" y="2193962"/>
                    <a:pt x="4822190" y="2337210"/>
                  </a:cubicBezTo>
                  <a:cubicBezTo>
                    <a:pt x="4828540" y="2474670"/>
                    <a:pt x="4833620" y="2613577"/>
                    <a:pt x="4831080" y="2752484"/>
                  </a:cubicBezTo>
                  <a:cubicBezTo>
                    <a:pt x="4827270" y="2983996"/>
                    <a:pt x="4817110" y="3214062"/>
                    <a:pt x="4806950" y="3445574"/>
                  </a:cubicBezTo>
                  <a:cubicBezTo>
                    <a:pt x="4800600" y="3588822"/>
                    <a:pt x="4791710" y="3730623"/>
                    <a:pt x="4779010" y="3872424"/>
                  </a:cubicBezTo>
                  <a:cubicBezTo>
                    <a:pt x="4766310" y="4014225"/>
                    <a:pt x="4747260" y="4154579"/>
                    <a:pt x="4733290" y="4296380"/>
                  </a:cubicBezTo>
                  <a:cubicBezTo>
                    <a:pt x="4723130" y="4394773"/>
                    <a:pt x="4720590" y="4493166"/>
                    <a:pt x="4709160" y="4590112"/>
                  </a:cubicBezTo>
                  <a:cubicBezTo>
                    <a:pt x="4699000" y="4678375"/>
                    <a:pt x="4660900" y="4756511"/>
                    <a:pt x="4610100" y="4821623"/>
                  </a:cubicBezTo>
                  <a:cubicBezTo>
                    <a:pt x="4568190" y="4876607"/>
                    <a:pt x="4535170" y="4938826"/>
                    <a:pt x="4491990" y="4992363"/>
                  </a:cubicBezTo>
                  <a:cubicBezTo>
                    <a:pt x="4453890" y="5040113"/>
                    <a:pt x="4411980" y="5087862"/>
                    <a:pt x="4345940" y="5089309"/>
                  </a:cubicBezTo>
                  <a:cubicBezTo>
                    <a:pt x="4330700" y="5089309"/>
                    <a:pt x="4316730" y="5106672"/>
                    <a:pt x="4301490" y="5115354"/>
                  </a:cubicBezTo>
                  <a:cubicBezTo>
                    <a:pt x="4236720" y="5147187"/>
                    <a:pt x="4169410" y="5174679"/>
                    <a:pt x="4105910" y="5209406"/>
                  </a:cubicBezTo>
                  <a:cubicBezTo>
                    <a:pt x="3989070" y="5273072"/>
                    <a:pt x="3863340" y="5283201"/>
                    <a:pt x="3737610" y="5288988"/>
                  </a:cubicBezTo>
                  <a:cubicBezTo>
                    <a:pt x="3689350" y="5291882"/>
                    <a:pt x="3639820" y="5287541"/>
                    <a:pt x="3591560" y="5291882"/>
                  </a:cubicBezTo>
                  <a:cubicBezTo>
                    <a:pt x="3567430" y="5293329"/>
                    <a:pt x="3544570" y="5306352"/>
                    <a:pt x="3521710" y="5312140"/>
                  </a:cubicBezTo>
                  <a:cubicBezTo>
                    <a:pt x="3511550" y="5315033"/>
                    <a:pt x="3501390" y="5313586"/>
                    <a:pt x="3489960" y="5315033"/>
                  </a:cubicBezTo>
                  <a:cubicBezTo>
                    <a:pt x="3474720" y="5316480"/>
                    <a:pt x="3459480" y="5320821"/>
                    <a:pt x="3444240" y="5319374"/>
                  </a:cubicBezTo>
                  <a:cubicBezTo>
                    <a:pt x="3429000" y="5316480"/>
                    <a:pt x="3418840" y="5310692"/>
                    <a:pt x="3416300" y="5310692"/>
                  </a:cubicBezTo>
                  <a:close/>
                </a:path>
              </a:pathLst>
            </a:custGeom>
            <a:blipFill>
              <a:blip r:embed="rId5"/>
              <a:stretch>
                <a:fillRect l="-22" t="-13603" r="-22" b="-1358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6999289" y="489305"/>
            <a:ext cx="2654105" cy="2592674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15089" r="-15089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H="1">
            <a:off x="603321" y="4578898"/>
            <a:ext cx="5167547" cy="749294"/>
          </a:xfrm>
          <a:custGeom>
            <a:avLst/>
            <a:gdLst/>
            <a:ahLst/>
            <a:cxnLst/>
            <a:rect l="l" t="t" r="r" b="b"/>
            <a:pathLst>
              <a:path w="7751320" h="1123941">
                <a:moveTo>
                  <a:pt x="7751319" y="0"/>
                </a:moveTo>
                <a:lnTo>
                  <a:pt x="0" y="0"/>
                </a:lnTo>
                <a:lnTo>
                  <a:pt x="0" y="1123941"/>
                </a:lnTo>
                <a:lnTo>
                  <a:pt x="7751319" y="1123941"/>
                </a:lnTo>
                <a:lnTo>
                  <a:pt x="775131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609841" y="2344720"/>
            <a:ext cx="2915101" cy="2915101"/>
            <a:chOff x="0" y="0"/>
            <a:chExt cx="12700000" cy="12700000"/>
          </a:xfrm>
        </p:grpSpPr>
        <p:sp>
          <p:nvSpPr>
            <p:cNvPr id="10" name="Freeform 10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9"/>
              <a:stretch>
                <a:fillRect l="-5360" r="-5360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856382" y="492793"/>
            <a:ext cx="4688945" cy="277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70"/>
              </a:lnSpc>
              <a:spcBef>
                <a:spcPct val="0"/>
              </a:spcBef>
            </a:pPr>
            <a:r>
              <a:rPr lang="en-US" sz="8050">
                <a:solidFill>
                  <a:srgbClr val="204872"/>
                </a:solidFill>
                <a:latin typeface="Blueberry"/>
              </a:rPr>
              <a:t>English teacher </a:t>
            </a:r>
          </a:p>
        </p:txBody>
      </p:sp>
      <p:sp>
        <p:nvSpPr>
          <p:cNvPr id="12" name="Freeform 12"/>
          <p:cNvSpPr/>
          <p:nvPr/>
        </p:nvSpPr>
        <p:spPr>
          <a:xfrm rot="1533344" flipH="1">
            <a:off x="4049229" y="2297496"/>
            <a:ext cx="700603" cy="708574"/>
          </a:xfrm>
          <a:custGeom>
            <a:avLst/>
            <a:gdLst/>
            <a:ahLst/>
            <a:cxnLst/>
            <a:rect l="l" t="t" r="r" b="b"/>
            <a:pathLst>
              <a:path w="1050904" h="1062861">
                <a:moveTo>
                  <a:pt x="1050904" y="0"/>
                </a:moveTo>
                <a:lnTo>
                  <a:pt x="0" y="0"/>
                </a:lnTo>
                <a:lnTo>
                  <a:pt x="0" y="1062861"/>
                </a:lnTo>
                <a:lnTo>
                  <a:pt x="1050904" y="1062861"/>
                </a:lnTo>
                <a:lnTo>
                  <a:pt x="105090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 flipV="1">
            <a:off x="10387553" y="71324"/>
            <a:ext cx="1647624" cy="2276867"/>
          </a:xfrm>
          <a:custGeom>
            <a:avLst/>
            <a:gdLst/>
            <a:ahLst/>
            <a:cxnLst/>
            <a:rect l="l" t="t" r="r" b="b"/>
            <a:pathLst>
              <a:path w="2471436" h="3415301">
                <a:moveTo>
                  <a:pt x="0" y="3415301"/>
                </a:moveTo>
                <a:lnTo>
                  <a:pt x="2471436" y="3415301"/>
                </a:lnTo>
                <a:lnTo>
                  <a:pt x="2471436" y="0"/>
                </a:lnTo>
                <a:lnTo>
                  <a:pt x="0" y="0"/>
                </a:lnTo>
                <a:lnTo>
                  <a:pt x="0" y="341530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131993">
            <a:off x="9768127" y="5829490"/>
            <a:ext cx="1650635" cy="1352833"/>
          </a:xfrm>
          <a:custGeom>
            <a:avLst/>
            <a:gdLst/>
            <a:ahLst/>
            <a:cxnLst/>
            <a:rect l="l" t="t" r="r" b="b"/>
            <a:pathLst>
              <a:path w="2475953" h="2029250">
                <a:moveTo>
                  <a:pt x="0" y="0"/>
                </a:moveTo>
                <a:lnTo>
                  <a:pt x="2475953" y="0"/>
                </a:lnTo>
                <a:lnTo>
                  <a:pt x="2475953" y="2029250"/>
                </a:lnTo>
                <a:lnTo>
                  <a:pt x="0" y="2029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48695" y="3806478"/>
            <a:ext cx="4876800" cy="707136"/>
          </a:xfrm>
          <a:custGeom>
            <a:avLst/>
            <a:gdLst/>
            <a:ahLst/>
            <a:cxnLst/>
            <a:rect l="l" t="t" r="r" b="b"/>
            <a:pathLst>
              <a:path w="7315200" h="1060704">
                <a:moveTo>
                  <a:pt x="0" y="0"/>
                </a:moveTo>
                <a:lnTo>
                  <a:pt x="7315200" y="0"/>
                </a:lnTo>
                <a:lnTo>
                  <a:pt x="7315200" y="1060704"/>
                </a:lnTo>
                <a:lnTo>
                  <a:pt x="0" y="10607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48695" y="5391692"/>
            <a:ext cx="4876800" cy="707136"/>
          </a:xfrm>
          <a:custGeom>
            <a:avLst/>
            <a:gdLst/>
            <a:ahLst/>
            <a:cxnLst/>
            <a:rect l="l" t="t" r="r" b="b"/>
            <a:pathLst>
              <a:path w="7315200" h="1060704">
                <a:moveTo>
                  <a:pt x="0" y="0"/>
                </a:moveTo>
                <a:lnTo>
                  <a:pt x="7315200" y="0"/>
                </a:lnTo>
                <a:lnTo>
                  <a:pt x="7315200" y="1060704"/>
                </a:lnTo>
                <a:lnTo>
                  <a:pt x="0" y="10607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99957" y="4744207"/>
            <a:ext cx="3974275" cy="78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7">
                <a:solidFill>
                  <a:srgbClr val="EFEFEF"/>
                </a:solidFill>
                <a:latin typeface="Nunito Bold"/>
              </a:rPr>
              <a:t>communicative skills </a:t>
            </a:r>
          </a:p>
          <a:p>
            <a:pPr algn="ctr">
              <a:lnSpc>
                <a:spcPts val="3173"/>
              </a:lnSpc>
              <a:spcBef>
                <a:spcPct val="0"/>
              </a:spcBef>
            </a:pPr>
            <a:endParaRPr lang="en-US" sz="2267">
              <a:solidFill>
                <a:srgbClr val="EFEFEF"/>
              </a:solidFill>
              <a:latin typeface="Nunito Bold"/>
            </a:endParaRPr>
          </a:p>
        </p:txBody>
      </p:sp>
      <p:sp>
        <p:nvSpPr>
          <p:cNvPr id="18" name="Freeform 18"/>
          <p:cNvSpPr/>
          <p:nvPr/>
        </p:nvSpPr>
        <p:spPr>
          <a:xfrm rot="-1255535" flipH="1">
            <a:off x="9501" y="5138886"/>
            <a:ext cx="1881168" cy="2210971"/>
          </a:xfrm>
          <a:custGeom>
            <a:avLst/>
            <a:gdLst/>
            <a:ahLst/>
            <a:cxnLst/>
            <a:rect l="l" t="t" r="r" b="b"/>
            <a:pathLst>
              <a:path w="2821752" h="3316457">
                <a:moveTo>
                  <a:pt x="2821752" y="0"/>
                </a:moveTo>
                <a:lnTo>
                  <a:pt x="0" y="0"/>
                </a:lnTo>
                <a:lnTo>
                  <a:pt x="0" y="3316456"/>
                </a:lnTo>
                <a:lnTo>
                  <a:pt x="2821752" y="3316456"/>
                </a:lnTo>
                <a:lnTo>
                  <a:pt x="282175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596566" y="3950708"/>
            <a:ext cx="3181058" cy="78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7">
                <a:solidFill>
                  <a:srgbClr val="000000"/>
                </a:solidFill>
                <a:latin typeface="Nunito Bold"/>
              </a:rPr>
              <a:t>a university degree</a:t>
            </a:r>
          </a:p>
          <a:p>
            <a:pPr algn="ctr">
              <a:lnSpc>
                <a:spcPts val="3173"/>
              </a:lnSpc>
              <a:spcBef>
                <a:spcPct val="0"/>
              </a:spcBef>
            </a:pPr>
            <a:endParaRPr lang="en-US" sz="2267">
              <a:solidFill>
                <a:srgbClr val="000000"/>
              </a:solidFill>
              <a:latin typeface="Nunit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99957" y="5537534"/>
            <a:ext cx="4217060" cy="78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7">
                <a:solidFill>
                  <a:srgbClr val="000000"/>
                </a:solidFill>
                <a:latin typeface="Nunito Bold"/>
              </a:rPr>
              <a:t> my fluency in English</a:t>
            </a:r>
          </a:p>
          <a:p>
            <a:pPr algn="ctr">
              <a:lnSpc>
                <a:spcPts val="3173"/>
              </a:lnSpc>
              <a:spcBef>
                <a:spcPct val="0"/>
              </a:spcBef>
            </a:pPr>
            <a:endParaRPr lang="en-US" sz="2267">
              <a:solidFill>
                <a:srgbClr val="000000"/>
              </a:solidFill>
              <a:latin typeface="Nunito Bold"/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263DBB-241F-B8DA-5423-770A8353E761}"/>
              </a:ext>
            </a:extLst>
          </p:cNvPr>
          <p:cNvSpPr txBox="1"/>
          <p:nvPr/>
        </p:nvSpPr>
        <p:spPr>
          <a:xfrm>
            <a:off x="187569" y="665381"/>
            <a:ext cx="11734800" cy="58621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 always wanted to be an English teacher. I have researched it and know how to do it. However, I don't think many teenagers know how to get their dream jobs. Let me tell you about mine and how I am going to get it. Maybe it will help you.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thing I need is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______________________________.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</a:t>
            </a:r>
            <a:r>
              <a:rPr lang="en-US" sz="2400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 _______________________________.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 thing I need is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________________________.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___________________________________________________________.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Finally, I need to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_______________________________.____________________________________________</a:t>
            </a:r>
          </a:p>
          <a:p>
            <a:pPr marL="0" marR="0" lvl="0" indent="0" algn="l" defTabSz="914400" rtl="0" eaLnBrk="1" fontAlgn="auto" latinLnBrk="0" hangingPunct="1"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</a:t>
            </a:r>
            <a:r>
              <a:rPr kumimoji="0" lang="vi-VN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decided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__________________________________________.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also going to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_________________________________________.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plan/intend to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 ___________________________________________________________________________.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are the three most important things I think I need to do to get my dream job. Hopefully, after reading this, you can start to plan for your dream job</a:t>
            </a:r>
            <a:r>
              <a:rPr kumimoji="0" lang="vi-VN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E5E7A1-7E8A-AB62-0BE0-8844394DBBA2}"/>
              </a:ext>
            </a:extLst>
          </p:cNvPr>
          <p:cNvSpPr txBox="1"/>
          <p:nvPr/>
        </p:nvSpPr>
        <p:spPr>
          <a:xfrm>
            <a:off x="129637" y="179097"/>
            <a:ext cx="1191773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Complete the essay with given ideas:</a:t>
            </a:r>
          </a:p>
        </p:txBody>
      </p:sp>
    </p:spTree>
    <p:extLst>
      <p:ext uri="{BB962C8B-B14F-4D97-AF65-F5344CB8AC3E}">
        <p14:creationId xmlns:p14="http://schemas.microsoft.com/office/powerpoint/2010/main" val="358314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7E80EE7-E8B0-319B-A340-7381DBD7B0B1}"/>
              </a:ext>
            </a:extLst>
          </p:cNvPr>
          <p:cNvSpPr/>
          <p:nvPr/>
        </p:nvSpPr>
        <p:spPr>
          <a:xfrm>
            <a:off x="307910" y="547885"/>
            <a:ext cx="113395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Peer check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C9A9C8-14CA-399A-B060-A76B255D6112}"/>
              </a:ext>
            </a:extLst>
          </p:cNvPr>
          <p:cNvSpPr txBox="1"/>
          <p:nvPr/>
        </p:nvSpPr>
        <p:spPr>
          <a:xfrm>
            <a:off x="1376039" y="1589103"/>
            <a:ext cx="9232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Exchange your writing with your partner for checking the following points: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83696E-2CCC-BD6E-6038-4BB986184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231" y="2666321"/>
            <a:ext cx="7249537" cy="33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52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263DBB-241F-B8DA-5423-770A8353E761}"/>
              </a:ext>
            </a:extLst>
          </p:cNvPr>
          <p:cNvSpPr txBox="1"/>
          <p:nvPr/>
        </p:nvSpPr>
        <p:spPr>
          <a:xfrm>
            <a:off x="187568" y="665381"/>
            <a:ext cx="11852031" cy="55198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 always wanted to be an English teacher. I have researched it and know how to do it. However, I don't think many teenagers know how to get their dream jobs. Let me tell you about mine and how I am going to get it. Maybe it will help you.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thing I need is a university degree in English Teaching. It will teach me how to be a great teacher. Another thing I need is great </a:t>
            </a: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communcative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skills and patience. All teachers need this. Finally, I need to improve my fluency in English. I am good at reading and writing, but I am not as good at speaking and listening.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</a:t>
            </a:r>
            <a:r>
              <a:rPr lang="vi-VN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decided 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study English Teaching at Quy </a:t>
            </a:r>
            <a:r>
              <a:rPr lang="vi-VN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Nhon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University to get my degree. I am also going to take a public speaking class next summer to improve my communicative skills. I am going to </a:t>
            </a: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practise</a:t>
            </a:r>
            <a:r>
              <a:rPr lang="vi-VN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speaking English with friends or foreigners on social platforms daily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improve my English fluency.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are the three most important things I think I need to do to get my dream job. Hopefully, after reading this, you can start to plan for your dream job</a:t>
            </a:r>
            <a:r>
              <a:rPr lang="vi-VN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E5E7A1-7E8A-AB62-0BE0-8844394DBBA2}"/>
              </a:ext>
            </a:extLst>
          </p:cNvPr>
          <p:cNvSpPr txBox="1"/>
          <p:nvPr/>
        </p:nvSpPr>
        <p:spPr>
          <a:xfrm>
            <a:off x="129637" y="179097"/>
            <a:ext cx="1191773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MODEL:</a:t>
            </a:r>
          </a:p>
        </p:txBody>
      </p:sp>
    </p:spTree>
    <p:extLst>
      <p:ext uri="{BB962C8B-B14F-4D97-AF65-F5344CB8AC3E}">
        <p14:creationId xmlns:p14="http://schemas.microsoft.com/office/powerpoint/2010/main" val="171576211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1136" y="518139"/>
            <a:ext cx="10349729" cy="5821723"/>
          </a:xfrm>
          <a:custGeom>
            <a:avLst/>
            <a:gdLst/>
            <a:ahLst/>
            <a:cxnLst/>
            <a:rect l="l" t="t" r="r" b="b"/>
            <a:pathLst>
              <a:path w="15524593" h="8732584">
                <a:moveTo>
                  <a:pt x="0" y="0"/>
                </a:moveTo>
                <a:lnTo>
                  <a:pt x="15524594" y="0"/>
                </a:lnTo>
                <a:lnTo>
                  <a:pt x="15524594" y="8732584"/>
                </a:lnTo>
                <a:lnTo>
                  <a:pt x="0" y="8732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1263" y="1208409"/>
            <a:ext cx="9929475" cy="4441183"/>
          </a:xfrm>
          <a:custGeom>
            <a:avLst/>
            <a:gdLst/>
            <a:ahLst/>
            <a:cxnLst/>
            <a:rect l="l" t="t" r="r" b="b"/>
            <a:pathLst>
              <a:path w="14894213" h="6661775">
                <a:moveTo>
                  <a:pt x="0" y="0"/>
                </a:moveTo>
                <a:lnTo>
                  <a:pt x="14894214" y="0"/>
                </a:lnTo>
                <a:lnTo>
                  <a:pt x="14894214" y="6661776"/>
                </a:lnTo>
                <a:lnTo>
                  <a:pt x="0" y="6661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1991" y="1266880"/>
            <a:ext cx="9668019" cy="4324241"/>
          </a:xfrm>
          <a:custGeom>
            <a:avLst/>
            <a:gdLst/>
            <a:ahLst/>
            <a:cxnLst/>
            <a:rect l="l" t="t" r="r" b="b"/>
            <a:pathLst>
              <a:path w="14502028" h="6486362">
                <a:moveTo>
                  <a:pt x="0" y="0"/>
                </a:moveTo>
                <a:lnTo>
                  <a:pt x="14502028" y="0"/>
                </a:lnTo>
                <a:lnTo>
                  <a:pt x="14502028" y="6486362"/>
                </a:lnTo>
                <a:lnTo>
                  <a:pt x="0" y="648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630376">
            <a:off x="921136" y="916184"/>
            <a:ext cx="1254117" cy="1219914"/>
          </a:xfrm>
          <a:custGeom>
            <a:avLst/>
            <a:gdLst/>
            <a:ahLst/>
            <a:cxnLst/>
            <a:rect l="l" t="t" r="r" b="b"/>
            <a:pathLst>
              <a:path w="1881175" h="1829871">
                <a:moveTo>
                  <a:pt x="0" y="0"/>
                </a:moveTo>
                <a:lnTo>
                  <a:pt x="1881176" y="0"/>
                </a:lnTo>
                <a:lnTo>
                  <a:pt x="1881176" y="1829870"/>
                </a:lnTo>
                <a:lnTo>
                  <a:pt x="0" y="18298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85800" y="1715472"/>
            <a:ext cx="3856896" cy="5142529"/>
          </a:xfrm>
          <a:custGeom>
            <a:avLst/>
            <a:gdLst/>
            <a:ahLst/>
            <a:cxnLst/>
            <a:rect l="l" t="t" r="r" b="b"/>
            <a:pathLst>
              <a:path w="5785344" h="7713793">
                <a:moveTo>
                  <a:pt x="5785344" y="0"/>
                </a:moveTo>
                <a:lnTo>
                  <a:pt x="0" y="0"/>
                </a:lnTo>
                <a:lnTo>
                  <a:pt x="0" y="7713793"/>
                </a:lnTo>
                <a:lnTo>
                  <a:pt x="5785344" y="7713793"/>
                </a:lnTo>
                <a:lnTo>
                  <a:pt x="578534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29937">
            <a:off x="9391594" y="4763344"/>
            <a:ext cx="2114606" cy="1408856"/>
          </a:xfrm>
          <a:custGeom>
            <a:avLst/>
            <a:gdLst/>
            <a:ahLst/>
            <a:cxnLst/>
            <a:rect l="l" t="t" r="r" b="b"/>
            <a:pathLst>
              <a:path w="3171909" h="2113284">
                <a:moveTo>
                  <a:pt x="0" y="0"/>
                </a:moveTo>
                <a:lnTo>
                  <a:pt x="3171909" y="0"/>
                </a:lnTo>
                <a:lnTo>
                  <a:pt x="3171909" y="2113284"/>
                </a:lnTo>
                <a:lnTo>
                  <a:pt x="0" y="21132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75634" y="438409"/>
            <a:ext cx="1893779" cy="1866382"/>
          </a:xfrm>
          <a:custGeom>
            <a:avLst/>
            <a:gdLst/>
            <a:ahLst/>
            <a:cxnLst/>
            <a:rect l="l" t="t" r="r" b="b"/>
            <a:pathLst>
              <a:path w="2840668" h="2799573">
                <a:moveTo>
                  <a:pt x="0" y="0"/>
                </a:moveTo>
                <a:lnTo>
                  <a:pt x="2840668" y="0"/>
                </a:lnTo>
                <a:lnTo>
                  <a:pt x="2840668" y="2799574"/>
                </a:lnTo>
                <a:lnTo>
                  <a:pt x="0" y="27995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014389" y="1067581"/>
            <a:ext cx="1491811" cy="1304656"/>
          </a:xfrm>
          <a:custGeom>
            <a:avLst/>
            <a:gdLst/>
            <a:ahLst/>
            <a:cxnLst/>
            <a:rect l="l" t="t" r="r" b="b"/>
            <a:pathLst>
              <a:path w="2237716" h="1956984">
                <a:moveTo>
                  <a:pt x="0" y="0"/>
                </a:moveTo>
                <a:lnTo>
                  <a:pt x="2237716" y="0"/>
                </a:lnTo>
                <a:lnTo>
                  <a:pt x="2237716" y="1956984"/>
                </a:lnTo>
                <a:lnTo>
                  <a:pt x="0" y="19569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34009">
            <a:off x="3501820" y="869339"/>
            <a:ext cx="736041" cy="1004523"/>
          </a:xfrm>
          <a:custGeom>
            <a:avLst/>
            <a:gdLst/>
            <a:ahLst/>
            <a:cxnLst/>
            <a:rect l="l" t="t" r="r" b="b"/>
            <a:pathLst>
              <a:path w="1104062" h="1506785">
                <a:moveTo>
                  <a:pt x="0" y="0"/>
                </a:moveTo>
                <a:lnTo>
                  <a:pt x="1104062" y="0"/>
                </a:lnTo>
                <a:lnTo>
                  <a:pt x="1104062" y="1506784"/>
                </a:lnTo>
                <a:lnTo>
                  <a:pt x="0" y="15067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314990" y="3096507"/>
            <a:ext cx="508229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910"/>
              </a:lnSpc>
            </a:pPr>
            <a:r>
              <a:rPr lang="en-US" sz="7127" dirty="0">
                <a:solidFill>
                  <a:srgbClr val="000001"/>
                </a:solidFill>
                <a:latin typeface="Some Time Later"/>
              </a:rPr>
              <a:t>SPEAKING</a:t>
            </a:r>
          </a:p>
        </p:txBody>
      </p:sp>
    </p:spTree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517F0C-0B7D-1BFB-C998-B3FF5FFD6B55}"/>
              </a:ext>
            </a:extLst>
          </p:cNvPr>
          <p:cNvSpPr txBox="1"/>
          <p:nvPr/>
        </p:nvSpPr>
        <p:spPr>
          <a:xfrm>
            <a:off x="1805012" y="335264"/>
            <a:ext cx="102921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With a partner, discuss your dream jobs. Say what degree, skills and experience you need, and how to get them.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4C627AF-7804-16C9-775C-1B87C8D6650D}"/>
              </a:ext>
            </a:extLst>
          </p:cNvPr>
          <p:cNvSpPr/>
          <p:nvPr/>
        </p:nvSpPr>
        <p:spPr>
          <a:xfrm>
            <a:off x="212126" y="370433"/>
            <a:ext cx="1441938" cy="536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Task a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9B22A719-4CCB-3AF2-0A0F-CAD65A790EE7}"/>
              </a:ext>
            </a:extLst>
          </p:cNvPr>
          <p:cNvSpPr/>
          <p:nvPr/>
        </p:nvSpPr>
        <p:spPr>
          <a:xfrm>
            <a:off x="1153415" y="1549548"/>
            <a:ext cx="4016462" cy="877129"/>
          </a:xfrm>
          <a:prstGeom prst="wedgeRoundRectCallout">
            <a:avLst/>
          </a:prstGeom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I want to be an English teacher.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15474E1E-B7E0-E87F-2E59-9A49E4EEA34C}"/>
              </a:ext>
            </a:extLst>
          </p:cNvPr>
          <p:cNvSpPr/>
          <p:nvPr/>
        </p:nvSpPr>
        <p:spPr>
          <a:xfrm>
            <a:off x="6731778" y="1613976"/>
            <a:ext cx="3889330" cy="883039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I need a university degree.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B3B0A762-FCDB-C61C-2899-B3770556AC3A}"/>
              </a:ext>
            </a:extLst>
          </p:cNvPr>
          <p:cNvSpPr/>
          <p:nvPr/>
        </p:nvSpPr>
        <p:spPr>
          <a:xfrm>
            <a:off x="3980841" y="2813539"/>
            <a:ext cx="4588728" cy="926124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I plan to study at a university near my hometown.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F59333-BF94-0D25-0297-64D2B6A3D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231" y="3868614"/>
            <a:ext cx="12192000" cy="304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8317" y="384995"/>
            <a:ext cx="10820400" cy="6204100"/>
            <a:chOff x="0" y="0"/>
            <a:chExt cx="21083246" cy="12088515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1019746" cy="12025015"/>
            </a:xfrm>
            <a:custGeom>
              <a:avLst/>
              <a:gdLst/>
              <a:ahLst/>
              <a:cxnLst/>
              <a:rect l="l" t="t" r="r" b="b"/>
              <a:pathLst>
                <a:path w="21019746" h="12025015">
                  <a:moveTo>
                    <a:pt x="20927036" y="12025015"/>
                  </a:moveTo>
                  <a:lnTo>
                    <a:pt x="92710" y="12025015"/>
                  </a:lnTo>
                  <a:cubicBezTo>
                    <a:pt x="41910" y="12025015"/>
                    <a:pt x="0" y="11983105"/>
                    <a:pt x="0" y="1193230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925766" y="0"/>
                  </a:lnTo>
                  <a:cubicBezTo>
                    <a:pt x="20976566" y="0"/>
                    <a:pt x="21018477" y="41910"/>
                    <a:pt x="21018477" y="92710"/>
                  </a:cubicBezTo>
                  <a:lnTo>
                    <a:pt x="21018477" y="11931035"/>
                  </a:lnTo>
                  <a:cubicBezTo>
                    <a:pt x="21019746" y="11983105"/>
                    <a:pt x="20977836" y="12025015"/>
                    <a:pt x="20927036" y="1202501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1083246" cy="12088515"/>
            </a:xfrm>
            <a:custGeom>
              <a:avLst/>
              <a:gdLst/>
              <a:ahLst/>
              <a:cxnLst/>
              <a:rect l="l" t="t" r="r" b="b"/>
              <a:pathLst>
                <a:path w="21083246" h="12088515">
                  <a:moveTo>
                    <a:pt x="20958786" y="59690"/>
                  </a:moveTo>
                  <a:cubicBezTo>
                    <a:pt x="20994346" y="59690"/>
                    <a:pt x="21023556" y="88900"/>
                    <a:pt x="21023556" y="124460"/>
                  </a:cubicBezTo>
                  <a:lnTo>
                    <a:pt x="21023556" y="11964055"/>
                  </a:lnTo>
                  <a:cubicBezTo>
                    <a:pt x="21023556" y="11999615"/>
                    <a:pt x="20994346" y="12028825"/>
                    <a:pt x="20958786" y="12028825"/>
                  </a:cubicBezTo>
                  <a:lnTo>
                    <a:pt x="124460" y="12028825"/>
                  </a:lnTo>
                  <a:cubicBezTo>
                    <a:pt x="88900" y="12028825"/>
                    <a:pt x="59690" y="11999615"/>
                    <a:pt x="59690" y="1196405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958786" y="59690"/>
                  </a:lnTo>
                  <a:moveTo>
                    <a:pt x="2095878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964055"/>
                  </a:lnTo>
                  <a:cubicBezTo>
                    <a:pt x="0" y="12032635"/>
                    <a:pt x="55880" y="12088515"/>
                    <a:pt x="124460" y="12088515"/>
                  </a:cubicBezTo>
                  <a:lnTo>
                    <a:pt x="20958786" y="12088515"/>
                  </a:lnTo>
                  <a:cubicBezTo>
                    <a:pt x="21027366" y="12088515"/>
                    <a:pt x="21083246" y="12032635"/>
                    <a:pt x="21083246" y="11964055"/>
                  </a:cubicBezTo>
                  <a:lnTo>
                    <a:pt x="21083246" y="124460"/>
                  </a:lnTo>
                  <a:cubicBezTo>
                    <a:pt x="21083246" y="55880"/>
                    <a:pt x="21027366" y="0"/>
                    <a:pt x="20958786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6" name="TextBox 6"/>
          <p:cNvSpPr txBox="1"/>
          <p:nvPr/>
        </p:nvSpPr>
        <p:spPr>
          <a:xfrm rot="145399">
            <a:off x="2400970" y="3765352"/>
            <a:ext cx="4595957" cy="994696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4"/>
              </a:lnSpc>
              <a:spcBef>
                <a:spcPct val="0"/>
              </a:spcBef>
            </a:pPr>
            <a:r>
              <a:rPr lang="en-US" sz="6067" spc="357" dirty="0">
                <a:solidFill>
                  <a:srgbClr val="FFFFFF"/>
                </a:solidFill>
                <a:latin typeface="Fredoka Bold"/>
              </a:rPr>
              <a:t>ANSWER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12041" y="859155"/>
            <a:ext cx="738165" cy="205268"/>
            <a:chOff x="0" y="0"/>
            <a:chExt cx="1476331" cy="41053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</p:grpSp>
      <p:sp>
        <p:nvSpPr>
          <p:cNvPr id="17" name="AutoShape 17"/>
          <p:cNvSpPr/>
          <p:nvPr/>
        </p:nvSpPr>
        <p:spPr>
          <a:xfrm>
            <a:off x="638363" y="1161823"/>
            <a:ext cx="10820353" cy="310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 rot="-504351">
            <a:off x="1214250" y="2184685"/>
            <a:ext cx="7461014" cy="99469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4"/>
              </a:lnSpc>
              <a:spcBef>
                <a:spcPct val="0"/>
              </a:spcBef>
            </a:pPr>
            <a:r>
              <a:rPr lang="en-US" sz="6067" spc="200" dirty="0">
                <a:solidFill>
                  <a:srgbClr val="FFFFFF"/>
                </a:solidFill>
                <a:latin typeface="Fredoka Bold"/>
              </a:rPr>
              <a:t>WATCH A VIDEO</a:t>
            </a:r>
          </a:p>
        </p:txBody>
      </p:sp>
      <p:sp>
        <p:nvSpPr>
          <p:cNvPr id="19" name="Freeform 19"/>
          <p:cNvSpPr/>
          <p:nvPr/>
        </p:nvSpPr>
        <p:spPr>
          <a:xfrm rot="4306895">
            <a:off x="6034720" y="4745130"/>
            <a:ext cx="1245196" cy="1059549"/>
          </a:xfrm>
          <a:custGeom>
            <a:avLst/>
            <a:gdLst/>
            <a:ahLst/>
            <a:cxnLst/>
            <a:rect l="l" t="t" r="r" b="b"/>
            <a:pathLst>
              <a:path w="1867794" h="1589323">
                <a:moveTo>
                  <a:pt x="0" y="0"/>
                </a:moveTo>
                <a:lnTo>
                  <a:pt x="1867794" y="0"/>
                </a:lnTo>
                <a:lnTo>
                  <a:pt x="1867794" y="1589323"/>
                </a:lnTo>
                <a:lnTo>
                  <a:pt x="0" y="15893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46527">
            <a:off x="1451926" y="1616516"/>
            <a:ext cx="916506" cy="904841"/>
          </a:xfrm>
          <a:custGeom>
            <a:avLst/>
            <a:gdLst/>
            <a:ahLst/>
            <a:cxnLst/>
            <a:rect l="l" t="t" r="r" b="b"/>
            <a:pathLst>
              <a:path w="1374759" h="1357262">
                <a:moveTo>
                  <a:pt x="0" y="0"/>
                </a:moveTo>
                <a:lnTo>
                  <a:pt x="1374759" y="0"/>
                </a:lnTo>
                <a:lnTo>
                  <a:pt x="1374759" y="1357262"/>
                </a:lnTo>
                <a:lnTo>
                  <a:pt x="0" y="13572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AutoShape 21"/>
          <p:cNvSpPr/>
          <p:nvPr/>
        </p:nvSpPr>
        <p:spPr>
          <a:xfrm>
            <a:off x="9181521" y="-2771776"/>
            <a:ext cx="0" cy="5899818"/>
          </a:xfrm>
          <a:prstGeom prst="line">
            <a:avLst/>
          </a:prstGeom>
          <a:ln w="1428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 rot="-10800000">
            <a:off x="8239953" y="2153340"/>
            <a:ext cx="1883138" cy="2747283"/>
          </a:xfrm>
          <a:custGeom>
            <a:avLst/>
            <a:gdLst/>
            <a:ahLst/>
            <a:cxnLst/>
            <a:rect l="l" t="t" r="r" b="b"/>
            <a:pathLst>
              <a:path w="2824707" h="4120925">
                <a:moveTo>
                  <a:pt x="0" y="0"/>
                </a:moveTo>
                <a:lnTo>
                  <a:pt x="2824707" y="0"/>
                </a:lnTo>
                <a:lnTo>
                  <a:pt x="2824707" y="4120925"/>
                </a:lnTo>
                <a:lnTo>
                  <a:pt x="0" y="41209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6825658">
            <a:off x="10201893" y="988515"/>
            <a:ext cx="812923" cy="1500361"/>
          </a:xfrm>
          <a:custGeom>
            <a:avLst/>
            <a:gdLst/>
            <a:ahLst/>
            <a:cxnLst/>
            <a:rect l="l" t="t" r="r" b="b"/>
            <a:pathLst>
              <a:path w="1219384" h="2250541">
                <a:moveTo>
                  <a:pt x="0" y="0"/>
                </a:moveTo>
                <a:lnTo>
                  <a:pt x="1219384" y="0"/>
                </a:lnTo>
                <a:lnTo>
                  <a:pt x="1219384" y="2250541"/>
                </a:lnTo>
                <a:lnTo>
                  <a:pt x="0" y="22505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355185" y="3348156"/>
            <a:ext cx="853018" cy="1224961"/>
          </a:xfrm>
          <a:custGeom>
            <a:avLst/>
            <a:gdLst/>
            <a:ahLst/>
            <a:cxnLst/>
            <a:rect l="l" t="t" r="r" b="b"/>
            <a:pathLst>
              <a:path w="1279527" h="1837441">
                <a:moveTo>
                  <a:pt x="0" y="0"/>
                </a:moveTo>
                <a:lnTo>
                  <a:pt x="1279527" y="0"/>
                </a:lnTo>
                <a:lnTo>
                  <a:pt x="1279527" y="1837441"/>
                </a:lnTo>
                <a:lnTo>
                  <a:pt x="0" y="18374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0800000">
            <a:off x="10154512" y="3231436"/>
            <a:ext cx="853018" cy="1224961"/>
          </a:xfrm>
          <a:custGeom>
            <a:avLst/>
            <a:gdLst/>
            <a:ahLst/>
            <a:cxnLst/>
            <a:rect l="l" t="t" r="r" b="b"/>
            <a:pathLst>
              <a:path w="1279527" h="1837441">
                <a:moveTo>
                  <a:pt x="0" y="0"/>
                </a:moveTo>
                <a:lnTo>
                  <a:pt x="1279527" y="0"/>
                </a:lnTo>
                <a:lnTo>
                  <a:pt x="1279527" y="1837440"/>
                </a:lnTo>
                <a:lnTo>
                  <a:pt x="0" y="18374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790096">
            <a:off x="1232392" y="4668915"/>
            <a:ext cx="1359102" cy="1247903"/>
          </a:xfrm>
          <a:custGeom>
            <a:avLst/>
            <a:gdLst/>
            <a:ahLst/>
            <a:cxnLst/>
            <a:rect l="l" t="t" r="r" b="b"/>
            <a:pathLst>
              <a:path w="2038653" h="1871854">
                <a:moveTo>
                  <a:pt x="0" y="0"/>
                </a:moveTo>
                <a:lnTo>
                  <a:pt x="2038654" y="0"/>
                </a:lnTo>
                <a:lnTo>
                  <a:pt x="2038654" y="1871855"/>
                </a:lnTo>
                <a:lnTo>
                  <a:pt x="0" y="187185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1136" y="518139"/>
            <a:ext cx="10349729" cy="5821723"/>
          </a:xfrm>
          <a:custGeom>
            <a:avLst/>
            <a:gdLst/>
            <a:ahLst/>
            <a:cxnLst/>
            <a:rect l="l" t="t" r="r" b="b"/>
            <a:pathLst>
              <a:path w="15524593" h="8732584">
                <a:moveTo>
                  <a:pt x="0" y="0"/>
                </a:moveTo>
                <a:lnTo>
                  <a:pt x="15524594" y="0"/>
                </a:lnTo>
                <a:lnTo>
                  <a:pt x="15524594" y="8732584"/>
                </a:lnTo>
                <a:lnTo>
                  <a:pt x="0" y="8732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1263" y="1208409"/>
            <a:ext cx="9929475" cy="4441183"/>
          </a:xfrm>
          <a:custGeom>
            <a:avLst/>
            <a:gdLst/>
            <a:ahLst/>
            <a:cxnLst/>
            <a:rect l="l" t="t" r="r" b="b"/>
            <a:pathLst>
              <a:path w="14894213" h="6661775">
                <a:moveTo>
                  <a:pt x="0" y="0"/>
                </a:moveTo>
                <a:lnTo>
                  <a:pt x="14894214" y="0"/>
                </a:lnTo>
                <a:lnTo>
                  <a:pt x="14894214" y="6661776"/>
                </a:lnTo>
                <a:lnTo>
                  <a:pt x="0" y="6661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3714" y="1477895"/>
            <a:ext cx="9668019" cy="4324241"/>
          </a:xfrm>
          <a:custGeom>
            <a:avLst/>
            <a:gdLst/>
            <a:ahLst/>
            <a:cxnLst/>
            <a:rect l="l" t="t" r="r" b="b"/>
            <a:pathLst>
              <a:path w="14502028" h="6486362">
                <a:moveTo>
                  <a:pt x="0" y="0"/>
                </a:moveTo>
                <a:lnTo>
                  <a:pt x="14502028" y="0"/>
                </a:lnTo>
                <a:lnTo>
                  <a:pt x="14502028" y="6486362"/>
                </a:lnTo>
                <a:lnTo>
                  <a:pt x="0" y="648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rot="-3630376">
            <a:off x="921136" y="916184"/>
            <a:ext cx="1254117" cy="1219914"/>
          </a:xfrm>
          <a:custGeom>
            <a:avLst/>
            <a:gdLst/>
            <a:ahLst/>
            <a:cxnLst/>
            <a:rect l="l" t="t" r="r" b="b"/>
            <a:pathLst>
              <a:path w="1881175" h="1829871">
                <a:moveTo>
                  <a:pt x="0" y="0"/>
                </a:moveTo>
                <a:lnTo>
                  <a:pt x="1881176" y="0"/>
                </a:lnTo>
                <a:lnTo>
                  <a:pt x="1881176" y="1829870"/>
                </a:lnTo>
                <a:lnTo>
                  <a:pt x="0" y="18298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85800" y="1715472"/>
            <a:ext cx="3856896" cy="5142529"/>
          </a:xfrm>
          <a:custGeom>
            <a:avLst/>
            <a:gdLst/>
            <a:ahLst/>
            <a:cxnLst/>
            <a:rect l="l" t="t" r="r" b="b"/>
            <a:pathLst>
              <a:path w="5785344" h="7713793">
                <a:moveTo>
                  <a:pt x="5785344" y="0"/>
                </a:moveTo>
                <a:lnTo>
                  <a:pt x="0" y="0"/>
                </a:lnTo>
                <a:lnTo>
                  <a:pt x="0" y="7713793"/>
                </a:lnTo>
                <a:lnTo>
                  <a:pt x="5785344" y="7713793"/>
                </a:lnTo>
                <a:lnTo>
                  <a:pt x="578534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29937">
            <a:off x="9391594" y="4763344"/>
            <a:ext cx="2114606" cy="1408856"/>
          </a:xfrm>
          <a:custGeom>
            <a:avLst/>
            <a:gdLst/>
            <a:ahLst/>
            <a:cxnLst/>
            <a:rect l="l" t="t" r="r" b="b"/>
            <a:pathLst>
              <a:path w="3171909" h="2113284">
                <a:moveTo>
                  <a:pt x="0" y="0"/>
                </a:moveTo>
                <a:lnTo>
                  <a:pt x="3171909" y="0"/>
                </a:lnTo>
                <a:lnTo>
                  <a:pt x="3171909" y="2113284"/>
                </a:lnTo>
                <a:lnTo>
                  <a:pt x="0" y="21132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75634" y="438409"/>
            <a:ext cx="1893779" cy="1866382"/>
          </a:xfrm>
          <a:custGeom>
            <a:avLst/>
            <a:gdLst/>
            <a:ahLst/>
            <a:cxnLst/>
            <a:rect l="l" t="t" r="r" b="b"/>
            <a:pathLst>
              <a:path w="2840668" h="2799573">
                <a:moveTo>
                  <a:pt x="0" y="0"/>
                </a:moveTo>
                <a:lnTo>
                  <a:pt x="2840668" y="0"/>
                </a:lnTo>
                <a:lnTo>
                  <a:pt x="2840668" y="2799574"/>
                </a:lnTo>
                <a:lnTo>
                  <a:pt x="0" y="27995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014389" y="1067581"/>
            <a:ext cx="1491811" cy="1304656"/>
          </a:xfrm>
          <a:custGeom>
            <a:avLst/>
            <a:gdLst/>
            <a:ahLst/>
            <a:cxnLst/>
            <a:rect l="l" t="t" r="r" b="b"/>
            <a:pathLst>
              <a:path w="2237716" h="1956984">
                <a:moveTo>
                  <a:pt x="0" y="0"/>
                </a:moveTo>
                <a:lnTo>
                  <a:pt x="2237716" y="0"/>
                </a:lnTo>
                <a:lnTo>
                  <a:pt x="2237716" y="1956984"/>
                </a:lnTo>
                <a:lnTo>
                  <a:pt x="0" y="19569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34009">
            <a:off x="3501820" y="869339"/>
            <a:ext cx="736041" cy="1004523"/>
          </a:xfrm>
          <a:custGeom>
            <a:avLst/>
            <a:gdLst/>
            <a:ahLst/>
            <a:cxnLst/>
            <a:rect l="l" t="t" r="r" b="b"/>
            <a:pathLst>
              <a:path w="1104062" h="1506785">
                <a:moveTo>
                  <a:pt x="0" y="0"/>
                </a:moveTo>
                <a:lnTo>
                  <a:pt x="1104062" y="0"/>
                </a:lnTo>
                <a:lnTo>
                  <a:pt x="1104062" y="1506784"/>
                </a:lnTo>
                <a:lnTo>
                  <a:pt x="0" y="15067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13574" y="1783522"/>
            <a:ext cx="5082298" cy="1013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910"/>
              </a:lnSpc>
            </a:pPr>
            <a:r>
              <a:rPr lang="en-US" sz="7127" dirty="0">
                <a:solidFill>
                  <a:srgbClr val="000001"/>
                </a:solidFill>
                <a:latin typeface="Some Time Later"/>
              </a:rPr>
              <a:t>SPEAKING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56537" y="3359759"/>
            <a:ext cx="7443801" cy="519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16"/>
              </a:lnSpc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Halley"/>
              </a:rPr>
              <a:t>- Choose a card having the need on it</a:t>
            </a:r>
          </a:p>
          <a:p>
            <a:pPr algn="r">
              <a:lnSpc>
                <a:spcPts val="2116"/>
              </a:lnSpc>
            </a:pPr>
            <a:endParaRPr lang="en-US" sz="1666" dirty="0">
              <a:solidFill>
                <a:srgbClr val="000001"/>
              </a:solidFill>
              <a:latin typeface="Halley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857246" y="3801842"/>
            <a:ext cx="793616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Halley"/>
              </a:rPr>
              <a:t>- Talk about why you need it for your job and how can you get it.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xmlns="" id="{B8F3EA62-57D1-01A3-6768-877BDF5662E3}"/>
              </a:ext>
            </a:extLst>
          </p:cNvPr>
          <p:cNvSpPr txBox="1"/>
          <p:nvPr/>
        </p:nvSpPr>
        <p:spPr>
          <a:xfrm>
            <a:off x="3822076" y="4856919"/>
            <a:ext cx="793616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Halley"/>
              </a:rPr>
              <a:t>- The class will guess the name of the job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982544" cy="6858000"/>
            <a:chOff x="0" y="0"/>
            <a:chExt cx="78322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3227" cy="2709333"/>
            </a:xfrm>
            <a:custGeom>
              <a:avLst/>
              <a:gdLst/>
              <a:ahLst/>
              <a:cxnLst/>
              <a:rect l="l" t="t" r="r" b="b"/>
              <a:pathLst>
                <a:path w="783227" h="2709333">
                  <a:moveTo>
                    <a:pt x="0" y="0"/>
                  </a:moveTo>
                  <a:lnTo>
                    <a:pt x="783227" y="0"/>
                  </a:lnTo>
                  <a:lnTo>
                    <a:pt x="78322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783227" cy="27664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715322" y="2832684"/>
            <a:ext cx="3170650" cy="3170650"/>
          </a:xfrm>
          <a:custGeom>
            <a:avLst/>
            <a:gdLst/>
            <a:ahLst/>
            <a:cxnLst/>
            <a:rect l="l" t="t" r="r" b="b"/>
            <a:pathLst>
              <a:path w="4755975" h="4755975">
                <a:moveTo>
                  <a:pt x="0" y="0"/>
                </a:moveTo>
                <a:lnTo>
                  <a:pt x="4755976" y="0"/>
                </a:lnTo>
                <a:lnTo>
                  <a:pt x="4755976" y="4755975"/>
                </a:lnTo>
                <a:lnTo>
                  <a:pt x="0" y="47559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85801" y="775135"/>
            <a:ext cx="3789207" cy="3701503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31278" r="-1498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3083701" y="3128055"/>
            <a:ext cx="2451251" cy="2394515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46359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42649" y="4806685"/>
            <a:ext cx="2284356" cy="2231483"/>
            <a:chOff x="0" y="0"/>
            <a:chExt cx="4828540" cy="4716780"/>
          </a:xfrm>
        </p:grpSpPr>
        <p:sp>
          <p:nvSpPr>
            <p:cNvPr id="11" name="Freeform 1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32839" r="-13610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844814" flipH="1">
            <a:off x="5238578" y="1265801"/>
            <a:ext cx="773845" cy="782651"/>
          </a:xfrm>
          <a:custGeom>
            <a:avLst/>
            <a:gdLst/>
            <a:ahLst/>
            <a:cxnLst/>
            <a:rect l="l" t="t" r="r" b="b"/>
            <a:pathLst>
              <a:path w="1160768" h="1173976">
                <a:moveTo>
                  <a:pt x="1160768" y="0"/>
                </a:moveTo>
                <a:lnTo>
                  <a:pt x="0" y="0"/>
                </a:lnTo>
                <a:lnTo>
                  <a:pt x="0" y="1173976"/>
                </a:lnTo>
                <a:lnTo>
                  <a:pt x="1160768" y="1173976"/>
                </a:lnTo>
                <a:lnTo>
                  <a:pt x="116076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3083701" y="5199561"/>
            <a:ext cx="2071299" cy="2126227"/>
          </a:xfrm>
          <a:custGeom>
            <a:avLst/>
            <a:gdLst/>
            <a:ahLst/>
            <a:cxnLst/>
            <a:rect l="l" t="t" r="r" b="b"/>
            <a:pathLst>
              <a:path w="3106949" h="3189341">
                <a:moveTo>
                  <a:pt x="3106949" y="3189341"/>
                </a:moveTo>
                <a:lnTo>
                  <a:pt x="0" y="3189341"/>
                </a:lnTo>
                <a:lnTo>
                  <a:pt x="0" y="0"/>
                </a:lnTo>
                <a:lnTo>
                  <a:pt x="3106949" y="0"/>
                </a:lnTo>
                <a:lnTo>
                  <a:pt x="3106949" y="318934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992327" y="881928"/>
            <a:ext cx="7285665" cy="12047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63"/>
              </a:lnSpc>
              <a:spcBef>
                <a:spcPct val="0"/>
              </a:spcBef>
            </a:pPr>
            <a:r>
              <a:rPr lang="en-US" sz="7331" dirty="0">
                <a:latin typeface="Blueberry"/>
              </a:rPr>
              <a:t>My Dream job </a:t>
            </a:r>
          </a:p>
        </p:txBody>
      </p:sp>
      <p:sp>
        <p:nvSpPr>
          <p:cNvPr id="15" name="Freeform 15"/>
          <p:cNvSpPr/>
          <p:nvPr/>
        </p:nvSpPr>
        <p:spPr>
          <a:xfrm rot="1041092">
            <a:off x="10433122" y="-380312"/>
            <a:ext cx="1358671" cy="1877559"/>
          </a:xfrm>
          <a:custGeom>
            <a:avLst/>
            <a:gdLst/>
            <a:ahLst/>
            <a:cxnLst/>
            <a:rect l="l" t="t" r="r" b="b"/>
            <a:pathLst>
              <a:path w="2038006" h="2816339">
                <a:moveTo>
                  <a:pt x="0" y="0"/>
                </a:moveTo>
                <a:lnTo>
                  <a:pt x="2038006" y="0"/>
                </a:lnTo>
                <a:lnTo>
                  <a:pt x="2038006" y="2816340"/>
                </a:lnTo>
                <a:lnTo>
                  <a:pt x="0" y="28163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735031" y="5522570"/>
            <a:ext cx="592084" cy="740105"/>
          </a:xfrm>
          <a:custGeom>
            <a:avLst/>
            <a:gdLst/>
            <a:ahLst/>
            <a:cxnLst/>
            <a:rect l="l" t="t" r="r" b="b"/>
            <a:pathLst>
              <a:path w="888126" h="1110157">
                <a:moveTo>
                  <a:pt x="0" y="0"/>
                </a:moveTo>
                <a:lnTo>
                  <a:pt x="888126" y="0"/>
                </a:lnTo>
                <a:lnTo>
                  <a:pt x="888126" y="1110157"/>
                </a:lnTo>
                <a:lnTo>
                  <a:pt x="0" y="11101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686742">
            <a:off x="6572767" y="6184453"/>
            <a:ext cx="2458636" cy="2434049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3" y="0"/>
                </a:lnTo>
                <a:lnTo>
                  <a:pt x="3687953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4778663">
            <a:off x="6857114" y="-1863471"/>
            <a:ext cx="2458636" cy="2434049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3" y="0"/>
                </a:lnTo>
                <a:lnTo>
                  <a:pt x="3687953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5696361" y="2372597"/>
            <a:ext cx="5038671" cy="1063225"/>
            <a:chOff x="0" y="0"/>
            <a:chExt cx="1990586" cy="420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90586" cy="420039"/>
            </a:xfrm>
            <a:custGeom>
              <a:avLst/>
              <a:gdLst/>
              <a:ahLst/>
              <a:cxnLst/>
              <a:rect l="l" t="t" r="r" b="b"/>
              <a:pathLst>
                <a:path w="1990586" h="420039">
                  <a:moveTo>
                    <a:pt x="52241" y="0"/>
                  </a:moveTo>
                  <a:lnTo>
                    <a:pt x="1938345" y="0"/>
                  </a:lnTo>
                  <a:cubicBezTo>
                    <a:pt x="1952200" y="0"/>
                    <a:pt x="1965488" y="5504"/>
                    <a:pt x="1975285" y="15301"/>
                  </a:cubicBezTo>
                  <a:cubicBezTo>
                    <a:pt x="1985082" y="25098"/>
                    <a:pt x="1990586" y="38386"/>
                    <a:pt x="1990586" y="52241"/>
                  </a:cubicBezTo>
                  <a:lnTo>
                    <a:pt x="1990586" y="367798"/>
                  </a:lnTo>
                  <a:cubicBezTo>
                    <a:pt x="1990586" y="381653"/>
                    <a:pt x="1985082" y="394941"/>
                    <a:pt x="1975285" y="404738"/>
                  </a:cubicBezTo>
                  <a:cubicBezTo>
                    <a:pt x="1965488" y="414535"/>
                    <a:pt x="1952200" y="420039"/>
                    <a:pt x="1938345" y="420039"/>
                  </a:cubicBezTo>
                  <a:lnTo>
                    <a:pt x="52241" y="420039"/>
                  </a:lnTo>
                  <a:cubicBezTo>
                    <a:pt x="38386" y="420039"/>
                    <a:pt x="25098" y="414535"/>
                    <a:pt x="15301" y="404738"/>
                  </a:cubicBezTo>
                  <a:cubicBezTo>
                    <a:pt x="5504" y="394941"/>
                    <a:pt x="0" y="381653"/>
                    <a:pt x="0" y="367798"/>
                  </a:cubicBezTo>
                  <a:lnTo>
                    <a:pt x="0" y="52241"/>
                  </a:lnTo>
                  <a:cubicBezTo>
                    <a:pt x="0" y="38386"/>
                    <a:pt x="5504" y="25098"/>
                    <a:pt x="15301" y="15301"/>
                  </a:cubicBezTo>
                  <a:cubicBezTo>
                    <a:pt x="25098" y="5504"/>
                    <a:pt x="38386" y="0"/>
                    <a:pt x="52241" y="0"/>
                  </a:cubicBezTo>
                  <a:close/>
                </a:path>
              </a:pathLst>
            </a:custGeom>
            <a:solidFill>
              <a:srgbClr val="C3EDE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76200"/>
              <a:ext cx="1990586" cy="4962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599" spc="65" dirty="0">
                  <a:solidFill>
                    <a:srgbClr val="2C275F"/>
                  </a:solidFill>
                  <a:latin typeface="IBM Plex Sans Bold"/>
                </a:rPr>
                <a:t>a degree in English Teaching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790249" y="5608840"/>
            <a:ext cx="2850894" cy="942975"/>
            <a:chOff x="0" y="0"/>
            <a:chExt cx="1126279" cy="37253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26279" cy="372533"/>
            </a:xfrm>
            <a:custGeom>
              <a:avLst/>
              <a:gdLst/>
              <a:ahLst/>
              <a:cxnLst/>
              <a:rect l="l" t="t" r="r" b="b"/>
              <a:pathLst>
                <a:path w="1126279" h="372533">
                  <a:moveTo>
                    <a:pt x="92331" y="0"/>
                  </a:moveTo>
                  <a:lnTo>
                    <a:pt x="1033948" y="0"/>
                  </a:lnTo>
                  <a:cubicBezTo>
                    <a:pt x="1084941" y="0"/>
                    <a:pt x="1126279" y="41338"/>
                    <a:pt x="1126279" y="92331"/>
                  </a:cubicBezTo>
                  <a:lnTo>
                    <a:pt x="1126279" y="280202"/>
                  </a:lnTo>
                  <a:cubicBezTo>
                    <a:pt x="1126279" y="331195"/>
                    <a:pt x="1084941" y="372533"/>
                    <a:pt x="1033948" y="372533"/>
                  </a:cubicBezTo>
                  <a:lnTo>
                    <a:pt x="92331" y="372533"/>
                  </a:lnTo>
                  <a:cubicBezTo>
                    <a:pt x="41338" y="372533"/>
                    <a:pt x="0" y="331195"/>
                    <a:pt x="0" y="280202"/>
                  </a:cubicBezTo>
                  <a:lnTo>
                    <a:pt x="0" y="92331"/>
                  </a:lnTo>
                  <a:cubicBezTo>
                    <a:pt x="0" y="41338"/>
                    <a:pt x="41338" y="0"/>
                    <a:pt x="92331" y="0"/>
                  </a:cubicBezTo>
                  <a:close/>
                </a:path>
              </a:pathLst>
            </a:custGeom>
            <a:solidFill>
              <a:srgbClr val="EFC54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1126279" cy="4392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173"/>
                </a:lnSpc>
              </a:pPr>
              <a:r>
                <a:rPr lang="en-US" sz="2266" spc="56">
                  <a:solidFill>
                    <a:srgbClr val="000000"/>
                  </a:solidFill>
                  <a:latin typeface="IBM Plex Sans Bold"/>
                </a:rPr>
                <a:t>ENGLISH TEACHER 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908401" y="3633143"/>
            <a:ext cx="5818839" cy="176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3"/>
              </a:lnSpc>
              <a:spcBef>
                <a:spcPct val="0"/>
              </a:spcBef>
            </a:pPr>
            <a:r>
              <a:rPr lang="en-US" sz="2466" spc="61" dirty="0">
                <a:latin typeface="IBM Plex Sans"/>
              </a:rPr>
              <a:t>It will teach me how to teach children in a right way with suitable methods. Therefore, I plan to study at Quy Nhon university to get my degree.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550657">
            <a:off x="-601483" y="5622477"/>
            <a:ext cx="2393381" cy="2369447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0"/>
                </a:lnTo>
                <a:lnTo>
                  <a:pt x="0" y="3554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058316" y="4654935"/>
            <a:ext cx="4370417" cy="1551498"/>
          </a:xfrm>
          <a:custGeom>
            <a:avLst/>
            <a:gdLst/>
            <a:ahLst/>
            <a:cxnLst/>
            <a:rect l="l" t="t" r="r" b="b"/>
            <a:pathLst>
              <a:path w="6555625" h="2327247">
                <a:moveTo>
                  <a:pt x="0" y="0"/>
                </a:moveTo>
                <a:lnTo>
                  <a:pt x="6555625" y="0"/>
                </a:lnTo>
                <a:lnTo>
                  <a:pt x="6555625" y="2327247"/>
                </a:lnTo>
                <a:lnTo>
                  <a:pt x="0" y="2327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>
            <a:off x="6762560" y="4654935"/>
            <a:ext cx="4370417" cy="1551498"/>
          </a:xfrm>
          <a:custGeom>
            <a:avLst/>
            <a:gdLst/>
            <a:ahLst/>
            <a:cxnLst/>
            <a:rect l="l" t="t" r="r" b="b"/>
            <a:pathLst>
              <a:path w="6555625" h="2327247">
                <a:moveTo>
                  <a:pt x="6555625" y="0"/>
                </a:moveTo>
                <a:lnTo>
                  <a:pt x="0" y="0"/>
                </a:lnTo>
                <a:lnTo>
                  <a:pt x="0" y="2327247"/>
                </a:lnTo>
                <a:lnTo>
                  <a:pt x="6555625" y="2327247"/>
                </a:lnTo>
                <a:lnTo>
                  <a:pt x="655562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058316" y="2890590"/>
            <a:ext cx="4370417" cy="1551498"/>
          </a:xfrm>
          <a:custGeom>
            <a:avLst/>
            <a:gdLst/>
            <a:ahLst/>
            <a:cxnLst/>
            <a:rect l="l" t="t" r="r" b="b"/>
            <a:pathLst>
              <a:path w="6555625" h="2327247">
                <a:moveTo>
                  <a:pt x="0" y="0"/>
                </a:moveTo>
                <a:lnTo>
                  <a:pt x="6555625" y="0"/>
                </a:lnTo>
                <a:lnTo>
                  <a:pt x="6555625" y="2327247"/>
                </a:lnTo>
                <a:lnTo>
                  <a:pt x="0" y="23272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 flipH="1">
            <a:off x="6762560" y="2890590"/>
            <a:ext cx="4370417" cy="1551498"/>
          </a:xfrm>
          <a:custGeom>
            <a:avLst/>
            <a:gdLst/>
            <a:ahLst/>
            <a:cxnLst/>
            <a:rect l="l" t="t" r="r" b="b"/>
            <a:pathLst>
              <a:path w="6555625" h="2327247">
                <a:moveTo>
                  <a:pt x="6555625" y="0"/>
                </a:moveTo>
                <a:lnTo>
                  <a:pt x="0" y="0"/>
                </a:lnTo>
                <a:lnTo>
                  <a:pt x="0" y="2327247"/>
                </a:lnTo>
                <a:lnTo>
                  <a:pt x="6555625" y="2327247"/>
                </a:lnTo>
                <a:lnTo>
                  <a:pt x="655562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398725" y="2943621"/>
            <a:ext cx="1501215" cy="1444932"/>
            <a:chOff x="30480" y="591820"/>
            <a:chExt cx="12736830" cy="122593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9"/>
              <a:stretch>
                <a:fillRect l="-7818" t="-1708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762559" y="2997513"/>
            <a:ext cx="1501215" cy="1444932"/>
            <a:chOff x="30480" y="591820"/>
            <a:chExt cx="12736830" cy="122593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10"/>
              <a:stretch>
                <a:fillRect t="-8594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3927517" y="4654935"/>
            <a:ext cx="1501215" cy="1444932"/>
            <a:chOff x="30480" y="591820"/>
            <a:chExt cx="12736830" cy="122593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11"/>
              <a:stretch>
                <a:fillRect b="-8594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6292061" y="4708218"/>
            <a:ext cx="1501215" cy="1444932"/>
            <a:chOff x="30480" y="591820"/>
            <a:chExt cx="12736830" cy="122593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12"/>
              <a:stretch>
                <a:fillRect l="-16009" t="-30173" r="-23828" b="-21682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1533344" flipH="1">
            <a:off x="8033203" y="613468"/>
            <a:ext cx="836503" cy="846021"/>
          </a:xfrm>
          <a:custGeom>
            <a:avLst/>
            <a:gdLst/>
            <a:ahLst/>
            <a:cxnLst/>
            <a:rect l="l" t="t" r="r" b="b"/>
            <a:pathLst>
              <a:path w="1254755" h="1269031">
                <a:moveTo>
                  <a:pt x="1254755" y="0"/>
                </a:moveTo>
                <a:lnTo>
                  <a:pt x="0" y="0"/>
                </a:lnTo>
                <a:lnTo>
                  <a:pt x="0" y="1269031"/>
                </a:lnTo>
                <a:lnTo>
                  <a:pt x="1254755" y="1269031"/>
                </a:lnTo>
                <a:lnTo>
                  <a:pt x="1254755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315102" flipH="1">
            <a:off x="9792615" y="688996"/>
            <a:ext cx="2760763" cy="2262675"/>
          </a:xfrm>
          <a:custGeom>
            <a:avLst/>
            <a:gdLst/>
            <a:ahLst/>
            <a:cxnLst/>
            <a:rect l="l" t="t" r="r" b="b"/>
            <a:pathLst>
              <a:path w="4141145" h="3394013">
                <a:moveTo>
                  <a:pt x="4141144" y="0"/>
                </a:moveTo>
                <a:lnTo>
                  <a:pt x="0" y="0"/>
                </a:lnTo>
                <a:lnTo>
                  <a:pt x="0" y="3394013"/>
                </a:lnTo>
                <a:lnTo>
                  <a:pt x="4141144" y="3394013"/>
                </a:lnTo>
                <a:lnTo>
                  <a:pt x="414114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64900">
            <a:off x="5812523" y="4200395"/>
            <a:ext cx="601171" cy="704154"/>
          </a:xfrm>
          <a:custGeom>
            <a:avLst/>
            <a:gdLst/>
            <a:ahLst/>
            <a:cxnLst/>
            <a:rect l="l" t="t" r="r" b="b"/>
            <a:pathLst>
              <a:path w="901757" h="1056231">
                <a:moveTo>
                  <a:pt x="0" y="0"/>
                </a:moveTo>
                <a:lnTo>
                  <a:pt x="901757" y="0"/>
                </a:lnTo>
                <a:lnTo>
                  <a:pt x="901757" y="1056231"/>
                </a:lnTo>
                <a:lnTo>
                  <a:pt x="0" y="105623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0851194" y="6323898"/>
            <a:ext cx="1643032" cy="197849"/>
          </a:xfrm>
          <a:custGeom>
            <a:avLst/>
            <a:gdLst/>
            <a:ahLst/>
            <a:cxnLst/>
            <a:rect l="l" t="t" r="r" b="b"/>
            <a:pathLst>
              <a:path w="2464548" h="296773">
                <a:moveTo>
                  <a:pt x="2464548" y="0"/>
                </a:moveTo>
                <a:lnTo>
                  <a:pt x="0" y="0"/>
                </a:lnTo>
                <a:lnTo>
                  <a:pt x="0" y="296773"/>
                </a:lnTo>
                <a:lnTo>
                  <a:pt x="2464548" y="296773"/>
                </a:lnTo>
                <a:lnTo>
                  <a:pt x="2464548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416809" y="335552"/>
            <a:ext cx="1643032" cy="197849"/>
          </a:xfrm>
          <a:custGeom>
            <a:avLst/>
            <a:gdLst/>
            <a:ahLst/>
            <a:cxnLst/>
            <a:rect l="l" t="t" r="r" b="b"/>
            <a:pathLst>
              <a:path w="2464548" h="296773">
                <a:moveTo>
                  <a:pt x="0" y="0"/>
                </a:moveTo>
                <a:lnTo>
                  <a:pt x="2464548" y="0"/>
                </a:lnTo>
                <a:lnTo>
                  <a:pt x="2464548" y="296773"/>
                </a:lnTo>
                <a:lnTo>
                  <a:pt x="0" y="2967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957662">
            <a:off x="10848460" y="4375450"/>
            <a:ext cx="569033" cy="665536"/>
          </a:xfrm>
          <a:custGeom>
            <a:avLst/>
            <a:gdLst/>
            <a:ahLst/>
            <a:cxnLst/>
            <a:rect l="l" t="t" r="r" b="b"/>
            <a:pathLst>
              <a:path w="853550" h="998304">
                <a:moveTo>
                  <a:pt x="0" y="0"/>
                </a:moveTo>
                <a:lnTo>
                  <a:pt x="853550" y="0"/>
                </a:lnTo>
                <a:lnTo>
                  <a:pt x="853550" y="998304"/>
                </a:lnTo>
                <a:lnTo>
                  <a:pt x="0" y="99830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4427428">
            <a:off x="419373" y="2838578"/>
            <a:ext cx="523900" cy="529861"/>
          </a:xfrm>
          <a:custGeom>
            <a:avLst/>
            <a:gdLst/>
            <a:ahLst/>
            <a:cxnLst/>
            <a:rect l="l" t="t" r="r" b="b"/>
            <a:pathLst>
              <a:path w="785850" h="794791">
                <a:moveTo>
                  <a:pt x="0" y="0"/>
                </a:moveTo>
                <a:lnTo>
                  <a:pt x="785849" y="0"/>
                </a:lnTo>
                <a:lnTo>
                  <a:pt x="785849" y="794791"/>
                </a:lnTo>
                <a:lnTo>
                  <a:pt x="0" y="79479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194473" y="596900"/>
            <a:ext cx="7325818" cy="1204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67"/>
              </a:lnSpc>
              <a:spcBef>
                <a:spcPct val="0"/>
              </a:spcBef>
            </a:pPr>
            <a:r>
              <a:rPr lang="en-US" sz="7334">
                <a:solidFill>
                  <a:srgbClr val="204872"/>
                </a:solidFill>
                <a:latin typeface="Blueberry"/>
              </a:rPr>
              <a:t>My dream jobs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94473" y="1977998"/>
            <a:ext cx="7547972" cy="35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49"/>
              </a:lnSpc>
              <a:spcBef>
                <a:spcPct val="0"/>
              </a:spcBef>
            </a:pPr>
            <a:r>
              <a:rPr lang="en-US" sz="2177" spc="298" dirty="0">
                <a:solidFill>
                  <a:srgbClr val="204872"/>
                </a:solidFill>
                <a:latin typeface="Blueberry"/>
              </a:rPr>
              <a:t>These are things you need: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12316" y="3224379"/>
            <a:ext cx="3086409" cy="89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799">
                <a:solidFill>
                  <a:srgbClr val="EFEFEF"/>
                </a:solidFill>
                <a:latin typeface="Nunito"/>
              </a:rPr>
              <a:t>A university degree in nursing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28503" y="5066401"/>
            <a:ext cx="2313023" cy="89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799">
                <a:solidFill>
                  <a:srgbClr val="000000"/>
                </a:solidFill>
                <a:latin typeface="Nunito"/>
              </a:rPr>
              <a:t>good physical health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250476" y="3278019"/>
            <a:ext cx="2600719" cy="89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799">
                <a:solidFill>
                  <a:srgbClr val="000000"/>
                </a:solidFill>
                <a:latin typeface="Nunito"/>
              </a:rPr>
              <a:t>communicative skills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250476" y="5060908"/>
            <a:ext cx="2224562" cy="89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799">
                <a:solidFill>
                  <a:srgbClr val="FFFFFF"/>
                </a:solidFill>
                <a:latin typeface="Nunito"/>
              </a:rPr>
              <a:t>be creative and updated</a:t>
            </a: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9036"/>
            <a:ext cx="8978189" cy="61214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Write a block structure problem and solution essay about a dream job.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Speaking</a:t>
            </a:r>
            <a:r>
              <a:rPr lang="en-US" sz="3600" i="1" dirty="0">
                <a:solidFill>
                  <a:srgbClr val="0070C0"/>
                </a:solidFill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Talking about how to get a dream job</a:t>
            </a:r>
            <a:r>
              <a:rPr lang="vi-VN" sz="3600" i="1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496" y="1646758"/>
            <a:ext cx="1150010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55</a:t>
            </a:r>
            <a:r>
              <a:rPr lang="en-US" sz="3600" i="1" dirty="0">
                <a:solidFill>
                  <a:srgbClr val="0070C0"/>
                </a:solidFill>
              </a:rPr>
              <a:t>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vi-VN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645" y="1"/>
            <a:ext cx="12272010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mb/>
      </p:transition>
    </mc:Choice>
    <mc:Fallback xmlns="">
      <p:transition spd="slow">
        <p:comb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5113F0-7228-86E4-5994-58772379BA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0E9D526-FA61-003A-452A-D23518AA36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 jobs">
            <a:hlinkClick r:id="" action="ppaction://media"/>
            <a:extLst>
              <a:ext uri="{FF2B5EF4-FFF2-40B4-BE49-F238E27FC236}">
                <a16:creationId xmlns:a16="http://schemas.microsoft.com/office/drawing/2014/main" xmlns="" id="{B64FC7A1-8A4A-2B5C-3441-F841C3A0D5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6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887" b="-9477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161975"/>
            <a:ext cx="8602920" cy="4454697"/>
            <a:chOff x="0" y="0"/>
            <a:chExt cx="17205840" cy="890939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205840" cy="8909395"/>
              <a:chOff x="0" y="0"/>
              <a:chExt cx="3840287" cy="198854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840287" cy="1988548"/>
              </a:xfrm>
              <a:custGeom>
                <a:avLst/>
                <a:gdLst/>
                <a:ahLst/>
                <a:cxnLst/>
                <a:rect l="l" t="t" r="r" b="b"/>
                <a:pathLst>
                  <a:path w="3840287" h="1988548">
                    <a:moveTo>
                      <a:pt x="3715827" y="1988548"/>
                    </a:moveTo>
                    <a:lnTo>
                      <a:pt x="124460" y="1988548"/>
                    </a:lnTo>
                    <a:cubicBezTo>
                      <a:pt x="55880" y="1988548"/>
                      <a:pt x="0" y="1932668"/>
                      <a:pt x="0" y="18640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15827" y="0"/>
                    </a:lnTo>
                    <a:cubicBezTo>
                      <a:pt x="3784407" y="0"/>
                      <a:pt x="3840287" y="55880"/>
                      <a:pt x="3840287" y="124460"/>
                    </a:cubicBezTo>
                    <a:lnTo>
                      <a:pt x="3840287" y="1864088"/>
                    </a:lnTo>
                    <a:cubicBezTo>
                      <a:pt x="3840287" y="1932668"/>
                      <a:pt x="3784407" y="1988548"/>
                      <a:pt x="3715827" y="1988548"/>
                    </a:cubicBezTo>
                    <a:close/>
                  </a:path>
                </a:pathLst>
              </a:custGeom>
              <a:solidFill>
                <a:srgbClr val="FFFBF5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739532" y="6417515"/>
              <a:ext cx="15726776" cy="1585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2"/>
                </a:lnSpc>
              </a:pPr>
              <a:r>
                <a:rPr lang="en-US" sz="2294">
                  <a:solidFill>
                    <a:srgbClr val="191919"/>
                  </a:solidFill>
                  <a:latin typeface="IBM Plex Sans"/>
                </a:rPr>
                <a:t>Teacher: Vo My Thu</a:t>
              </a:r>
            </a:p>
            <a:p>
              <a:pPr algn="ctr">
                <a:lnSpc>
                  <a:spcPts val="3212"/>
                </a:lnSpc>
              </a:pPr>
              <a:r>
                <a:rPr lang="en-US" sz="2294">
                  <a:solidFill>
                    <a:srgbClr val="191919"/>
                  </a:solidFill>
                  <a:latin typeface="IBM Plex Sans"/>
                </a:rPr>
                <a:t>Class: 11A10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39532" y="816408"/>
              <a:ext cx="15681960" cy="38215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03"/>
                </a:lnSpc>
              </a:pPr>
              <a:r>
                <a:rPr lang="en-US" sz="5203" dirty="0">
                  <a:solidFill>
                    <a:srgbClr val="C64A47"/>
                  </a:solidFill>
                  <a:latin typeface="Times New Roman Condensed"/>
                </a:rPr>
                <a:t>UNIT9: EDUCATION IN THE FUTURE </a:t>
              </a:r>
            </a:p>
            <a:p>
              <a:pPr>
                <a:lnSpc>
                  <a:spcPts val="4536"/>
                </a:lnSpc>
              </a:pPr>
              <a:r>
                <a:rPr lang="en-US" sz="4536" dirty="0">
                  <a:solidFill>
                    <a:srgbClr val="408496"/>
                  </a:solidFill>
                  <a:latin typeface="Times New Roman Condensed"/>
                </a:rPr>
                <a:t> 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5684353"/>
              <a:ext cx="17205840" cy="0"/>
            </a:xfrm>
            <a:prstGeom prst="line">
              <a:avLst/>
            </a:prstGeom>
            <a:ln w="28872" cap="rnd">
              <a:solidFill>
                <a:srgbClr val="191919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AE0278-978C-375E-6CB6-DC7560D8FE09}"/>
              </a:ext>
            </a:extLst>
          </p:cNvPr>
          <p:cNvSpPr txBox="1"/>
          <p:nvPr/>
        </p:nvSpPr>
        <p:spPr>
          <a:xfrm>
            <a:off x="275734" y="3078389"/>
            <a:ext cx="9047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srgbClr val="408496"/>
                </a:solidFill>
                <a:effectLst/>
                <a:uLnTx/>
                <a:uFillTx/>
                <a:latin typeface="Times New Roman Condensed"/>
                <a:ea typeface="+mn-ea"/>
                <a:cs typeface="+mn-cs"/>
              </a:rPr>
              <a:t>Lesson 3.2: Writing and speaking</a:t>
            </a:r>
            <a:endParaRPr lang="en-US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07" t="-24863" r="-1806" b="-13700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6523" y="304800"/>
            <a:ext cx="11441723" cy="6271845"/>
            <a:chOff x="-719614" y="-311553"/>
            <a:chExt cx="22293877" cy="12220514"/>
          </a:xfrm>
        </p:grpSpPr>
        <p:sp>
          <p:nvSpPr>
            <p:cNvPr id="4" name="Freeform 4"/>
            <p:cNvSpPr/>
            <p:nvPr/>
          </p:nvSpPr>
          <p:spPr>
            <a:xfrm>
              <a:off x="-719614" y="-311553"/>
              <a:ext cx="22293877" cy="12220514"/>
            </a:xfrm>
            <a:custGeom>
              <a:avLst/>
              <a:gdLst/>
              <a:ahLst/>
              <a:cxnLst/>
              <a:rect l="l" t="t" r="r" b="b"/>
              <a:pathLst>
                <a:path w="21019746" h="11459884">
                  <a:moveTo>
                    <a:pt x="20927036" y="11459884"/>
                  </a:moveTo>
                  <a:lnTo>
                    <a:pt x="92710" y="11459884"/>
                  </a:lnTo>
                  <a:cubicBezTo>
                    <a:pt x="41910" y="11459884"/>
                    <a:pt x="0" y="11417974"/>
                    <a:pt x="0" y="1136717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925766" y="0"/>
                  </a:lnTo>
                  <a:cubicBezTo>
                    <a:pt x="20976566" y="0"/>
                    <a:pt x="21018477" y="41910"/>
                    <a:pt x="21018477" y="92710"/>
                  </a:cubicBezTo>
                  <a:lnTo>
                    <a:pt x="21018477" y="11365904"/>
                  </a:lnTo>
                  <a:cubicBezTo>
                    <a:pt x="21019746" y="11417974"/>
                    <a:pt x="20977836" y="11459884"/>
                    <a:pt x="20927036" y="1145988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1083246" cy="11523384"/>
            </a:xfrm>
            <a:custGeom>
              <a:avLst/>
              <a:gdLst/>
              <a:ahLst/>
              <a:cxnLst/>
              <a:rect l="l" t="t" r="r" b="b"/>
              <a:pathLst>
                <a:path w="21083246" h="11523384">
                  <a:moveTo>
                    <a:pt x="20958786" y="59690"/>
                  </a:moveTo>
                  <a:cubicBezTo>
                    <a:pt x="20994346" y="59690"/>
                    <a:pt x="21023556" y="88900"/>
                    <a:pt x="21023556" y="124460"/>
                  </a:cubicBezTo>
                  <a:lnTo>
                    <a:pt x="21023556" y="11398924"/>
                  </a:lnTo>
                  <a:cubicBezTo>
                    <a:pt x="21023556" y="11434484"/>
                    <a:pt x="20994346" y="11463694"/>
                    <a:pt x="20958786" y="11463694"/>
                  </a:cubicBezTo>
                  <a:lnTo>
                    <a:pt x="124460" y="11463694"/>
                  </a:lnTo>
                  <a:cubicBezTo>
                    <a:pt x="88900" y="11463694"/>
                    <a:pt x="59690" y="11434484"/>
                    <a:pt x="59690" y="1139892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958786" y="59690"/>
                  </a:lnTo>
                  <a:moveTo>
                    <a:pt x="2095878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398924"/>
                  </a:lnTo>
                  <a:cubicBezTo>
                    <a:pt x="0" y="11467504"/>
                    <a:pt x="55880" y="11523384"/>
                    <a:pt x="124460" y="11523384"/>
                  </a:cubicBezTo>
                  <a:lnTo>
                    <a:pt x="20958786" y="11523384"/>
                  </a:lnTo>
                  <a:cubicBezTo>
                    <a:pt x="21027366" y="11523384"/>
                    <a:pt x="21083246" y="11467504"/>
                    <a:pt x="21083246" y="11398924"/>
                  </a:cubicBezTo>
                  <a:lnTo>
                    <a:pt x="21083246" y="124460"/>
                  </a:lnTo>
                  <a:cubicBezTo>
                    <a:pt x="21083246" y="55880"/>
                    <a:pt x="21027366" y="0"/>
                    <a:pt x="20958786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81650" y="849407"/>
            <a:ext cx="738165" cy="205268"/>
            <a:chOff x="0" y="0"/>
            <a:chExt cx="1476331" cy="41053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10536" cy="410536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533399" y="0"/>
              <a:ext cx="410536" cy="410536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50A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65795" y="0"/>
              <a:ext cx="410536" cy="410536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C64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</p:grpSp>
      <p:sp>
        <p:nvSpPr>
          <p:cNvPr id="16" name="AutoShape 16"/>
          <p:cNvSpPr/>
          <p:nvPr/>
        </p:nvSpPr>
        <p:spPr>
          <a:xfrm>
            <a:off x="685848" y="1177851"/>
            <a:ext cx="10820353" cy="310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3948115" y="1807789"/>
            <a:ext cx="4295771" cy="78354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  <a:spcBef>
                <a:spcPct val="0"/>
              </a:spcBef>
            </a:pPr>
            <a:r>
              <a:rPr lang="en-US" sz="4764" spc="491" dirty="0">
                <a:solidFill>
                  <a:srgbClr val="FFFFFF"/>
                </a:solidFill>
                <a:latin typeface="Fredoka"/>
              </a:rPr>
              <a:t>CONTENTS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13667" y="3253122"/>
            <a:ext cx="3588211" cy="48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7"/>
              </a:lnSpc>
              <a:spcBef>
                <a:spcPct val="0"/>
              </a:spcBef>
            </a:pPr>
            <a:r>
              <a:rPr lang="en-US" sz="2933" spc="59" dirty="0">
                <a:solidFill>
                  <a:srgbClr val="000000"/>
                </a:solidFill>
                <a:latin typeface="Fredoka Bold"/>
              </a:rPr>
              <a:t>Warm-up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125580" y="3963641"/>
            <a:ext cx="3576297" cy="48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7"/>
              </a:lnSpc>
              <a:spcBef>
                <a:spcPct val="0"/>
              </a:spcBef>
            </a:pPr>
            <a:r>
              <a:rPr lang="en-US" sz="2933" spc="59" dirty="0">
                <a:solidFill>
                  <a:srgbClr val="000000"/>
                </a:solidFill>
                <a:latin typeface="Fredoka Bold"/>
              </a:rPr>
              <a:t>writing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13667" y="4726584"/>
            <a:ext cx="3588211" cy="480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20"/>
              </a:lnSpc>
              <a:spcBef>
                <a:spcPct val="0"/>
              </a:spcBef>
            </a:pPr>
            <a:r>
              <a:rPr lang="en-US" sz="2942" spc="59" dirty="0">
                <a:solidFill>
                  <a:srgbClr val="000000"/>
                </a:solidFill>
                <a:latin typeface="Fredoka Bold"/>
              </a:rPr>
              <a:t>speaking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393244" y="3166100"/>
            <a:ext cx="574761" cy="582106"/>
            <a:chOff x="0" y="-14689"/>
            <a:chExt cx="1149523" cy="116421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149523" cy="1149523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893"/>
                  </a:lnSpc>
                </a:pPr>
                <a:endParaRPr sz="1200"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76092" y="-14689"/>
              <a:ext cx="797339" cy="1077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6"/>
                </a:lnSpc>
                <a:spcBef>
                  <a:spcPct val="0"/>
                </a:spcBef>
              </a:pPr>
              <a:r>
                <a:rPr lang="en-US" sz="3290" spc="65" dirty="0">
                  <a:solidFill>
                    <a:srgbClr val="FFFFFF"/>
                  </a:solidFill>
                  <a:latin typeface="Dumondi Condensed Bold"/>
                </a:rPr>
                <a:t>1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393244" y="3887341"/>
            <a:ext cx="574761" cy="578973"/>
            <a:chOff x="0" y="-8423"/>
            <a:chExt cx="1149523" cy="1157946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149523" cy="1149523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893"/>
                  </a:lnSpc>
                </a:pPr>
                <a:endParaRPr sz="1200"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176092" y="-8423"/>
              <a:ext cx="797339" cy="1077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6"/>
                </a:lnSpc>
                <a:spcBef>
                  <a:spcPct val="0"/>
                </a:spcBef>
              </a:pPr>
              <a:r>
                <a:rPr lang="en-US" sz="3290" spc="65" dirty="0">
                  <a:solidFill>
                    <a:srgbClr val="FFFFFF"/>
                  </a:solidFill>
                  <a:latin typeface="Dumondi Condensed Bold"/>
                </a:rPr>
                <a:t>2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393244" y="4639561"/>
            <a:ext cx="574761" cy="585240"/>
            <a:chOff x="0" y="-20957"/>
            <a:chExt cx="1149523" cy="11704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1149523" cy="1149523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893"/>
                  </a:lnSpc>
                </a:pPr>
                <a:endParaRPr sz="1200"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176092" y="-20957"/>
              <a:ext cx="797339" cy="1077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6"/>
                </a:lnSpc>
                <a:spcBef>
                  <a:spcPct val="0"/>
                </a:spcBef>
              </a:pPr>
              <a:r>
                <a:rPr lang="en-US" sz="3290" spc="65">
                  <a:solidFill>
                    <a:srgbClr val="FFFFFF"/>
                  </a:solidFill>
                  <a:latin typeface="Dumondi Condensed Bold"/>
                </a:rPr>
                <a:t>3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701878" y="3173445"/>
            <a:ext cx="574761" cy="574761"/>
            <a:chOff x="0" y="0"/>
            <a:chExt cx="1149523" cy="1149523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149523" cy="1149523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893"/>
                  </a:lnSpc>
                </a:pPr>
                <a:endParaRPr sz="1200"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176092" y="43012"/>
              <a:ext cx="797339" cy="1077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6"/>
                </a:lnSpc>
                <a:spcBef>
                  <a:spcPct val="0"/>
                </a:spcBef>
              </a:pPr>
              <a:r>
                <a:rPr lang="en-US" sz="3290" spc="65">
                  <a:solidFill>
                    <a:srgbClr val="FFFFFF"/>
                  </a:solidFill>
                  <a:latin typeface="Dumondi Condensed Bold"/>
                </a:rPr>
                <a:t>4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701878" y="3845767"/>
            <a:ext cx="574761" cy="585240"/>
            <a:chOff x="0" y="-20957"/>
            <a:chExt cx="1149523" cy="1170480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1149523" cy="1149523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8D70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2893"/>
                  </a:lnSpc>
                </a:pPr>
                <a:endParaRPr sz="1200"/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176092" y="-20957"/>
              <a:ext cx="797339" cy="1077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6"/>
                </a:lnSpc>
                <a:spcBef>
                  <a:spcPct val="0"/>
                </a:spcBef>
              </a:pPr>
              <a:r>
                <a:rPr lang="en-US" sz="3290" spc="65">
                  <a:solidFill>
                    <a:srgbClr val="FFFFFF"/>
                  </a:solidFill>
                  <a:latin typeface="Dumondi Condensed Bold"/>
                </a:rPr>
                <a:t>5</a:t>
              </a:r>
            </a:p>
          </p:txBody>
        </p:sp>
      </p:grpSp>
      <p:sp>
        <p:nvSpPr>
          <p:cNvPr id="46" name="Freeform 46"/>
          <p:cNvSpPr/>
          <p:nvPr/>
        </p:nvSpPr>
        <p:spPr>
          <a:xfrm rot="2616472">
            <a:off x="353020" y="5117071"/>
            <a:ext cx="1642963" cy="1102279"/>
          </a:xfrm>
          <a:custGeom>
            <a:avLst/>
            <a:gdLst/>
            <a:ahLst/>
            <a:cxnLst/>
            <a:rect l="l" t="t" r="r" b="b"/>
            <a:pathLst>
              <a:path w="2464445" h="1653419">
                <a:moveTo>
                  <a:pt x="0" y="0"/>
                </a:moveTo>
                <a:lnTo>
                  <a:pt x="2464446" y="0"/>
                </a:lnTo>
                <a:lnTo>
                  <a:pt x="2464446" y="1653419"/>
                </a:lnTo>
                <a:lnTo>
                  <a:pt x="0" y="16534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 rot="-2890985">
            <a:off x="10843397" y="640789"/>
            <a:ext cx="587679" cy="1584429"/>
          </a:xfrm>
          <a:custGeom>
            <a:avLst/>
            <a:gdLst/>
            <a:ahLst/>
            <a:cxnLst/>
            <a:rect l="l" t="t" r="r" b="b"/>
            <a:pathLst>
              <a:path w="881519" h="2376644">
                <a:moveTo>
                  <a:pt x="0" y="0"/>
                </a:moveTo>
                <a:lnTo>
                  <a:pt x="881519" y="0"/>
                </a:lnTo>
                <a:lnTo>
                  <a:pt x="881519" y="2376645"/>
                </a:lnTo>
                <a:lnTo>
                  <a:pt x="0" y="23766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8" name="AutoShape 48"/>
          <p:cNvSpPr/>
          <p:nvPr/>
        </p:nvSpPr>
        <p:spPr>
          <a:xfrm>
            <a:off x="2989425" y="-1023751"/>
            <a:ext cx="0" cy="2644509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9" name="Freeform 49"/>
          <p:cNvSpPr/>
          <p:nvPr/>
        </p:nvSpPr>
        <p:spPr>
          <a:xfrm rot="-10800000">
            <a:off x="2546034" y="1491134"/>
            <a:ext cx="844089" cy="1231430"/>
          </a:xfrm>
          <a:custGeom>
            <a:avLst/>
            <a:gdLst/>
            <a:ahLst/>
            <a:cxnLst/>
            <a:rect l="l" t="t" r="r" b="b"/>
            <a:pathLst>
              <a:path w="1266134" h="1847145">
                <a:moveTo>
                  <a:pt x="0" y="0"/>
                </a:moveTo>
                <a:lnTo>
                  <a:pt x="1266135" y="0"/>
                </a:lnTo>
                <a:lnTo>
                  <a:pt x="1266135" y="1847146"/>
                </a:lnTo>
                <a:lnTo>
                  <a:pt x="0" y="18471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2149450" y="2026693"/>
            <a:ext cx="382353" cy="549071"/>
          </a:xfrm>
          <a:custGeom>
            <a:avLst/>
            <a:gdLst/>
            <a:ahLst/>
            <a:cxnLst/>
            <a:rect l="l" t="t" r="r" b="b"/>
            <a:pathLst>
              <a:path w="573530" h="823606">
                <a:moveTo>
                  <a:pt x="0" y="0"/>
                </a:moveTo>
                <a:lnTo>
                  <a:pt x="573529" y="0"/>
                </a:lnTo>
                <a:lnTo>
                  <a:pt x="573529" y="823607"/>
                </a:lnTo>
                <a:lnTo>
                  <a:pt x="0" y="823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rot="-10800000">
            <a:off x="3404208" y="1974375"/>
            <a:ext cx="382353" cy="549071"/>
          </a:xfrm>
          <a:custGeom>
            <a:avLst/>
            <a:gdLst/>
            <a:ahLst/>
            <a:cxnLst/>
            <a:rect l="l" t="t" r="r" b="b"/>
            <a:pathLst>
              <a:path w="573530" h="823606">
                <a:moveTo>
                  <a:pt x="0" y="0"/>
                </a:moveTo>
                <a:lnTo>
                  <a:pt x="573530" y="0"/>
                </a:lnTo>
                <a:lnTo>
                  <a:pt x="573530" y="823606"/>
                </a:lnTo>
                <a:lnTo>
                  <a:pt x="0" y="823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52" name="Group 52"/>
          <p:cNvGrpSpPr/>
          <p:nvPr/>
        </p:nvGrpSpPr>
        <p:grpSpPr>
          <a:xfrm>
            <a:off x="8478836" y="-1023751"/>
            <a:ext cx="1637111" cy="3746315"/>
            <a:chOff x="0" y="0"/>
            <a:chExt cx="3274223" cy="7492630"/>
          </a:xfrm>
        </p:grpSpPr>
        <p:sp>
          <p:nvSpPr>
            <p:cNvPr id="53" name="AutoShape 53"/>
            <p:cNvSpPr/>
            <p:nvPr/>
          </p:nvSpPr>
          <p:spPr>
            <a:xfrm>
              <a:off x="1679953" y="0"/>
              <a:ext cx="0" cy="5289017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Freeform 54"/>
            <p:cNvSpPr/>
            <p:nvPr/>
          </p:nvSpPr>
          <p:spPr>
            <a:xfrm rot="-10800000">
              <a:off x="793169" y="5029769"/>
              <a:ext cx="1688179" cy="2462861"/>
            </a:xfrm>
            <a:custGeom>
              <a:avLst/>
              <a:gdLst/>
              <a:ahLst/>
              <a:cxnLst/>
              <a:rect l="l" t="t" r="r" b="b"/>
              <a:pathLst>
                <a:path w="1688179" h="2462861">
                  <a:moveTo>
                    <a:pt x="0" y="0"/>
                  </a:moveTo>
                  <a:lnTo>
                    <a:pt x="1688179" y="0"/>
                  </a:lnTo>
                  <a:lnTo>
                    <a:pt x="1688179" y="2462861"/>
                  </a:lnTo>
                  <a:lnTo>
                    <a:pt x="0" y="2462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>
              <a:off x="0" y="6100888"/>
              <a:ext cx="764706" cy="1098142"/>
            </a:xfrm>
            <a:custGeom>
              <a:avLst/>
              <a:gdLst/>
              <a:ahLst/>
              <a:cxnLst/>
              <a:rect l="l" t="t" r="r" b="b"/>
              <a:pathLst>
                <a:path w="764706" h="1098142">
                  <a:moveTo>
                    <a:pt x="0" y="0"/>
                  </a:moveTo>
                  <a:lnTo>
                    <a:pt x="764706" y="0"/>
                  </a:lnTo>
                  <a:lnTo>
                    <a:pt x="764706" y="1098142"/>
                  </a:lnTo>
                  <a:lnTo>
                    <a:pt x="0" y="1098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10800000">
              <a:off x="2509517" y="5996251"/>
              <a:ext cx="764706" cy="1098142"/>
            </a:xfrm>
            <a:custGeom>
              <a:avLst/>
              <a:gdLst/>
              <a:ahLst/>
              <a:cxnLst/>
              <a:rect l="l" t="t" r="r" b="b"/>
              <a:pathLst>
                <a:path w="764706" h="1098142">
                  <a:moveTo>
                    <a:pt x="0" y="0"/>
                  </a:moveTo>
                  <a:lnTo>
                    <a:pt x="764706" y="0"/>
                  </a:lnTo>
                  <a:lnTo>
                    <a:pt x="764706" y="1098142"/>
                  </a:lnTo>
                  <a:lnTo>
                    <a:pt x="0" y="1098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7" name="TextBox 57"/>
          <p:cNvSpPr txBox="1"/>
          <p:nvPr/>
        </p:nvSpPr>
        <p:spPr>
          <a:xfrm>
            <a:off x="7422301" y="3935924"/>
            <a:ext cx="3386169" cy="48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7"/>
              </a:lnSpc>
              <a:spcBef>
                <a:spcPct val="0"/>
              </a:spcBef>
            </a:pPr>
            <a:r>
              <a:rPr lang="en-US" sz="2933" spc="59" dirty="0">
                <a:solidFill>
                  <a:srgbClr val="000000"/>
                </a:solidFill>
                <a:latin typeface="Fredoka"/>
              </a:rPr>
              <a:t>wrap-up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7422301" y="3227266"/>
            <a:ext cx="3386169" cy="48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7"/>
              </a:lnSpc>
              <a:spcBef>
                <a:spcPct val="0"/>
              </a:spcBef>
            </a:pPr>
            <a:r>
              <a:rPr lang="en-US" sz="2933" spc="59" dirty="0">
                <a:solidFill>
                  <a:srgbClr val="000000"/>
                </a:solidFill>
                <a:latin typeface="Fredoka Bold"/>
              </a:rPr>
              <a:t>consolidation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4346312" cy="6858000"/>
            <a:chOff x="0" y="0"/>
            <a:chExt cx="2527300" cy="3987800"/>
          </a:xfrm>
        </p:grpSpPr>
        <p:sp>
          <p:nvSpPr>
            <p:cNvPr id="3" name="Freeform 3"/>
            <p:cNvSpPr/>
            <p:nvPr/>
          </p:nvSpPr>
          <p:spPr>
            <a:xfrm>
              <a:off x="0" y="114300"/>
              <a:ext cx="2527300" cy="3873500"/>
            </a:xfrm>
            <a:custGeom>
              <a:avLst/>
              <a:gdLst/>
              <a:ahLst/>
              <a:cxnLst/>
              <a:rect l="l" t="t" r="r" b="b"/>
              <a:pathLst>
                <a:path w="2527300" h="3873500">
                  <a:moveTo>
                    <a:pt x="0" y="0"/>
                  </a:moveTo>
                  <a:lnTo>
                    <a:pt x="2527300" y="0"/>
                  </a:lnTo>
                  <a:lnTo>
                    <a:pt x="2527300" y="3873500"/>
                  </a:lnTo>
                  <a:lnTo>
                    <a:pt x="0" y="3873500"/>
                  </a:lnTo>
                  <a:close/>
                </a:path>
              </a:pathLst>
            </a:custGeom>
            <a:blipFill>
              <a:blip r:embed="rId2"/>
              <a:stretch>
                <a:fillRect t="-9398" r="-117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527300" cy="130810"/>
            </a:xfrm>
            <a:custGeom>
              <a:avLst/>
              <a:gdLst/>
              <a:ahLst/>
              <a:cxnLst/>
              <a:rect l="l" t="t" r="r" b="b"/>
              <a:pathLst>
                <a:path w="2527300" h="130810">
                  <a:moveTo>
                    <a:pt x="2527300" y="130810"/>
                  </a:moveTo>
                  <a:lnTo>
                    <a:pt x="0" y="130810"/>
                  </a:lnTo>
                  <a:lnTo>
                    <a:pt x="0" y="20320"/>
                  </a:lnTo>
                  <a:cubicBezTo>
                    <a:pt x="0" y="8890"/>
                    <a:pt x="8890" y="0"/>
                    <a:pt x="20320" y="0"/>
                  </a:cubicBezTo>
                  <a:lnTo>
                    <a:pt x="2505710" y="0"/>
                  </a:lnTo>
                  <a:cubicBezTo>
                    <a:pt x="2517140" y="0"/>
                    <a:pt x="2526030" y="8890"/>
                    <a:pt x="2526030" y="20320"/>
                  </a:cubicBezTo>
                  <a:lnTo>
                    <a:pt x="2526030" y="130810"/>
                  </a:lnTo>
                  <a:close/>
                </a:path>
              </a:pathLst>
            </a:custGeom>
            <a:blipFill>
              <a:blip r:embed="rId3"/>
              <a:stretch>
                <a:fillRect l="-496" r="-49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134708" y="1699107"/>
            <a:ext cx="6951784" cy="1407507"/>
            <a:chOff x="-415821" y="-314421"/>
            <a:chExt cx="5491171" cy="116704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-415821" y="-314421"/>
              <a:ext cx="5491171" cy="1167043"/>
            </a:xfrm>
            <a:custGeom>
              <a:avLst/>
              <a:gdLst/>
              <a:ahLst/>
              <a:cxnLst/>
              <a:rect l="l" t="t" r="r" b="b"/>
              <a:pathLst>
                <a:path w="4550759" h="505460">
                  <a:moveTo>
                    <a:pt x="252730" y="0"/>
                  </a:moveTo>
                  <a:lnTo>
                    <a:pt x="4298030" y="0"/>
                  </a:lnTo>
                  <a:cubicBezTo>
                    <a:pt x="4437730" y="0"/>
                    <a:pt x="4550759" y="113030"/>
                    <a:pt x="4550759" y="252730"/>
                  </a:cubicBezTo>
                  <a:cubicBezTo>
                    <a:pt x="4550759" y="392430"/>
                    <a:pt x="4437730" y="505460"/>
                    <a:pt x="4298030" y="505460"/>
                  </a:cubicBezTo>
                  <a:lnTo>
                    <a:pt x="252730" y="505460"/>
                  </a:lnTo>
                  <a:cubicBezTo>
                    <a:pt x="113030" y="505460"/>
                    <a:pt x="0" y="392430"/>
                    <a:pt x="0" y="252730"/>
                  </a:cubicBezTo>
                  <a:cubicBezTo>
                    <a:pt x="0" y="113030"/>
                    <a:pt x="113030" y="0"/>
                    <a:pt x="25273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US" sz="2800" spc="50" dirty="0">
                  <a:solidFill>
                    <a:srgbClr val="191919"/>
                  </a:solidFill>
                  <a:latin typeface="IBM Plex Sans Bold"/>
                </a:rPr>
                <a:t>Read Ben’s essay (p. 98) again and underline the problems and solutions</a:t>
              </a:r>
            </a:p>
            <a:p>
              <a:endParaRPr lang="en-US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404338" y="989302"/>
            <a:ext cx="6101863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334" b="1" dirty="0">
                <a:solidFill>
                  <a:srgbClr val="191919"/>
                </a:solidFill>
                <a:latin typeface="IBM Plex Mono"/>
              </a:rPr>
              <a:t>WRITING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423479" y="3189489"/>
            <a:ext cx="6246845" cy="2743200"/>
            <a:chOff x="0" y="0"/>
            <a:chExt cx="3155726" cy="13857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55726" cy="1385786"/>
            </a:xfrm>
            <a:custGeom>
              <a:avLst/>
              <a:gdLst/>
              <a:ahLst/>
              <a:cxnLst/>
              <a:rect l="l" t="t" r="r" b="b"/>
              <a:pathLst>
                <a:path w="3155726" h="1385786">
                  <a:moveTo>
                    <a:pt x="3031266" y="1385786"/>
                  </a:moveTo>
                  <a:lnTo>
                    <a:pt x="124460" y="1385786"/>
                  </a:lnTo>
                  <a:cubicBezTo>
                    <a:pt x="55880" y="1385786"/>
                    <a:pt x="0" y="1329906"/>
                    <a:pt x="0" y="126132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31266" y="0"/>
                  </a:lnTo>
                  <a:cubicBezTo>
                    <a:pt x="3099846" y="0"/>
                    <a:pt x="3155726" y="55880"/>
                    <a:pt x="3155726" y="124460"/>
                  </a:cubicBezTo>
                  <a:lnTo>
                    <a:pt x="3155726" y="1261326"/>
                  </a:lnTo>
                  <a:cubicBezTo>
                    <a:pt x="3155726" y="1329906"/>
                    <a:pt x="3099846" y="1385786"/>
                    <a:pt x="3031266" y="1385786"/>
                  </a:cubicBezTo>
                  <a:close/>
                </a:path>
              </a:pathLst>
            </a:custGeom>
            <a:solidFill>
              <a:srgbClr val="C3ED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027498" y="3727454"/>
            <a:ext cx="4698838" cy="1518707"/>
            <a:chOff x="-23446" y="-57151"/>
            <a:chExt cx="9397675" cy="303741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57151"/>
              <a:ext cx="9374229" cy="747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3200" spc="50" dirty="0">
                  <a:solidFill>
                    <a:srgbClr val="191919"/>
                  </a:solidFill>
                  <a:latin typeface="IBM Plex Sans Bold"/>
                </a:rPr>
                <a:t>Ben’s Dream Jobs: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23446" y="1201827"/>
              <a:ext cx="9374229" cy="1778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400" spc="41" dirty="0">
                  <a:solidFill>
                    <a:srgbClr val="191919"/>
                  </a:solidFill>
                  <a:latin typeface="IBM Plex Sans"/>
                </a:rPr>
                <a:t>The needs:______</a:t>
              </a:r>
            </a:p>
            <a:p>
              <a:pPr>
                <a:lnSpc>
                  <a:spcPts val="2333"/>
                </a:lnSpc>
              </a:pPr>
              <a:endParaRPr lang="en-US" sz="2400" spc="41" dirty="0">
                <a:solidFill>
                  <a:srgbClr val="191919"/>
                </a:solidFill>
                <a:latin typeface="IBM Plex Sans"/>
              </a:endParaRPr>
            </a:p>
            <a:p>
              <a:pPr>
                <a:lnSpc>
                  <a:spcPts val="2333"/>
                </a:lnSpc>
              </a:pPr>
              <a:r>
                <a:rPr lang="en-US" sz="2400" spc="41" dirty="0">
                  <a:solidFill>
                    <a:srgbClr val="191919"/>
                  </a:solidFill>
                  <a:latin typeface="IBM Plex Sans"/>
                </a:rPr>
                <a:t>Solutions</a:t>
              </a:r>
              <a:r>
                <a:rPr lang="en-US" sz="1400" spc="41" dirty="0">
                  <a:solidFill>
                    <a:srgbClr val="191919"/>
                  </a:solidFill>
                  <a:latin typeface="IBM Plex Sans"/>
                </a:rPr>
                <a:t>: </a:t>
              </a:r>
              <a:r>
                <a:rPr lang="en-US" sz="1400" b="1" spc="41" dirty="0">
                  <a:solidFill>
                    <a:srgbClr val="191919"/>
                  </a:solidFill>
                  <a:latin typeface="IBM Plex Sans"/>
                </a:rPr>
                <a:t>__________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1B7202-61D2-E475-BDC1-E4EF8A90B08B}"/>
              </a:ext>
            </a:extLst>
          </p:cNvPr>
          <p:cNvSpPr txBox="1"/>
          <p:nvPr/>
        </p:nvSpPr>
        <p:spPr>
          <a:xfrm>
            <a:off x="158105" y="0"/>
            <a:ext cx="11696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b="1" dirty="0">
                <a:solidFill>
                  <a:srgbClr val="0070C0"/>
                </a:solidFill>
              </a:rPr>
              <a:t>Read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b="1" dirty="0">
                <a:solidFill>
                  <a:srgbClr val="0070C0"/>
                </a:solidFill>
              </a:rPr>
              <a:t>Ben's essay again and underline the needs and solutions.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57BFAE-7503-0166-B558-CE0D619F5DF8}"/>
              </a:ext>
            </a:extLst>
          </p:cNvPr>
          <p:cNvSpPr txBox="1"/>
          <p:nvPr/>
        </p:nvSpPr>
        <p:spPr>
          <a:xfrm>
            <a:off x="348975" y="525470"/>
            <a:ext cx="11496583" cy="60016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I have always wanted to be an animator. I have researched it and known how to do it. However, I don't think many teenagers know how to get their dream jobs. Let me tell you about mine and how I am going to get it. I hope this will help other people to get their own dream jobs.</a:t>
            </a:r>
          </a:p>
          <a:p>
            <a:r>
              <a:rPr lang="en-US" sz="2400" dirty="0"/>
              <a:t>The first thing I need is a university degree in computer animation. This degree tells people I know how to use animation programs. It will teach me how to use the software to create amazing pictures. All animators need this. Another thing I need is to have great communicative skills because I will have to be able to take feedback well. Finally, I need to get work experience working for different companies to know more about the industry.</a:t>
            </a:r>
          </a:p>
          <a:p>
            <a:endParaRPr lang="en-US" sz="2400" dirty="0"/>
          </a:p>
          <a:p>
            <a:r>
              <a:rPr lang="en-US" sz="2400" dirty="0"/>
              <a:t>I have decided to study animation at the School of Visual Arts in New York to get my degree. I am going to ask my friends for feedback on my drawings and discuss changes with them to improve my communication skills. I am going to find work experience over the holidays while I am at university to get experience.</a:t>
            </a:r>
          </a:p>
          <a:p>
            <a:r>
              <a:rPr lang="en-US" sz="2400" dirty="0"/>
              <a:t>These are the three most important things I think I need to do to get my dream job. Hopefully, after reading this, you can start to plan for your dream job.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41FC08C-0E37-2ED7-1DFF-556A6944E491}"/>
              </a:ext>
            </a:extLst>
          </p:cNvPr>
          <p:cNvCxnSpPr>
            <a:cxnSpLocks/>
          </p:cNvCxnSpPr>
          <p:nvPr/>
        </p:nvCxnSpPr>
        <p:spPr>
          <a:xfrm>
            <a:off x="2668975" y="4578512"/>
            <a:ext cx="689923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3BE8056-9303-E685-414E-534759777082}"/>
              </a:ext>
            </a:extLst>
          </p:cNvPr>
          <p:cNvCxnSpPr>
            <a:cxnSpLocks/>
          </p:cNvCxnSpPr>
          <p:nvPr/>
        </p:nvCxnSpPr>
        <p:spPr>
          <a:xfrm>
            <a:off x="484719" y="2397457"/>
            <a:ext cx="27683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B50651B-A9C3-7B11-90EA-EF86620C2127}"/>
              </a:ext>
            </a:extLst>
          </p:cNvPr>
          <p:cNvCxnSpPr>
            <a:cxnSpLocks/>
          </p:cNvCxnSpPr>
          <p:nvPr/>
        </p:nvCxnSpPr>
        <p:spPr>
          <a:xfrm>
            <a:off x="5654100" y="3126906"/>
            <a:ext cx="27683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FEB8B69-CE4A-EFCD-C8FC-13B61304C2C3}"/>
              </a:ext>
            </a:extLst>
          </p:cNvPr>
          <p:cNvCxnSpPr>
            <a:cxnSpLocks/>
          </p:cNvCxnSpPr>
          <p:nvPr/>
        </p:nvCxnSpPr>
        <p:spPr>
          <a:xfrm>
            <a:off x="9523665" y="3470938"/>
            <a:ext cx="19590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2F453E9-26B5-6A49-E04C-A2376902E32F}"/>
              </a:ext>
            </a:extLst>
          </p:cNvPr>
          <p:cNvSpPr/>
          <p:nvPr/>
        </p:nvSpPr>
        <p:spPr>
          <a:xfrm>
            <a:off x="3789575" y="550507"/>
            <a:ext cx="1602557" cy="42612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02832A0-AACA-A464-C54B-C39AA5011876}"/>
              </a:ext>
            </a:extLst>
          </p:cNvPr>
          <p:cNvSpPr/>
          <p:nvPr/>
        </p:nvSpPr>
        <p:spPr>
          <a:xfrm>
            <a:off x="3506772" y="2007909"/>
            <a:ext cx="2168165" cy="3770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131F8E9-83A6-A542-770E-3EDD81A1DDA1}"/>
              </a:ext>
            </a:extLst>
          </p:cNvPr>
          <p:cNvSpPr/>
          <p:nvPr/>
        </p:nvSpPr>
        <p:spPr>
          <a:xfrm>
            <a:off x="416351" y="3186260"/>
            <a:ext cx="2600226" cy="31265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3304C61-3A39-6800-42E7-C3D69851BA20}"/>
              </a:ext>
            </a:extLst>
          </p:cNvPr>
          <p:cNvSpPr/>
          <p:nvPr/>
        </p:nvSpPr>
        <p:spPr>
          <a:xfrm>
            <a:off x="868838" y="3535052"/>
            <a:ext cx="2100605" cy="34879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CD2CEA9-44E4-79BF-9361-8E110A08B187}"/>
              </a:ext>
            </a:extLst>
          </p:cNvPr>
          <p:cNvCxnSpPr>
            <a:cxnSpLocks/>
          </p:cNvCxnSpPr>
          <p:nvPr/>
        </p:nvCxnSpPr>
        <p:spPr>
          <a:xfrm>
            <a:off x="3255008" y="4957155"/>
            <a:ext cx="777435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135F138-313E-EAA6-1BBB-41A08F321D3E}"/>
              </a:ext>
            </a:extLst>
          </p:cNvPr>
          <p:cNvCxnSpPr>
            <a:cxnSpLocks/>
          </p:cNvCxnSpPr>
          <p:nvPr/>
        </p:nvCxnSpPr>
        <p:spPr>
          <a:xfrm>
            <a:off x="7459362" y="5343654"/>
            <a:ext cx="353229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C85F523F-59AC-23B5-449E-BC43960D15E4}"/>
              </a:ext>
            </a:extLst>
          </p:cNvPr>
          <p:cNvCxnSpPr>
            <a:cxnSpLocks/>
          </p:cNvCxnSpPr>
          <p:nvPr/>
        </p:nvCxnSpPr>
        <p:spPr>
          <a:xfrm>
            <a:off x="474101" y="5673591"/>
            <a:ext cx="382452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B3635D0-87B6-2BF9-D305-AC4E3959B1AD}"/>
              </a:ext>
            </a:extLst>
          </p:cNvPr>
          <p:cNvSpPr/>
          <p:nvPr/>
        </p:nvSpPr>
        <p:spPr>
          <a:xfrm>
            <a:off x="1140643" y="4930218"/>
            <a:ext cx="329938" cy="38649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05171FA-39F4-D75A-D0F7-4F582D4D5C2F}"/>
              </a:ext>
            </a:extLst>
          </p:cNvPr>
          <p:cNvSpPr/>
          <p:nvPr/>
        </p:nvSpPr>
        <p:spPr>
          <a:xfrm>
            <a:off x="4422742" y="5346569"/>
            <a:ext cx="329938" cy="38649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2E2B797D-CE19-11DE-D171-56136995BEBE}"/>
              </a:ext>
            </a:extLst>
          </p:cNvPr>
          <p:cNvSpPr/>
          <p:nvPr/>
        </p:nvSpPr>
        <p:spPr>
          <a:xfrm>
            <a:off x="9587059" y="4185500"/>
            <a:ext cx="329938" cy="38649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  <p:bldP spid="7" grpId="0" animBg="1"/>
      <p:bldP spid="11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35CD12EC-84D5-1836-7D34-5F2293A4D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261005"/>
              </p:ext>
            </p:extLst>
          </p:nvPr>
        </p:nvGraphicFramePr>
        <p:xfrm>
          <a:off x="164123" y="735293"/>
          <a:ext cx="11816862" cy="6323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8916">
                  <a:extLst>
                    <a:ext uri="{9D8B030D-6E8A-4147-A177-3AD203B41FA5}">
                      <a16:colId xmlns:a16="http://schemas.microsoft.com/office/drawing/2014/main" xmlns="" val="4159097395"/>
                    </a:ext>
                  </a:extLst>
                </a:gridCol>
                <a:gridCol w="7027946">
                  <a:extLst>
                    <a:ext uri="{9D8B030D-6E8A-4147-A177-3AD203B41FA5}">
                      <a16:colId xmlns:a16="http://schemas.microsoft.com/office/drawing/2014/main" xmlns="" val="3052204850"/>
                    </a:ext>
                  </a:extLst>
                </a:gridCol>
              </a:tblGrid>
              <a:tr h="870934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/>
                        <a:t>		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                            Dream job -  an animator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      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554131"/>
                  </a:ext>
                </a:extLst>
              </a:tr>
              <a:tr h="48385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                      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2014484"/>
                  </a:ext>
                </a:extLst>
              </a:tr>
              <a:tr h="483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Body 1: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dirty="0"/>
                        <a:t>Body 2: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8345870"/>
                  </a:ext>
                </a:extLst>
              </a:tr>
              <a:tr h="8709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0000"/>
                          </a:solidFill>
                        </a:rPr>
                        <a:t>Need 1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: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 university degree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0000"/>
                          </a:solidFill>
                        </a:rPr>
                        <a:t>Solution 1 (where)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: study 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animation at the School of Visual Arts in New York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0572156"/>
                  </a:ext>
                </a:extLst>
              </a:tr>
              <a:tr h="8709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0000"/>
                          </a:solidFill>
                        </a:rPr>
                        <a:t>Need 2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:  communicative skills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0000"/>
                          </a:solidFill>
                        </a:rPr>
                        <a:t>Solution 2 (How):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ask my friends for feedback on my drawings and discuss changes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757444"/>
                  </a:ext>
                </a:extLst>
              </a:tr>
              <a:tr h="8709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0000"/>
                          </a:solidFill>
                        </a:rPr>
                        <a:t>Need 3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: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work experience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0000"/>
                          </a:solidFill>
                        </a:rPr>
                        <a:t>Solution 3 (How)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: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find work experience over the holidays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7514363"/>
                  </a:ext>
                </a:extLst>
              </a:tr>
              <a:tr h="143680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                                     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Ex: These are the three most important things I think I need to do to get my dream job. Hopefully, after reading this, you can start to plan for your dream job.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1421218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381288D-C09B-B5AD-D66C-A25399C622D9}"/>
              </a:ext>
            </a:extLst>
          </p:cNvPr>
          <p:cNvSpPr/>
          <p:nvPr/>
        </p:nvSpPr>
        <p:spPr>
          <a:xfrm>
            <a:off x="138139" y="747256"/>
            <a:ext cx="2498103" cy="3205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Introduction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A460BAC-7B15-D464-0B0C-754899B19A8C}"/>
              </a:ext>
            </a:extLst>
          </p:cNvPr>
          <p:cNvSpPr/>
          <p:nvPr/>
        </p:nvSpPr>
        <p:spPr>
          <a:xfrm>
            <a:off x="219477" y="1634947"/>
            <a:ext cx="1553850" cy="3205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2. Body: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58714F3-5C45-7804-F908-78D6985C3317}"/>
              </a:ext>
            </a:extLst>
          </p:cNvPr>
          <p:cNvSpPr/>
          <p:nvPr/>
        </p:nvSpPr>
        <p:spPr>
          <a:xfrm>
            <a:off x="157840" y="5015422"/>
            <a:ext cx="2334703" cy="3205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3. Conclusion: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8B3C3C-1D26-29DA-D7F5-A733883BE5D9}"/>
              </a:ext>
            </a:extLst>
          </p:cNvPr>
          <p:cNvSpPr txBox="1"/>
          <p:nvPr/>
        </p:nvSpPr>
        <p:spPr>
          <a:xfrm>
            <a:off x="1376313" y="1168924"/>
            <a:ext cx="6645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en-US" sz="2400" b="0" dirty="0">
                <a:solidFill>
                  <a:srgbClr val="FF0000"/>
                </a:solidFill>
              </a:rPr>
              <a:t>Introduce the topic and problem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5DA144-566B-6D23-F51D-312DD1D5B863}"/>
              </a:ext>
            </a:extLst>
          </p:cNvPr>
          <p:cNvSpPr txBox="1"/>
          <p:nvPr/>
        </p:nvSpPr>
        <p:spPr>
          <a:xfrm>
            <a:off x="2630078" y="1602557"/>
            <a:ext cx="592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paragraphs about problems and solutions.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B5AE9B-2390-D55C-FF49-043E1D8659E4}"/>
              </a:ext>
            </a:extLst>
          </p:cNvPr>
          <p:cNvSpPr txBox="1"/>
          <p:nvPr/>
        </p:nvSpPr>
        <p:spPr>
          <a:xfrm>
            <a:off x="1255214" y="5237315"/>
            <a:ext cx="8191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summarize the information &amp; make an action statement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Freeform 23">
            <a:extLst>
              <a:ext uri="{FF2B5EF4-FFF2-40B4-BE49-F238E27FC236}">
                <a16:creationId xmlns:a16="http://schemas.microsoft.com/office/drawing/2014/main" xmlns="" id="{E2A3586A-088F-F763-04AE-8E82FAD32774}"/>
              </a:ext>
            </a:extLst>
          </p:cNvPr>
          <p:cNvSpPr/>
          <p:nvPr/>
        </p:nvSpPr>
        <p:spPr>
          <a:xfrm>
            <a:off x="4375295" y="105508"/>
            <a:ext cx="2850894" cy="597876"/>
          </a:xfrm>
          <a:custGeom>
            <a:avLst/>
            <a:gdLst/>
            <a:ahLst/>
            <a:cxnLst/>
            <a:rect l="l" t="t" r="r" b="b"/>
            <a:pathLst>
              <a:path w="1126279" h="372533">
                <a:moveTo>
                  <a:pt x="92331" y="0"/>
                </a:moveTo>
                <a:lnTo>
                  <a:pt x="1033948" y="0"/>
                </a:lnTo>
                <a:cubicBezTo>
                  <a:pt x="1084941" y="0"/>
                  <a:pt x="1126279" y="41338"/>
                  <a:pt x="1126279" y="92331"/>
                </a:cubicBezTo>
                <a:lnTo>
                  <a:pt x="1126279" y="280202"/>
                </a:lnTo>
                <a:cubicBezTo>
                  <a:pt x="1126279" y="331195"/>
                  <a:pt x="1084941" y="372533"/>
                  <a:pt x="1033948" y="372533"/>
                </a:cubicBezTo>
                <a:lnTo>
                  <a:pt x="92331" y="372533"/>
                </a:lnTo>
                <a:cubicBezTo>
                  <a:pt x="41338" y="372533"/>
                  <a:pt x="0" y="331195"/>
                  <a:pt x="0" y="280202"/>
                </a:cubicBezTo>
                <a:lnTo>
                  <a:pt x="0" y="92331"/>
                </a:lnTo>
                <a:cubicBezTo>
                  <a:pt x="0" y="41338"/>
                  <a:pt x="41338" y="0"/>
                  <a:pt x="92331" y="0"/>
                </a:cubicBezTo>
                <a:close/>
              </a:path>
            </a:pathLst>
          </a:custGeom>
          <a:solidFill>
            <a:srgbClr val="EFC548"/>
          </a:solid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69BB53-43BE-F646-A8B8-939AD4230EF1}"/>
              </a:ext>
            </a:extLst>
          </p:cNvPr>
          <p:cNvSpPr txBox="1"/>
          <p:nvPr/>
        </p:nvSpPr>
        <p:spPr>
          <a:xfrm>
            <a:off x="2743200" y="198535"/>
            <a:ext cx="609600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800" spc="56" dirty="0">
                <a:solidFill>
                  <a:srgbClr val="000000"/>
                </a:solidFill>
                <a:latin typeface="IBM Plex Sans Bold"/>
              </a:rPr>
              <a:t>OUTLINE</a:t>
            </a:r>
            <a:endParaRPr lang="en-US" sz="3200" spc="56" dirty="0">
              <a:solidFill>
                <a:srgbClr val="000000"/>
              </a:solidFill>
              <a:latin typeface="IBM Plex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981395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C57870F-078D-FA4C-BB98-E9790E455309}"/>
              </a:ext>
            </a:extLst>
          </p:cNvPr>
          <p:cNvSpPr/>
          <p:nvPr/>
        </p:nvSpPr>
        <p:spPr>
          <a:xfrm>
            <a:off x="96716" y="503853"/>
            <a:ext cx="1441938" cy="536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Task 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2DECC54-893D-97D3-11A4-6FF36C6BD5C2}"/>
              </a:ext>
            </a:extLst>
          </p:cNvPr>
          <p:cNvSpPr txBox="1"/>
          <p:nvPr/>
        </p:nvSpPr>
        <p:spPr>
          <a:xfrm>
            <a:off x="1735584" y="503853"/>
            <a:ext cx="10222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Read about writing a block structure problem and solution essay.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CD6A48-307F-E015-FEFD-9AC28488B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59" y="1198731"/>
            <a:ext cx="11406432" cy="466627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A585739-058D-103F-3F31-DB762F018875}"/>
              </a:ext>
            </a:extLst>
          </p:cNvPr>
          <p:cNvCxnSpPr/>
          <p:nvPr/>
        </p:nvCxnSpPr>
        <p:spPr>
          <a:xfrm>
            <a:off x="942680" y="2573518"/>
            <a:ext cx="17816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D183F81-78E6-848B-F2BA-C8C445F03883}"/>
              </a:ext>
            </a:extLst>
          </p:cNvPr>
          <p:cNvCxnSpPr/>
          <p:nvPr/>
        </p:nvCxnSpPr>
        <p:spPr>
          <a:xfrm>
            <a:off x="1519286" y="3480063"/>
            <a:ext cx="17816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AA463E6-BE05-39AF-2C81-5990A69A69E9}"/>
              </a:ext>
            </a:extLst>
          </p:cNvPr>
          <p:cNvCxnSpPr/>
          <p:nvPr/>
        </p:nvCxnSpPr>
        <p:spPr>
          <a:xfrm>
            <a:off x="906544" y="5261728"/>
            <a:ext cx="17816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CA5242-E2E7-5F22-5058-BF67AC06A88C}"/>
              </a:ext>
            </a:extLst>
          </p:cNvPr>
          <p:cNvSpPr/>
          <p:nvPr/>
        </p:nvSpPr>
        <p:spPr>
          <a:xfrm>
            <a:off x="1206631" y="3789575"/>
            <a:ext cx="6202837" cy="121605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A6B82A7-B717-CAB4-DAC4-80E7A5E17C61}"/>
              </a:ext>
            </a:extLst>
          </p:cNvPr>
          <p:cNvCxnSpPr>
            <a:cxnSpLocks/>
          </p:cNvCxnSpPr>
          <p:nvPr/>
        </p:nvCxnSpPr>
        <p:spPr>
          <a:xfrm>
            <a:off x="4196499" y="2593943"/>
            <a:ext cx="413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2BD0F05-C63A-C75D-1D00-2FBB7483F1EB}"/>
              </a:ext>
            </a:extLst>
          </p:cNvPr>
          <p:cNvCxnSpPr>
            <a:cxnSpLocks/>
          </p:cNvCxnSpPr>
          <p:nvPr/>
        </p:nvCxnSpPr>
        <p:spPr>
          <a:xfrm>
            <a:off x="5073192" y="2584516"/>
            <a:ext cx="7148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05F6E04-6E10-F8D0-8E50-DCC21606759B}"/>
              </a:ext>
            </a:extLst>
          </p:cNvPr>
          <p:cNvCxnSpPr>
            <a:cxnSpLocks/>
          </p:cNvCxnSpPr>
          <p:nvPr/>
        </p:nvCxnSpPr>
        <p:spPr>
          <a:xfrm>
            <a:off x="8902046" y="3509914"/>
            <a:ext cx="958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0B6D6BE-73C9-397A-9514-DA1354EC421C}"/>
              </a:ext>
            </a:extLst>
          </p:cNvPr>
          <p:cNvCxnSpPr>
            <a:cxnSpLocks/>
          </p:cNvCxnSpPr>
          <p:nvPr/>
        </p:nvCxnSpPr>
        <p:spPr>
          <a:xfrm>
            <a:off x="3491060" y="3745584"/>
            <a:ext cx="798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292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723</TotalTime>
  <Words>1333</Words>
  <Application>Microsoft Office PowerPoint</Application>
  <PresentationFormat>Custom</PresentationFormat>
  <Paragraphs>142</Paragraphs>
  <Slides>27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Aspect</vt:lpstr>
      <vt:lpstr>Sở Giáo Dục và Đào Tạo Bình Định Trường THPT Xuân Diệu    Giáo viên: Võ Mỹ Thư Lớp : 11A10 Môn: Tiếng 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Vo</dc:creator>
  <cp:lastModifiedBy>Admin</cp:lastModifiedBy>
  <cp:revision>6</cp:revision>
  <dcterms:created xsi:type="dcterms:W3CDTF">2024-04-16T03:39:33Z</dcterms:created>
  <dcterms:modified xsi:type="dcterms:W3CDTF">2024-11-02T15:13:00Z</dcterms:modified>
</cp:coreProperties>
</file>