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27"/>
  </p:notesMasterIdLst>
  <p:sldIdLst>
    <p:sldId id="351" r:id="rId2"/>
    <p:sldId id="327" r:id="rId3"/>
    <p:sldId id="352" r:id="rId4"/>
    <p:sldId id="349" r:id="rId5"/>
    <p:sldId id="341" r:id="rId6"/>
    <p:sldId id="353" r:id="rId7"/>
    <p:sldId id="329" r:id="rId8"/>
    <p:sldId id="331" r:id="rId9"/>
    <p:sldId id="307" r:id="rId10"/>
    <p:sldId id="308" r:id="rId11"/>
    <p:sldId id="343" r:id="rId12"/>
    <p:sldId id="344" r:id="rId13"/>
    <p:sldId id="346" r:id="rId14"/>
    <p:sldId id="347" r:id="rId15"/>
    <p:sldId id="354" r:id="rId16"/>
    <p:sldId id="348" r:id="rId17"/>
    <p:sldId id="336" r:id="rId18"/>
    <p:sldId id="322" r:id="rId19"/>
    <p:sldId id="350" r:id="rId20"/>
    <p:sldId id="300" r:id="rId21"/>
    <p:sldId id="358" r:id="rId22"/>
    <p:sldId id="359" r:id="rId23"/>
    <p:sldId id="355" r:id="rId24"/>
    <p:sldId id="356" r:id="rId25"/>
    <p:sldId id="357" r:id="rId26"/>
  </p:sldIdLst>
  <p:sldSz cx="9144000" cy="5143500" type="screen16x9"/>
  <p:notesSz cx="6858000" cy="9144000"/>
  <p:embeddedFontLst>
    <p:embeddedFont>
      <p:font typeface="Dosis" panose="020B0604020202020204" charset="0"/>
      <p:regular r:id="rId28"/>
      <p:bold r:id="rId29"/>
    </p:embeddedFont>
    <p:embeddedFont>
      <p:font typeface="Cambria Math" panose="02040503050406030204" pitchFamily="18" charset="0"/>
      <p:regular r:id="rId30"/>
    </p:embeddedFont>
    <p:embeddedFont>
      <p:font typeface="Sniglet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FF66"/>
    <a:srgbClr val="FFFF99"/>
    <a:srgbClr val="660033"/>
    <a:srgbClr val="005A9E"/>
    <a:srgbClr val="0067B4"/>
    <a:srgbClr val="008FFA"/>
    <a:srgbClr val="0066CC"/>
    <a:srgbClr val="1C4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05E0FE-D782-4A1A-986F-B7B9CD512967}">
  <a:tblStyle styleId="{BE05E0FE-D782-4A1A-986F-B7B9CD51296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6" autoAdjust="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75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57578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33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399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747925" y="1302836"/>
            <a:ext cx="6140399" cy="361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5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91" name="Shape 291"/>
          <p:cNvGrpSpPr/>
          <p:nvPr/>
        </p:nvGrpSpPr>
        <p:grpSpPr>
          <a:xfrm>
            <a:off x="7442902" y="-91153"/>
            <a:ext cx="1796289" cy="5330574"/>
            <a:chOff x="6023725" y="842300"/>
            <a:chExt cx="1358150" cy="4030375"/>
          </a:xfrm>
        </p:grpSpPr>
        <p:sp>
          <p:nvSpPr>
            <p:cNvPr id="292" name="Shape 292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1" name="Shape 321"/>
          <p:cNvCxnSpPr/>
          <p:nvPr/>
        </p:nvCxnSpPr>
        <p:spPr>
          <a:xfrm>
            <a:off x="850475" y="1031425"/>
            <a:ext cx="6037799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7302880" y="-294361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-35374" y="3366962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8817947" y="3439660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8360954" y="450691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-77078" y="1488018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8052577" y="413232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7430898" y="4873170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8963978" y="1338718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Shape 483"/>
          <p:cNvSpPr/>
          <p:nvPr/>
        </p:nvSpPr>
        <p:spPr>
          <a:xfrm rot="-2426120">
            <a:off x="7110131" y="4877011"/>
            <a:ext cx="279909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8797587" y="3078732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346877" y="6086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645010" y="355961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-7" y="101336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Shape 491"/>
          <p:cNvSpPr/>
          <p:nvPr/>
        </p:nvSpPr>
        <p:spPr>
          <a:xfrm>
            <a:off x="8699356" y="17911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258966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-243127" y="5420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-38626" y="579045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955989" y="-57166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1333293" y="4678454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1525678" y="4911343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Shape 505"/>
          <p:cNvSpPr/>
          <p:nvPr/>
        </p:nvSpPr>
        <p:spPr>
          <a:xfrm rot="1920548">
            <a:off x="8225550" y="6252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346867" y="4064142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Shape 507"/>
          <p:cNvSpPr/>
          <p:nvPr/>
        </p:nvSpPr>
        <p:spPr>
          <a:xfrm rot="-5400000">
            <a:off x="7996280" y="3169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Shape 508"/>
          <p:cNvSpPr/>
          <p:nvPr/>
        </p:nvSpPr>
        <p:spPr>
          <a:xfrm>
            <a:off x="8801760" y="790270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Shape 509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8699345" y="1151406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-6" y="-23"/>
            <a:ext cx="9143797" cy="5143377"/>
            <a:chOff x="239950" y="872550"/>
            <a:chExt cx="7042900" cy="3961625"/>
          </a:xfrm>
        </p:grpSpPr>
        <p:sp>
          <p:nvSpPr>
            <p:cNvPr id="7" name="Shape 7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0" t="0" r="0" b="0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0" t="0" r="0" b="0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3D4965"/>
              </a:buClr>
              <a:buSzPct val="1000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480"/>
              </a:spcBef>
              <a:buClr>
                <a:srgbClr val="3D4965"/>
              </a:buClr>
              <a:buSzPct val="100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480"/>
              </a:spcBef>
              <a:buClr>
                <a:srgbClr val="3D4965"/>
              </a:buClr>
              <a:buSzPct val="100000"/>
              <a:buFont typeface="Dosis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1349DFD-924C-8C48-C925-E38B5C4DA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6282" y="-1996281"/>
            <a:ext cx="5151437" cy="9144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Freeform 6"/>
          <p:cNvSpPr/>
          <p:nvPr/>
        </p:nvSpPr>
        <p:spPr>
          <a:xfrm>
            <a:off x="3955050" y="4343369"/>
            <a:ext cx="9526" cy="9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414" h="13074" extrusionOk="0">
                <a:moveTo>
                  <a:pt x="13414" y="13074"/>
                </a:moveTo>
                <a:cubicBezTo>
                  <a:pt x="-8186" y="-8526"/>
                  <a:pt x="-331" y="368"/>
                  <a:pt x="13414" y="13074"/>
                </a:cubicBezTo>
                <a:close/>
              </a:path>
            </a:pathLst>
          </a:custGeom>
          <a:solidFill>
            <a:srgbClr val="C7E0C7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115" name="Freeform 9"/>
          <p:cNvSpPr/>
          <p:nvPr/>
        </p:nvSpPr>
        <p:spPr>
          <a:xfrm>
            <a:off x="3977311" y="4115991"/>
            <a:ext cx="10094" cy="14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4" h="20595" extrusionOk="0">
                <a:moveTo>
                  <a:pt x="14584" y="3240"/>
                </a:moveTo>
                <a:cubicBezTo>
                  <a:pt x="5944" y="10800"/>
                  <a:pt x="-1256" y="21600"/>
                  <a:pt x="184" y="20520"/>
                </a:cubicBezTo>
                <a:cubicBezTo>
                  <a:pt x="7384" y="14040"/>
                  <a:pt x="13144" y="6480"/>
                  <a:pt x="20344" y="0"/>
                </a:cubicBezTo>
                <a:cubicBezTo>
                  <a:pt x="18904" y="1080"/>
                  <a:pt x="17464" y="2160"/>
                  <a:pt x="14584" y="3240"/>
                </a:cubicBezTo>
                <a:close/>
              </a:path>
            </a:pathLst>
          </a:custGeom>
          <a:solidFill>
            <a:srgbClr val="AED6AE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116" name="Freeform 10"/>
          <p:cNvSpPr/>
          <p:nvPr/>
        </p:nvSpPr>
        <p:spPr>
          <a:xfrm>
            <a:off x="3933825" y="4233864"/>
            <a:ext cx="9526" cy="19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5400" y="14123"/>
                  <a:pt x="21600" y="0"/>
                  <a:pt x="21600" y="0"/>
                </a:cubicBezTo>
                <a:cubicBezTo>
                  <a:pt x="5400" y="5815"/>
                  <a:pt x="0" y="13292"/>
                  <a:pt x="0" y="21600"/>
                </a:cubicBezTo>
                <a:close/>
              </a:path>
            </a:pathLst>
          </a:custGeom>
          <a:solidFill>
            <a:srgbClr val="AED6AE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117" name="Freeform 11"/>
          <p:cNvSpPr/>
          <p:nvPr/>
        </p:nvSpPr>
        <p:spPr>
          <a:xfrm>
            <a:off x="3959424" y="4146947"/>
            <a:ext cx="9526" cy="13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8100" y="12505"/>
                  <a:pt x="21600" y="0"/>
                  <a:pt x="21600" y="0"/>
                </a:cubicBezTo>
                <a:cubicBezTo>
                  <a:pt x="13500" y="5684"/>
                  <a:pt x="5400" y="13642"/>
                  <a:pt x="0" y="21600"/>
                </a:cubicBezTo>
                <a:close/>
              </a:path>
            </a:pathLst>
          </a:custGeom>
          <a:solidFill>
            <a:srgbClr val="AED6AE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118" name="Freeform 13"/>
          <p:cNvSpPr/>
          <p:nvPr/>
        </p:nvSpPr>
        <p:spPr>
          <a:xfrm>
            <a:off x="3940812" y="4319637"/>
            <a:ext cx="9526" cy="9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158" h="13158" extrusionOk="0">
                <a:moveTo>
                  <a:pt x="11194" y="11194"/>
                </a:moveTo>
                <a:cubicBezTo>
                  <a:pt x="11194" y="12176"/>
                  <a:pt x="11194" y="12176"/>
                  <a:pt x="13158" y="13158"/>
                </a:cubicBezTo>
                <a:cubicBezTo>
                  <a:pt x="1376" y="1376"/>
                  <a:pt x="-8442" y="-8442"/>
                  <a:pt x="11194" y="11194"/>
                </a:cubicBezTo>
                <a:close/>
              </a:path>
            </a:pathLst>
          </a:custGeom>
          <a:solidFill>
            <a:srgbClr val="AED6AE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2" name="AutoShape 6" descr="https://i.giphy.com/media/oKLNQQ6OIeSU8/giphy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https://i.giphy.com/media/oKLNQQ6OIeSU8/giphy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https://i.giphy.com/media/oKLNQQ6OIeSU8/giphy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https://i.giphy.com/media/oKLNQQ6OIeSU8/giphy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69237" y="1830032"/>
            <a:ext cx="6205525" cy="23083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 lIns="91440" tIns="45720" rIns="91440" bIns="45720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n w="50800"/>
                <a:solidFill>
                  <a:schemeClr val="bg1"/>
                </a:solidFill>
                <a:latin typeface="Sniglet" charset="0"/>
              </a:rPr>
              <a:t>CHÀO  MỪNG  QUÝ  THẦY  CÔ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50800"/>
                <a:solidFill>
                  <a:schemeClr val="bg1"/>
                </a:solidFill>
                <a:latin typeface="Sniglet" charset="0"/>
              </a:rPr>
              <a:t>ĐẾN  DỰ  GIỜ  LỚP  </a:t>
            </a:r>
            <a:r>
              <a:rPr lang="en-US" sz="3200" b="1" dirty="0" smtClean="0">
                <a:ln w="50800"/>
                <a:solidFill>
                  <a:schemeClr val="bg1"/>
                </a:solidFill>
                <a:latin typeface="Sniglet" charset="0"/>
              </a:rPr>
              <a:t>11A1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ln w="50800"/>
                <a:solidFill>
                  <a:schemeClr val="bg1"/>
                </a:solidFill>
                <a:latin typeface="Sniglet" charset="0"/>
              </a:rPr>
              <a:t>GIAO VIEN: TRAN NGOC THANH</a:t>
            </a:r>
            <a:r>
              <a:rPr lang="en-US" sz="3200" b="1" smtClean="0">
                <a:ln w="50800"/>
                <a:solidFill>
                  <a:schemeClr val="bg1"/>
                </a:solidFill>
                <a:latin typeface="Sniglet" charset="0"/>
              </a:rPr>
              <a:t>        </a:t>
            </a:r>
            <a:endParaRPr lang="en-US" sz="3200" b="1" dirty="0">
              <a:ln w="50800"/>
              <a:solidFill>
                <a:schemeClr val="bg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19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925" y="225025"/>
            <a:ext cx="6678111" cy="857400"/>
          </a:xfrm>
        </p:spPr>
        <p:txBody>
          <a:bodyPr/>
          <a:lstStyle/>
          <a:p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55056" y="1122728"/>
                <a:ext cx="6664257" cy="1657947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bội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AutoNum type="alphaLcParenR"/>
                </a:pP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342900" indent="-342900">
                  <a:lnSpc>
                    <a:spcPct val="150000"/>
                  </a:lnSpc>
                  <a:buAutoNum type="alphaLcParenR"/>
                </a:pP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Dự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đoán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>
                  <a:buNone/>
                </a:pPr>
                <a:endParaRPr lang="en-US" sz="180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endParaRPr lang="en-US" sz="2400" b="0" dirty="0">
                  <a:solidFill>
                    <a:schemeClr val="tx1"/>
                  </a:solidFill>
                  <a:latin typeface="Dosis" charset="0"/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55056" y="1122728"/>
                <a:ext cx="6664257" cy="1657947"/>
              </a:xfrm>
              <a:blipFill>
                <a:blip r:embed="rId2"/>
                <a:stretch>
                  <a:fillRect l="-1464" r="-18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255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925" y="225025"/>
            <a:ext cx="6678111" cy="857400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II. SỐ HẠNG TỔNG QUÁT</a:t>
            </a:r>
            <a:endParaRPr lang="en-US" sz="20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55056" y="1122728"/>
                <a:ext cx="6080459" cy="2429941"/>
              </a:xfrm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Nếu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bội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quát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nó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bởi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endParaRPr lang="en-US" sz="240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≥2.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endParaRPr lang="en-US" sz="180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endParaRPr lang="en-US" sz="2400" b="0" dirty="0">
                  <a:solidFill>
                    <a:schemeClr val="tx1"/>
                  </a:solidFill>
                  <a:latin typeface="Dosis" charset="0"/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55056" y="1122728"/>
                <a:ext cx="6080459" cy="2429941"/>
              </a:xfrm>
              <a:blipFill>
                <a:blip r:embed="rId2"/>
                <a:stretch>
                  <a:fillRect l="-1500" r="-11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30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1DDF2F-8909-9BAC-6877-58905E30EAA6}"/>
                  </a:ext>
                </a:extLst>
              </p:cNvPr>
              <p:cNvSpPr txBox="1"/>
              <p:nvPr/>
            </p:nvSpPr>
            <p:spPr>
              <a:xfrm>
                <a:off x="1584273" y="1770472"/>
                <a:ext cx="5975454" cy="1602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3 :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4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=1024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1DDF2F-8909-9BAC-6877-58905E30E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273" y="1770472"/>
                <a:ext cx="5975454" cy="1602555"/>
              </a:xfrm>
              <a:prstGeom prst="rect">
                <a:avLst/>
              </a:prstGeom>
              <a:blipFill>
                <a:blip r:embed="rId2"/>
                <a:stretch>
                  <a:fillRect l="-816" r="-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61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1DDF2F-8909-9BAC-6877-58905E30EAA6}"/>
              </a:ext>
            </a:extLst>
          </p:cNvPr>
          <p:cNvSpPr txBox="1"/>
          <p:nvPr/>
        </p:nvSpPr>
        <p:spPr>
          <a:xfrm>
            <a:off x="434715" y="2004767"/>
            <a:ext cx="827457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32.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0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925" y="225025"/>
            <a:ext cx="6678111" cy="857400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384414" y="1368875"/>
                <a:ext cx="5405132" cy="2386161"/>
              </a:xfrm>
              <a:ln w="19050">
                <a:solidFill>
                  <a:srgbClr val="292929"/>
                </a:solidFill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bội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≠1.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buNone/>
                </a:pP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Đặt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+…+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Khi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endParaRPr lang="en-US" sz="240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(1−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endParaRPr lang="en-US" sz="180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endParaRPr lang="en-US" sz="2400" b="0" dirty="0">
                  <a:solidFill>
                    <a:schemeClr val="tx1"/>
                  </a:solidFill>
                  <a:latin typeface="Dosis" charset="0"/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384414" y="1368875"/>
                <a:ext cx="5405132" cy="2386161"/>
              </a:xfrm>
              <a:blipFill>
                <a:blip r:embed="rId2"/>
                <a:stretch>
                  <a:fillRect l="-1573"/>
                </a:stretch>
              </a:blipFill>
              <a:ln w="19050">
                <a:solidFill>
                  <a:srgbClr val="29292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54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925" y="225025"/>
            <a:ext cx="6678111" cy="857400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384414" y="1368875"/>
                <a:ext cx="5405132" cy="3053224"/>
              </a:xfrm>
              <a:ln w="19050">
                <a:solidFill>
                  <a:srgbClr val="292929"/>
                </a:solidFill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bội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≠1.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buNone/>
                </a:pP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Đặt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+…+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Khi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endParaRPr lang="en-US" sz="240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(1−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buNone/>
                </a:pP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ý: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buNone/>
                </a:pPr>
                <a:endParaRPr lang="en-US" sz="240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endParaRPr lang="en-US" sz="1800" b="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endParaRPr lang="en-US" sz="2400" b="0" dirty="0">
                  <a:solidFill>
                    <a:schemeClr val="tx1"/>
                  </a:solidFill>
                  <a:latin typeface="Dosis" charset="0"/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384414" y="1368875"/>
                <a:ext cx="5405132" cy="3053224"/>
              </a:xfrm>
              <a:blipFill>
                <a:blip r:embed="rId2"/>
                <a:stretch>
                  <a:fillRect l="-1573"/>
                </a:stretch>
              </a:blipFill>
              <a:ln w="19050">
                <a:solidFill>
                  <a:srgbClr val="29292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601263"/>
      </p:ext>
    </p:extLst>
  </p:cSld>
  <p:clrMapOvr>
    <a:masterClrMapping/>
  </p:clrMapOvr>
  <p:transition spd="slow"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1DDF2F-8909-9BAC-6877-58905E30EAA6}"/>
                  </a:ext>
                </a:extLst>
              </p:cNvPr>
              <p:cNvSpPr txBox="1"/>
              <p:nvPr/>
            </p:nvSpPr>
            <p:spPr>
              <a:xfrm>
                <a:off x="981856" y="1727768"/>
                <a:ext cx="7180288" cy="1687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𝟒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bội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𝟑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10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1DDF2F-8909-9BAC-6877-58905E30E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56" y="1727768"/>
                <a:ext cx="7180288" cy="1687963"/>
              </a:xfrm>
              <a:prstGeom prst="rect">
                <a:avLst/>
              </a:prstGeom>
              <a:blipFill>
                <a:blip r:embed="rId2"/>
                <a:stretch>
                  <a:fillRect r="-170" b="-7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8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052480-7771-ADE9-2F3D-2C1668036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2" y="2705730"/>
            <a:ext cx="2960590" cy="2445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F8991-395F-6FDE-62F4-315968A76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010" y="1891448"/>
            <a:ext cx="6498236" cy="1605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2" y="225025"/>
            <a:ext cx="6705600" cy="857400"/>
          </a:xfrm>
        </p:spPr>
        <p:txBody>
          <a:bodyPr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77982" y="1193223"/>
                <a:ext cx="7031182" cy="1378527"/>
              </a:xfrm>
            </p:spPr>
            <p:txBody>
              <a:bodyPr/>
              <a:lstStyle/>
              <a:p>
                <a:pPr>
                  <a:buNone/>
                </a:pP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1+2+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+…+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63</m:t>
                        </m:r>
                      </m:sup>
                    </m:sSup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endParaRPr lang="en-US" sz="2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77982" y="1193223"/>
                <a:ext cx="7031182" cy="1378527"/>
              </a:xfrm>
              <a:blipFill>
                <a:blip r:embed="rId4"/>
                <a:stretch>
                  <a:fillRect l="-1733" t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722BA30-F59C-0602-E5FC-6C21BE215DD2}"/>
              </a:ext>
            </a:extLst>
          </p:cNvPr>
          <p:cNvSpPr txBox="1"/>
          <p:nvPr/>
        </p:nvSpPr>
        <p:spPr>
          <a:xfrm>
            <a:off x="2537029" y="2159328"/>
            <a:ext cx="676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18 446 744 073 709 551 615 </a:t>
            </a:r>
            <a:r>
              <a:rPr lang="en-US" sz="2800" dirty="0" err="1">
                <a:solidFill>
                  <a:schemeClr val="tx1"/>
                </a:solidFill>
              </a:rPr>
              <a:t>hạt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lúa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096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ỨC MẠNH CỦA CẤP SỐ NHÂN - NHỮNG HẠT LÚA TRÊN BÀN CỜ - Truyện cổ tích - I am Hang Nhu (720p, h264, youtube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FE3A9C09-D0B0-D2BA-3EAB-F4538B639A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8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ỨC MẠNH CỦA CẤP SỐ NHÂN - NHỮNG HẠT LÚA TRÊN BÀN CỜ - Truyện cổ tích - I am Hang Nhu (720p, h264, youtube)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C33C2E73-E693-FC7A-BA91-F520377A1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1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VS PNG Logo Transparent Background - Free Transparent PNG Log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VS PNG Logo Transparent Background - Free Transparent PNG Log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0E076-2A47-006F-94C5-9B53D9B0CBA9}"/>
              </a:ext>
            </a:extLst>
          </p:cNvPr>
          <p:cNvSpPr txBox="1"/>
          <p:nvPr/>
        </p:nvSpPr>
        <p:spPr>
          <a:xfrm>
            <a:off x="384175" y="312738"/>
            <a:ext cx="807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</a:p>
        </p:txBody>
      </p:sp>
      <p:sp>
        <p:nvSpPr>
          <p:cNvPr id="3" name="AutoShape 4" descr="File:HiroshiAgas...">
            <a:extLst>
              <a:ext uri="{FF2B5EF4-FFF2-40B4-BE49-F238E27FC236}">
                <a16:creationId xmlns:a16="http://schemas.microsoft.com/office/drawing/2014/main" id="{65C60C56-AE58-64A1-981D-F6A566B46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1972768" cy="19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F698E8AD-A6FA-9A65-AC05-A671F79BDA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9C5F5-B8DD-F425-A1C0-3E290345F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499" y="1969082"/>
            <a:ext cx="2960590" cy="2445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DC8B9-FB16-3E1B-F415-8D7AB2578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580" y="1268217"/>
            <a:ext cx="5164111" cy="1770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4B175F-782A-7379-EB9F-384F98D74C6E}"/>
              </a:ext>
            </a:extLst>
          </p:cNvPr>
          <p:cNvSpPr txBox="1"/>
          <p:nvPr/>
        </p:nvSpPr>
        <p:spPr>
          <a:xfrm>
            <a:off x="3899316" y="1553583"/>
            <a:ext cx="47406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28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Gray Magnifying Glass and Eyeglasses on Top of Open Book Stock Photo">
            <a:extLst>
              <a:ext uri="{FF2B5EF4-FFF2-40B4-BE49-F238E27FC236}">
                <a16:creationId xmlns:a16="http://schemas.microsoft.com/office/drawing/2014/main" id="{1D1026FF-1ADA-FD28-3A2C-53B62E5AE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Freeform 6"/>
          <p:cNvSpPr/>
          <p:nvPr/>
        </p:nvSpPr>
        <p:spPr>
          <a:xfrm>
            <a:off x="3955050" y="4343369"/>
            <a:ext cx="9526" cy="9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414" h="13074" extrusionOk="0">
                <a:moveTo>
                  <a:pt x="13414" y="13074"/>
                </a:moveTo>
                <a:cubicBezTo>
                  <a:pt x="-8186" y="-8526"/>
                  <a:pt x="-331" y="368"/>
                  <a:pt x="13414" y="13074"/>
                </a:cubicBezTo>
                <a:close/>
              </a:path>
            </a:pathLst>
          </a:custGeom>
          <a:solidFill>
            <a:srgbClr val="C7E0C7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115" name="Freeform 9"/>
          <p:cNvSpPr/>
          <p:nvPr/>
        </p:nvSpPr>
        <p:spPr>
          <a:xfrm>
            <a:off x="3977311" y="4115991"/>
            <a:ext cx="10094" cy="14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4" h="20595" extrusionOk="0">
                <a:moveTo>
                  <a:pt x="14584" y="3240"/>
                </a:moveTo>
                <a:cubicBezTo>
                  <a:pt x="5944" y="10800"/>
                  <a:pt x="-1256" y="21600"/>
                  <a:pt x="184" y="20520"/>
                </a:cubicBezTo>
                <a:cubicBezTo>
                  <a:pt x="7384" y="14040"/>
                  <a:pt x="13144" y="6480"/>
                  <a:pt x="20344" y="0"/>
                </a:cubicBezTo>
                <a:cubicBezTo>
                  <a:pt x="18904" y="1080"/>
                  <a:pt x="17464" y="2160"/>
                  <a:pt x="14584" y="3240"/>
                </a:cubicBezTo>
                <a:close/>
              </a:path>
            </a:pathLst>
          </a:custGeom>
          <a:solidFill>
            <a:srgbClr val="AED6AE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116" name="Freeform 10"/>
          <p:cNvSpPr/>
          <p:nvPr/>
        </p:nvSpPr>
        <p:spPr>
          <a:xfrm>
            <a:off x="3933825" y="4233864"/>
            <a:ext cx="9526" cy="19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5400" y="14123"/>
                  <a:pt x="21600" y="0"/>
                  <a:pt x="21600" y="0"/>
                </a:cubicBezTo>
                <a:cubicBezTo>
                  <a:pt x="5400" y="5815"/>
                  <a:pt x="0" y="13292"/>
                  <a:pt x="0" y="21600"/>
                </a:cubicBezTo>
                <a:close/>
              </a:path>
            </a:pathLst>
          </a:custGeom>
          <a:solidFill>
            <a:srgbClr val="AED6AE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117" name="Freeform 11"/>
          <p:cNvSpPr/>
          <p:nvPr/>
        </p:nvSpPr>
        <p:spPr>
          <a:xfrm>
            <a:off x="3959424" y="4146947"/>
            <a:ext cx="9526" cy="13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8100" y="12505"/>
                  <a:pt x="21600" y="0"/>
                  <a:pt x="21600" y="0"/>
                </a:cubicBezTo>
                <a:cubicBezTo>
                  <a:pt x="13500" y="5684"/>
                  <a:pt x="5400" y="13642"/>
                  <a:pt x="0" y="21600"/>
                </a:cubicBezTo>
                <a:close/>
              </a:path>
            </a:pathLst>
          </a:custGeom>
          <a:solidFill>
            <a:srgbClr val="AED6AE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118" name="Freeform 13"/>
          <p:cNvSpPr/>
          <p:nvPr/>
        </p:nvSpPr>
        <p:spPr>
          <a:xfrm>
            <a:off x="3940812" y="4319637"/>
            <a:ext cx="9526" cy="9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158" h="13158" extrusionOk="0">
                <a:moveTo>
                  <a:pt x="11194" y="11194"/>
                </a:moveTo>
                <a:cubicBezTo>
                  <a:pt x="11194" y="12176"/>
                  <a:pt x="11194" y="12176"/>
                  <a:pt x="13158" y="13158"/>
                </a:cubicBezTo>
                <a:cubicBezTo>
                  <a:pt x="1376" y="1376"/>
                  <a:pt x="-8442" y="-8442"/>
                  <a:pt x="11194" y="11194"/>
                </a:cubicBezTo>
                <a:close/>
              </a:path>
            </a:pathLst>
          </a:custGeom>
          <a:solidFill>
            <a:srgbClr val="AED6AE"/>
          </a:solidFill>
          <a:ln w="12700">
            <a:miter lim="400000"/>
          </a:ln>
        </p:spPr>
        <p:txBody>
          <a:bodyPr lIns="34289" tIns="34290" rIns="34289" bIns="34290"/>
          <a:lstStyle/>
          <a:p>
            <a:endParaRPr/>
          </a:p>
        </p:txBody>
      </p:sp>
      <p:sp>
        <p:nvSpPr>
          <p:cNvPr id="2" name="AutoShape 6" descr="https://i.giphy.com/media/oKLNQQ6OIeSU8/giphy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https://i.giphy.com/media/oKLNQQ6OIeSU8/giphy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https://i.giphy.com/media/oKLNQQ6OIeSU8/giphy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https://i.giphy.com/media/oKLNQQ6OIeSU8/giphy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35892" y="325150"/>
            <a:ext cx="3938900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none" lIns="91440" tIns="45720" rIns="91440" bIns="45720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 err="1">
                <a:ln w="50800"/>
                <a:solidFill>
                  <a:schemeClr val="bg1"/>
                </a:solidFill>
                <a:latin typeface="Sniglet" charset="0"/>
              </a:rPr>
              <a:t>Có</a:t>
            </a:r>
            <a:r>
              <a:rPr lang="en-US" sz="3200" b="1" dirty="0">
                <a:ln w="50800"/>
                <a:solidFill>
                  <a:schemeClr val="bg1"/>
                </a:solidFill>
                <a:latin typeface="Sniglet" charset="0"/>
              </a:rPr>
              <a:t> </a:t>
            </a:r>
            <a:r>
              <a:rPr lang="en-US" sz="3200" b="1" dirty="0" err="1">
                <a:ln w="50800"/>
                <a:solidFill>
                  <a:schemeClr val="bg1"/>
                </a:solidFill>
                <a:latin typeface="Sniglet" charset="0"/>
              </a:rPr>
              <a:t>thể</a:t>
            </a:r>
            <a:r>
              <a:rPr lang="en-US" sz="3200" b="1" dirty="0">
                <a:ln w="50800"/>
                <a:solidFill>
                  <a:schemeClr val="bg1"/>
                </a:solidFill>
                <a:latin typeface="Sniglet" charset="0"/>
              </a:rPr>
              <a:t> </a:t>
            </a:r>
            <a:r>
              <a:rPr lang="en-US" sz="3200" b="1" dirty="0" err="1">
                <a:ln w="50800"/>
                <a:solidFill>
                  <a:schemeClr val="bg1"/>
                </a:solidFill>
                <a:latin typeface="Sniglet" charset="0"/>
              </a:rPr>
              <a:t>bạn</a:t>
            </a:r>
            <a:r>
              <a:rPr lang="en-US" sz="3200" b="1" dirty="0">
                <a:ln w="50800"/>
                <a:solidFill>
                  <a:schemeClr val="bg1"/>
                </a:solidFill>
                <a:latin typeface="Sniglet" charset="0"/>
              </a:rPr>
              <a:t> </a:t>
            </a:r>
            <a:r>
              <a:rPr lang="en-US" sz="3200" b="1" dirty="0" err="1">
                <a:ln w="50800"/>
                <a:solidFill>
                  <a:schemeClr val="bg1"/>
                </a:solidFill>
                <a:latin typeface="Sniglet" charset="0"/>
              </a:rPr>
              <a:t>chưa</a:t>
            </a:r>
            <a:r>
              <a:rPr lang="en-US" sz="3200" b="1" dirty="0">
                <a:ln w="50800"/>
                <a:solidFill>
                  <a:schemeClr val="bg1"/>
                </a:solidFill>
                <a:latin typeface="Sniglet" charset="0"/>
              </a:rPr>
              <a:t> </a:t>
            </a:r>
            <a:r>
              <a:rPr lang="en-US" sz="3200" b="1" dirty="0" err="1">
                <a:ln w="50800"/>
                <a:solidFill>
                  <a:schemeClr val="bg1"/>
                </a:solidFill>
                <a:latin typeface="Sniglet" charset="0"/>
              </a:rPr>
              <a:t>biết</a:t>
            </a:r>
            <a:endParaRPr lang="en-US" sz="3200" b="1" dirty="0">
              <a:ln w="50800"/>
              <a:solidFill>
                <a:schemeClr val="bg1"/>
              </a:solidFill>
              <a:latin typeface="Sniglet" charset="0"/>
            </a:endParaRPr>
          </a:p>
        </p:txBody>
      </p:sp>
      <p:pic>
        <p:nvPicPr>
          <p:cNvPr id="8" name="y2mate.com - 夢をかなえてトラえもんMake My Dreams Come TrueドラえもんDoraemon OP mao Piano Cov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4477" y="12459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1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4614703-E326-CC73-668F-A7308BAD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3"/>
            <a:ext cx="9144000" cy="514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F3FABF-CD7E-343C-3623-A6B96CB7E114}"/>
              </a:ext>
            </a:extLst>
          </p:cNvPr>
          <p:cNvSpPr txBox="1"/>
          <p:nvPr/>
        </p:nvSpPr>
        <p:spPr>
          <a:xfrm>
            <a:off x="554636" y="356734"/>
            <a:ext cx="8499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chemeClr val="tx1"/>
                </a:solidFill>
                <a:effectLst/>
                <a:latin typeface="+mj-lt"/>
              </a:rPr>
              <a:t>Bạn có tin rằng một chú cá voi nặng 4,3 tấn nhưng có thể nhảy lên khỏi mặt nước ở độ cao tới 6,6m?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32" name="Picture 8" descr="animal giraffe isolated 16761888 PNG">
            <a:extLst>
              <a:ext uri="{FF2B5EF4-FFF2-40B4-BE49-F238E27FC236}">
                <a16:creationId xmlns:a16="http://schemas.microsoft.com/office/drawing/2014/main" id="{05E8598E-3B14-E150-252A-F5246406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76" y="2218545"/>
            <a:ext cx="2568221" cy="256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7256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B264BBE-7EC5-3699-C8E6-11CC988B4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52C9DE-3C8B-D987-0959-CD8BC9C092FD}"/>
                  </a:ext>
                </a:extLst>
              </p:cNvPr>
              <p:cNvSpPr txBox="1"/>
              <p:nvPr/>
            </p:nvSpPr>
            <p:spPr>
              <a:xfrm>
                <a:off x="4969240" y="996845"/>
                <a:ext cx="3028013" cy="4658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101%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365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=37,78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52C9DE-3C8B-D987-0959-CD8BC9C09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240" y="996845"/>
                <a:ext cx="3028013" cy="465833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9FB85C-19A7-4D0A-4952-8B02CE00A5D0}"/>
                  </a:ext>
                </a:extLst>
              </p:cNvPr>
              <p:cNvSpPr txBox="1"/>
              <p:nvPr/>
            </p:nvSpPr>
            <p:spPr>
              <a:xfrm>
                <a:off x="4969240" y="1651415"/>
                <a:ext cx="3028013" cy="4658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99</m:t>
                              </m:r>
                              <m: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365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=0,03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9FB85C-19A7-4D0A-4952-8B02CE00A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240" y="1651415"/>
                <a:ext cx="3028013" cy="465833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395366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1DDF2F-8909-9BAC-6877-58905E30EAA6}"/>
              </a:ext>
            </a:extLst>
          </p:cNvPr>
          <p:cNvSpPr txBox="1"/>
          <p:nvPr/>
        </p:nvSpPr>
        <p:spPr>
          <a:xfrm>
            <a:off x="4654444" y="2004767"/>
            <a:ext cx="4384623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2FFB18-72B1-A0BE-BC66-C1BAF9361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799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2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1DDF2F-8909-9BAC-6877-58905E30EAA6}"/>
              </a:ext>
            </a:extLst>
          </p:cNvPr>
          <p:cNvSpPr txBox="1"/>
          <p:nvPr/>
        </p:nvSpPr>
        <p:spPr>
          <a:xfrm>
            <a:off x="1437488" y="124917"/>
            <a:ext cx="626902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Guiness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0893806-20A3-2BCA-3B4A-423959768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87" y="1245902"/>
            <a:ext cx="4384623" cy="32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1DDF2F-8909-9BAC-6877-58905E30EAA6}"/>
              </a:ext>
            </a:extLst>
          </p:cNvPr>
          <p:cNvSpPr txBox="1"/>
          <p:nvPr/>
        </p:nvSpPr>
        <p:spPr>
          <a:xfrm>
            <a:off x="1437488" y="124917"/>
            <a:ext cx="626902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Guiness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0893806-20A3-2BCA-3B4A-423959768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0872"/>
            <a:ext cx="4384623" cy="32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77A3E3-CF91-878D-DFBD-F35DF09049C0}"/>
              </a:ext>
            </a:extLst>
          </p:cNvPr>
          <p:cNvSpPr txBox="1"/>
          <p:nvPr/>
        </p:nvSpPr>
        <p:spPr>
          <a:xfrm>
            <a:off x="4384623" y="1365394"/>
            <a:ext cx="461697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 2002,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Britney Gallivan,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khi đó đang là học sinh trung học cơ sở ở California đã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gập đôi một tờ giấy 12 lần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kỷ lục Guinness thế giới về số lần gấp đôi một tờ giấy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Gallivan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0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1219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39609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VS PNG Logo Transparent Background - Free Transparent PNG Log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VS PNG Logo Transparent Background - Free Transparent PNG Log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6335887-D601-6130-073E-4BC0EE33E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02"/>
            <a:ext cx="9144000" cy="51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2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ỨC MẠNH CỦA CẤP SỐ NHÂN - NHỮNG HẠT LÚA TRÊN BÀN CỜ - Truyện cổ tích - I am Hang Nhu (720p, h264, youtube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0FBFA21-B568-892B-C924-4496A416D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0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1DDF2F-8909-9BAC-6877-58905E30EAA6}"/>
                  </a:ext>
                </a:extLst>
              </p:cNvPr>
              <p:cNvSpPr txBox="1"/>
              <p:nvPr/>
            </p:nvSpPr>
            <p:spPr>
              <a:xfrm>
                <a:off x="0" y="1462183"/>
                <a:ext cx="9144000" cy="2219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Tổng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hạt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lúa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1+2+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+…+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63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Dãy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1;2;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;…;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63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1DDF2F-8909-9BAC-6877-58905E30E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62183"/>
                <a:ext cx="9144000" cy="2219134"/>
              </a:xfrm>
              <a:prstGeom prst="rect">
                <a:avLst/>
              </a:prstGeom>
              <a:blipFill>
                <a:blip r:embed="rId2"/>
                <a:stretch>
                  <a:fillRect b="-7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74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31730A-6F8F-EFE6-71E3-0047F1A62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073" y="153908"/>
            <a:ext cx="6140399" cy="8574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dirty="0"/>
              <a:t>– ĐỊNH  NGHĨA</a:t>
            </a:r>
            <a:endParaRPr lang="en-US" spc="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37662" y="1156446"/>
                <a:ext cx="6955691" cy="3775318"/>
              </a:xfrm>
              <a:ln w="12700">
                <a:solidFill>
                  <a:schemeClr val="bg1"/>
                </a:solidFill>
              </a:ln>
            </p:spPr>
            <p:txBody>
              <a:bodyPr/>
              <a:lstStyle/>
              <a:p>
                <a:pPr algn="just">
                  <a:lnSpc>
                    <a:spcPct val="150000"/>
                  </a:lnSpc>
                  <a:buNone/>
                </a:pP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Cấp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dãy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kể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đứng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ngay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buNone/>
                </a:pP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bội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cấp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buNone/>
                </a:pP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Cấp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bội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truy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hồi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ớ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≥2.</m:t>
                    </m:r>
                  </m:oMath>
                </a14:m>
                <a:endParaRPr lang="en-US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37662" y="1156446"/>
                <a:ext cx="6955691" cy="3775318"/>
              </a:xfrm>
              <a:blipFill>
                <a:blip r:embed="rId2"/>
                <a:stretch>
                  <a:fillRect l="-1050" r="-1050"/>
                </a:stretch>
              </a:blipFill>
              <a:ln w="127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71" y="130521"/>
            <a:ext cx="940166" cy="90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EF80F6-0C3C-8872-1861-F396ABE333FE}"/>
              </a:ext>
            </a:extLst>
          </p:cNvPr>
          <p:cNvSpPr/>
          <p:nvPr/>
        </p:nvSpPr>
        <p:spPr>
          <a:xfrm>
            <a:off x="437662" y="3320321"/>
            <a:ext cx="6955691" cy="951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28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88736" y="1026998"/>
                <a:ext cx="6678111" cy="1311467"/>
              </a:xfrm>
            </p:spPr>
            <p:txBody>
              <a:bodyPr/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1. 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=3</m:t>
                    </m:r>
                  </m:oMath>
                </a14:m>
                <a:r>
                  <a:rPr lang="en-US" sz="2400" b="0" dirty="0"/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bội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cấp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8736" y="1026998"/>
                <a:ext cx="6678111" cy="1311467"/>
              </a:xfrm>
              <a:blipFill>
                <a:blip r:embed="rId2"/>
                <a:stretch>
                  <a:fillRect l="-1461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00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925" y="229864"/>
            <a:ext cx="6852088" cy="857400"/>
          </a:xfrm>
        </p:spPr>
        <p:txBody>
          <a:bodyPr/>
          <a:lstStyle/>
          <a:p>
            <a:r>
              <a:rPr lang="en-US" sz="2300" dirty="0" err="1">
                <a:solidFill>
                  <a:srgbClr val="FF0000"/>
                </a:solidFill>
              </a:rPr>
              <a:t>Ví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dụ</a:t>
            </a:r>
            <a:r>
              <a:rPr lang="en-US" sz="2300" dirty="0">
                <a:solidFill>
                  <a:srgbClr val="FF0000"/>
                </a:solidFill>
              </a:rPr>
              <a:t> 2. </a:t>
            </a:r>
            <a:r>
              <a:rPr lang="en-US" sz="2300" dirty="0" err="1"/>
              <a:t>Các</a:t>
            </a:r>
            <a:r>
              <a:rPr lang="en-US" sz="2300" dirty="0"/>
              <a:t> </a:t>
            </a:r>
            <a:r>
              <a:rPr lang="en-US" sz="2300" dirty="0" err="1"/>
              <a:t>dãy</a:t>
            </a:r>
            <a:r>
              <a:rPr lang="en-US" sz="2300" dirty="0"/>
              <a:t> </a:t>
            </a:r>
            <a:r>
              <a:rPr lang="en-US" sz="2300" dirty="0" err="1"/>
              <a:t>số</a:t>
            </a:r>
            <a:r>
              <a:rPr lang="en-US" sz="2300" dirty="0"/>
              <a:t> </a:t>
            </a:r>
            <a:r>
              <a:rPr lang="en-US" sz="2300" dirty="0" err="1"/>
              <a:t>sau</a:t>
            </a:r>
            <a:r>
              <a:rPr lang="en-US" sz="2300" dirty="0"/>
              <a:t> </a:t>
            </a:r>
            <a:r>
              <a:rPr lang="en-US" sz="2300" dirty="0" err="1"/>
              <a:t>có</a:t>
            </a:r>
            <a:r>
              <a:rPr lang="en-US" sz="2300" dirty="0"/>
              <a:t> </a:t>
            </a:r>
            <a:r>
              <a:rPr lang="en-US" sz="2300" dirty="0" err="1"/>
              <a:t>phải</a:t>
            </a:r>
            <a:r>
              <a:rPr lang="en-US" sz="2300" dirty="0"/>
              <a:t> </a:t>
            </a:r>
            <a:r>
              <a:rPr lang="en-US" sz="2300" dirty="0" err="1"/>
              <a:t>cấp</a:t>
            </a:r>
            <a:r>
              <a:rPr lang="en-US" sz="2300" dirty="0"/>
              <a:t> </a:t>
            </a:r>
            <a:r>
              <a:rPr lang="en-US" sz="2300" dirty="0" err="1"/>
              <a:t>số</a:t>
            </a:r>
            <a:r>
              <a:rPr lang="en-US" sz="2300" dirty="0"/>
              <a:t> </a:t>
            </a:r>
            <a:r>
              <a:rPr lang="en-US" sz="2300" dirty="0" err="1"/>
              <a:t>nhân</a:t>
            </a:r>
            <a:r>
              <a:rPr lang="en-US" sz="2300" dirty="0"/>
              <a:t> </a:t>
            </a:r>
            <a:r>
              <a:rPr lang="en-US" sz="2300" dirty="0" err="1"/>
              <a:t>không</a:t>
            </a:r>
            <a:r>
              <a:rPr lang="en-US" sz="23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47925" y="1205345"/>
                <a:ext cx="7239220" cy="3708291"/>
              </a:xfrm>
            </p:spPr>
            <p:txBody>
              <a:bodyPr/>
              <a:lstStyle/>
              <a:p>
                <a:pPr>
                  <a:lnSpc>
                    <a:spcPct val="200000"/>
                  </a:lnSpc>
                  <a:buNone/>
                </a:pP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𝟔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𝟏𝟖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𝟓𝟒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;…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200000"/>
                  </a:lnSpc>
                  <a:buNone/>
                </a:pP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b) 5; 10; 30; 120; …</a:t>
                </a:r>
              </a:p>
              <a:p>
                <a:pPr>
                  <a:lnSpc>
                    <a:spcPct val="200000"/>
                  </a:lnSpc>
                  <a:buNone/>
                </a:pP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c) 9; 9; 9; 9;…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47925" y="1205345"/>
                <a:ext cx="7239220" cy="3708291"/>
              </a:xfrm>
              <a:blipFill>
                <a:blip r:embed="rId2"/>
                <a:stretch>
                  <a:fillRect l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99" y="108035"/>
            <a:ext cx="940166" cy="90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46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381</Words>
  <Application>Microsoft Office PowerPoint</Application>
  <PresentationFormat>On-screen Show (16:9)</PresentationFormat>
  <Paragraphs>49</Paragraphs>
  <Slides>25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Dosis</vt:lpstr>
      <vt:lpstr>Cambria Math</vt:lpstr>
      <vt:lpstr>Arial</vt:lpstr>
      <vt:lpstr>Times New Roman</vt:lpstr>
      <vt:lpstr>Sniglet</vt:lpstr>
      <vt:lpstr>Friar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– ĐỊNH  NGHĨA</vt:lpstr>
      <vt:lpstr>Ví dụ 1. Cho cấp số nhân có số hạng đầu  u_1=3 và công bội q=-2. Viết năm số hạng đầu của cấp số nhân này.</vt:lpstr>
      <vt:lpstr>Ví dụ 2. Các dãy số sau có phải cấp số nhân không?</vt:lpstr>
      <vt:lpstr>Hoạt động:</vt:lpstr>
      <vt:lpstr>II. SỐ HẠNG TỔNG QUÁT</vt:lpstr>
      <vt:lpstr>PowerPoint Presentation</vt:lpstr>
      <vt:lpstr>PowerPoint Presentation</vt:lpstr>
      <vt:lpstr>III. Tổng của n số hạng đầu của một cấp số nhân</vt:lpstr>
      <vt:lpstr>III. Tổng của n số hạng đầu của một cấp số nhân</vt:lpstr>
      <vt:lpstr>PowerPoint Presentation</vt:lpstr>
      <vt:lpstr>Nhà vua phải thưởng bao nhiêu hạt lúa?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SLIDE POWERPOINT ĐẸP</dc:title>
  <cp:lastModifiedBy>PC</cp:lastModifiedBy>
  <cp:revision>247</cp:revision>
  <dcterms:modified xsi:type="dcterms:W3CDTF">2024-11-05T08:28:39Z</dcterms:modified>
</cp:coreProperties>
</file>