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notesSlides/notesSlide17.xml" ContentType="application/vnd.openxmlformats-officedocument.presentationml.notesSlide+xml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84" r:id="rId2"/>
    <p:sldId id="362" r:id="rId3"/>
    <p:sldId id="333" r:id="rId4"/>
    <p:sldId id="341" r:id="rId5"/>
    <p:sldId id="365" r:id="rId6"/>
    <p:sldId id="891" r:id="rId7"/>
    <p:sldId id="364" r:id="rId8"/>
    <p:sldId id="366" r:id="rId9"/>
    <p:sldId id="367" r:id="rId10"/>
    <p:sldId id="368" r:id="rId11"/>
    <p:sldId id="369" r:id="rId12"/>
    <p:sldId id="354" r:id="rId13"/>
    <p:sldId id="871" r:id="rId14"/>
    <p:sldId id="376" r:id="rId15"/>
    <p:sldId id="892" r:id="rId16"/>
    <p:sldId id="381" r:id="rId17"/>
    <p:sldId id="818" r:id="rId18"/>
    <p:sldId id="872" r:id="rId19"/>
    <p:sldId id="382" r:id="rId20"/>
    <p:sldId id="882" r:id="rId21"/>
    <p:sldId id="883" r:id="rId22"/>
    <p:sldId id="884" r:id="rId23"/>
    <p:sldId id="885" r:id="rId24"/>
    <p:sldId id="886" r:id="rId25"/>
    <p:sldId id="887" r:id="rId26"/>
    <p:sldId id="890" r:id="rId27"/>
    <p:sldId id="340" r:id="rId28"/>
    <p:sldId id="352" r:id="rId29"/>
    <p:sldId id="338" r:id="rId30"/>
    <p:sldId id="344" r:id="rId31"/>
    <p:sldId id="343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9" d="100"/>
          <a:sy n="89" d="100"/>
        </p:scale>
        <p:origin x="3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12344960"/>
        <c:axId val="312360960"/>
      </c:barChart>
      <c:catAx>
        <c:axId val="31234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12360960"/>
        <c:crossesAt val="0"/>
        <c:auto val="0"/>
        <c:lblAlgn val="ctr"/>
        <c:lblOffset val="100"/>
        <c:tickLblSkip val="1"/>
        <c:noMultiLvlLbl val="0"/>
      </c:catAx>
      <c:valAx>
        <c:axId val="3123609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34496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61081600"/>
        <c:axId val="312366208"/>
      </c:barChart>
      <c:catAx>
        <c:axId val="16108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12366208"/>
        <c:crossesAt val="0"/>
        <c:auto val="0"/>
        <c:lblAlgn val="ctr"/>
        <c:lblOffset val="100"/>
        <c:tickLblSkip val="1"/>
        <c:noMultiLvlLbl val="0"/>
      </c:catAx>
      <c:valAx>
        <c:axId val="31236620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08160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40151552"/>
        <c:axId val="285652864"/>
      </c:barChart>
      <c:catAx>
        <c:axId val="24015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85652864"/>
        <c:crossesAt val="0"/>
        <c:auto val="0"/>
        <c:lblAlgn val="ctr"/>
        <c:lblOffset val="100"/>
        <c:tickLblSkip val="1"/>
        <c:noMultiLvlLbl val="0"/>
      </c:catAx>
      <c:valAx>
        <c:axId val="28565286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1515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99710976"/>
        <c:axId val="199795840"/>
      </c:barChart>
      <c:catAx>
        <c:axId val="19971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99795840"/>
        <c:crossesAt val="0"/>
        <c:auto val="0"/>
        <c:lblAlgn val="ctr"/>
        <c:lblOffset val="100"/>
        <c:tickLblSkip val="1"/>
        <c:noMultiLvlLbl val="0"/>
      </c:catAx>
      <c:valAx>
        <c:axId val="1997958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71097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B970B-8358-4382-83EA-356A7D1D2F3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FADFA-26A4-4348-9EEA-AE805A7DB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00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93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89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80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131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4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17A-F1DA-4CB8-BE57-1691135B860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3100-F006-49FB-A671-A10AA4B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6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17A-F1DA-4CB8-BE57-1691135B860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3100-F006-49FB-A671-A10AA4B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5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17A-F1DA-4CB8-BE57-1691135B860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3100-F006-49FB-A671-A10AA4B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66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93444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17A-F1DA-4CB8-BE57-1691135B860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3100-F006-49FB-A671-A10AA4B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2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17A-F1DA-4CB8-BE57-1691135B860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3100-F006-49FB-A671-A10AA4B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40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17A-F1DA-4CB8-BE57-1691135B860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3100-F006-49FB-A671-A10AA4B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7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17A-F1DA-4CB8-BE57-1691135B860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3100-F006-49FB-A671-A10AA4B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2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17A-F1DA-4CB8-BE57-1691135B860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3100-F006-49FB-A671-A10AA4B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03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17A-F1DA-4CB8-BE57-1691135B860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3100-F006-49FB-A671-A10AA4B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0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17A-F1DA-4CB8-BE57-1691135B860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3100-F006-49FB-A671-A10AA4B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5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17A-F1DA-4CB8-BE57-1691135B860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3100-F006-49FB-A671-A10AA4B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8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3F17A-F1DA-4CB8-BE57-1691135B860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23100-F006-49FB-A671-A10AA4B7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9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25.wmf"/><Relationship Id="rId3" Type="http://schemas.openxmlformats.org/officeDocument/2006/relationships/image" Target="../media/image17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13.bin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21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6.png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23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wmf"/><Relationship Id="rId7" Type="http://schemas.openxmlformats.org/officeDocument/2006/relationships/oleObject" Target="../embeddings/oleObject210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11" Type="http://schemas.openxmlformats.org/officeDocument/2006/relationships/image" Target="../media/image38.wmf"/><Relationship Id="rId5" Type="http://schemas.openxmlformats.org/officeDocument/2006/relationships/oleObject" Target="../embeddings/oleObject24.bin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.png"/><Relationship Id="rId4" Type="http://schemas.openxmlformats.org/officeDocument/2006/relationships/image" Target="../media/image34.png"/><Relationship Id="rId9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44.wmf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3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43.wmf"/><Relationship Id="rId5" Type="http://schemas.openxmlformats.org/officeDocument/2006/relationships/image" Target="../media/image6.png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45.png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3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image" Target="../media/image7.png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47.png"/><Relationship Id="rId10" Type="http://schemas.openxmlformats.org/officeDocument/2006/relationships/hyperlink" Target="fx-580VN%20X%20Emulator.lnk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49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chart" Target="../charts/chart1.xml"/><Relationship Id="rId18" Type="http://schemas.openxmlformats.org/officeDocument/2006/relationships/image" Target="../media/image58.png"/><Relationship Id="rId3" Type="http://schemas.openxmlformats.org/officeDocument/2006/relationships/audio" Target="NULL" TargetMode="External"/><Relationship Id="rId21" Type="http://schemas.openxmlformats.org/officeDocument/2006/relationships/image" Target="../media/image53.png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54.jpeg"/><Relationship Id="rId17" Type="http://schemas.openxmlformats.org/officeDocument/2006/relationships/image" Target="../media/image57.png"/><Relationship Id="rId2" Type="http://schemas.openxmlformats.org/officeDocument/2006/relationships/video" Target="../media/media2.mp4"/><Relationship Id="rId16" Type="http://schemas.openxmlformats.org/officeDocument/2006/relationships/audio" Target="../media/audio4.wav"/><Relationship Id="rId20" Type="http://schemas.openxmlformats.org/officeDocument/2006/relationships/image" Target="../media/image60.png"/><Relationship Id="rId1" Type="http://schemas.microsoft.com/office/2007/relationships/media" Target="../media/media2.mp4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microsoft.com/office/2007/relationships/media" Target="../media/media4.mp3"/><Relationship Id="rId15" Type="http://schemas.openxmlformats.org/officeDocument/2006/relationships/image" Target="../media/image56.png"/><Relationship Id="rId10" Type="http://schemas.openxmlformats.org/officeDocument/2006/relationships/audio" Target="../media/audio2.wav"/><Relationship Id="rId19" Type="http://schemas.openxmlformats.org/officeDocument/2006/relationships/image" Target="../media/image59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chart" Target="../charts/chart2.xml"/><Relationship Id="rId18" Type="http://schemas.openxmlformats.org/officeDocument/2006/relationships/image" Target="../media/image64.png"/><Relationship Id="rId3" Type="http://schemas.openxmlformats.org/officeDocument/2006/relationships/audio" Target="NULL" TargetMode="External"/><Relationship Id="rId21" Type="http://schemas.openxmlformats.org/officeDocument/2006/relationships/image" Target="../media/image58.png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54.jpeg"/><Relationship Id="rId17" Type="http://schemas.openxmlformats.org/officeDocument/2006/relationships/image" Target="../media/image63.png"/><Relationship Id="rId25" Type="http://schemas.openxmlformats.org/officeDocument/2006/relationships/image" Target="../media/image92.png"/><Relationship Id="rId2" Type="http://schemas.openxmlformats.org/officeDocument/2006/relationships/video" Target="../media/media2.mp4"/><Relationship Id="rId16" Type="http://schemas.openxmlformats.org/officeDocument/2006/relationships/image" Target="../media/image62.png"/><Relationship Id="rId20" Type="http://schemas.openxmlformats.org/officeDocument/2006/relationships/image" Target="../media/image57.png"/><Relationship Id="rId1" Type="http://schemas.microsoft.com/office/2007/relationships/media" Target="../media/media2.mp4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24" Type="http://schemas.openxmlformats.org/officeDocument/2006/relationships/image" Target="../media/image53.png"/><Relationship Id="rId5" Type="http://schemas.microsoft.com/office/2007/relationships/media" Target="../media/media4.mp3"/><Relationship Id="rId15" Type="http://schemas.openxmlformats.org/officeDocument/2006/relationships/image" Target="../media/image61.png"/><Relationship Id="rId23" Type="http://schemas.openxmlformats.org/officeDocument/2006/relationships/image" Target="../media/image60.png"/><Relationship Id="rId10" Type="http://schemas.openxmlformats.org/officeDocument/2006/relationships/audio" Target="../media/audio2.wav"/><Relationship Id="rId19" Type="http://schemas.openxmlformats.org/officeDocument/2006/relationships/audio" Target="../media/audio4.wav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66.png"/><Relationship Id="rId2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chart" Target="../charts/chart3.xml"/><Relationship Id="rId18" Type="http://schemas.openxmlformats.org/officeDocument/2006/relationships/image" Target="../media/image70.png"/><Relationship Id="rId3" Type="http://schemas.openxmlformats.org/officeDocument/2006/relationships/audio" Target="NULL" TargetMode="External"/><Relationship Id="rId21" Type="http://schemas.openxmlformats.org/officeDocument/2006/relationships/image" Target="../media/image57.png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54.jpeg"/><Relationship Id="rId17" Type="http://schemas.openxmlformats.org/officeDocument/2006/relationships/image" Target="../media/image69.png"/><Relationship Id="rId25" Type="http://schemas.openxmlformats.org/officeDocument/2006/relationships/image" Target="../media/image53.png"/><Relationship Id="rId2" Type="http://schemas.openxmlformats.org/officeDocument/2006/relationships/video" Target="../media/media2.mp4"/><Relationship Id="rId16" Type="http://schemas.openxmlformats.org/officeDocument/2006/relationships/image" Target="../media/image68.png"/><Relationship Id="rId20" Type="http://schemas.openxmlformats.org/officeDocument/2006/relationships/audio" Target="../media/audio4.wav"/><Relationship Id="rId1" Type="http://schemas.microsoft.com/office/2007/relationships/media" Target="../media/media2.mp4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24" Type="http://schemas.openxmlformats.org/officeDocument/2006/relationships/image" Target="../media/image60.png"/><Relationship Id="rId5" Type="http://schemas.microsoft.com/office/2007/relationships/media" Target="../media/media4.mp3"/><Relationship Id="rId15" Type="http://schemas.openxmlformats.org/officeDocument/2006/relationships/image" Target="../media/image67.png"/><Relationship Id="rId23" Type="http://schemas.openxmlformats.org/officeDocument/2006/relationships/image" Target="../media/image59.png"/><Relationship Id="rId28" Type="http://schemas.openxmlformats.org/officeDocument/2006/relationships/image" Target="../media/image680.png"/><Relationship Id="rId10" Type="http://schemas.openxmlformats.org/officeDocument/2006/relationships/audio" Target="../media/audio2.wav"/><Relationship Id="rId19" Type="http://schemas.openxmlformats.org/officeDocument/2006/relationships/image" Target="../media/image71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2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chart" Target="../charts/chart4.xml"/><Relationship Id="rId18" Type="http://schemas.openxmlformats.org/officeDocument/2006/relationships/image" Target="../media/image57.png"/><Relationship Id="rId3" Type="http://schemas.openxmlformats.org/officeDocument/2006/relationships/audio" Target="NULL" TargetMode="External"/><Relationship Id="rId21" Type="http://schemas.openxmlformats.org/officeDocument/2006/relationships/image" Target="../media/image60.png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54.jpeg"/><Relationship Id="rId17" Type="http://schemas.openxmlformats.org/officeDocument/2006/relationships/audio" Target="../media/audio4.wav"/><Relationship Id="rId2" Type="http://schemas.openxmlformats.org/officeDocument/2006/relationships/video" Target="../media/media2.mp4"/><Relationship Id="rId16" Type="http://schemas.openxmlformats.org/officeDocument/2006/relationships/image" Target="../media/image74.png"/><Relationship Id="rId20" Type="http://schemas.openxmlformats.org/officeDocument/2006/relationships/image" Target="../media/image59.png"/><Relationship Id="rId1" Type="http://schemas.microsoft.com/office/2007/relationships/media" Target="../media/media2.mp4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microsoft.com/office/2007/relationships/media" Target="../media/media4.mp3"/><Relationship Id="rId15" Type="http://schemas.openxmlformats.org/officeDocument/2006/relationships/image" Target="../media/image73.png"/><Relationship Id="rId23" Type="http://schemas.openxmlformats.org/officeDocument/2006/relationships/image" Target="../media/image75.png"/><Relationship Id="rId10" Type="http://schemas.openxmlformats.org/officeDocument/2006/relationships/audio" Target="../media/audio2.wav"/><Relationship Id="rId19" Type="http://schemas.openxmlformats.org/officeDocument/2006/relationships/image" Target="../media/image58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72.png"/><Relationship Id="rId2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audio" Target="../media/audio6.wav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84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83.wmf"/><Relationship Id="rId4" Type="http://schemas.openxmlformats.org/officeDocument/2006/relationships/slide" Target="slide3.xml"/><Relationship Id="rId9" Type="http://schemas.openxmlformats.org/officeDocument/2006/relationships/oleObject" Target="../embeddings/oleObject37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43.bin"/><Relationship Id="rId3" Type="http://schemas.openxmlformats.org/officeDocument/2006/relationships/audio" Target="../media/audio6.wav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84.wmf"/><Relationship Id="rId17" Type="http://schemas.openxmlformats.org/officeDocument/2006/relationships/image" Target="../media/image730.png"/><Relationship Id="rId2" Type="http://schemas.openxmlformats.org/officeDocument/2006/relationships/audio" Target="../media/audio5.wav"/><Relationship Id="rId16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83.wmf"/><Relationship Id="rId4" Type="http://schemas.openxmlformats.org/officeDocument/2006/relationships/slide" Target="slide3.xml"/><Relationship Id="rId9" Type="http://schemas.openxmlformats.org/officeDocument/2006/relationships/oleObject" Target="../embeddings/oleObject41.bin"/><Relationship Id="rId14" Type="http://schemas.openxmlformats.org/officeDocument/2006/relationships/image" Target="../media/image85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audio" Target="../media/audio6.wav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84.wmf"/><Relationship Id="rId2" Type="http://schemas.openxmlformats.org/officeDocument/2006/relationships/audio" Target="../media/audio5.wav"/><Relationship Id="rId16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5" Type="http://schemas.openxmlformats.org/officeDocument/2006/relationships/image" Target="../media/image750.png"/><Relationship Id="rId10" Type="http://schemas.openxmlformats.org/officeDocument/2006/relationships/image" Target="../media/image83.wmf"/><Relationship Id="rId4" Type="http://schemas.openxmlformats.org/officeDocument/2006/relationships/slide" Target="slide3.xml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7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slide" Target="slide3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29.xml"/><Relationship Id="rId4" Type="http://schemas.openxmlformats.org/officeDocument/2006/relationships/slide" Target="slide2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audio" Target="../media/audio6.wav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84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image" Target="../media/image780.png"/><Relationship Id="rId10" Type="http://schemas.openxmlformats.org/officeDocument/2006/relationships/image" Target="../media/image83.wmf"/><Relationship Id="rId4" Type="http://schemas.openxmlformats.org/officeDocument/2006/relationships/slide" Target="slide3.xml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7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audio" Target="../media/audio6.wav"/><Relationship Id="rId7" Type="http://schemas.openxmlformats.org/officeDocument/2006/relationships/oleObject" Target="../embeddings/oleObject53.bin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84.wmf"/><Relationship Id="rId4" Type="http://schemas.openxmlformats.org/officeDocument/2006/relationships/slide" Target="slide3.xml"/><Relationship Id="rId9" Type="http://schemas.openxmlformats.org/officeDocument/2006/relationships/oleObject" Target="../embeddings/oleObject5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%C4%90%E1%BB%A9c" TargetMode="External"/><Relationship Id="rId13" Type="http://schemas.openxmlformats.org/officeDocument/2006/relationships/hyperlink" Target="https://vi.wikipedia.org/wiki/T%E1%BB%AB_h%E1%BB%8Dc" TargetMode="External"/><Relationship Id="rId18" Type="http://schemas.openxmlformats.org/officeDocument/2006/relationships/hyperlink" Target="https://vi.wikipedia.org/wiki/Khoa_h%E1%BB%8Dc" TargetMode="External"/><Relationship Id="rId3" Type="http://schemas.openxmlformats.org/officeDocument/2006/relationships/hyperlink" Target="https://vi.wikipedia.org/wiki/30_th%C3%A1ng_4" TargetMode="External"/><Relationship Id="rId7" Type="http://schemas.openxmlformats.org/officeDocument/2006/relationships/hyperlink" Target="https://vi.wikipedia.org/wiki/Danh_s%C3%A1ch_nh%C3%A0_to%C3%A1n_h%E1%BB%8Dc" TargetMode="External"/><Relationship Id="rId12" Type="http://schemas.openxmlformats.org/officeDocument/2006/relationships/hyperlink" Target="https://vi.wikipedia.org/w/index.php?title=Khoa_tr%E1%BA%AFc_%C4%91%E1%BB%8Ba&amp;action=edit&amp;redlink=1" TargetMode="External"/><Relationship Id="rId17" Type="http://schemas.openxmlformats.org/officeDocument/2006/relationships/hyperlink" Target="https://vi.wikipedia.org/wiki/To%C3%A1n_h%E1%BB%8Dc" TargetMode="External"/><Relationship Id="rId2" Type="http://schemas.openxmlformats.org/officeDocument/2006/relationships/image" Target="../media/image2.jpeg"/><Relationship Id="rId16" Type="http://schemas.openxmlformats.org/officeDocument/2006/relationships/hyperlink" Target="https://vi.wikipedia.org/wiki/Quang_h%E1%BB%8D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.wikipedia.org/wiki/1855" TargetMode="External"/><Relationship Id="rId11" Type="http://schemas.openxmlformats.org/officeDocument/2006/relationships/hyperlink" Target="https://vi.wikipedia.org/wiki/H%C3%ACnh_h%E1%BB%8Dc_vi_ph%C3%A2n" TargetMode="External"/><Relationship Id="rId5" Type="http://schemas.openxmlformats.org/officeDocument/2006/relationships/hyperlink" Target="https://vi.wikipedia.org/wiki/23_th%C3%A1ng_2" TargetMode="External"/><Relationship Id="rId15" Type="http://schemas.openxmlformats.org/officeDocument/2006/relationships/hyperlink" Target="https://vi.wikipedia.org/wiki/Thi%C3%AAn_v%C4%83n_h%E1%BB%8Dc" TargetMode="External"/><Relationship Id="rId10" Type="http://schemas.openxmlformats.org/officeDocument/2006/relationships/hyperlink" Target="https://vi.wikipedia.org/wiki/Gi%E1%BA%A3i_t%C3%ADch" TargetMode="External"/><Relationship Id="rId4" Type="http://schemas.openxmlformats.org/officeDocument/2006/relationships/hyperlink" Target="https://vi.wikipedia.org/wiki/1777" TargetMode="External"/><Relationship Id="rId9" Type="http://schemas.openxmlformats.org/officeDocument/2006/relationships/hyperlink" Target="https://vi.wikipedia.org/wiki/L%C3%BD_thuy%E1%BA%BFt_s%E1%BB%91" TargetMode="External"/><Relationship Id="rId14" Type="http://schemas.openxmlformats.org/officeDocument/2006/relationships/hyperlink" Target="https://vi.wikipedia.org/wiki/T%C4%A9nh_%C4%91i%E1%BB%87n_h%E1%BB%8D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3.wmf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0.wmf"/><Relationship Id="rId17" Type="http://schemas.openxmlformats.org/officeDocument/2006/relationships/oleObject" Target="../embeddings/oleObject6.bin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9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ctrTitle"/>
          </p:nvPr>
        </p:nvSpPr>
        <p:spPr>
          <a:xfrm>
            <a:off x="114300" y="124851"/>
            <a:ext cx="8287940" cy="1479946"/>
          </a:xfrm>
          <a:solidFill>
            <a:srgbClr val="FF0000"/>
          </a:solidFill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normAutofit/>
            <a:flatTx/>
          </a:bodyPr>
          <a:lstStyle/>
          <a:p>
            <a:pPr eaLnBrk="1" hangingPunct="1">
              <a:defRPr/>
            </a:pPr>
            <a:r>
              <a:rPr lang="en-US" sz="3000" b="1" dirty="0">
                <a:solidFill>
                  <a:srgbClr val="EBFC08"/>
                </a:solidFill>
                <a:latin typeface="Times New Roman" pitchFamily="18" charset="0"/>
                <a:cs typeface="Times New Roman" pitchFamily="18" charset="0"/>
              </a:rPr>
              <a:t>NHIỆT LIỆT CHÀO MỪNG QUÝ THẦY CÔ GIÁO VỀ DỰ GIỜ THĂM LỚP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ubTitle" idx="1"/>
          </p:nvPr>
        </p:nvSpPr>
        <p:spPr>
          <a:xfrm>
            <a:off x="457200" y="1803797"/>
            <a:ext cx="4800600" cy="514350"/>
          </a:xfrm>
          <a:solidFill>
            <a:srgbClr val="00CC66"/>
          </a:solidFill>
        </p:spPr>
        <p:txBody>
          <a:bodyPr vert="horz" lIns="45720" tIns="62100" rIns="45720" bIns="22860" rtlCol="0"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MÔN: TOÁN 11</a:t>
            </a: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2133600" y="2519362"/>
            <a:ext cx="5125752" cy="509588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400" b="1" dirty="0"/>
              <a:t>TIẾT 13: </a:t>
            </a:r>
            <a:r>
              <a:rPr lang="en-US" altLang="vi-VN" sz="2400" b="1" dirty="0" err="1"/>
              <a:t>Bài</a:t>
            </a:r>
            <a:r>
              <a:rPr lang="en-US" altLang="vi-VN" sz="2400" b="1" dirty="0"/>
              <a:t> 6. CẤP SỐ CỘNG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14900" y="3371850"/>
            <a:ext cx="355097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PHAN THỊ HỒNG.</a:t>
            </a:r>
          </a:p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– Tin. </a:t>
            </a:r>
            <a:br>
              <a:rPr lang="en-US" sz="2100" dirty="0">
                <a:latin typeface="Times New Roman" pitchFamily="18" charset="0"/>
                <a:cs typeface="Times New Roman" pitchFamily="18" charset="0"/>
              </a:rPr>
            </a:b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THPT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58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61" y="2138115"/>
            <a:ext cx="941105" cy="22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6200" y="514902"/>
            <a:ext cx="8915400" cy="1855231"/>
            <a:chOff x="189445" y="762000"/>
            <a:chExt cx="11658068" cy="2473641"/>
          </a:xfrm>
        </p:grpSpPr>
        <p:sp>
          <p:nvSpPr>
            <p:cNvPr id="17" name="Rounded Rectangle 16"/>
            <p:cNvSpPr/>
            <p:nvPr/>
          </p:nvSpPr>
          <p:spPr>
            <a:xfrm>
              <a:off x="289088" y="762000"/>
              <a:ext cx="11558425" cy="1981200"/>
            </a:xfrm>
            <a:prstGeom prst="roundRect">
              <a:avLst>
                <a:gd name="adj" fmla="val 3662"/>
              </a:avLst>
            </a:prstGeom>
            <a:solidFill>
              <a:srgbClr val="E5F3F7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/>
              <a:endParaRPr lang="en-US" sz="1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6695" y="1142761"/>
              <a:ext cx="10591800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   Cho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cấp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(u</a:t>
              </a:r>
              <a:r>
                <a:rPr lang="en-US" sz="2400" b="1" baseline="-25000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u</a:t>
              </a:r>
              <a:r>
                <a:rPr lang="en-US" sz="24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d</a:t>
              </a:r>
              <a:br>
                <a:rPr lang="en-US" sz="2400" b="1" dirty="0">
                  <a:latin typeface="Times New Roman" pitchFamily="18" charset="0"/>
                  <a:cs typeface="Times New Roman" pitchFamily="18" charset="0"/>
                </a:rPr>
              </a:b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u</a:t>
              </a:r>
              <a:r>
                <a:rPr lang="en-US" sz="2400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, u</a:t>
              </a:r>
              <a:r>
                <a:rPr lang="en-US" sz="2400" b="1" baseline="-25000" dirty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, u</a:t>
              </a:r>
              <a:r>
                <a:rPr lang="en-US" sz="2400" b="1" baseline="-25000" dirty="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, u</a:t>
              </a:r>
              <a:r>
                <a:rPr lang="en-US" sz="2400" b="1" baseline="-25000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u</a:t>
              </a:r>
              <a:r>
                <a:rPr lang="en-US" sz="24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d.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Dự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đoán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quát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sz="2400" b="1" baseline="-25000" dirty="0" err="1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u</a:t>
              </a:r>
              <a:r>
                <a:rPr lang="en-US" sz="24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d.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  <a:p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837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758" b="30807"/>
            <a:stretch/>
          </p:blipFill>
          <p:spPr bwMode="auto">
            <a:xfrm>
              <a:off x="189445" y="787757"/>
              <a:ext cx="1364168" cy="500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762000" y="2451461"/>
            <a:ext cx="1516061" cy="43859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467548"/>
              </p:ext>
            </p:extLst>
          </p:nvPr>
        </p:nvGraphicFramePr>
        <p:xfrm>
          <a:off x="1970088" y="2457450"/>
          <a:ext cx="1236662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98400" imgH="241200" progId="Equation.DSMT4">
                  <p:embed/>
                </p:oleObj>
              </mc:Choice>
              <mc:Fallback>
                <p:oleObj name="Equation" r:id="rId5" imgW="698400" imgH="2412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088" y="2457450"/>
                        <a:ext cx="1236662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98984"/>
              </p:ext>
            </p:extLst>
          </p:nvPr>
        </p:nvGraphicFramePr>
        <p:xfrm>
          <a:off x="1981200" y="2857500"/>
          <a:ext cx="1213563" cy="427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85800" imgH="241200" progId="Equation.DSMT4">
                  <p:embed/>
                </p:oleObj>
              </mc:Choice>
              <mc:Fallback>
                <p:oleObj name="Equation" r:id="rId7" imgW="685800" imgH="2412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857500"/>
                        <a:ext cx="1213563" cy="427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381840"/>
              </p:ext>
            </p:extLst>
          </p:nvPr>
        </p:nvGraphicFramePr>
        <p:xfrm>
          <a:off x="3135216" y="2857500"/>
          <a:ext cx="1483905" cy="427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38080" imgH="241200" progId="Equation.DSMT4">
                  <p:embed/>
                </p:oleObj>
              </mc:Choice>
              <mc:Fallback>
                <p:oleObj name="Equation" r:id="rId9" imgW="838080" imgH="2412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216" y="2857500"/>
                        <a:ext cx="1483905" cy="427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983850"/>
              </p:ext>
            </p:extLst>
          </p:nvPr>
        </p:nvGraphicFramePr>
        <p:xfrm>
          <a:off x="4587875" y="2857500"/>
          <a:ext cx="110172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22080" imgH="241200" progId="Equation.DSMT4">
                  <p:embed/>
                </p:oleObj>
              </mc:Choice>
              <mc:Fallback>
                <p:oleObj name="Equation" r:id="rId11" imgW="622080" imgH="2412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5" y="2857500"/>
                        <a:ext cx="1101725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510163"/>
              </p:ext>
            </p:extLst>
          </p:nvPr>
        </p:nvGraphicFramePr>
        <p:xfrm>
          <a:off x="1958975" y="3314700"/>
          <a:ext cx="3865563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184120" imgH="241200" progId="Equation.DSMT4">
                  <p:embed/>
                </p:oleObj>
              </mc:Choice>
              <mc:Fallback>
                <p:oleObj name="Equation" r:id="rId13" imgW="2184120" imgH="2412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975" y="3314700"/>
                        <a:ext cx="3865563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071095"/>
              </p:ext>
            </p:extLst>
          </p:nvPr>
        </p:nvGraphicFramePr>
        <p:xfrm>
          <a:off x="1958975" y="3714750"/>
          <a:ext cx="3865563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184120" imgH="241200" progId="Equation.DSMT4">
                  <p:embed/>
                </p:oleObj>
              </mc:Choice>
              <mc:Fallback>
                <p:oleObj name="Equation" r:id="rId15" imgW="2184120" imgH="2412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975" y="3714750"/>
                        <a:ext cx="3865563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62000" y="4145518"/>
            <a:ext cx="8125949" cy="80792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Từ câu a, ta dự đoán công thức tính số hạng tổng quát u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theo u</a:t>
            </a:r>
            <a:r>
              <a:rPr lang="vi-VN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và d 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912899"/>
              </p:ext>
            </p:extLst>
          </p:nvPr>
        </p:nvGraphicFramePr>
        <p:xfrm>
          <a:off x="2743200" y="4497416"/>
          <a:ext cx="1889125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066680" imgH="241200" progId="Equation.DSMT4">
                  <p:embed/>
                </p:oleObj>
              </mc:Choice>
              <mc:Fallback>
                <p:oleObj name="Equation" r:id="rId17" imgW="1066680" imgH="2412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497416"/>
                        <a:ext cx="1889125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9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gray">
          <a:xfrm>
            <a:off x="300962" y="71437"/>
            <a:ext cx="2784751" cy="35933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36" tIns="45718" rIns="91436" bIns="4571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. SỐ HẠNG TỔNG QUÁT</a:t>
            </a:r>
            <a:endParaRPr lang="vi-VN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6873" y="571500"/>
            <a:ext cx="8585329" cy="1371600"/>
            <a:chOff x="289089" y="762000"/>
            <a:chExt cx="11444124" cy="1828800"/>
          </a:xfrm>
        </p:grpSpPr>
        <p:sp>
          <p:nvSpPr>
            <p:cNvPr id="10" name="Rounded Rectangle 9"/>
            <p:cNvSpPr/>
            <p:nvPr/>
          </p:nvSpPr>
          <p:spPr>
            <a:xfrm>
              <a:off x="289089" y="762000"/>
              <a:ext cx="11444124" cy="1828800"/>
            </a:xfrm>
            <a:prstGeom prst="roundRect">
              <a:avLst>
                <a:gd name="adj" fmla="val 3662"/>
              </a:avLst>
            </a:prstGeom>
            <a:solidFill>
              <a:srgbClr val="FEF5DE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/>
              <a:endParaRPr lang="en-US" sz="1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9115" y="914400"/>
              <a:ext cx="111251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46" indent="-342946">
                <a:buFont typeface="Arial" pitchFamily="34" charset="0"/>
                <a:buChar char="•"/>
              </a:pP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Nếu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cấp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(u</a:t>
              </a:r>
              <a:r>
                <a:rPr lang="en-US" sz="2400" b="1" baseline="-25000" dirty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u</a:t>
              </a:r>
              <a:r>
                <a:rPr lang="en-US" sz="24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d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hạng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quát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u</a:t>
              </a:r>
              <a:r>
                <a:rPr lang="en-US" sz="2400" b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xác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sz="2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7091147"/>
                </p:ext>
              </p:extLst>
            </p:nvPr>
          </p:nvGraphicFramePr>
          <p:xfrm>
            <a:off x="4079871" y="1964267"/>
            <a:ext cx="2767879" cy="6265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066680" imgH="241200" progId="Equation.DSMT4">
                    <p:embed/>
                  </p:oleObj>
                </mc:Choice>
                <mc:Fallback>
                  <p:oleObj name="Equation" r:id="rId3" imgW="1066680" imgH="241200" progId="Equation.DSMT4">
                    <p:embed/>
                    <p:pic>
                      <p:nvPicPr>
                        <p:cNvPr id="2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9871" y="1964267"/>
                          <a:ext cx="2767879" cy="6265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755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sosceles Triangle 44">
            <a:extLst>
              <a:ext uri="{FF2B5EF4-FFF2-40B4-BE49-F238E27FC236}">
                <a16:creationId xmlns:a16="http://schemas.microsoft.com/office/drawing/2014/main" id="{A94E7FD5-249A-4CDD-AA63-97034047938A}"/>
              </a:ext>
            </a:extLst>
          </p:cNvPr>
          <p:cNvSpPr/>
          <p:nvPr/>
        </p:nvSpPr>
        <p:spPr>
          <a:xfrm rot="16200000">
            <a:off x="299582" y="3320328"/>
            <a:ext cx="53877" cy="62089"/>
          </a:xfrm>
          <a:custGeom>
            <a:avLst/>
            <a:gdLst>
              <a:gd name="connsiteX0" fmla="*/ 0 w 293725"/>
              <a:gd name="connsiteY0" fmla="*/ 164224 h 164224"/>
              <a:gd name="connsiteX1" fmla="*/ 146863 w 293725"/>
              <a:gd name="connsiteY1" fmla="*/ 0 h 164224"/>
              <a:gd name="connsiteX2" fmla="*/ 293725 w 293725"/>
              <a:gd name="connsiteY2" fmla="*/ 164224 h 164224"/>
              <a:gd name="connsiteX3" fmla="*/ 0 w 293725"/>
              <a:gd name="connsiteY3" fmla="*/ 164224 h 164224"/>
              <a:gd name="connsiteX0" fmla="*/ 2363 w 296088"/>
              <a:gd name="connsiteY0" fmla="*/ 164221 h 164221"/>
              <a:gd name="connsiteX1" fmla="*/ 0 w 296088"/>
              <a:gd name="connsiteY1" fmla="*/ 0 h 164221"/>
              <a:gd name="connsiteX2" fmla="*/ 296088 w 296088"/>
              <a:gd name="connsiteY2" fmla="*/ 164221 h 164221"/>
              <a:gd name="connsiteX3" fmla="*/ 2363 w 296088"/>
              <a:gd name="connsiteY3" fmla="*/ 164221 h 164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088" h="164221">
                <a:moveTo>
                  <a:pt x="2363" y="164221"/>
                </a:moveTo>
                <a:cubicBezTo>
                  <a:pt x="1575" y="109481"/>
                  <a:pt x="788" y="54740"/>
                  <a:pt x="0" y="0"/>
                </a:cubicBezTo>
                <a:lnTo>
                  <a:pt x="296088" y="164221"/>
                </a:lnTo>
                <a:lnTo>
                  <a:pt x="2363" y="1642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en-US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Isosceles Triangle 44">
            <a:extLst>
              <a:ext uri="{FF2B5EF4-FFF2-40B4-BE49-F238E27FC236}">
                <a16:creationId xmlns:a16="http://schemas.microsoft.com/office/drawing/2014/main" id="{734DD7D0-3C3E-4599-BE32-4C0F896A7BBB}"/>
              </a:ext>
            </a:extLst>
          </p:cNvPr>
          <p:cNvSpPr/>
          <p:nvPr/>
        </p:nvSpPr>
        <p:spPr>
          <a:xfrm rot="16200000">
            <a:off x="289009" y="2678695"/>
            <a:ext cx="59150" cy="77963"/>
          </a:xfrm>
          <a:custGeom>
            <a:avLst/>
            <a:gdLst>
              <a:gd name="connsiteX0" fmla="*/ 0 w 293725"/>
              <a:gd name="connsiteY0" fmla="*/ 164224 h 164224"/>
              <a:gd name="connsiteX1" fmla="*/ 146863 w 293725"/>
              <a:gd name="connsiteY1" fmla="*/ 0 h 164224"/>
              <a:gd name="connsiteX2" fmla="*/ 293725 w 293725"/>
              <a:gd name="connsiteY2" fmla="*/ 164224 h 164224"/>
              <a:gd name="connsiteX3" fmla="*/ 0 w 293725"/>
              <a:gd name="connsiteY3" fmla="*/ 164224 h 164224"/>
              <a:gd name="connsiteX0" fmla="*/ 2363 w 296088"/>
              <a:gd name="connsiteY0" fmla="*/ 164221 h 164221"/>
              <a:gd name="connsiteX1" fmla="*/ 0 w 296088"/>
              <a:gd name="connsiteY1" fmla="*/ 0 h 164221"/>
              <a:gd name="connsiteX2" fmla="*/ 296088 w 296088"/>
              <a:gd name="connsiteY2" fmla="*/ 164221 h 164221"/>
              <a:gd name="connsiteX3" fmla="*/ 2363 w 296088"/>
              <a:gd name="connsiteY3" fmla="*/ 164221 h 164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088" h="164221">
                <a:moveTo>
                  <a:pt x="2363" y="164221"/>
                </a:moveTo>
                <a:cubicBezTo>
                  <a:pt x="1575" y="109481"/>
                  <a:pt x="788" y="54740"/>
                  <a:pt x="0" y="0"/>
                </a:cubicBezTo>
                <a:lnTo>
                  <a:pt x="296088" y="164221"/>
                </a:lnTo>
                <a:lnTo>
                  <a:pt x="2363" y="1642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algn="ctr"/>
            <a:endParaRPr lang="en-US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82113473-D46C-520B-E144-75CEDAE7245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0962" y="57150"/>
            <a:ext cx="2784751" cy="35933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36" tIns="45718" rIns="91436" bIns="4571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. SỐ HẠNG TỔNG QUÁT</a:t>
            </a:r>
            <a:endParaRPr lang="vi-VN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190A5-71FB-63B9-DBC2-2E12B94901D9}"/>
              </a:ext>
            </a:extLst>
          </p:cNvPr>
          <p:cNvSpPr txBox="1"/>
          <p:nvPr/>
        </p:nvSpPr>
        <p:spPr>
          <a:xfrm>
            <a:off x="533400" y="514350"/>
            <a:ext cx="8330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Cho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(u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u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= 10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 = - 2</a:t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u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, u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. </a:t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u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n.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51809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97" y="1581150"/>
            <a:ext cx="1046606" cy="24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400" y="1957686"/>
            <a:ext cx="722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u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: 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85698"/>
            <a:ext cx="8534400" cy="830981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(u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48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88.Tìm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678050"/>
              </p:ext>
            </p:extLst>
          </p:nvPr>
        </p:nvGraphicFramePr>
        <p:xfrm>
          <a:off x="685800" y="2571750"/>
          <a:ext cx="217805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31560" imgH="507960" progId="Equation.DSMT4">
                  <p:embed/>
                </p:oleObj>
              </mc:Choice>
              <mc:Fallback>
                <p:oleObj name="Equation" r:id="rId4" imgW="1231560" imgH="50796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71750"/>
                        <a:ext cx="2178050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904131"/>
              </p:ext>
            </p:extLst>
          </p:nvPr>
        </p:nvGraphicFramePr>
        <p:xfrm>
          <a:off x="3086100" y="2571750"/>
          <a:ext cx="1145381" cy="898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640" imgH="507960" progId="Equation.DSMT4">
                  <p:embed/>
                </p:oleObj>
              </mc:Choice>
              <mc:Fallback>
                <p:oleObj name="Equation" r:id="rId6" imgW="647640" imgH="50796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6100" y="2571750"/>
                        <a:ext cx="1145381" cy="898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11854" y="3567645"/>
            <a:ext cx="3432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114253"/>
              </p:ext>
            </p:extLst>
          </p:nvPr>
        </p:nvGraphicFramePr>
        <p:xfrm>
          <a:off x="3886200" y="3584958"/>
          <a:ext cx="3481387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68480" imgH="241200" progId="Equation.DSMT4">
                  <p:embed/>
                </p:oleObj>
              </mc:Choice>
              <mc:Fallback>
                <p:oleObj name="Equation" r:id="rId8" imgW="1968480" imgH="24120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584958"/>
                        <a:ext cx="3481387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4"/>
          <p:cNvSpPr>
            <a:spLocks noChangeArrowheads="1"/>
          </p:cNvSpPr>
          <p:nvPr/>
        </p:nvSpPr>
        <p:spPr bwMode="gray">
          <a:xfrm>
            <a:off x="302074" y="71437"/>
            <a:ext cx="2784026" cy="35933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24" tIns="45712" rIns="91424" bIns="45712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. SỐ HẠNG TỔNG QUÁT</a:t>
            </a:r>
            <a:endParaRPr lang="vi-VN" sz="135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8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0097" y="543640"/>
            <a:ext cx="8800939" cy="2682298"/>
            <a:chOff x="115984" y="762000"/>
            <a:chExt cx="11731529" cy="3391580"/>
          </a:xfrm>
        </p:grpSpPr>
        <p:grpSp>
          <p:nvGrpSpPr>
            <p:cNvPr id="2" name="Group 1"/>
            <p:cNvGrpSpPr/>
            <p:nvPr/>
          </p:nvGrpSpPr>
          <p:grpSpPr>
            <a:xfrm>
              <a:off x="289088" y="762000"/>
              <a:ext cx="11558425" cy="3391580"/>
              <a:chOff x="289088" y="1086760"/>
              <a:chExt cx="11558425" cy="339158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289088" y="1086760"/>
                <a:ext cx="11558425" cy="3291629"/>
              </a:xfrm>
              <a:prstGeom prst="roundRect">
                <a:avLst>
                  <a:gd name="adj" fmla="val 3662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91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467600" y="1092629"/>
                    <a:ext cx="11379913" cy="33857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          Cho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cấp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số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cộng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(u</a:t>
                    </a:r>
                    <a:r>
                      <a:rPr lang="en-US" sz="2400" b="1" baseline="-25000" dirty="0">
                        <a:latin typeface="Times New Roman" pitchFamily="18" charset="0"/>
                        <a:cs typeface="Times New Roman" pitchFamily="18" charset="0"/>
                      </a:rPr>
                      <a:t>n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)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với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số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hạng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đầu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u</a:t>
                    </a:r>
                    <a:r>
                      <a:rPr lang="en-US" sz="2400" b="1" baseline="-25000" dirty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và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công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sai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d.</a:t>
                    </a:r>
                  </a:p>
                  <a:p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Để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tính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tổng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n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số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hạng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đầu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: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/>
                            <a:cs typeface="Arial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/>
                            <a:cs typeface="Arial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/>
                            <a:cs typeface="Arial" pitchFamily="34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𝒏</m:t>
                            </m:r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/>
                            <a:cs typeface="Arial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𝒏</m:t>
                            </m:r>
                          </m:sub>
                        </m:sSub>
                      </m:oMath>
                    </a14:m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b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</a:b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hãy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lần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lượt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thực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hiện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các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yêu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cầu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sau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:</a:t>
                    </a:r>
                  </a:p>
                  <a:p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a.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Biểu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diễn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mỗi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số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hạng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trong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tổng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𝒏</m:t>
                            </m:r>
                          </m:sub>
                        </m:sSub>
                      </m:oMath>
                    </a14:m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theo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u</a:t>
                    </a:r>
                    <a:r>
                      <a:rPr lang="en-US" sz="2400" b="1" baseline="-25000" dirty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và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công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sai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d</a:t>
                    </a:r>
                    <a:b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</a:b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b.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Viết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/>
                                <a:cs typeface="Arial" pitchFamily="34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/>
                                <a:cs typeface="Arial" pitchFamily="34" charset="0"/>
                              </a:rPr>
                              <m:t>𝒏</m:t>
                            </m:r>
                          </m:sub>
                        </m:sSub>
                      </m:oMath>
                    </a14:m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theo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thứ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tự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ngược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lại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/>
                                <a:cs typeface="Arial" pitchFamily="34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/>
                                <a:cs typeface="Arial" pitchFamily="34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/>
                                <a:cs typeface="Arial" pitchFamily="34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/>
                                <a:cs typeface="Arial" pitchFamily="34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𝒏</m:t>
                            </m:r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−</m:t>
                            </m:r>
                            <m:r>
                              <a:rPr lang="en-US" sz="2400" b="1" i="1"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/>
                                <a:cs typeface="Arial" pitchFamily="34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/>
                                <a:cs typeface="Arial" pitchFamily="34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</m:sSub>
                      </m:oMath>
                    </a14:m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và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biểu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diễn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mỗi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số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hạng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trong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tổng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/>
                                <a:cs typeface="Arial" pitchFamily="34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/>
                                <a:cs typeface="Arial" pitchFamily="34" charset="0"/>
                              </a:rPr>
                              <m:t>𝒏</m:t>
                            </m:r>
                          </m:sub>
                        </m:sSub>
                      </m:oMath>
                    </a14:m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theo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u</a:t>
                    </a:r>
                    <a:r>
                      <a:rPr lang="en-US" sz="2400" b="1" baseline="-25000" dirty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và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công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sai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d</a:t>
                    </a:r>
                    <a:b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</a:b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c.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Cộng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từng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vế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2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đẳng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thức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ở a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và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b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để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tính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S</a:t>
                    </a:r>
                    <a:r>
                      <a:rPr lang="en-US" sz="2400" b="1" baseline="-25000" dirty="0" err="1">
                        <a:latin typeface="Times New Roman" pitchFamily="18" charset="0"/>
                        <a:cs typeface="Times New Roman" pitchFamily="18" charset="0"/>
                      </a:rPr>
                      <a:t>n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theo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u</a:t>
                    </a:r>
                    <a:r>
                      <a:rPr lang="en-US" sz="2400" b="1" baseline="-25000" dirty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400" b="1" dirty="0" err="1">
                        <a:latin typeface="Times New Roman" pitchFamily="18" charset="0"/>
                        <a:cs typeface="Times New Roman" pitchFamily="18" charset="0"/>
                      </a:rPr>
                      <a:t>và</a:t>
                    </a:r>
                    <a:r>
                      <a:rPr lang="en-US" sz="2400" b="1" dirty="0">
                        <a:latin typeface="Times New Roman" pitchFamily="18" charset="0"/>
                        <a:cs typeface="Times New Roman" pitchFamily="18" charset="0"/>
                      </a:rPr>
                      <a:t> d</a:t>
                    </a:r>
                    <a:endParaRPr lang="vi-VN" sz="2400" b="1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7600" y="1092629"/>
                    <a:ext cx="11379913" cy="3385711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l="-1143" t="-1822" b="-432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6246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10" b="36284"/>
            <a:stretch/>
          </p:blipFill>
          <p:spPr bwMode="auto">
            <a:xfrm>
              <a:off x="115984" y="802377"/>
              <a:ext cx="1465843" cy="461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276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DE122CE-7633-A357-7A12-C63DE2738D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133105"/>
              </p:ext>
            </p:extLst>
          </p:nvPr>
        </p:nvGraphicFramePr>
        <p:xfrm>
          <a:off x="228600" y="438150"/>
          <a:ext cx="8534399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84600" imgH="241200" progId="Equation.DSMT4">
                  <p:embed/>
                </p:oleObj>
              </mc:Choice>
              <mc:Fallback>
                <p:oleObj name="Equation" r:id="rId2" imgW="4584600" imgH="2412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38150"/>
                        <a:ext cx="8534399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C0DDE8E-E208-7A78-53CE-C13B5F2934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299347"/>
              </p:ext>
            </p:extLst>
          </p:nvPr>
        </p:nvGraphicFramePr>
        <p:xfrm>
          <a:off x="228600" y="1123950"/>
          <a:ext cx="3048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87240" imgH="241200" progId="Equation.DSMT4">
                  <p:embed/>
                </p:oleObj>
              </mc:Choice>
              <mc:Fallback>
                <p:oleObj name="Equation" r:id="rId4" imgW="1587240" imgH="2412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123950"/>
                        <a:ext cx="30480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EFD26C0-2075-D32D-3033-BC9DC79DAD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910783"/>
              </p:ext>
            </p:extLst>
          </p:nvPr>
        </p:nvGraphicFramePr>
        <p:xfrm>
          <a:off x="3200400" y="1123950"/>
          <a:ext cx="5562599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84400" imgH="241200" progId="Equation.DSMT4">
                  <p:embed/>
                </p:oleObj>
              </mc:Choice>
              <mc:Fallback>
                <p:oleObj name="Equation" r:id="rId6" imgW="2984400" imgH="2412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123950"/>
                        <a:ext cx="5562599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63247B4-3B75-49D9-D309-EC21FBD0FB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020462"/>
              </p:ext>
            </p:extLst>
          </p:nvPr>
        </p:nvGraphicFramePr>
        <p:xfrm>
          <a:off x="2438400" y="1858962"/>
          <a:ext cx="6421438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46160" imgH="241200" progId="Equation.DSMT4">
                  <p:embed/>
                </p:oleObj>
              </mc:Choice>
              <mc:Fallback>
                <p:oleObj name="Equation" r:id="rId8" imgW="3746160" imgH="2412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858962"/>
                        <a:ext cx="6421438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CC17FA2-BF42-A366-EAF6-E85F35F0E7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365513"/>
              </p:ext>
            </p:extLst>
          </p:nvPr>
        </p:nvGraphicFramePr>
        <p:xfrm>
          <a:off x="2209800" y="2533650"/>
          <a:ext cx="36544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49080" imgH="241200" progId="Equation.DSMT4">
                  <p:embed/>
                </p:oleObj>
              </mc:Choice>
              <mc:Fallback>
                <p:oleObj name="Equation" r:id="rId10" imgW="1549080" imgH="2412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533650"/>
                        <a:ext cx="36544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33A75D5-5F4A-3A4C-E1B4-915A26CB22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258796"/>
              </p:ext>
            </p:extLst>
          </p:nvPr>
        </p:nvGraphicFramePr>
        <p:xfrm>
          <a:off x="2351088" y="3333750"/>
          <a:ext cx="3562350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11280" imgH="419040" progId="Equation.DSMT4">
                  <p:embed/>
                </p:oleObj>
              </mc:Choice>
              <mc:Fallback>
                <p:oleObj name="Equation" r:id="rId12" imgW="1511280" imgH="41904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8" y="3333750"/>
                        <a:ext cx="3562350" cy="992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54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300962" y="71437"/>
            <a:ext cx="5300006" cy="35933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36" tIns="45718" rIns="91436" bIns="4571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. TỔNG n SỐ HẠNG ĐẦU CỦA MỘT CẤP SỐ CỘNG </a:t>
            </a:r>
            <a:endParaRPr lang="vi-VN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0" y="571500"/>
            <a:ext cx="8763000" cy="1387475"/>
            <a:chOff x="608012" y="762000"/>
            <a:chExt cx="11268065" cy="1849965"/>
          </a:xfrm>
        </p:grpSpPr>
        <p:sp>
          <p:nvSpPr>
            <p:cNvPr id="10" name="Rounded Rectangle 9"/>
            <p:cNvSpPr/>
            <p:nvPr/>
          </p:nvSpPr>
          <p:spPr>
            <a:xfrm>
              <a:off x="608012" y="762000"/>
              <a:ext cx="11268065" cy="1828799"/>
            </a:xfrm>
            <a:prstGeom prst="roundRect">
              <a:avLst>
                <a:gd name="adj" fmla="val 3662"/>
              </a:avLst>
            </a:prstGeom>
            <a:solidFill>
              <a:srgbClr val="FEF5DE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60411" y="879157"/>
                  <a:ext cx="11115665" cy="1600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Cho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cấp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số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cộng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(u</a:t>
                  </a:r>
                  <a:r>
                    <a:rPr lang="en-US" sz="2400" b="1" baseline="-25000" dirty="0">
                      <a:latin typeface="Times New Roman" pitchFamily="18" charset="0"/>
                      <a:cs typeface="Times New Roman" pitchFamily="18" charset="0"/>
                    </a:rPr>
                    <a:t>n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)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với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công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sai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d.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Đặt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  <a:cs typeface="Arial" pitchFamily="34" charset="0"/>
                            </a:rPr>
                            <m:t>𝑺</m:t>
                          </m:r>
                        </m:e>
                        <m:sub>
                          <m:r>
                            <a:rPr lang="en-US" sz="2400" b="1" i="1">
                              <a:latin typeface="Cambria Math"/>
                              <a:cs typeface="Arial" pitchFamily="34" charset="0"/>
                            </a:rPr>
                            <m:t>𝒏</m:t>
                          </m:r>
                        </m:sub>
                      </m:sSub>
                      <m:r>
                        <a:rPr lang="en-US" sz="2400" b="1" i="1">
                          <a:latin typeface="Cambria Math"/>
                          <a:cs typeface="Arial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  <a:cs typeface="Arial" pitchFamily="34" charset="0"/>
                            </a:rPr>
                            <m:t>𝒖</m:t>
                          </m:r>
                        </m:e>
                        <m:sub>
                          <m:r>
                            <a:rPr lang="en-US" sz="2400" b="1" i="1">
                              <a:latin typeface="Cambria Math"/>
                              <a:cs typeface="Arial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sz="2400" b="1" i="1">
                          <a:latin typeface="Cambria Math"/>
                          <a:cs typeface="Arial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  <a:cs typeface="Arial" pitchFamily="34" charset="0"/>
                            </a:rPr>
                            <m:t>𝒖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  <a:cs typeface="Arial" pitchFamily="34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>
                          <a:latin typeface="Cambria Math"/>
                          <a:cs typeface="Arial" pitchFamily="34" charset="0"/>
                        </a:rPr>
                        <m:t>+…+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  <a:cs typeface="Arial" pitchFamily="34" charset="0"/>
                            </a:rPr>
                            <m:t>𝒖</m:t>
                          </m:r>
                        </m:e>
                        <m:sub>
                          <m:r>
                            <a:rPr lang="en-US" sz="2400" b="1" i="1">
                              <a:latin typeface="Cambria Math"/>
                              <a:cs typeface="Arial" pitchFamily="34" charset="0"/>
                            </a:rPr>
                            <m:t>𝒏</m:t>
                          </m:r>
                        </m:sub>
                      </m:sSub>
                    </m:oMath>
                  </a14:m>
                  <a:r>
                    <a:rPr lang="en-US" sz="2400" b="1" i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br>
                    <a:rPr lang="en-US" sz="2400" b="1" i="1" dirty="0">
                      <a:latin typeface="Times New Roman" pitchFamily="18" charset="0"/>
                      <a:cs typeface="Times New Roman" pitchFamily="18" charset="0"/>
                    </a:rPr>
                  </a:b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Khi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đó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vi-VN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411" y="879157"/>
                  <a:ext cx="11115665" cy="160043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058" b="-5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" name="Object 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30946303"/>
                    </p:ext>
                  </p:extLst>
                </p:nvPr>
              </p:nvGraphicFramePr>
              <p:xfrm>
                <a:off x="2153289" y="1623483"/>
                <a:ext cx="3386543" cy="988482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5" imgW="1434960" imgH="419040" progId="Equation.DSMT4">
                        <p:embed/>
                      </p:oleObj>
                    </mc:Choice>
                    <mc:Fallback>
                      <p:oleObj name="Equation" r:id="rId5" imgW="1434960" imgH="419040" progId="Equation.DSMT4">
                        <p:embed/>
                        <p:pic>
                          <p:nvPicPr>
                            <p:cNvPr id="2" name="Object 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289" y="1623483"/>
                              <a:ext cx="3386543" cy="98848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" name="Object 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70868480"/>
                    </p:ext>
                  </p:extLst>
                </p:nvPr>
              </p:nvGraphicFramePr>
              <p:xfrm>
                <a:off x="2273726" y="1623944"/>
                <a:ext cx="3146425" cy="98901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304" name="Equation" r:id="rId7" imgW="1333440" imgH="419040" progId="Equation.DSMT4">
                        <p:embed/>
                      </p:oleObj>
                    </mc:Choice>
                    <mc:Fallback>
                      <p:oleObj name="Equation" r:id="rId7" imgW="1333440" imgH="4190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726" y="1623944"/>
                              <a:ext cx="3146425" cy="98901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5426" y="2190750"/>
                <a:ext cx="7945919" cy="1177255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u="sng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Chú</a:t>
                </a:r>
                <a:r>
                  <a:rPr lang="en-US" sz="2400" b="1" u="sng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ý 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: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Sử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𝒏</m:t>
                        </m:r>
                      </m:sub>
                    </m:sSub>
                    <m:r>
                      <a:rPr lang="en-US" sz="2400" b="1" i="1">
                        <a:latin typeface="Cambria Math"/>
                        <a:cs typeface="Arial" pitchFamily="34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</m:sSub>
                    <m:r>
                      <a:rPr lang="en-US" sz="2400" b="1" i="1">
                        <a:latin typeface="Cambria Math"/>
                        <a:cs typeface="Arial" pitchFamily="34" charset="0"/>
                      </a:rPr>
                      <m:t>+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𝒏</m:t>
                        </m:r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e>
                    </m:d>
                    <m:r>
                      <a:rPr lang="en-US" sz="2400" b="1" i="1">
                        <a:latin typeface="Cambria Math"/>
                        <a:cs typeface="Arial" pitchFamily="34" charset="0"/>
                      </a:rPr>
                      <m:t>𝒅</m:t>
                    </m:r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,  ta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vi-V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26" y="2190750"/>
                <a:ext cx="7945919" cy="1177255"/>
              </a:xfrm>
              <a:prstGeom prst="rect">
                <a:avLst/>
              </a:prstGeom>
              <a:blipFill rotWithShape="1">
                <a:blip r:embed="rId9"/>
                <a:stretch>
                  <a:fillRect l="-1457" b="-6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327863"/>
              </p:ext>
            </p:extLst>
          </p:nvPr>
        </p:nvGraphicFramePr>
        <p:xfrm>
          <a:off x="3379733" y="2779377"/>
          <a:ext cx="1777304" cy="664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57120" imgH="469800" progId="Equation.DSMT4">
                  <p:embed/>
                </p:oleObj>
              </mc:Choice>
              <mc:Fallback>
                <p:oleObj name="Equation" r:id="rId10" imgW="12571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79733" y="2779377"/>
                        <a:ext cx="1777304" cy="664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45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02074" y="2800350"/>
                <a:ext cx="86491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Số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viên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gạch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hàng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gồm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100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số hạng đầu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/>
                            <a:cs typeface="Arial" pitchFamily="34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</m:sSub>
                    <m:r>
                      <a:rPr lang="en-US" sz="2400" b="0" i="1">
                        <a:latin typeface="Cambria Math"/>
                        <a:cs typeface="Arial" pitchFamily="34" charset="0"/>
                      </a:rPr>
                      <m:t>=1</m:t>
                    </m:r>
                  </m:oMath>
                </a14:m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cuối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cs typeface="Arial" pitchFamily="34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  <a:cs typeface="Arial" pitchFamily="34" charset="0"/>
                          </a:rPr>
                          <m:t>100</m:t>
                        </m:r>
                      </m:sub>
                    </m:sSub>
                    <m:r>
                      <a:rPr lang="en-US" sz="2400" i="1">
                        <a:latin typeface="Cambria Math"/>
                        <a:cs typeface="Arial" pitchFamily="34" charset="0"/>
                      </a:rPr>
                      <m:t>=1</m:t>
                    </m:r>
                  </m:oMath>
                </a14:m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00. </a:t>
                </a:r>
                <a:endParaRPr lang="vi-VN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4" y="2800350"/>
                <a:ext cx="8649124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1128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69" y="2558871"/>
            <a:ext cx="1046606" cy="24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438150"/>
            <a:ext cx="8286750" cy="46164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22414"/>
              </p:ext>
            </p:extLst>
          </p:nvPr>
        </p:nvGraphicFramePr>
        <p:xfrm>
          <a:off x="3322638" y="3486150"/>
          <a:ext cx="387985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2720" imgH="419040" progId="Equation.DSMT4">
                  <p:embed/>
                </p:oleObj>
              </mc:Choice>
              <mc:Fallback>
                <p:oleObj name="Equation" r:id="rId6" imgW="2412720" imgH="41904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22638" y="3486150"/>
                        <a:ext cx="3879850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302074" y="71437"/>
            <a:ext cx="5298626" cy="35933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24" tIns="45712" rIns="91424" bIns="45712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. TỔNG n SỐ HẠNG ĐẦU CỦA MỘT CẤP SỐ CỘNG </a:t>
            </a:r>
            <a:endParaRPr lang="vi-VN" sz="135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35623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542774"/>
              </p:ext>
            </p:extLst>
          </p:nvPr>
        </p:nvGraphicFramePr>
        <p:xfrm>
          <a:off x="5600700" y="4024015"/>
          <a:ext cx="2289175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22360" imgH="419040" progId="Equation.DSMT4">
                  <p:embed/>
                </p:oleObj>
              </mc:Choice>
              <mc:Fallback>
                <p:oleObj name="Equation" r:id="rId8" imgW="1422360" imgH="41904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00700" y="4024015"/>
                        <a:ext cx="2289175" cy="67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24774" y="4629150"/>
            <a:ext cx="551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5050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F4BEA-BCEA-9C61-97CD-7BB45D2D005B}"/>
              </a:ext>
            </a:extLst>
          </p:cNvPr>
          <p:cNvSpPr txBox="1"/>
          <p:nvPr/>
        </p:nvSpPr>
        <p:spPr>
          <a:xfrm>
            <a:off x="119144" y="898595"/>
            <a:ext cx="88320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Prenn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6064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16497" y="2114549"/>
                <a:ext cx="76367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</m:sSub>
                    <m:r>
                      <a:rPr lang="en-US" sz="2400" b="1" i="1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400" b="1" i="1">
                        <a:latin typeface="Cambria Math"/>
                        <a:cs typeface="Arial" pitchFamily="34" charset="0"/>
                      </a:rPr>
                      <m:t>𝟐</m:t>
                    </m:r>
                    <m:r>
                      <a:rPr lang="en-US" sz="2400" b="1" i="1">
                        <a:latin typeface="Cambria Math"/>
                        <a:cs typeface="Arial" pitchFamily="34" charset="0"/>
                      </a:rPr>
                      <m:t> </m:t>
                    </m:r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cs typeface="Arial" pitchFamily="34" charset="0"/>
                      </a:rPr>
                      <m:t>𝒅</m:t>
                    </m:r>
                    <m:r>
                      <a:rPr lang="en-US" sz="2400" b="1" i="1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400" b="1" i="1">
                        <a:latin typeface="Cambria Math"/>
                        <a:cs typeface="Arial" pitchFamily="34" charset="0"/>
                      </a:rPr>
                      <m:t>𝟑</m:t>
                    </m:r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.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cần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lấy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endParaRPr lang="vi-V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97" y="2114549"/>
                <a:ext cx="7636748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1278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62" y="1738041"/>
            <a:ext cx="1046606" cy="24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3130" y="515686"/>
            <a:ext cx="8386983" cy="1200312"/>
            <a:chOff x="898421" y="663429"/>
            <a:chExt cx="11182645" cy="1600416"/>
          </a:xfrm>
        </p:grpSpPr>
        <p:sp>
          <p:nvSpPr>
            <p:cNvPr id="23" name="Rounded Rectangle 22"/>
            <p:cNvSpPr/>
            <p:nvPr/>
          </p:nvSpPr>
          <p:spPr>
            <a:xfrm>
              <a:off x="1714586" y="810302"/>
              <a:ext cx="10171025" cy="1306669"/>
            </a:xfrm>
            <a:prstGeom prst="roundRect">
              <a:avLst>
                <a:gd name="adj" fmla="val 546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98421" y="1196029"/>
              <a:ext cx="246308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33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65404" y="663429"/>
              <a:ext cx="10315662" cy="1600416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Ví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dụ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5 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bao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cấp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2, 5, 8 …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345 ?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302074" y="71437"/>
            <a:ext cx="5298626" cy="35933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24" tIns="45712" rIns="91424" bIns="45712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. TỔNG n SỐ HẠNG ĐẦU CỦA MỘT CẤP SỐ CỘNG </a:t>
            </a:r>
            <a:endParaRPr lang="vi-VN" sz="135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972352"/>
              </p:ext>
            </p:extLst>
          </p:nvPr>
        </p:nvGraphicFramePr>
        <p:xfrm>
          <a:off x="838200" y="2876550"/>
          <a:ext cx="244792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84200" imgH="419040" progId="Equation.DSMT4">
                  <p:embed/>
                </p:oleObj>
              </mc:Choice>
              <mc:Fallback>
                <p:oleObj name="Equation" r:id="rId6" imgW="1384200" imgH="41904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200" y="2876550"/>
                        <a:ext cx="2447925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148161"/>
              </p:ext>
            </p:extLst>
          </p:nvPr>
        </p:nvGraphicFramePr>
        <p:xfrm>
          <a:off x="3352800" y="2876550"/>
          <a:ext cx="298926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88760" imgH="419040" progId="Equation.DSMT4">
                  <p:embed/>
                </p:oleObj>
              </mc:Choice>
              <mc:Fallback>
                <p:oleObj name="Equation" r:id="rId8" imgW="1688760" imgH="41904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52800" y="2876550"/>
                        <a:ext cx="2989262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648451"/>
              </p:ext>
            </p:extLst>
          </p:nvPr>
        </p:nvGraphicFramePr>
        <p:xfrm>
          <a:off x="6391978" y="3105150"/>
          <a:ext cx="20447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55600" imgH="203040" progId="Equation.DSMT4">
                  <p:embed/>
                </p:oleObj>
              </mc:Choice>
              <mc:Fallback>
                <p:oleObj name="Equation" r:id="rId10" imgW="1155600" imgH="20304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91978" y="3105150"/>
                        <a:ext cx="2044700" cy="36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614886"/>
              </p:ext>
            </p:extLst>
          </p:nvPr>
        </p:nvGraphicFramePr>
        <p:xfrm>
          <a:off x="908274" y="3714750"/>
          <a:ext cx="204311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9720" imgH="215640" progId="Equation.DSMT4">
                  <p:embed/>
                </p:oleObj>
              </mc:Choice>
              <mc:Fallback>
                <p:oleObj name="Equation" r:id="rId12" imgW="1269720" imgH="21564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8274" y="3714750"/>
                        <a:ext cx="2043113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154893"/>
              </p:ext>
            </p:extLst>
          </p:nvPr>
        </p:nvGraphicFramePr>
        <p:xfrm>
          <a:off x="3084690" y="3409950"/>
          <a:ext cx="1450181" cy="1063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01440" imgH="660240" progId="Equation.DSMT4">
                  <p:embed/>
                </p:oleObj>
              </mc:Choice>
              <mc:Fallback>
                <p:oleObj name="Equation" r:id="rId14" imgW="901440" imgH="66024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084690" y="3409950"/>
                        <a:ext cx="1450181" cy="1063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821490" y="4312503"/>
            <a:ext cx="817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345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6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52400" y="2514600"/>
            <a:ext cx="8878461" cy="80792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Số tiền lương anh Nam nhận được mỗi năm lập thành một cấp số cộng, gồm 10 số hạng, với số hạng đầu u</a:t>
            </a:r>
            <a:r>
              <a:rPr lang="vi-VN" sz="24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=100 và công sai d = 20.</a:t>
            </a:r>
          </a:p>
        </p:txBody>
      </p:sp>
      <p:pic>
        <p:nvPicPr>
          <p:cNvPr id="26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1" y="2330392"/>
            <a:ext cx="1046878" cy="24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05571"/>
            <a:ext cx="8939951" cy="1977729"/>
            <a:chOff x="130615" y="762000"/>
            <a:chExt cx="11916831" cy="2636971"/>
          </a:xfrm>
        </p:grpSpPr>
        <p:sp>
          <p:nvSpPr>
            <p:cNvPr id="15" name="Rectangle 14"/>
            <p:cNvSpPr/>
            <p:nvPr/>
          </p:nvSpPr>
          <p:spPr>
            <a:xfrm>
              <a:off x="150812" y="816411"/>
              <a:ext cx="11782531" cy="13292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726751" y="762000"/>
              <a:ext cx="10311261" cy="2636971"/>
            </a:xfrm>
            <a:prstGeom prst="roundRect">
              <a:avLst>
                <a:gd name="adj" fmla="val 4169"/>
              </a:avLst>
            </a:prstGeom>
            <a:solidFill>
              <a:schemeClr val="bg2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/>
              <a:endParaRPr lang="en-US" sz="14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26751" y="772641"/>
              <a:ext cx="10320695" cy="2626330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nghệ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mức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lương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khởi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100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triệu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tăng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lương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20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triệu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lương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12" name="Picture 100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15" y="850577"/>
              <a:ext cx="1596136" cy="1729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80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47" y="1335661"/>
              <a:ext cx="1506396" cy="759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AutoShape 4"/>
          <p:cNvSpPr>
            <a:spLocks noChangeArrowheads="1"/>
          </p:cNvSpPr>
          <p:nvPr/>
        </p:nvSpPr>
        <p:spPr bwMode="gray">
          <a:xfrm>
            <a:off x="300962" y="71437"/>
            <a:ext cx="5300006" cy="35933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36" tIns="45718" rIns="91436" bIns="45718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5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. TỔNG n SỐ HẠNG ĐẦU CỦA MỘT CẤP SỐ CỘNG </a:t>
            </a:r>
            <a:endParaRPr lang="vi-VN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961" y="3322524"/>
            <a:ext cx="8267551" cy="43859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Tổng 10 số hạng đầu của cấp số cộng này 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212742"/>
              </p:ext>
            </p:extLst>
          </p:nvPr>
        </p:nvGraphicFramePr>
        <p:xfrm>
          <a:off x="694010" y="3638550"/>
          <a:ext cx="3740727" cy="675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23800" imgH="419040" progId="Equation.DSMT4">
                  <p:embed/>
                </p:oleObj>
              </mc:Choice>
              <mc:Fallback>
                <p:oleObj name="Equation" r:id="rId6" imgW="2323800" imgH="4190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010" y="3638550"/>
                        <a:ext cx="3740727" cy="6750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766728"/>
              </p:ext>
            </p:extLst>
          </p:nvPr>
        </p:nvGraphicFramePr>
        <p:xfrm>
          <a:off x="4502150" y="3638550"/>
          <a:ext cx="27209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88760" imgH="419040" progId="Equation.DSMT4">
                  <p:embed/>
                </p:oleObj>
              </mc:Choice>
              <mc:Fallback>
                <p:oleObj name="Equation" r:id="rId8" imgW="1688760" imgH="4190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3638550"/>
                        <a:ext cx="2720975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0963" y="4245486"/>
            <a:ext cx="8735354" cy="80792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Vậy số tiền lương mà anh Nam nhận được sau 10 năm làm việc ở công ty này là 1900 triệu đồng hay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tỷ 900 triệu đồng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Arrow: Right 1">
            <a:hlinkClick r:id="rId10" action="ppaction://hlinkfile"/>
            <a:extLst>
              <a:ext uri="{FF2B5EF4-FFF2-40B4-BE49-F238E27FC236}">
                <a16:creationId xmlns:a16="http://schemas.microsoft.com/office/drawing/2014/main" id="{C386F952-FA9A-6928-FC7E-246193BC462D}"/>
              </a:ext>
            </a:extLst>
          </p:cNvPr>
          <p:cNvSpPr/>
          <p:nvPr/>
        </p:nvSpPr>
        <p:spPr>
          <a:xfrm>
            <a:off x="8511089" y="3908666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1" grpId="0"/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r="47017"/>
          <a:stretch/>
        </p:blipFill>
        <p:spPr bwMode="auto">
          <a:xfrm>
            <a:off x="2779435" y="2697480"/>
            <a:ext cx="358512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38EC0-C56C-930F-3F34-E8A02B534F04}"/>
              </a:ext>
            </a:extLst>
          </p:cNvPr>
          <p:cNvSpPr txBox="1"/>
          <p:nvPr/>
        </p:nvSpPr>
        <p:spPr>
          <a:xfrm>
            <a:off x="228600" y="20955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Prenn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337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" y="0"/>
            <a:ext cx="9144000" cy="51435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2877610" y="807154"/>
            <a:ext cx="3337469" cy="333746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3334264" y="1233348"/>
            <a:ext cx="2490329" cy="249032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3372519" y="1233348"/>
            <a:ext cx="2335363" cy="2335363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94" y="148606"/>
            <a:ext cx="886912" cy="584269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99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5466" y="5240120"/>
            <a:ext cx="157068" cy="15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218539"/>
            <a:ext cx="4572000" cy="4440495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" name="QSelect"/>
          <p:cNvSpPr/>
          <p:nvPr/>
        </p:nvSpPr>
        <p:spPr>
          <a:xfrm>
            <a:off x="6233609" y="522868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10" y="80785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11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9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6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1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60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2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79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60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1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3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3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0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5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2139710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04635" y="-862139"/>
            <a:ext cx="2949446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1" name="h1"/>
          <p:cNvSpPr>
            <a:spLocks noChangeArrowheads="1"/>
          </p:cNvSpPr>
          <p:nvPr/>
        </p:nvSpPr>
        <p:spPr bwMode="auto">
          <a:xfrm>
            <a:off x="7854572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FF0000">
              <a:alpha val="78000"/>
            </a:srgbClr>
          </a:solidFill>
          <a:ln w="12700">
            <a:solidFill>
              <a:srgbClr val="FFFF2F"/>
            </a:solidFill>
            <a:miter lim="800000"/>
            <a:headEnd/>
            <a:tailEnd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1.     1,000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2" name="h2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2.     2,000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3" name="h3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3.     3,000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4" name="h4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4.     4,000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5" name="h5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</a:rPr>
              <a:t>5.     5,000</a:t>
            </a:r>
            <a:endParaRPr lang="en-US" altLang="en-US" sz="1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6" name="h6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6.     6,000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7" name="h7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7.     8,000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8" name="h8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8.     10,000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9" name="h9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9.     20,000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0" name="h10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</a:rPr>
              <a:t>10.   25,000</a:t>
            </a:r>
            <a:endParaRPr lang="en-US" altLang="en-US" sz="1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1" name="h11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11.   30,000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2" name="h12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12.   40,000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3" name="h13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13.   60,000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4" name="h14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14.   80,000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5" name="h15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</a:rPr>
              <a:t>15.   100,000</a:t>
            </a:r>
            <a:endParaRPr lang="en-US" altLang="en-US" sz="1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443851" y="1787329"/>
            <a:ext cx="896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225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</a:rPr>
              <a:t>00</a:t>
            </a:r>
            <a:endParaRPr lang="en-US" sz="6000" spc="-225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Times New Roman" panose="02020603050405020304" pitchFamily="18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De_bai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11985" y="690368"/>
            <a:ext cx="7578071" cy="564356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99592" y="921758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472113" y="913034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62" name="txt_D"/>
              <p:cNvSpPr>
                <a:spLocks noChangeArrowheads="1"/>
              </p:cNvSpPr>
              <p:nvPr/>
            </p:nvSpPr>
            <p:spPr bwMode="auto">
              <a:xfrm>
                <a:off x="3886200" y="413823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 wrap="square" anchor="ctr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𝟖𝟏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24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7862" name="txt_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6200" y="413823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 rotWithShape="1">
                <a:blip r:embed="rId14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1" name="txt_C"/>
              <p:cNvSpPr>
                <a:spLocks noChangeArrowheads="1"/>
              </p:cNvSpPr>
              <p:nvPr/>
            </p:nvSpPr>
            <p:spPr bwMode="auto">
              <a:xfrm>
                <a:off x="105263" y="413823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square" anchor="ctr"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−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𝟖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𝟏𝟐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2400" b="1" i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7861" name="txt_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263" y="413823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 rotWithShape="1">
                <a:blip r:embed="rId15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864" name="txt_B"/>
          <p:cNvSpPr>
            <a:spLocks noChangeArrowheads="1"/>
          </p:cNvSpPr>
          <p:nvPr/>
        </p:nvSpPr>
        <p:spPr bwMode="auto">
          <a:xfrm>
            <a:off x="3886200" y="3252289"/>
            <a:ext cx="3771900" cy="68580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square" anchor="ctr">
            <a:normAutofit/>
          </a:bodyPr>
          <a:lstStyle/>
          <a:p>
            <a:r>
              <a:rPr lang="en-US" sz="2100" b="1" dirty="0">
                <a:solidFill>
                  <a:srgbClr val="EEF7E9"/>
                </a:solidFill>
                <a:latin typeface="Cambria Math" panose="02040503050406030204" pitchFamily="18" charset="0"/>
              </a:rPr>
              <a:t>          </a:t>
            </a:r>
            <a:r>
              <a:rPr lang="en-US" sz="2400" b="1" dirty="0">
                <a:solidFill>
                  <a:srgbClr val="EEF7E9"/>
                </a:solidFill>
                <a:latin typeface="Times New Roman" pitchFamily="18" charset="0"/>
                <a:cs typeface="Times New Roman" pitchFamily="18" charset="0"/>
              </a:rPr>
              <a:t>5; 2; -1; -4; -7.</a:t>
            </a:r>
          </a:p>
        </p:txBody>
      </p:sp>
      <p:sp>
        <p:nvSpPr>
          <p:cNvPr id="77863" name="txt_A"/>
          <p:cNvSpPr>
            <a:spLocks noChangeArrowheads="1"/>
          </p:cNvSpPr>
          <p:nvPr/>
        </p:nvSpPr>
        <p:spPr bwMode="auto">
          <a:xfrm>
            <a:off x="105263" y="3257552"/>
            <a:ext cx="3771900" cy="68580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square" anchor="ctr">
            <a:normAutofit/>
          </a:bodyPr>
          <a:lstStyle/>
          <a:p>
            <a:pPr algn="ctr"/>
            <a:r>
              <a:rPr lang="en-US" sz="2400" b="1" dirty="0">
                <a:solidFill>
                  <a:srgbClr val="EEF7E9"/>
                </a:solidFill>
                <a:latin typeface="Times New Roman" pitchFamily="18" charset="0"/>
                <a:cs typeface="Times New Roman" pitchFamily="18" charset="0"/>
              </a:rPr>
              <a:t>-3; 1; 5; 9; 14.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3964574" y="357212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3945580" y="4444890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43299" y="3560537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en-US" sz="21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43299" y="4444902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6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START</a:t>
            </a:r>
          </a:p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1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6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6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6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0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35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0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35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0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latin typeface="Times New Roman" panose="02020603050405020304" pitchFamily="18" charset="0"/>
                <a:sym typeface="Wingdings 2" panose="05020102010507070707" pitchFamily="18" charset="2"/>
              </a:rPr>
              <a:t></a:t>
            </a:r>
            <a:r>
              <a:rPr lang="en-US" sz="3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latin typeface="Times New Roman" panose="02020603050405020304" pitchFamily="18" charset="0"/>
                <a:sym typeface="Wingdings 2" panose="05020102010507070707" pitchFamily="18" charset="2"/>
              </a:rPr>
              <a:t></a:t>
            </a:r>
            <a:r>
              <a:rPr lang="en-US" sz="3000" dirty="0"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8" y="2691324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8" name="FinalAnswer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575" y="489787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0"/>
          <a:srcRect l="21738" r="21801"/>
          <a:stretch/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6" end="1630.8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txt_cau">
            <a:extLst>
              <a:ext uri="{FF2B5EF4-FFF2-40B4-BE49-F238E27FC236}">
                <a16:creationId xmlns:a16="http://schemas.microsoft.com/office/drawing/2014/main" id="{25F05119-0D3E-49E1-AB22-0C7D58411350}"/>
              </a:ext>
            </a:extLst>
          </p:cNvPr>
          <p:cNvSpPr txBox="1"/>
          <p:nvPr/>
        </p:nvSpPr>
        <p:spPr>
          <a:xfrm>
            <a:off x="5614193" y="-569209"/>
            <a:ext cx="13328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>
                <a:solidFill>
                  <a:srgbClr val="FFFF00"/>
                </a:solidFill>
                <a:latin typeface="Times New Roman" panose="02020603050405020304" pitchFamily="18" charset="0"/>
              </a:rPr>
              <a:t>Câu 1</a:t>
            </a:r>
            <a:endParaRPr lang="vi-VN" sz="135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c_da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123ECD5-3C49-4233-83F6-8C865E8D9C72}"/>
              </a:ext>
            </a:extLst>
          </p:cNvPr>
          <p:cNvSpPr/>
          <p:nvPr/>
        </p:nvSpPr>
        <p:spPr>
          <a:xfrm>
            <a:off x="5350596" y="4892151"/>
            <a:ext cx="717483" cy="193137"/>
          </a:xfrm>
          <a:prstGeom prst="actionButtonHelp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latin typeface="Times New Roman" panose="02020603050405020304" pitchFamily="18" charset="0"/>
              </a:rPr>
              <a:t>Đáp</a:t>
            </a:r>
            <a:r>
              <a:rPr lang="en-US" sz="1350" dirty="0">
                <a:latin typeface="Times New Roman" panose="02020603050405020304" pitchFamily="18" charset="0"/>
              </a:rPr>
              <a:t> </a:t>
            </a:r>
            <a:r>
              <a:rPr lang="en-US" sz="1350" dirty="0" err="1">
                <a:latin typeface="Times New Roman" panose="02020603050405020304" pitchFamily="18" charset="0"/>
              </a:rPr>
              <a:t>án</a:t>
            </a:r>
            <a:endParaRPr lang="vi-VN" sz="1350" dirty="0">
              <a:latin typeface="Times New Roman" panose="02020603050405020304" pitchFamily="18" charset="0"/>
            </a:endParaRPr>
          </a:p>
        </p:txBody>
      </p:sp>
      <p:sp>
        <p:nvSpPr>
          <p:cNvPr id="4" name="ac_lg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3800A28-2952-4A83-9BE3-2E8F32A9320C}"/>
              </a:ext>
            </a:extLst>
          </p:cNvPr>
          <p:cNvSpPr/>
          <p:nvPr/>
        </p:nvSpPr>
        <p:spPr>
          <a:xfrm>
            <a:off x="1804182" y="4911172"/>
            <a:ext cx="742361" cy="186427"/>
          </a:xfrm>
          <a:prstGeom prst="actionButton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latin typeface="Times New Roman" panose="02020603050405020304" pitchFamily="18" charset="0"/>
              </a:rPr>
              <a:t>Lời</a:t>
            </a:r>
            <a:r>
              <a:rPr lang="en-US" sz="1350" dirty="0">
                <a:latin typeface="Times New Roman" panose="02020603050405020304" pitchFamily="18" charset="0"/>
              </a:rPr>
              <a:t> </a:t>
            </a:r>
            <a:r>
              <a:rPr lang="en-US" sz="1350" dirty="0" err="1">
                <a:latin typeface="Times New Roman" panose="02020603050405020304" pitchFamily="18" charset="0"/>
              </a:rPr>
              <a:t>giải</a:t>
            </a:r>
            <a:endParaRPr lang="vi-VN" sz="1350" dirty="0">
              <a:latin typeface="Times New Roman" panose="02020603050405020304" pitchFamily="18" charset="0"/>
            </a:endParaRPr>
          </a:p>
        </p:txBody>
      </p:sp>
      <p:pic>
        <p:nvPicPr>
          <p:cNvPr id="110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C7040EBD-DCED-44A5-90EB-6E3263A7EE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01233.3061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592" y="5198009"/>
            <a:ext cx="457200" cy="457200"/>
          </a:xfrm>
          <a:prstGeom prst="rect">
            <a:avLst/>
          </a:prstGeom>
        </p:spPr>
      </p:pic>
      <p:pic>
        <p:nvPicPr>
          <p:cNvPr id="111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1877FC9-E90B-4995-BDA2-76D18FBDDF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86256" y="5250760"/>
            <a:ext cx="457200" cy="457200"/>
          </a:xfrm>
          <a:prstGeom prst="rect">
            <a:avLst/>
          </a:prstGeom>
        </p:spPr>
      </p:pic>
      <p:pic>
        <p:nvPicPr>
          <p:cNvPr id="112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4FE51945-7C00-4B94-BE45-D36C33C3B1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87366" y="5298281"/>
            <a:ext cx="457200" cy="457200"/>
          </a:xfrm>
          <a:prstGeom prst="rect">
            <a:avLst/>
          </a:prstGeom>
        </p:spPr>
      </p:pic>
      <p:pic>
        <p:nvPicPr>
          <p:cNvPr id="113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EDDF08E4-0052-4768-B041-DC42CBDAA8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01666" y="5412581"/>
            <a:ext cx="457200" cy="457200"/>
          </a:xfrm>
          <a:prstGeom prst="rect">
            <a:avLst/>
          </a:prstGeom>
        </p:spPr>
      </p:pic>
      <p:pic>
        <p:nvPicPr>
          <p:cNvPr id="11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2A90F837-C9BC-4CF0-917C-811F6697A4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15966" y="5526881"/>
            <a:ext cx="457200" cy="457200"/>
          </a:xfrm>
          <a:prstGeom prst="rect">
            <a:avLst/>
          </a:prstGeom>
        </p:spPr>
      </p:pic>
      <p:pic>
        <p:nvPicPr>
          <p:cNvPr id="125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A56946-5C20-47FF-83FE-6AD5035D3F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30266" y="5641181"/>
            <a:ext cx="457200" cy="457200"/>
          </a:xfrm>
          <a:prstGeom prst="rect">
            <a:avLst/>
          </a:prstGeom>
        </p:spPr>
      </p:pic>
      <p:sp>
        <p:nvSpPr>
          <p:cNvPr id="6" name="txt_giai">
            <a:extLst>
              <a:ext uri="{FF2B5EF4-FFF2-40B4-BE49-F238E27FC236}">
                <a16:creationId xmlns:a16="http://schemas.microsoft.com/office/drawing/2014/main" id="{6755B253-7D4A-91F4-55FD-6E6369A365E2}"/>
              </a:ext>
            </a:extLst>
          </p:cNvPr>
          <p:cNvSpPr txBox="1"/>
          <p:nvPr/>
        </p:nvSpPr>
        <p:spPr>
          <a:xfrm>
            <a:off x="143298" y="1951549"/>
            <a:ext cx="7526540" cy="830997"/>
          </a:xfrm>
          <a:prstGeom prst="rect">
            <a:avLst/>
          </a:prstGeom>
          <a:solidFill>
            <a:srgbClr val="111128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– 5 = -1 – 2 = -4 - (-1) = -7 - (-4) = -3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CSC  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= -3.</a:t>
            </a:r>
          </a:p>
        </p:txBody>
      </p:sp>
    </p:spTree>
    <p:extLst>
      <p:ext uri="{BB962C8B-B14F-4D97-AF65-F5344CB8AC3E}">
        <p14:creationId xmlns:p14="http://schemas.microsoft.com/office/powerpoint/2010/main" val="81366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0">
                <p:cTn id="24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958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958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958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958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audio>
              <p:cMediaNode vol="80000" numSld="999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958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mph" presetSubtype="2" repeatCount="10000" repeat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Clr clrSpc="rgb" dir="cw"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from>
                                        <a:srgbClr val="FF0000"/>
                                      </p:from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4" grpId="0" animBg="1" autoUpdateAnimBg="0"/>
      <p:bldP spid="77863" grpId="0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218539"/>
            <a:ext cx="4572000" cy="4440495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" name="QSelect"/>
          <p:cNvSpPr/>
          <p:nvPr/>
        </p:nvSpPr>
        <p:spPr>
          <a:xfrm>
            <a:off x="6233609" y="522868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10" y="80785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11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9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6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1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60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2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79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60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1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3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3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0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5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2139710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04635" y="-862139"/>
            <a:ext cx="2949446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1" name="h1"/>
          <p:cNvSpPr>
            <a:spLocks noChangeArrowheads="1"/>
          </p:cNvSpPr>
          <p:nvPr/>
        </p:nvSpPr>
        <p:spPr bwMode="auto">
          <a:xfrm>
            <a:off x="7854572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solidFill>
              <a:srgbClr val="FFFF2F"/>
            </a:solidFill>
            <a:miter lim="800000"/>
            <a:headEnd/>
            <a:tailEnd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1.     1,000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2" name="h2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FF0000">
              <a:alpha val="78000"/>
            </a:srgbClr>
          </a:solidFill>
          <a:ln w="12700">
            <a:solidFill>
              <a:srgbClr val="FFFF2F"/>
            </a:solidFill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2.     2,000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3" name="h3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3.     3,000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4" name="h4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4.     4,000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5" name="h5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</a:rPr>
              <a:t>5.     5,000</a:t>
            </a:r>
            <a:endParaRPr lang="en-US" altLang="en-US" sz="1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6" name="h6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6.     6,000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7" name="h7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7.     8,000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8" name="h8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8.     10,000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9" name="h9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9.     20,000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0" name="h10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</a:rPr>
              <a:t>10.   25,000</a:t>
            </a:r>
            <a:endParaRPr lang="en-US" altLang="en-US" sz="1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1" name="h11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11.   30,000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2" name="h12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12.   40,000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3" name="h13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13.   60,000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4" name="h14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14.   80,000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5" name="h15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</a:rPr>
              <a:t>15.   100,000</a:t>
            </a:r>
            <a:endParaRPr lang="en-US" altLang="en-US" sz="1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443851" y="1787329"/>
            <a:ext cx="896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225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</a:rPr>
              <a:t>00</a:t>
            </a:r>
            <a:endParaRPr lang="en-US" sz="6000" spc="-225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Times New Roman" panose="02020603050405020304" pitchFamily="18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7902" name="De_bai">
                <a:hlinkClick r:id="" action="ppaction://macro?name=ShowAnswers"/>
              </p:cNvPr>
              <p:cNvSpPr>
                <a:spLocks noChangeArrowheads="1"/>
              </p:cNvSpPr>
              <p:nvPr/>
            </p:nvSpPr>
            <p:spPr bwMode="auto">
              <a:xfrm>
                <a:off x="111985" y="160971"/>
                <a:ext cx="7578071" cy="1623149"/>
              </a:xfrm>
              <a:prstGeom prst="hexagon">
                <a:avLst>
                  <a:gd name="adj" fmla="val 34128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76200">
                <a:gradFill>
                  <a:gsLst>
                    <a:gs pos="5000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  <a:gs pos="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square" anchor="ctr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Cho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một cấp số cộng 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hạng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đầu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FF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FF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FF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800" dirty="0">
                    <a:solidFill>
                      <a:srgbClr val="FFFFFF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rgbClr val="FFFFFF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công</a:t>
                </a:r>
                <a:r>
                  <a:rPr lang="en-US" sz="2800" dirty="0">
                    <a:solidFill>
                      <a:srgbClr val="FFFFFF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FFFF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sai</a:t>
                </a:r>
                <a:r>
                  <a:rPr lang="en-US" sz="2800" dirty="0">
                    <a:solidFill>
                      <a:srgbClr val="FFFFFF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i="1" dirty="0">
                    <a:solidFill>
                      <a:srgbClr val="FFFFFF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d</a:t>
                </a:r>
                <a:r>
                  <a:rPr lang="en-US" sz="2800" dirty="0">
                    <a:solidFill>
                      <a:srgbClr val="FFFFFF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=3. </a:t>
                </a:r>
                <a:r>
                  <a:rPr lang="en-US" sz="2800" dirty="0" err="1">
                    <a:solidFill>
                      <a:srgbClr val="FFFFFF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rgbClr val="FFFFFF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FFFF"/>
                    </a:solidFill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</a:p>
              <a:p>
                <a:pPr algn="just"/>
                <a:r>
                  <a:rPr lang="en-US" sz="21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7902" name="De_bai">
                <a:hlinkClick r:id="" action="ppaction://macro?name=ShowAnswers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985" y="160971"/>
                <a:ext cx="7578071" cy="1623149"/>
              </a:xfrm>
              <a:prstGeom prst="hexagon">
                <a:avLst>
                  <a:gd name="adj" fmla="val 34128"/>
                  <a:gd name="vf" fmla="val 115470"/>
                </a:avLst>
              </a:prstGeom>
              <a:blipFill rotWithShape="1">
                <a:blip r:embed="rId14"/>
                <a:stretch>
                  <a:fillRect/>
                </a:stretch>
              </a:blipFill>
              <a:ln w="76200">
                <a:gradFill>
                  <a:gsLst>
                    <a:gs pos="5000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  <a:gs pos="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99592" y="921758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472113" y="913034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62" name="txt_D"/>
              <p:cNvSpPr>
                <a:spLocks noChangeArrowheads="1"/>
              </p:cNvSpPr>
              <p:nvPr/>
            </p:nvSpPr>
            <p:spPr bwMode="auto">
              <a:xfrm>
                <a:off x="3916286" y="413823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 wrap="square" anchor="ctr"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1" smtClean="0">
                          <a:solidFill>
                            <a:srgbClr val="EEF7E9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100" b="0" i="1" smtClean="0">
                          <a:solidFill>
                            <a:srgbClr val="EEF7E9"/>
                          </a:solidFill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2100" b="1" i="1" dirty="0">
                  <a:solidFill>
                    <a:srgbClr val="EEF7E9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7862" name="txt_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6286" y="413823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 rotWithShape="1">
                <a:blip r:embed="rId15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1" name="txt_C"/>
              <p:cNvSpPr>
                <a:spLocks noChangeArrowheads="1"/>
              </p:cNvSpPr>
              <p:nvPr/>
            </p:nvSpPr>
            <p:spPr bwMode="auto">
              <a:xfrm>
                <a:off x="3903238" y="326612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square" anchor="ctr"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100" b="0" i="1" smtClean="0">
                        <a:solidFill>
                          <a:srgbClr val="EEF7E9"/>
                        </a:solidFill>
                        <a:latin typeface="Cambria Math" panose="02040503050406030204" pitchFamily="18" charset="0"/>
                      </a:rPr>
                      <m:t>16</m:t>
                    </m:r>
                  </m:oMath>
                </a14:m>
                <a:r>
                  <a:rPr lang="en-US" sz="2100" b="1" i="1" dirty="0">
                    <a:solidFill>
                      <a:srgbClr val="EEF7E9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7861" name="txt_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03238" y="326612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 rotWithShape="1">
                <a:blip r:embed="rId16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4" name="txt_B"/>
              <p:cNvSpPr>
                <a:spLocks noChangeArrowheads="1"/>
              </p:cNvSpPr>
              <p:nvPr/>
            </p:nvSpPr>
            <p:spPr bwMode="auto">
              <a:xfrm>
                <a:off x="38472" y="4145879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 wrap="square" anchor="ctr"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1" smtClean="0">
                          <a:solidFill>
                            <a:srgbClr val="EEF7E9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  <m:r>
                        <a:rPr lang="en-US" sz="2100" b="0" i="1" smtClean="0">
                          <a:solidFill>
                            <a:srgbClr val="EEF7E9"/>
                          </a:solidFill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2100" dirty="0">
                  <a:solidFill>
                    <a:srgbClr val="EEF7E9"/>
                  </a:solidFill>
                </a:endParaRPr>
              </a:p>
            </p:txBody>
          </p:sp>
        </mc:Choice>
        <mc:Fallback xmlns="">
          <p:sp>
            <p:nvSpPr>
              <p:cNvPr id="77864" name="txt_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72" y="4145879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 rotWithShape="1">
                <a:blip r:embed="rId17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3" name="txt_A"/>
              <p:cNvSpPr>
                <a:spLocks noChangeArrowheads="1"/>
              </p:cNvSpPr>
              <p:nvPr/>
            </p:nvSpPr>
            <p:spPr bwMode="auto">
              <a:xfrm>
                <a:off x="105263" y="3257552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square" anchor="ctr">
                <a:normAutofit/>
              </a:bodyPr>
              <a:lstStyle/>
              <a:p>
                <a:pPr algn="ctr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1" smtClean="0">
                          <a:solidFill>
                            <a:srgbClr val="EEF7E9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100" b="0" i="1" smtClean="0">
                          <a:solidFill>
                            <a:srgbClr val="EEF7E9"/>
                          </a:solidFill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2100" b="1" dirty="0">
                  <a:solidFill>
                    <a:srgbClr val="EEF7E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7863" name="txt_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263" y="3257552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 rotWithShape="1">
                <a:blip r:embed="rId18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3964574" y="357212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3945580" y="4444890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43299" y="3560537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en-US" sz="21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43299" y="4444902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9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START</a:t>
            </a:r>
          </a:p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1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6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6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6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0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35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0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35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0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latin typeface="Times New Roman" panose="02020603050405020304" pitchFamily="18" charset="0"/>
                <a:sym typeface="Wingdings 2" panose="05020102010507070707" pitchFamily="18" charset="2"/>
              </a:rPr>
              <a:t></a:t>
            </a:r>
            <a:r>
              <a:rPr lang="en-US" sz="3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latin typeface="Times New Roman" panose="02020603050405020304" pitchFamily="18" charset="0"/>
                <a:sym typeface="Wingdings 2" panose="05020102010507070707" pitchFamily="18" charset="2"/>
              </a:rPr>
              <a:t></a:t>
            </a:r>
            <a:r>
              <a:rPr lang="en-US" sz="3000" dirty="0"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8" y="2691324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8" name="FinalAnswer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575" y="489787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>
                <a:solidFill>
                  <a:srgbClr val="FFFFFF"/>
                </a:solidFill>
                <a:latin typeface="Times New Roman" panose="02020603050405020304" pitchFamily="18" charset="0"/>
              </a:rPr>
              <a:t>Bắt đầu </a:t>
            </a:r>
            <a:endParaRPr lang="en-US" altLang="en-US" sz="135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3"/>
          <a:srcRect l="21738" r="21801"/>
          <a:stretch/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6" end="1630.8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txt_cau">
            <a:extLst>
              <a:ext uri="{FF2B5EF4-FFF2-40B4-BE49-F238E27FC236}">
                <a16:creationId xmlns:a16="http://schemas.microsoft.com/office/drawing/2014/main" id="{25F05119-0D3E-49E1-AB22-0C7D58411350}"/>
              </a:ext>
            </a:extLst>
          </p:cNvPr>
          <p:cNvSpPr txBox="1"/>
          <p:nvPr/>
        </p:nvSpPr>
        <p:spPr>
          <a:xfrm>
            <a:off x="5614193" y="-569209"/>
            <a:ext cx="13328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>
                <a:solidFill>
                  <a:srgbClr val="FFFF00"/>
                </a:solidFill>
                <a:latin typeface="Times New Roman" panose="02020603050405020304" pitchFamily="18" charset="0"/>
              </a:rPr>
              <a:t>Câu 2</a:t>
            </a:r>
            <a:endParaRPr lang="vi-VN" sz="135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c_da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123ECD5-3C49-4233-83F6-8C865E8D9C72}"/>
              </a:ext>
            </a:extLst>
          </p:cNvPr>
          <p:cNvSpPr/>
          <p:nvPr/>
        </p:nvSpPr>
        <p:spPr>
          <a:xfrm>
            <a:off x="5350596" y="4892151"/>
            <a:ext cx="717483" cy="193137"/>
          </a:xfrm>
          <a:prstGeom prst="actionButtonHelp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latin typeface="Times New Roman" panose="02020603050405020304" pitchFamily="18" charset="0"/>
              </a:rPr>
              <a:t>Đáp án</a:t>
            </a:r>
            <a:endParaRPr lang="vi-VN" sz="1350" dirty="0">
              <a:latin typeface="Times New Roman" panose="02020603050405020304" pitchFamily="18" charset="0"/>
            </a:endParaRPr>
          </a:p>
        </p:txBody>
      </p:sp>
      <p:sp>
        <p:nvSpPr>
          <p:cNvPr id="4" name="ac_lg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3800A28-2952-4A83-9BE3-2E8F32A9320C}"/>
              </a:ext>
            </a:extLst>
          </p:cNvPr>
          <p:cNvSpPr/>
          <p:nvPr/>
        </p:nvSpPr>
        <p:spPr>
          <a:xfrm>
            <a:off x="1804182" y="4911172"/>
            <a:ext cx="742361" cy="186427"/>
          </a:xfrm>
          <a:prstGeom prst="actionButton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latin typeface="Times New Roman" panose="02020603050405020304" pitchFamily="18" charset="0"/>
              </a:rPr>
              <a:t>Lời</a:t>
            </a:r>
            <a:r>
              <a:rPr lang="en-US" sz="1350" dirty="0">
                <a:latin typeface="Times New Roman" panose="02020603050405020304" pitchFamily="18" charset="0"/>
              </a:rPr>
              <a:t> </a:t>
            </a:r>
            <a:r>
              <a:rPr lang="en-US" sz="1350" dirty="0" err="1">
                <a:latin typeface="Times New Roman" panose="02020603050405020304" pitchFamily="18" charset="0"/>
              </a:rPr>
              <a:t>giải</a:t>
            </a:r>
            <a:endParaRPr lang="vi-VN" sz="135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xt_giai">
                <a:extLst>
                  <a:ext uri="{FF2B5EF4-FFF2-40B4-BE49-F238E27FC236}">
                    <a16:creationId xmlns:a16="http://schemas.microsoft.com/office/drawing/2014/main" id="{7B272105-7043-4506-BC24-91BCC5F077E0}"/>
                  </a:ext>
                </a:extLst>
              </p:cNvPr>
              <p:cNvSpPr txBox="1"/>
              <p:nvPr/>
            </p:nvSpPr>
            <p:spPr>
              <a:xfrm>
                <a:off x="143298" y="1951549"/>
                <a:ext cx="7526540" cy="415498"/>
              </a:xfrm>
              <a:prstGeom prst="rect">
                <a:avLst/>
              </a:prstGeom>
              <a:solidFill>
                <a:srgbClr val="111128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𝑇𝑎</m:t>
                        </m:r>
                        <m:r>
                          <a:rPr lang="en-US" sz="2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2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ó </m:t>
                        </m:r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1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10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+ 4d = 2 + 4.3 = 14</a:t>
                </a:r>
              </a:p>
            </p:txBody>
          </p:sp>
        </mc:Choice>
        <mc:Fallback xmlns="">
          <p:sp>
            <p:nvSpPr>
              <p:cNvPr id="6" name="txt_giai">
                <a:extLst>
                  <a:ext uri="{FF2B5EF4-FFF2-40B4-BE49-F238E27FC236}">
                    <a16:creationId xmlns:a16="http://schemas.microsoft.com/office/drawing/2014/main" id="{7B272105-7043-4506-BC24-91BCC5F07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98" y="1951549"/>
                <a:ext cx="7526540" cy="415498"/>
              </a:xfrm>
              <a:prstGeom prst="rect">
                <a:avLst/>
              </a:prstGeom>
              <a:blipFill>
                <a:blip r:embed="rId25"/>
                <a:stretch>
                  <a:fillRect t="-8824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0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C7040EBD-DCED-44A5-90EB-6E3263A7EE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01233.3061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592" y="5198009"/>
            <a:ext cx="457200" cy="457200"/>
          </a:xfrm>
          <a:prstGeom prst="rect">
            <a:avLst/>
          </a:prstGeom>
        </p:spPr>
      </p:pic>
      <p:pic>
        <p:nvPicPr>
          <p:cNvPr id="111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1877FC9-E90B-4995-BDA2-76D18FBDDF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6256" y="5250760"/>
            <a:ext cx="457200" cy="457200"/>
          </a:xfrm>
          <a:prstGeom prst="rect">
            <a:avLst/>
          </a:prstGeom>
        </p:spPr>
      </p:pic>
      <p:pic>
        <p:nvPicPr>
          <p:cNvPr id="112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4FE51945-7C00-4B94-BE45-D36C33C3B1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87366" y="5298281"/>
            <a:ext cx="457200" cy="457200"/>
          </a:xfrm>
          <a:prstGeom prst="rect">
            <a:avLst/>
          </a:prstGeom>
        </p:spPr>
      </p:pic>
      <p:pic>
        <p:nvPicPr>
          <p:cNvPr id="113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EDDF08E4-0052-4768-B041-DC42CBDAA8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01666" y="5412581"/>
            <a:ext cx="457200" cy="457200"/>
          </a:xfrm>
          <a:prstGeom prst="rect">
            <a:avLst/>
          </a:prstGeom>
        </p:spPr>
      </p:pic>
      <p:pic>
        <p:nvPicPr>
          <p:cNvPr id="11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2A90F837-C9BC-4CF0-917C-811F6697A4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515966" y="5526881"/>
            <a:ext cx="457200" cy="457200"/>
          </a:xfrm>
          <a:prstGeom prst="rect">
            <a:avLst/>
          </a:prstGeom>
        </p:spPr>
      </p:pic>
      <p:pic>
        <p:nvPicPr>
          <p:cNvPr id="125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A56946-5C20-47FF-83FE-6AD5035D3F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30266" y="564118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6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0">
                <p:cTn id="18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958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958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958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958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audio>
              <p:cMediaNode vol="80000" numSld="999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958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mph" presetSubtype="2" repeatCount="10000" repeat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Clr clrSpc="rgb" dir="cw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from>
                                        <a:srgbClr val="FF0000"/>
                                      </p:from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4" grpId="0" animBg="1" autoUpdateAnimBg="0"/>
      <p:bldP spid="7786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218539"/>
            <a:ext cx="4572000" cy="4440495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" name="QSelect"/>
          <p:cNvSpPr/>
          <p:nvPr/>
        </p:nvSpPr>
        <p:spPr>
          <a:xfrm>
            <a:off x="6233609" y="522868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10" y="80785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11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9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6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1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60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2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79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60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1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3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3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0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5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2139710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04635" y="-862139"/>
            <a:ext cx="2949446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1" name="h1"/>
          <p:cNvSpPr>
            <a:spLocks noChangeArrowheads="1"/>
          </p:cNvSpPr>
          <p:nvPr/>
        </p:nvSpPr>
        <p:spPr bwMode="auto">
          <a:xfrm>
            <a:off x="7854572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solidFill>
              <a:srgbClr val="FFFF2F"/>
            </a:solidFill>
            <a:miter lim="800000"/>
            <a:headEnd/>
            <a:tailEnd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1.     1,000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2" name="h2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solidFill>
              <a:srgbClr val="FFFF2F"/>
            </a:solidFill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2.     2,000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3" name="h3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FF0000">
              <a:alpha val="78000"/>
            </a:srgbClr>
          </a:solidFill>
          <a:ln w="12700">
            <a:solidFill>
              <a:srgbClr val="FFFF2F"/>
            </a:solidFill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3.     3,000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4" name="h4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4.     4,000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5" name="h5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</a:rPr>
              <a:t>5.     5,000</a:t>
            </a:r>
            <a:endParaRPr lang="en-US" altLang="en-US" sz="1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6" name="h6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6.     6,000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7" name="h7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7.     8,000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8" name="h8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8.     10,000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9" name="h9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9.     20,000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0" name="h10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</a:rPr>
              <a:t>10.   25,000</a:t>
            </a:r>
            <a:endParaRPr lang="en-US" altLang="en-US" sz="1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1" name="h11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11.   30,000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2" name="h12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12.   40,000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3" name="h13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13.   60,000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4" name="h14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14.   80,000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5" name="h15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</a:rPr>
              <a:t>15.   100,000</a:t>
            </a:r>
            <a:endParaRPr lang="en-US" altLang="en-US" sz="1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443851" y="1787329"/>
            <a:ext cx="896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225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</a:rPr>
              <a:t>00</a:t>
            </a:r>
            <a:endParaRPr lang="en-US" sz="6000" spc="-225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Times New Roman" panose="02020603050405020304" pitchFamily="18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86284" y="8216"/>
            <a:ext cx="2257235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7902" name="De_bai">
                <a:hlinkClick r:id="" action="ppaction://macro?name=ShowAnswers"/>
              </p:cNvPr>
              <p:cNvSpPr>
                <a:spLocks noChangeArrowheads="1"/>
              </p:cNvSpPr>
              <p:nvPr/>
            </p:nvSpPr>
            <p:spPr bwMode="auto">
              <a:xfrm>
                <a:off x="160038" y="423790"/>
                <a:ext cx="7578071" cy="1096091"/>
              </a:xfrm>
              <a:prstGeom prst="hexagon">
                <a:avLst>
                  <a:gd name="adj" fmla="val 34128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76200">
                <a:gradFill>
                  <a:gsLst>
                    <a:gs pos="5000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  <a:gs pos="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Cho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cấp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hạng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FF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FF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FF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. Tính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50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hạng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cấp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7902" name="De_bai">
                <a:hlinkClick r:id="" action="ppaction://macro?name=ShowAnswers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38" y="423790"/>
                <a:ext cx="7578071" cy="1096091"/>
              </a:xfrm>
              <a:prstGeom prst="hexagon">
                <a:avLst>
                  <a:gd name="adj" fmla="val 34128"/>
                  <a:gd name="vf" fmla="val 115470"/>
                </a:avLst>
              </a:prstGeom>
              <a:blipFill rotWithShape="1">
                <a:blip r:embed="rId15"/>
                <a:stretch>
                  <a:fillRect/>
                </a:stretch>
              </a:blipFill>
              <a:ln w="76200">
                <a:gradFill>
                  <a:gsLst>
                    <a:gs pos="5000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  <a:gs pos="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99592" y="921758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472113" y="913034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62" name="txt_D"/>
              <p:cNvSpPr>
                <a:spLocks noChangeArrowheads="1"/>
              </p:cNvSpPr>
              <p:nvPr/>
            </p:nvSpPr>
            <p:spPr bwMode="auto">
              <a:xfrm>
                <a:off x="3916286" y="413823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 wrap="square" anchor="ctr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1" smtClean="0">
                          <a:solidFill>
                            <a:srgbClr val="EEF7E9"/>
                          </a:solidFill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400" b="0" i="1" smtClean="0">
                          <a:solidFill>
                            <a:srgbClr val="EEF7E9"/>
                          </a:solidFill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m:t>950</m:t>
                      </m:r>
                      <m:r>
                        <m:rPr>
                          <m:nor/>
                        </m:rPr>
                        <a:rPr lang="en-US" sz="2400">
                          <a:solidFill>
                            <a:srgbClr val="EEF7E9"/>
                          </a:solidFill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2400" b="1" dirty="0">
                  <a:solidFill>
                    <a:srgbClr val="EEF7E9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7862" name="txt_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6286" y="413823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 rotWithShape="1">
                <a:blip r:embed="rId16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1" name="txt_C"/>
              <p:cNvSpPr>
                <a:spLocks noChangeArrowheads="1"/>
              </p:cNvSpPr>
              <p:nvPr/>
            </p:nvSpPr>
            <p:spPr bwMode="auto">
              <a:xfrm>
                <a:off x="105263" y="413823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square" anchor="ctr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1" smtClean="0">
                          <a:solidFill>
                            <a:srgbClr val="EEF7E9"/>
                          </a:solidFill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400" b="0" i="1" smtClean="0">
                          <a:solidFill>
                            <a:srgbClr val="EEF7E9"/>
                          </a:solidFill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m:t>925</m:t>
                      </m:r>
                      <m:r>
                        <m:rPr>
                          <m:nor/>
                        </m:rPr>
                        <a:rPr lang="en-US" sz="2400">
                          <a:solidFill>
                            <a:srgbClr val="EEF7E9"/>
                          </a:solidFill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2400" b="1" dirty="0">
                  <a:solidFill>
                    <a:srgbClr val="EEF7E9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7861" name="txt_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263" y="413823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 rotWithShape="1">
                <a:blip r:embed="rId17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4" name="txt_B"/>
              <p:cNvSpPr>
                <a:spLocks noChangeArrowheads="1"/>
              </p:cNvSpPr>
              <p:nvPr/>
            </p:nvSpPr>
            <p:spPr bwMode="auto">
              <a:xfrm>
                <a:off x="3918155" y="3263945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 wrap="square" anchor="ctr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1" smtClean="0">
                        <a:solidFill>
                          <a:srgbClr val="EEF7E9"/>
                        </a:solidFill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400" b="0" i="1" smtClean="0">
                        <a:solidFill>
                          <a:srgbClr val="EEF7E9"/>
                        </a:solidFill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775</m:t>
                    </m:r>
                  </m:oMath>
                </a14:m>
                <a:r>
                  <a:rPr lang="en-US" sz="24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7864" name="txt_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8155" y="3263945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 rotWithShape="1">
                <a:blip r:embed="rId18"/>
                <a:stretch>
                  <a:fillRect b="-840"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3" name="txt_A"/>
              <p:cNvSpPr>
                <a:spLocks noChangeArrowheads="1"/>
              </p:cNvSpPr>
              <p:nvPr/>
            </p:nvSpPr>
            <p:spPr bwMode="auto">
              <a:xfrm>
                <a:off x="105263" y="3257552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square" anchor="ctr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1" smtClean="0">
                          <a:solidFill>
                            <a:srgbClr val="EEF7E9"/>
                          </a:solidFill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m:t>3850</m:t>
                      </m:r>
                      <m:r>
                        <m:rPr>
                          <m:nor/>
                        </m:rPr>
                        <a:rPr lang="en-US" sz="2400">
                          <a:solidFill>
                            <a:srgbClr val="EEF7E9"/>
                          </a:solidFill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m:t>.</m:t>
                      </m:r>
                    </m:oMath>
                  </m:oMathPara>
                </a14:m>
                <a:endParaRPr lang="en-US" sz="2400" b="1" dirty="0">
                  <a:solidFill>
                    <a:srgbClr val="EEF7E9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7863" name="txt_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263" y="3257552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 rotWithShape="1">
                <a:blip r:embed="rId19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3964574" y="357212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3945580" y="4444890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43299" y="3560537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en-US" sz="21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43299" y="4444902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20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START</a:t>
            </a:r>
          </a:p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1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6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6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6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0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35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0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35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0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latin typeface="Times New Roman" panose="02020603050405020304" pitchFamily="18" charset="0"/>
                <a:sym typeface="Wingdings 2" panose="05020102010507070707" pitchFamily="18" charset="2"/>
              </a:rPr>
              <a:t></a:t>
            </a:r>
            <a:r>
              <a:rPr lang="en-US" sz="3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latin typeface="Times New Roman" panose="02020603050405020304" pitchFamily="18" charset="0"/>
                <a:sym typeface="Wingdings 2" panose="05020102010507070707" pitchFamily="18" charset="2"/>
              </a:rPr>
              <a:t></a:t>
            </a:r>
            <a:r>
              <a:rPr lang="en-US" sz="3000" dirty="0"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8" y="2691324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8" name="FinalAnswer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575" y="489787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>
                <a:solidFill>
                  <a:srgbClr val="FFFFFF"/>
                </a:solidFill>
                <a:latin typeface="Times New Roman" panose="02020603050405020304" pitchFamily="18" charset="0"/>
              </a:rPr>
              <a:t>Bắt đầu </a:t>
            </a:r>
            <a:endParaRPr lang="en-US" altLang="en-US" sz="135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4"/>
          <a:srcRect l="21738" r="21801"/>
          <a:stretch/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6" end="1630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txt_cau">
            <a:extLst>
              <a:ext uri="{FF2B5EF4-FFF2-40B4-BE49-F238E27FC236}">
                <a16:creationId xmlns:a16="http://schemas.microsoft.com/office/drawing/2014/main" id="{25F05119-0D3E-49E1-AB22-0C7D58411350}"/>
              </a:ext>
            </a:extLst>
          </p:cNvPr>
          <p:cNvSpPr txBox="1"/>
          <p:nvPr/>
        </p:nvSpPr>
        <p:spPr>
          <a:xfrm>
            <a:off x="5614193" y="-569209"/>
            <a:ext cx="13328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>
                <a:solidFill>
                  <a:srgbClr val="FFFF00"/>
                </a:solidFill>
                <a:latin typeface="Times New Roman" panose="02020603050405020304" pitchFamily="18" charset="0"/>
              </a:rPr>
              <a:t>Câu 3</a:t>
            </a:r>
            <a:endParaRPr lang="vi-VN" sz="135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c_da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123ECD5-3C49-4233-83F6-8C865E8D9C72}"/>
              </a:ext>
            </a:extLst>
          </p:cNvPr>
          <p:cNvSpPr/>
          <p:nvPr/>
        </p:nvSpPr>
        <p:spPr>
          <a:xfrm>
            <a:off x="5350596" y="4892151"/>
            <a:ext cx="717483" cy="193137"/>
          </a:xfrm>
          <a:prstGeom prst="actionButtonHelp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latin typeface="Times New Roman" panose="02020603050405020304" pitchFamily="18" charset="0"/>
              </a:rPr>
              <a:t>Đáp án</a:t>
            </a:r>
            <a:endParaRPr lang="vi-VN" sz="1350" dirty="0">
              <a:latin typeface="Times New Roman" panose="02020603050405020304" pitchFamily="18" charset="0"/>
            </a:endParaRPr>
          </a:p>
        </p:txBody>
      </p:sp>
      <p:sp>
        <p:nvSpPr>
          <p:cNvPr id="4" name="ac_lg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3800A28-2952-4A83-9BE3-2E8F32A9320C}"/>
              </a:ext>
            </a:extLst>
          </p:cNvPr>
          <p:cNvSpPr/>
          <p:nvPr/>
        </p:nvSpPr>
        <p:spPr>
          <a:xfrm>
            <a:off x="1804182" y="4911172"/>
            <a:ext cx="742361" cy="186427"/>
          </a:xfrm>
          <a:prstGeom prst="actionButton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latin typeface="Times New Roman" panose="02020603050405020304" pitchFamily="18" charset="0"/>
              </a:rPr>
              <a:t>Lời</a:t>
            </a:r>
            <a:r>
              <a:rPr lang="en-US" sz="1350" dirty="0">
                <a:latin typeface="Times New Roman" panose="02020603050405020304" pitchFamily="18" charset="0"/>
              </a:rPr>
              <a:t> </a:t>
            </a:r>
            <a:r>
              <a:rPr lang="en-US" sz="1350" dirty="0" err="1">
                <a:latin typeface="Times New Roman" panose="02020603050405020304" pitchFamily="18" charset="0"/>
              </a:rPr>
              <a:t>giải</a:t>
            </a:r>
            <a:endParaRPr lang="vi-VN" sz="1350" dirty="0">
              <a:latin typeface="Times New Roman" panose="02020603050405020304" pitchFamily="18" charset="0"/>
            </a:endParaRPr>
          </a:p>
        </p:txBody>
      </p:sp>
      <p:sp>
        <p:nvSpPr>
          <p:cNvPr id="6" name="txt_giai">
            <a:extLst>
              <a:ext uri="{FF2B5EF4-FFF2-40B4-BE49-F238E27FC236}">
                <a16:creationId xmlns:a16="http://schemas.microsoft.com/office/drawing/2014/main" id="{7B272105-7043-4506-BC24-91BCC5F077E0}"/>
              </a:ext>
            </a:extLst>
          </p:cNvPr>
          <p:cNvSpPr txBox="1"/>
          <p:nvPr/>
        </p:nvSpPr>
        <p:spPr>
          <a:xfrm>
            <a:off x="4793" y="1940022"/>
            <a:ext cx="7712536" cy="415498"/>
          </a:xfrm>
          <a:prstGeom prst="rect">
            <a:avLst/>
          </a:prstGeom>
          <a:solidFill>
            <a:srgbClr val="111128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0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C7040EBD-DCED-44A5-90EB-6E3263A7EE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01233.3061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92" y="5198009"/>
            <a:ext cx="457200" cy="457200"/>
          </a:xfrm>
          <a:prstGeom prst="rect">
            <a:avLst/>
          </a:prstGeom>
        </p:spPr>
      </p:pic>
      <p:pic>
        <p:nvPicPr>
          <p:cNvPr id="111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1877FC9-E90B-4995-BDA2-76D18FBDDF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86256" y="5250760"/>
            <a:ext cx="457200" cy="457200"/>
          </a:xfrm>
          <a:prstGeom prst="rect">
            <a:avLst/>
          </a:prstGeom>
        </p:spPr>
      </p:pic>
      <p:pic>
        <p:nvPicPr>
          <p:cNvPr id="112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4FE51945-7C00-4B94-BE45-D36C33C3B1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87366" y="5298281"/>
            <a:ext cx="457200" cy="457200"/>
          </a:xfrm>
          <a:prstGeom prst="rect">
            <a:avLst/>
          </a:prstGeom>
        </p:spPr>
      </p:pic>
      <p:pic>
        <p:nvPicPr>
          <p:cNvPr id="113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EDDF08E4-0052-4768-B041-DC42CBDAA8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401666" y="5412581"/>
            <a:ext cx="457200" cy="457200"/>
          </a:xfrm>
          <a:prstGeom prst="rect">
            <a:avLst/>
          </a:prstGeom>
        </p:spPr>
      </p:pic>
      <p:pic>
        <p:nvPicPr>
          <p:cNvPr id="11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2A90F837-C9BC-4CF0-917C-811F6697A4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15966" y="5526881"/>
            <a:ext cx="457200" cy="457200"/>
          </a:xfrm>
          <a:prstGeom prst="rect">
            <a:avLst/>
          </a:prstGeom>
        </p:spPr>
      </p:pic>
      <p:pic>
        <p:nvPicPr>
          <p:cNvPr id="125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A56946-5C20-47FF-83FE-6AD5035D3F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30266" y="5641181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E86C6F-1F65-4F14-613A-A8D41755A88A}"/>
                  </a:ext>
                </a:extLst>
              </p:cNvPr>
              <p:cNvSpPr txBox="1"/>
              <p:nvPr/>
            </p:nvSpPr>
            <p:spPr>
              <a:xfrm>
                <a:off x="865262" y="1807723"/>
                <a:ext cx="3891578" cy="616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</m:sSub>
                      <m:r>
                        <a:rPr 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2.2+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50−1</m:t>
                              </m:r>
                            </m:e>
                          </m:d>
                          <m:r>
                            <a:rPr lang="en-US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.3</m:t>
                          </m:r>
                        </m:e>
                      </m:d>
                      <m:r>
                        <a:rPr lang="en-US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=3775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1E86C6F-1F65-4F14-613A-A8D41755A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62" y="1807723"/>
                <a:ext cx="3891578" cy="616515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186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0">
                <p:cTn id="20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958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958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958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958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audio>
              <p:cMediaNode vol="80000" numSld="999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958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mph" presetSubtype="2" repeatCount="10000" repeatDur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Clr clrSpc="rgb" dir="cw"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from>
                                        <a:srgbClr val="FF0000"/>
                                      </p:from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4" grpId="0" animBg="1" autoUpdateAnimBg="0"/>
      <p:bldP spid="77863" grpId="0" animBg="1"/>
      <p:bldP spid="6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5172205" y="-218539"/>
            <a:ext cx="4572000" cy="4440495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" name="QSelect"/>
          <p:cNvSpPr/>
          <p:nvPr/>
        </p:nvSpPr>
        <p:spPr>
          <a:xfrm>
            <a:off x="6233609" y="522868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6233610" y="80785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6234988" y="1423621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11" name="09 Who's Was Correct_.wav"/>
            </a:hlinkClick>
          </p:cNvPr>
          <p:cNvSpPr/>
          <p:nvPr/>
        </p:nvSpPr>
        <p:spPr>
          <a:xfrm>
            <a:off x="6241913" y="981190"/>
            <a:ext cx="1390415" cy="35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FFFFFF"/>
                </a:solidFill>
                <a:latin typeface="Times New Roman" panose="02020603050405020304" pitchFamily="18" charset="0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7530074" y="1243087"/>
            <a:ext cx="1621723" cy="1611813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6609376" y="109237"/>
            <a:ext cx="2675068" cy="1496079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6602662" y="2508874"/>
            <a:ext cx="2720903" cy="1496079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6971006" y="2125069"/>
            <a:ext cx="2481283" cy="1571411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6465171" y="328276"/>
            <a:ext cx="2336928" cy="11100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7288420" y="821731"/>
            <a:ext cx="2012417" cy="1602404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6127895" y="3229586"/>
            <a:ext cx="2804355" cy="751425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7288422" y="1673847"/>
            <a:ext cx="2012385" cy="1602404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6543545" y="658660"/>
            <a:ext cx="1990241" cy="515492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6971022" y="401562"/>
            <a:ext cx="2481064" cy="1571412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6260159" y="2816144"/>
            <a:ext cx="2813002" cy="1308654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7140215" y="1900131"/>
            <a:ext cx="2240403" cy="158999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6493393" y="509864"/>
            <a:ext cx="2150883" cy="807776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7140962" y="611479"/>
            <a:ext cx="2239118" cy="1590074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6151365" y="3001660"/>
            <a:ext cx="2818605" cy="1100270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6425289" y="2671060"/>
            <a:ext cx="2760412" cy="1422634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6787580" y="216591"/>
            <a:ext cx="2654192" cy="153981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7417140" y="1460943"/>
            <a:ext cx="1805393" cy="1607804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6786731" y="2345013"/>
            <a:ext cx="2654476" cy="1539646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6486190" y="129079"/>
            <a:ext cx="2505497" cy="1397097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7417705" y="1032821"/>
            <a:ext cx="1804439" cy="1607829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3419850" y="1707638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4486405" y="2139710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4486405" y="1535906"/>
            <a:ext cx="5715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4543555" y="1707356"/>
            <a:ext cx="5715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329713" y="1678834"/>
            <a:ext cx="5715000" cy="3429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" y="276331"/>
            <a:ext cx="7767832" cy="43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26372" y="0"/>
            <a:ext cx="7690957" cy="1288254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3165494"/>
            <a:ext cx="9144000" cy="1307304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7004635" y="-862139"/>
            <a:ext cx="2949446" cy="51435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1" name="h1"/>
          <p:cNvSpPr>
            <a:spLocks noChangeArrowheads="1"/>
          </p:cNvSpPr>
          <p:nvPr/>
        </p:nvSpPr>
        <p:spPr bwMode="auto">
          <a:xfrm>
            <a:off x="7854572" y="3883611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solidFill>
              <a:srgbClr val="FFFF2F"/>
            </a:solidFill>
            <a:miter lim="800000"/>
            <a:headEnd/>
            <a:tailEnd/>
          </a:ln>
          <a:effectLst/>
        </p:spPr>
        <p:txBody>
          <a:bodyPr wrap="none" lIns="0" rIns="0" anchor="ctr"/>
          <a:lstStyle/>
          <a:p>
            <a:r>
              <a:rPr lang="en-US" altLang="en-US" sz="1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1.     1,000</a:t>
            </a:r>
          </a:p>
        </p:txBody>
      </p:sp>
      <p:sp>
        <p:nvSpPr>
          <p:cNvPr id="77882" name="h2"/>
          <p:cNvSpPr>
            <a:spLocks noChangeArrowheads="1"/>
          </p:cNvSpPr>
          <p:nvPr/>
        </p:nvSpPr>
        <p:spPr bwMode="auto">
          <a:xfrm>
            <a:off x="7855628" y="3655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solidFill>
              <a:srgbClr val="FFFF2F"/>
            </a:solidFill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2.     2,000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3" name="h3"/>
          <p:cNvSpPr>
            <a:spLocks noChangeArrowheads="1"/>
          </p:cNvSpPr>
          <p:nvPr/>
        </p:nvSpPr>
        <p:spPr bwMode="auto">
          <a:xfrm>
            <a:off x="7855628" y="3426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solidFill>
              <a:srgbClr val="FFFF2F"/>
            </a:solidFill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3.     3,000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4" name="h4"/>
          <p:cNvSpPr>
            <a:spLocks noChangeArrowheads="1"/>
          </p:cNvSpPr>
          <p:nvPr/>
        </p:nvSpPr>
        <p:spPr bwMode="auto">
          <a:xfrm>
            <a:off x="7855628" y="3198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FF0000">
              <a:alpha val="78000"/>
            </a:srgbClr>
          </a:solidFill>
          <a:ln w="12700">
            <a:solidFill>
              <a:srgbClr val="FFFF2F"/>
            </a:solidFill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4.     4,000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5" name="h5"/>
          <p:cNvSpPr>
            <a:spLocks noChangeArrowheads="1"/>
          </p:cNvSpPr>
          <p:nvPr/>
        </p:nvSpPr>
        <p:spPr bwMode="auto">
          <a:xfrm>
            <a:off x="7855628" y="2969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</a:rPr>
              <a:t>5.     5,000</a:t>
            </a:r>
            <a:endParaRPr lang="en-US" altLang="en-US" sz="1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6" name="h6"/>
          <p:cNvSpPr>
            <a:spLocks noChangeArrowheads="1"/>
          </p:cNvSpPr>
          <p:nvPr/>
        </p:nvSpPr>
        <p:spPr bwMode="auto">
          <a:xfrm>
            <a:off x="7855628" y="2740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6.     6,000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7" name="h7"/>
          <p:cNvSpPr>
            <a:spLocks noChangeArrowheads="1"/>
          </p:cNvSpPr>
          <p:nvPr/>
        </p:nvSpPr>
        <p:spPr bwMode="auto">
          <a:xfrm>
            <a:off x="7855628" y="2512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7.     8,000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8" name="h8"/>
          <p:cNvSpPr>
            <a:spLocks noChangeArrowheads="1"/>
          </p:cNvSpPr>
          <p:nvPr/>
        </p:nvSpPr>
        <p:spPr bwMode="auto">
          <a:xfrm>
            <a:off x="7855628" y="2283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8.     10,000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89" name="h9"/>
          <p:cNvSpPr>
            <a:spLocks noChangeArrowheads="1"/>
          </p:cNvSpPr>
          <p:nvPr/>
        </p:nvSpPr>
        <p:spPr bwMode="auto">
          <a:xfrm>
            <a:off x="7855628" y="2055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9.     20,000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0" name="h10"/>
          <p:cNvSpPr>
            <a:spLocks noChangeArrowheads="1"/>
          </p:cNvSpPr>
          <p:nvPr/>
        </p:nvSpPr>
        <p:spPr bwMode="auto">
          <a:xfrm>
            <a:off x="7855628" y="1826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</a:rPr>
              <a:t>10.   25,000</a:t>
            </a:r>
            <a:endParaRPr lang="en-US" altLang="en-US" sz="1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1" name="h11"/>
          <p:cNvSpPr>
            <a:spLocks noChangeArrowheads="1"/>
          </p:cNvSpPr>
          <p:nvPr/>
        </p:nvSpPr>
        <p:spPr bwMode="auto">
          <a:xfrm>
            <a:off x="7855628" y="15978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11.   30,000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2" name="h12"/>
          <p:cNvSpPr>
            <a:spLocks noChangeArrowheads="1"/>
          </p:cNvSpPr>
          <p:nvPr/>
        </p:nvSpPr>
        <p:spPr bwMode="auto">
          <a:xfrm>
            <a:off x="7855628" y="13692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12.   40,000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3" name="h13"/>
          <p:cNvSpPr>
            <a:spLocks noChangeArrowheads="1"/>
          </p:cNvSpPr>
          <p:nvPr/>
        </p:nvSpPr>
        <p:spPr bwMode="auto">
          <a:xfrm>
            <a:off x="7855628" y="11406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13.   60,000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4" name="h14"/>
          <p:cNvSpPr>
            <a:spLocks noChangeArrowheads="1"/>
          </p:cNvSpPr>
          <p:nvPr/>
        </p:nvSpPr>
        <p:spPr bwMode="auto">
          <a:xfrm>
            <a:off x="7855628" y="9120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00"/>
                </a:solidFill>
                <a:latin typeface="Times New Roman" panose="02020603050405020304" pitchFamily="18" charset="0"/>
              </a:rPr>
              <a:t>14.   80,000</a:t>
            </a:r>
            <a:endParaRPr lang="en-US" altLang="en-US" sz="1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95" name="h15"/>
          <p:cNvSpPr>
            <a:spLocks noChangeArrowheads="1"/>
          </p:cNvSpPr>
          <p:nvPr/>
        </p:nvSpPr>
        <p:spPr bwMode="auto">
          <a:xfrm>
            <a:off x="7855628" y="683419"/>
            <a:ext cx="1028700" cy="21431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12700">
            <a:noFill/>
          </a:ln>
          <a:effectLst/>
        </p:spPr>
        <p:txBody>
          <a:bodyPr wrap="none" lIns="0" rIns="0" anchor="ctr"/>
          <a:lstStyle/>
          <a:p>
            <a:r>
              <a:rPr lang="en-US" altLang="en-US" sz="1200" b="1">
                <a:solidFill>
                  <a:srgbClr val="FFFFFF"/>
                </a:solidFill>
                <a:latin typeface="Times New Roman" panose="02020603050405020304" pitchFamily="18" charset="0"/>
              </a:rPr>
              <a:t>15.   100,000</a:t>
            </a:r>
            <a:endParaRPr lang="en-US" altLang="en-US" sz="12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4443994"/>
            <a:ext cx="9144000" cy="6988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3443851" y="1787329"/>
            <a:ext cx="896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6000" spc="-225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</a:rPr>
              <a:t>00</a:t>
            </a:r>
            <a:endParaRPr lang="en-US" sz="6000" spc="-225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Times New Roman" panose="02020603050405020304" pitchFamily="18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7796" y="8216"/>
            <a:ext cx="2178748" cy="51435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2970459" y="4847246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1759744" y="1317451"/>
          <a:ext cx="4572000" cy="18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7902" name="De_bai">
                <a:hlinkClick r:id="" action="ppaction://macro?name=ShowAnswers"/>
              </p:cNvPr>
              <p:cNvSpPr>
                <a:spLocks noChangeArrowheads="1"/>
              </p:cNvSpPr>
              <p:nvPr/>
            </p:nvSpPr>
            <p:spPr bwMode="auto">
              <a:xfrm>
                <a:off x="-25907" y="431695"/>
                <a:ext cx="7680794" cy="1109601"/>
              </a:xfrm>
              <a:prstGeom prst="hexagon">
                <a:avLst>
                  <a:gd name="adj" fmla="val 34128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76200">
                <a:gradFill>
                  <a:gsLst>
                    <a:gs pos="5000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  <a:gs pos="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Cho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cấp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hạng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,</a:t>
                </a:r>
                <a:r>
                  <a:rPr lang="en-US" sz="2400" dirty="0">
                    <a:solidFill>
                      <a:srgbClr val="FFFF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=23.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d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77902" name="De_bai">
                <a:hlinkClick r:id="" action="ppaction://macro?name=ShowAnswers"/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5907" y="431695"/>
                <a:ext cx="7680794" cy="1109601"/>
              </a:xfrm>
              <a:prstGeom prst="hexagon">
                <a:avLst>
                  <a:gd name="adj" fmla="val 34128"/>
                  <a:gd name="vf" fmla="val 115470"/>
                </a:avLst>
              </a:prstGeom>
              <a:blipFill rotWithShape="1">
                <a:blip r:embed="rId14"/>
                <a:stretch>
                  <a:fillRect/>
                </a:stretch>
              </a:blipFill>
              <a:ln w="76200">
                <a:gradFill>
                  <a:gsLst>
                    <a:gs pos="5000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  <a:gs pos="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99592" y="921758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7472113" y="913034"/>
            <a:ext cx="125090" cy="1143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62" name="txt_D"/>
          <p:cNvSpPr>
            <a:spLocks noChangeArrowheads="1"/>
          </p:cNvSpPr>
          <p:nvPr/>
        </p:nvSpPr>
        <p:spPr bwMode="auto">
          <a:xfrm>
            <a:off x="3898635" y="3258170"/>
            <a:ext cx="3771900" cy="68580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square" anchor="ctr">
            <a:normAutofit/>
          </a:bodyPr>
          <a:lstStyle/>
          <a:p>
            <a:pPr algn="ctr"/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61" name="txt_C"/>
              <p:cNvSpPr>
                <a:spLocks noChangeArrowheads="1"/>
              </p:cNvSpPr>
              <p:nvPr/>
            </p:nvSpPr>
            <p:spPr bwMode="auto">
              <a:xfrm>
                <a:off x="105263" y="413823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 wrap="square" anchor="ctr"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1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1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7861" name="txt_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263" y="4138238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 rotWithShape="1">
                <a:blip r:embed="rId15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1080000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64" name="txt_B"/>
              <p:cNvSpPr>
                <a:spLocks noChangeArrowheads="1"/>
              </p:cNvSpPr>
              <p:nvPr/>
            </p:nvSpPr>
            <p:spPr bwMode="auto">
              <a:xfrm>
                <a:off x="3918156" y="4124734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gradFill flip="none" rotWithShape="1">
                <a:gsLst>
                  <a:gs pos="35000">
                    <a:srgbClr val="0D0D0D"/>
                  </a:gs>
                  <a:gs pos="100000">
                    <a:srgbClr val="161645"/>
                  </a:gs>
                </a:gsLst>
                <a:lin ang="5400000" scaled="1"/>
                <a:tileRect/>
              </a:grad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 wrap="square" anchor="ctr"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1" smtClean="0">
                          <a:solidFill>
                            <a:srgbClr val="FFFFFF"/>
                          </a:solidFill>
                          <a:latin typeface="Cambria Math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5.</m:t>
                      </m:r>
                    </m:oMath>
                  </m:oMathPara>
                </a14:m>
                <a:endParaRPr lang="en-US" sz="2100" dirty="0">
                  <a:solidFill>
                    <a:srgbClr val="FFFF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864" name="txt_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8156" y="4124734"/>
                <a:ext cx="3771900" cy="685800"/>
              </a:xfrm>
              <a:prstGeom prst="hexagon">
                <a:avLst>
                  <a:gd name="adj" fmla="val 34150"/>
                  <a:gd name="vf" fmla="val 115470"/>
                </a:avLst>
              </a:prstGeom>
              <a:blipFill rotWithShape="1">
                <a:blip r:embed="rId16"/>
                <a:stretch>
                  <a:fillRect/>
                </a:stretch>
              </a:blipFill>
              <a:ln w="381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863" name="txt_A"/>
          <p:cNvSpPr>
            <a:spLocks noChangeArrowheads="1"/>
          </p:cNvSpPr>
          <p:nvPr/>
        </p:nvSpPr>
        <p:spPr bwMode="auto">
          <a:xfrm>
            <a:off x="105263" y="3257552"/>
            <a:ext cx="3771900" cy="68580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square" anchor="ctr">
            <a:normAutofit/>
          </a:bodyPr>
          <a:lstStyle/>
          <a:p>
            <a:pPr algn="ctr"/>
            <a:r>
              <a:rPr lang="en-US" sz="21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endParaRPr lang="en-US" sz="210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3964574" y="3572125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3945580" y="4444890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43299" y="3560537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05740" anchor="ctr"/>
          <a:lstStyle/>
          <a:p>
            <a:r>
              <a:rPr lang="en-US" sz="2100" b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en-US" sz="2100" b="1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43299" y="4444902"/>
            <a:ext cx="88106" cy="8810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5740" anchor="ctr"/>
          <a:lstStyle/>
          <a:p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7" name="66 Phone-A-Friend-pt2.wav"/>
            </a:hlinkClick>
          </p:cNvPr>
          <p:cNvSpPr/>
          <p:nvPr/>
        </p:nvSpPr>
        <p:spPr>
          <a:xfrm>
            <a:off x="3563869" y="1917639"/>
            <a:ext cx="685800" cy="6858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START</a:t>
            </a:r>
          </a:p>
          <a:p>
            <a:pPr algn="ctr">
              <a:lnSpc>
                <a:spcPts val="1050"/>
              </a:lnSpc>
            </a:pPr>
            <a:r>
              <a:rPr lang="en-US" sz="12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5810561" y="1265585"/>
            <a:ext cx="617220" cy="18281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3636129" y="2571751"/>
            <a:ext cx="548640" cy="18281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2927650" y="4469166"/>
            <a:ext cx="624002" cy="31175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3604123" y="4469166"/>
            <a:ext cx="624002" cy="31175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4278326" y="4469166"/>
            <a:ext cx="624002" cy="31175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000" b="1" spc="-225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2896751" y="4354450"/>
            <a:ext cx="685800" cy="54118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35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3573224" y="4354450"/>
            <a:ext cx="685800" cy="54118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135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4247427" y="4354450"/>
            <a:ext cx="685800" cy="54118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latin typeface="Times New Roman" panose="02020603050405020304" pitchFamily="18" charset="0"/>
                <a:sym typeface="Wingdings 2" panose="05020102010507070707" pitchFamily="18" charset="2"/>
              </a:rPr>
              <a:t></a:t>
            </a:r>
            <a:r>
              <a:rPr lang="en-US" sz="3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3512842" y="3596907"/>
            <a:ext cx="787064" cy="445639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100" dirty="0">
                <a:latin typeface="Times New Roman" panose="02020603050405020304" pitchFamily="18" charset="0"/>
                <a:sym typeface="Wingdings 2" panose="05020102010507070707" pitchFamily="18" charset="2"/>
              </a:rPr>
              <a:t></a:t>
            </a:r>
            <a:r>
              <a:rPr lang="en-US" sz="3000" dirty="0"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2447688" y="2691324"/>
            <a:ext cx="2930818" cy="461974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33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$200</a:t>
              </a:r>
              <a:endParaRPr lang="en-US" sz="330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2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8" name="FinalAnswer"/>
          <p:cNvGrpSpPr/>
          <p:nvPr/>
        </p:nvGrpSpPr>
        <p:grpSpPr>
          <a:xfrm>
            <a:off x="1836737" y="2399828"/>
            <a:ext cx="4175451" cy="795392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100" b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575" y="4897872"/>
            <a:ext cx="1885950" cy="20574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sz="1350" b="1">
                <a:solidFill>
                  <a:srgbClr val="FFFFFF"/>
                </a:solidFill>
                <a:latin typeface="Times New Roman" panose="02020603050405020304" pitchFamily="18" charset="0"/>
              </a:rPr>
              <a:t>Bắt đầu </a:t>
            </a:r>
            <a:endParaRPr lang="en-US" altLang="en-US" sz="135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1"/>
          <a:srcRect l="21738" r="21801"/>
          <a:stretch/>
        </p:blipFill>
        <p:spPr>
          <a:xfrm>
            <a:off x="7879732" y="4162491"/>
            <a:ext cx="1039091" cy="97002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6" end="1630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796920" y="5375901"/>
            <a:ext cx="279308" cy="279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" name="txt_cau">
            <a:extLst>
              <a:ext uri="{FF2B5EF4-FFF2-40B4-BE49-F238E27FC236}">
                <a16:creationId xmlns:a16="http://schemas.microsoft.com/office/drawing/2014/main" id="{25F05119-0D3E-49E1-AB22-0C7D58411350}"/>
              </a:ext>
            </a:extLst>
          </p:cNvPr>
          <p:cNvSpPr txBox="1"/>
          <p:nvPr/>
        </p:nvSpPr>
        <p:spPr>
          <a:xfrm>
            <a:off x="5614193" y="-569209"/>
            <a:ext cx="13328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>
                <a:solidFill>
                  <a:srgbClr val="FFFF00"/>
                </a:solidFill>
                <a:latin typeface="Times New Roman" panose="02020603050405020304" pitchFamily="18" charset="0"/>
              </a:rPr>
              <a:t>Câu 4</a:t>
            </a:r>
            <a:endParaRPr lang="vi-VN" sz="135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c_da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123ECD5-3C49-4233-83F6-8C865E8D9C72}"/>
              </a:ext>
            </a:extLst>
          </p:cNvPr>
          <p:cNvSpPr/>
          <p:nvPr/>
        </p:nvSpPr>
        <p:spPr>
          <a:xfrm>
            <a:off x="5350596" y="4892151"/>
            <a:ext cx="717483" cy="193137"/>
          </a:xfrm>
          <a:prstGeom prst="actionButtonHelp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latin typeface="Times New Roman" panose="02020603050405020304" pitchFamily="18" charset="0"/>
              </a:rPr>
              <a:t>Đáp án</a:t>
            </a:r>
            <a:endParaRPr lang="vi-VN" sz="1350" dirty="0">
              <a:latin typeface="Times New Roman" panose="02020603050405020304" pitchFamily="18" charset="0"/>
            </a:endParaRPr>
          </a:p>
        </p:txBody>
      </p:sp>
      <p:sp>
        <p:nvSpPr>
          <p:cNvPr id="4" name="ac_lg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3800A28-2952-4A83-9BE3-2E8F32A9320C}"/>
              </a:ext>
            </a:extLst>
          </p:cNvPr>
          <p:cNvSpPr/>
          <p:nvPr/>
        </p:nvSpPr>
        <p:spPr>
          <a:xfrm>
            <a:off x="1804182" y="4911172"/>
            <a:ext cx="742361" cy="186427"/>
          </a:xfrm>
          <a:prstGeom prst="actionButton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latin typeface="Times New Roman" panose="02020603050405020304" pitchFamily="18" charset="0"/>
              </a:rPr>
              <a:t>Lời</a:t>
            </a:r>
            <a:r>
              <a:rPr lang="en-US" sz="1350" dirty="0">
                <a:latin typeface="Times New Roman" panose="02020603050405020304" pitchFamily="18" charset="0"/>
              </a:rPr>
              <a:t> </a:t>
            </a:r>
            <a:r>
              <a:rPr lang="en-US" sz="1350" dirty="0" err="1">
                <a:latin typeface="Times New Roman" panose="02020603050405020304" pitchFamily="18" charset="0"/>
              </a:rPr>
              <a:t>giải</a:t>
            </a:r>
            <a:endParaRPr lang="vi-VN" sz="135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xt_giai">
                <a:extLst>
                  <a:ext uri="{FF2B5EF4-FFF2-40B4-BE49-F238E27FC236}">
                    <a16:creationId xmlns:a16="http://schemas.microsoft.com/office/drawing/2014/main" id="{7B272105-7043-4506-BC24-91BCC5F077E0}"/>
                  </a:ext>
                </a:extLst>
              </p:cNvPr>
              <p:cNvSpPr txBox="1"/>
              <p:nvPr/>
            </p:nvSpPr>
            <p:spPr>
              <a:xfrm>
                <a:off x="88066" y="1790766"/>
                <a:ext cx="7526540" cy="892552"/>
              </a:xfrm>
              <a:prstGeom prst="rect">
                <a:avLst/>
              </a:prstGeom>
              <a:solidFill>
                <a:srgbClr val="111128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endParaRPr lang="en-US" sz="2400" b="0" dirty="0">
                  <a:solidFill>
                    <a:srgbClr val="FFFFFF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rgbClr val="FFFF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  <a:sym typeface="Wingdings" pitchFamily="2" charset="2"/>
                  </a:rPr>
                  <a:t></a:t>
                </a:r>
                <a:r>
                  <a:rPr lang="en-US" sz="2400" b="0" dirty="0">
                    <a:solidFill>
                      <a:srgbClr val="FFFF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23 = 8 + 3d </a:t>
                </a:r>
                <a:r>
                  <a:rPr lang="en-US" sz="2400" dirty="0">
                    <a:solidFill>
                      <a:srgbClr val="FFFF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  <a:sym typeface="Wingdings" pitchFamily="2" charset="2"/>
                  </a:rPr>
                  <a:t> </a:t>
                </a:r>
                <a:r>
                  <a:rPr lang="en-US" sz="2400" b="0" dirty="0">
                    <a:solidFill>
                      <a:srgbClr val="FFFF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d = </a:t>
                </a:r>
                <a:r>
                  <a:rPr lang="en-US" sz="2800" b="0" dirty="0">
                    <a:solidFill>
                      <a:srgbClr val="FFFFFF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5.</a:t>
                </a:r>
              </a:p>
            </p:txBody>
          </p:sp>
        </mc:Choice>
        <mc:Fallback xmlns="">
          <p:sp>
            <p:nvSpPr>
              <p:cNvPr id="6" name="txt_giai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B272105-7043-4506-BC24-91BCC5F07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6" y="1790766"/>
                <a:ext cx="7526540" cy="892552"/>
              </a:xfrm>
              <a:prstGeom prst="rect">
                <a:avLst/>
              </a:prstGeom>
              <a:blipFill rotWithShape="1">
                <a:blip r:embed="rId23"/>
                <a:stretch>
                  <a:fillRect l="-1215" b="-18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0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C7040EBD-DCED-44A5-90EB-6E3263A7EE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01233.306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92" y="5198009"/>
            <a:ext cx="457200" cy="457200"/>
          </a:xfrm>
          <a:prstGeom prst="rect">
            <a:avLst/>
          </a:prstGeom>
        </p:spPr>
      </p:pic>
      <p:pic>
        <p:nvPicPr>
          <p:cNvPr id="111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1877FC9-E90B-4995-BDA2-76D18FBDDF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86256" y="5250760"/>
            <a:ext cx="457200" cy="457200"/>
          </a:xfrm>
          <a:prstGeom prst="rect">
            <a:avLst/>
          </a:prstGeom>
        </p:spPr>
      </p:pic>
      <p:pic>
        <p:nvPicPr>
          <p:cNvPr id="112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4FE51945-7C00-4B94-BE45-D36C33C3B1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7366" y="5298281"/>
            <a:ext cx="457200" cy="457200"/>
          </a:xfrm>
          <a:prstGeom prst="rect">
            <a:avLst/>
          </a:prstGeom>
        </p:spPr>
      </p:pic>
      <p:pic>
        <p:nvPicPr>
          <p:cNvPr id="113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EDDF08E4-0052-4768-B041-DC42CBDAA8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01666" y="5412581"/>
            <a:ext cx="457200" cy="457200"/>
          </a:xfrm>
          <a:prstGeom prst="rect">
            <a:avLst/>
          </a:prstGeom>
        </p:spPr>
      </p:pic>
      <p:pic>
        <p:nvPicPr>
          <p:cNvPr id="11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2A90F837-C9BC-4CF0-917C-811F6697A4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15966" y="5526881"/>
            <a:ext cx="457200" cy="457200"/>
          </a:xfrm>
          <a:prstGeom prst="rect">
            <a:avLst/>
          </a:prstGeom>
        </p:spPr>
      </p:pic>
      <p:pic>
        <p:nvPicPr>
          <p:cNvPr id="125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A56946-5C20-47FF-83FE-6AD5035D3F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5620.122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30266" y="564118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6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0">
                <p:cTn id="18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958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958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958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958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audio>
              <p:cMediaNode vol="80000" numSld="999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958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7862" grpId="0" animBg="1"/>
      <p:bldP spid="77861" grpId="0" animBg="1"/>
      <p:bldP spid="77863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>
            <a:extLst>
              <a:ext uri="{FF2B5EF4-FFF2-40B4-BE49-F238E27FC236}">
                <a16:creationId xmlns:a16="http://schemas.microsoft.com/office/drawing/2014/main" id="{16C8CC05-73EA-533F-2E14-C9060C4E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65" y="2057400"/>
            <a:ext cx="5951935" cy="258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AA1B2588-31E4-3BB8-F700-3379D18E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31" y="2016919"/>
            <a:ext cx="4629150" cy="13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FE041E2B-0272-6E15-9B84-0EAD36E9A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31" y="473869"/>
            <a:ext cx="56578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8D039214-6435-2FF0-7600-1BF74E4D2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96604"/>
            <a:ext cx="2237185" cy="179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90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Google Shape;940;p55"/>
          <p:cNvPicPr preferRelativeResize="0"/>
          <p:nvPr/>
        </p:nvPicPr>
        <p:blipFill rotWithShape="1">
          <a:blip r:embed="rId3">
            <a:alphaModFix amt="75000"/>
            <a:duotone>
              <a:prstClr val="black"/>
              <a:schemeClr val="bg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2192" y="-2507590"/>
            <a:ext cx="9980129" cy="99801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2002965" y="319049"/>
            <a:ext cx="5136000" cy="1936995"/>
            <a:chOff x="4129800" y="287531"/>
            <a:chExt cx="10272000" cy="3873989"/>
          </a:xfrm>
        </p:grpSpPr>
        <p:grpSp>
          <p:nvGrpSpPr>
            <p:cNvPr id="13" name="Group 2"/>
            <p:cNvGrpSpPr/>
            <p:nvPr/>
          </p:nvGrpSpPr>
          <p:grpSpPr>
            <a:xfrm>
              <a:off x="4924472" y="287531"/>
              <a:ext cx="8610597" cy="3873989"/>
              <a:chOff x="-298267" y="-28575"/>
              <a:chExt cx="3248785" cy="841375"/>
            </a:xfrm>
          </p:grpSpPr>
          <p:sp>
            <p:nvSpPr>
              <p:cNvPr id="15" name="Freeform 3"/>
              <p:cNvSpPr/>
              <p:nvPr/>
            </p:nvSpPr>
            <p:spPr>
              <a:xfrm>
                <a:off x="-298267" y="29859"/>
                <a:ext cx="3248785" cy="272376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</p:sp>
          <p:sp>
            <p:nvSpPr>
              <p:cNvPr id="19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121"/>
                  </a:lnSpc>
                </a:pPr>
                <a:endParaRPr sz="900"/>
              </a:p>
            </p:txBody>
          </p:sp>
        </p:grpSp>
        <p:sp>
          <p:nvSpPr>
            <p:cNvPr id="14" name="Google Shape;7771;p33"/>
            <p:cNvSpPr txBox="1">
              <a:spLocks/>
            </p:cNvSpPr>
            <p:nvPr/>
          </p:nvSpPr>
          <p:spPr>
            <a:xfrm>
              <a:off x="4129800" y="800100"/>
              <a:ext cx="1027200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Kavoon"/>
                <a:buNone/>
                <a:defRPr sz="3500" b="0" i="0" u="none" strike="noStrike" cap="none">
                  <a:solidFill>
                    <a:schemeClr val="dk1"/>
                  </a:solidFill>
                  <a:latin typeface="Kavoon"/>
                  <a:ea typeface="Kavoon"/>
                  <a:cs typeface="Kavoon"/>
                  <a:sym typeface="Kavoo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Bebas Neue"/>
                <a:buNone/>
                <a:defRPr sz="35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04596F"/>
                </a:buClr>
              </a:pPr>
              <a:r>
                <a:rPr lang="vi-VN" sz="2900" b="1" kern="0" dirty="0">
                  <a:solidFill>
                    <a:srgbClr val="FFFF00"/>
                  </a:solidFill>
                  <a:latin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20" name="Google Shape;1097;p63"/>
          <p:cNvGrpSpPr/>
          <p:nvPr/>
        </p:nvGrpSpPr>
        <p:grpSpPr>
          <a:xfrm>
            <a:off x="1219200" y="1732164"/>
            <a:ext cx="2223704" cy="1687018"/>
            <a:chOff x="1026411" y="3000040"/>
            <a:chExt cx="4447408" cy="4574994"/>
          </a:xfrm>
        </p:grpSpPr>
        <p:sp>
          <p:nvSpPr>
            <p:cNvPr id="21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Google Shape;1100;p63"/>
            <p:cNvSpPr txBox="1"/>
            <p:nvPr/>
          </p:nvSpPr>
          <p:spPr>
            <a:xfrm>
              <a:off x="1234645" y="4062062"/>
              <a:ext cx="4030938" cy="2629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 algn="ctr" defTabSz="457200">
                <a:lnSpc>
                  <a:spcPct val="150000"/>
                </a:lnSpc>
                <a:defRPr/>
              </a:pPr>
              <a:r>
                <a:rPr lang="en-US" sz="2000" dirty="0" err="1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Ôn</a:t>
              </a:r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tập</a:t>
              </a:r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kiến</a:t>
              </a:r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thức</a:t>
              </a:r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đã</a:t>
              </a:r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học</a:t>
              </a:r>
              <a:endParaRPr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4" name="Google Shape;1101;p63"/>
          <p:cNvGrpSpPr/>
          <p:nvPr/>
        </p:nvGrpSpPr>
        <p:grpSpPr>
          <a:xfrm>
            <a:off x="4953000" y="1722933"/>
            <a:ext cx="2398879" cy="1687018"/>
            <a:chOff x="6899689" y="2868931"/>
            <a:chExt cx="4797758" cy="3798570"/>
          </a:xfrm>
        </p:grpSpPr>
        <p:sp>
          <p:nvSpPr>
            <p:cNvPr id="25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Google Shape;1104;p63"/>
            <p:cNvSpPr txBox="1"/>
            <p:nvPr/>
          </p:nvSpPr>
          <p:spPr>
            <a:xfrm>
              <a:off x="6982285" y="3780659"/>
              <a:ext cx="4632566" cy="2182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spAutoFit/>
            </a:bodyPr>
            <a:lstStyle/>
            <a:p>
              <a:pPr algn="ctr" defTabSz="457200">
                <a:lnSpc>
                  <a:spcPct val="150000"/>
                </a:lnSpc>
                <a:defRPr/>
              </a:pPr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Hoàn </a:t>
              </a:r>
              <a:r>
                <a:rPr lang="en-US" sz="2000" dirty="0" err="1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thành</a:t>
              </a:r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bài</a:t>
              </a:r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tập</a:t>
              </a:r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trong</a:t>
              </a:r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ea typeface="Arial"/>
                  <a:cs typeface="Times New Roman" pitchFamily="18" charset="0"/>
                  <a:sym typeface="Arial"/>
                </a:rPr>
                <a:t> SGK</a:t>
              </a:r>
              <a:endParaRPr sz="20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697" y="4082582"/>
            <a:ext cx="1716506" cy="93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486400" cy="76557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7885889" y="4142767"/>
            <a:ext cx="914400" cy="772133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9144000" cy="36195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ĐOÁN HÌNH</a:t>
            </a:r>
          </a:p>
        </p:txBody>
      </p:sp>
      <p:sp>
        <p:nvSpPr>
          <p:cNvPr id="50" name="Rectangle 49"/>
          <p:cNvSpPr/>
          <p:nvPr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304800" cy="51435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839200" y="0"/>
            <a:ext cx="304800" cy="51435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402332"/>
              </p:ext>
            </p:extLst>
          </p:nvPr>
        </p:nvGraphicFramePr>
        <p:xfrm>
          <a:off x="1503363" y="1845469"/>
          <a:ext cx="652462" cy="554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80" imgH="431640" progId="Equation.DSMT4">
                  <p:embed/>
                </p:oleObj>
              </mc:Choice>
              <mc:Fallback>
                <p:oleObj name="Equation" r:id="rId5" imgW="380880" imgH="4316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3363" y="1845469"/>
                        <a:ext cx="652462" cy="554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491733"/>
              </p:ext>
            </p:extLst>
          </p:nvPr>
        </p:nvGraphicFramePr>
        <p:xfrm>
          <a:off x="5278438" y="1841898"/>
          <a:ext cx="457200" cy="554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6400" imgH="431640" progId="Equation.DSMT4">
                  <p:embed/>
                </p:oleObj>
              </mc:Choice>
              <mc:Fallback>
                <p:oleObj name="Equation" r:id="rId7" imgW="266400" imgH="431640" progId="Equation.DSMT4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1841898"/>
                        <a:ext cx="457200" cy="5548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556838"/>
              </p:ext>
            </p:extLst>
          </p:nvPr>
        </p:nvGraphicFramePr>
        <p:xfrm>
          <a:off x="1643063" y="2861073"/>
          <a:ext cx="260350" cy="506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393480" progId="Equation.DSMT4">
                  <p:embed/>
                </p:oleObj>
              </mc:Choice>
              <mc:Fallback>
                <p:oleObj name="Equation" r:id="rId9" imgW="152280" imgH="393480" progId="Equation.DSMT4">
                  <p:embed/>
                  <p:pic>
                    <p:nvPicPr>
                      <p:cNvPr id="4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2861073"/>
                        <a:ext cx="260350" cy="5060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783767"/>
              </p:ext>
            </p:extLst>
          </p:nvPr>
        </p:nvGraphicFramePr>
        <p:xfrm>
          <a:off x="5278438" y="2845594"/>
          <a:ext cx="4572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66400" imgH="419040" progId="Equation.DSMT4">
                  <p:embed/>
                </p:oleObj>
              </mc:Choice>
              <mc:Fallback>
                <p:oleObj name="Equation" r:id="rId11" imgW="266400" imgH="419040" progId="Equation.DSMT4">
                  <p:embed/>
                  <p:pic>
                    <p:nvPicPr>
                      <p:cNvPr id="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2845594"/>
                        <a:ext cx="45720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7999278" y="1352550"/>
            <a:ext cx="78068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36" name="Oval 35"/>
          <p:cNvSpPr/>
          <p:nvPr/>
        </p:nvSpPr>
        <p:spPr>
          <a:xfrm>
            <a:off x="7772400" y="16383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1905000" y="1163240"/>
            <a:ext cx="2438399" cy="617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A17C3-030A-7772-B151-B4806804F5BB}"/>
              </a:ext>
            </a:extLst>
          </p:cNvPr>
          <p:cNvSpPr txBox="1"/>
          <p:nvPr/>
        </p:nvSpPr>
        <p:spPr>
          <a:xfrm>
            <a:off x="811182" y="70157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660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7" grpId="1" animBg="1"/>
      <p:bldP spid="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486400" cy="76557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8001000" y="4217670"/>
            <a:ext cx="838200" cy="685800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9144000" cy="36195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ĐOÁN HÌNH</a:t>
            </a:r>
          </a:p>
        </p:txBody>
      </p:sp>
      <p:sp>
        <p:nvSpPr>
          <p:cNvPr id="50" name="Rectangle 49"/>
          <p:cNvSpPr/>
          <p:nvPr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304800" cy="51435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839200" y="0"/>
            <a:ext cx="304800" cy="51435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294524"/>
              </p:ext>
            </p:extLst>
          </p:nvPr>
        </p:nvGraphicFramePr>
        <p:xfrm>
          <a:off x="1503363" y="1845469"/>
          <a:ext cx="652462" cy="554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80" imgH="431640" progId="Equation.DSMT4">
                  <p:embed/>
                </p:oleObj>
              </mc:Choice>
              <mc:Fallback>
                <p:oleObj name="Equation" r:id="rId5" imgW="380880" imgH="4316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3363" y="1845469"/>
                        <a:ext cx="652462" cy="554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59331"/>
              </p:ext>
            </p:extLst>
          </p:nvPr>
        </p:nvGraphicFramePr>
        <p:xfrm>
          <a:off x="5278438" y="1841898"/>
          <a:ext cx="457200" cy="554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6400" imgH="431640" progId="Equation.DSMT4">
                  <p:embed/>
                </p:oleObj>
              </mc:Choice>
              <mc:Fallback>
                <p:oleObj name="Equation" r:id="rId7" imgW="266400" imgH="431640" progId="Equation.DSMT4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1841898"/>
                        <a:ext cx="457200" cy="5548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448876"/>
              </p:ext>
            </p:extLst>
          </p:nvPr>
        </p:nvGraphicFramePr>
        <p:xfrm>
          <a:off x="1643063" y="2861073"/>
          <a:ext cx="260350" cy="506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393480" progId="Equation.DSMT4">
                  <p:embed/>
                </p:oleObj>
              </mc:Choice>
              <mc:Fallback>
                <p:oleObj name="Equation" r:id="rId9" imgW="152280" imgH="393480" progId="Equation.DSMT4">
                  <p:embed/>
                  <p:pic>
                    <p:nvPicPr>
                      <p:cNvPr id="4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2861073"/>
                        <a:ext cx="260350" cy="5060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458043"/>
              </p:ext>
            </p:extLst>
          </p:nvPr>
        </p:nvGraphicFramePr>
        <p:xfrm>
          <a:off x="5278438" y="2845594"/>
          <a:ext cx="4572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66400" imgH="419040" progId="Equation.DSMT4">
                  <p:embed/>
                </p:oleObj>
              </mc:Choice>
              <mc:Fallback>
                <p:oleObj name="Equation" r:id="rId11" imgW="266400" imgH="419040" progId="Equation.DSMT4">
                  <p:embed/>
                  <p:pic>
                    <p:nvPicPr>
                      <p:cNvPr id="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2845594"/>
                        <a:ext cx="45720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7999278" y="1352550"/>
            <a:ext cx="78068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36" name="Oval 35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en-US" sz="1050" b="1" dirty="0">
              <a:solidFill>
                <a:srgbClr val="FF0000"/>
              </a:solidFill>
            </a:endParaRPr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656910"/>
              </p:ext>
            </p:extLst>
          </p:nvPr>
        </p:nvGraphicFramePr>
        <p:xfrm>
          <a:off x="2228850" y="2597150"/>
          <a:ext cx="252413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120" imgH="177480" progId="Equation.DSMT4">
                  <p:embed/>
                </p:oleObj>
              </mc:Choice>
              <mc:Fallback>
                <p:oleObj name="Equation" r:id="rId13" imgW="114120" imgH="177480" progId="Equation.DSMT4">
                  <p:embed/>
                  <p:pic>
                    <p:nvPicPr>
                      <p:cNvPr id="58" name="Object 5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28850" y="2597150"/>
                        <a:ext cx="252413" cy="414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itle 1"/>
          <p:cNvSpPr txBox="1">
            <a:spLocks/>
          </p:cNvSpPr>
          <p:nvPr/>
        </p:nvSpPr>
        <p:spPr>
          <a:xfrm>
            <a:off x="3076843" y="3105150"/>
            <a:ext cx="3628757" cy="617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1, 2, 3, 4, 5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F14CE-D217-81AD-1E56-9685D4B69DF8}"/>
              </a:ext>
            </a:extLst>
          </p:cNvPr>
          <p:cNvSpPr txBox="1"/>
          <p:nvPr/>
        </p:nvSpPr>
        <p:spPr>
          <a:xfrm>
            <a:off x="457200" y="1123950"/>
            <a:ext cx="65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727ED0-7F31-C03E-7D9F-FCCD9CEA3A79}"/>
                  </a:ext>
                </a:extLst>
              </p:cNvPr>
              <p:cNvSpPr txBox="1"/>
              <p:nvPr/>
            </p:nvSpPr>
            <p:spPr>
              <a:xfrm>
                <a:off x="1011238" y="1119663"/>
                <a:ext cx="51276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727ED0-7F31-C03E-7D9F-FCCD9CEA3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38" y="1119663"/>
                <a:ext cx="512762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32C4598-12A0-73B0-71D0-D8C23F244ABF}"/>
              </a:ext>
            </a:extLst>
          </p:cNvPr>
          <p:cNvSpPr txBox="1"/>
          <p:nvPr/>
        </p:nvSpPr>
        <p:spPr>
          <a:xfrm>
            <a:off x="1371600" y="112395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2193396-BF82-3781-B839-719956ED1683}"/>
                  </a:ext>
                </a:extLst>
              </p:cNvPr>
              <p:cNvSpPr txBox="1"/>
              <p:nvPr/>
            </p:nvSpPr>
            <p:spPr>
              <a:xfrm>
                <a:off x="4800600" y="1581150"/>
                <a:ext cx="51276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2193396-BF82-3781-B839-719956ED1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581150"/>
                <a:ext cx="512762" cy="461665"/>
              </a:xfrm>
              <a:prstGeom prst="rect">
                <a:avLst/>
              </a:prstGeom>
              <a:blipFill>
                <a:blip r:embed="rId1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E68F1CC-9A52-9A50-0522-E190966DD63C}"/>
              </a:ext>
            </a:extLst>
          </p:cNvPr>
          <p:cNvSpPr txBox="1"/>
          <p:nvPr/>
        </p:nvSpPr>
        <p:spPr>
          <a:xfrm>
            <a:off x="457200" y="203388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223326-29E4-0125-2716-D58A5245C45F}"/>
              </a:ext>
            </a:extLst>
          </p:cNvPr>
          <p:cNvSpPr txBox="1"/>
          <p:nvPr/>
        </p:nvSpPr>
        <p:spPr>
          <a:xfrm>
            <a:off x="476113" y="1575971"/>
            <a:ext cx="4430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72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7" grpId="1" animBg="1"/>
      <p:bldP spid="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486400" cy="76557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8001000" y="4217670"/>
            <a:ext cx="838200" cy="685800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9144000" cy="36195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ĐOÁN HÌNH</a:t>
            </a:r>
          </a:p>
        </p:txBody>
      </p:sp>
      <p:sp>
        <p:nvSpPr>
          <p:cNvPr id="50" name="Rectangle 49"/>
          <p:cNvSpPr/>
          <p:nvPr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304800" cy="51435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839200" y="0"/>
            <a:ext cx="304800" cy="51435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11756"/>
              </p:ext>
            </p:extLst>
          </p:nvPr>
        </p:nvGraphicFramePr>
        <p:xfrm>
          <a:off x="1503363" y="1845469"/>
          <a:ext cx="652462" cy="554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80" imgH="431640" progId="Equation.DSMT4">
                  <p:embed/>
                </p:oleObj>
              </mc:Choice>
              <mc:Fallback>
                <p:oleObj name="Equation" r:id="rId5" imgW="380880" imgH="4316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3363" y="1845469"/>
                        <a:ext cx="652462" cy="554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20855"/>
              </p:ext>
            </p:extLst>
          </p:nvPr>
        </p:nvGraphicFramePr>
        <p:xfrm>
          <a:off x="5278438" y="1841898"/>
          <a:ext cx="457200" cy="554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6400" imgH="431640" progId="Equation.DSMT4">
                  <p:embed/>
                </p:oleObj>
              </mc:Choice>
              <mc:Fallback>
                <p:oleObj name="Equation" r:id="rId7" imgW="266400" imgH="431640" progId="Equation.DSMT4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1841898"/>
                        <a:ext cx="457200" cy="5548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643184"/>
              </p:ext>
            </p:extLst>
          </p:nvPr>
        </p:nvGraphicFramePr>
        <p:xfrm>
          <a:off x="1643063" y="2861073"/>
          <a:ext cx="260350" cy="506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393480" progId="Equation.DSMT4">
                  <p:embed/>
                </p:oleObj>
              </mc:Choice>
              <mc:Fallback>
                <p:oleObj name="Equation" r:id="rId9" imgW="152280" imgH="393480" progId="Equation.DSMT4">
                  <p:embed/>
                  <p:pic>
                    <p:nvPicPr>
                      <p:cNvPr id="4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2861073"/>
                        <a:ext cx="260350" cy="5060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870513"/>
              </p:ext>
            </p:extLst>
          </p:nvPr>
        </p:nvGraphicFramePr>
        <p:xfrm>
          <a:off x="5278438" y="2845594"/>
          <a:ext cx="4572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66400" imgH="419040" progId="Equation.DSMT4">
                  <p:embed/>
                </p:oleObj>
              </mc:Choice>
              <mc:Fallback>
                <p:oleObj name="Equation" r:id="rId11" imgW="266400" imgH="419040" progId="Equation.DSMT4">
                  <p:embed/>
                  <p:pic>
                    <p:nvPicPr>
                      <p:cNvPr id="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2845594"/>
                        <a:ext cx="45720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7999278" y="1352550"/>
            <a:ext cx="78068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36" name="Oval 35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en-US" sz="105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itle 1"/>
              <p:cNvSpPr txBox="1">
                <a:spLocks/>
              </p:cNvSpPr>
              <p:nvPr/>
            </p:nvSpPr>
            <p:spPr>
              <a:xfrm>
                <a:off x="3076843" y="3028950"/>
                <a:ext cx="3628757" cy="61745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2800" b="1" dirty="0">
                    <a:latin typeface="Times New Roman" panose="02020603050405020304" pitchFamily="18" charset="0"/>
                    <a:cs typeface="Times New Roman" pitchFamily="18" charset="0"/>
                  </a:rPr>
                  <a:t>Đáp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1 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                  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843" y="3028950"/>
                <a:ext cx="3628757" cy="617459"/>
              </a:xfrm>
              <a:prstGeom prst="rect">
                <a:avLst/>
              </a:prstGeom>
              <a:blipFill>
                <a:blip r:embed="rId14"/>
                <a:stretch>
                  <a:fillRect l="-3529" t="-36634" b="-17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C46DABD-5C4F-8BC4-BC3F-49BFE1AD8C06}"/>
              </a:ext>
            </a:extLst>
          </p:cNvPr>
          <p:cNvSpPr txBox="1"/>
          <p:nvPr/>
        </p:nvSpPr>
        <p:spPr>
          <a:xfrm>
            <a:off x="838200" y="112395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ED0023-C74F-100D-E36C-0A159DF3E1A1}"/>
                  </a:ext>
                </a:extLst>
              </p:cNvPr>
              <p:cNvSpPr txBox="1"/>
              <p:nvPr/>
            </p:nvSpPr>
            <p:spPr>
              <a:xfrm>
                <a:off x="990600" y="1657648"/>
                <a:ext cx="1447799" cy="477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ED0023-C74F-100D-E36C-0A159DF3E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657648"/>
                <a:ext cx="1447799" cy="4778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656D59-1169-71CB-FAF7-304A42D7F226}"/>
                  </a:ext>
                </a:extLst>
              </p:cNvPr>
              <p:cNvSpPr txBox="1"/>
              <p:nvPr/>
            </p:nvSpPr>
            <p:spPr>
              <a:xfrm>
                <a:off x="2362201" y="1657350"/>
                <a:ext cx="14477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656D59-1169-71CB-FAF7-304A42D7F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1" y="1657350"/>
                <a:ext cx="1447799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92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7" grpId="1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E:\DOWLOAD\Gau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12" y="694319"/>
            <a:ext cx="4532187" cy="36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1" y="15240"/>
            <a:ext cx="6659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ĐOÁN HÌNH</a:t>
            </a:r>
          </a:p>
        </p:txBody>
      </p:sp>
      <p:sp>
        <p:nvSpPr>
          <p:cNvPr id="28" name="Rectangle 27">
            <a:hlinkClick r:id="rId3" action="ppaction://hlinksldjump"/>
          </p:cNvPr>
          <p:cNvSpPr/>
          <p:nvPr/>
        </p:nvSpPr>
        <p:spPr>
          <a:xfrm>
            <a:off x="911320" y="709905"/>
            <a:ext cx="3733800" cy="182620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9" name="Rectangle 28">
            <a:hlinkClick r:id="rId3" action="ppaction://hlinksldjump"/>
          </p:cNvPr>
          <p:cNvSpPr/>
          <p:nvPr/>
        </p:nvSpPr>
        <p:spPr>
          <a:xfrm>
            <a:off x="4652931" y="717994"/>
            <a:ext cx="3867131" cy="182620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   </a:t>
            </a:r>
            <a:r>
              <a:rPr lang="en-US" sz="13800" b="1" dirty="0">
                <a:solidFill>
                  <a:srgbClr val="FFFFFF"/>
                </a:solidFill>
                <a:hlinkClick r:id="rId4" action="ppaction://hlinksldjump"/>
              </a:rPr>
              <a:t>2</a:t>
            </a:r>
            <a:endParaRPr lang="en-US" sz="13800" b="1" dirty="0">
              <a:solidFill>
                <a:srgbClr val="FFFFFF"/>
              </a:solidFill>
            </a:endParaRPr>
          </a:p>
        </p:txBody>
      </p:sp>
      <p:sp>
        <p:nvSpPr>
          <p:cNvPr id="30" name="Rectangle 29">
            <a:hlinkClick r:id="rId5" action="ppaction://hlinksldjump"/>
          </p:cNvPr>
          <p:cNvSpPr/>
          <p:nvPr/>
        </p:nvSpPr>
        <p:spPr>
          <a:xfrm>
            <a:off x="925175" y="2526514"/>
            <a:ext cx="3719945" cy="182620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00FF"/>
                </a:solidFill>
                <a:hlinkClick r:id="rId5" action="ppaction://hlinksldjump"/>
              </a:rPr>
              <a:t>3</a:t>
            </a:r>
            <a:endParaRPr lang="en-US" sz="13800" b="1" dirty="0">
              <a:solidFill>
                <a:srgbClr val="0000FF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 rot="2464613">
            <a:off x="892550" y="851475"/>
            <a:ext cx="838200" cy="3636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Open</a:t>
            </a:r>
          </a:p>
        </p:txBody>
      </p:sp>
      <p:sp>
        <p:nvSpPr>
          <p:cNvPr id="32" name="Right Arrow 31"/>
          <p:cNvSpPr/>
          <p:nvPr/>
        </p:nvSpPr>
        <p:spPr>
          <a:xfrm rot="19362796">
            <a:off x="936336" y="3825909"/>
            <a:ext cx="838200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Open</a:t>
            </a:r>
          </a:p>
        </p:txBody>
      </p:sp>
      <p:sp>
        <p:nvSpPr>
          <p:cNvPr id="33" name="Rectangle 32">
            <a:hlinkClick r:id="rId6" action="ppaction://hlinksldjump"/>
          </p:cNvPr>
          <p:cNvSpPr/>
          <p:nvPr/>
        </p:nvSpPr>
        <p:spPr>
          <a:xfrm>
            <a:off x="4601422" y="2536107"/>
            <a:ext cx="3918640" cy="182620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   </a:t>
            </a:r>
            <a:r>
              <a:rPr lang="en-US" sz="13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34" name="Right Arrow 33"/>
          <p:cNvSpPr/>
          <p:nvPr/>
        </p:nvSpPr>
        <p:spPr>
          <a:xfrm rot="12796073">
            <a:off x="7689131" y="3863736"/>
            <a:ext cx="838200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dirty="0"/>
              <a:t>Open</a:t>
            </a:r>
          </a:p>
        </p:txBody>
      </p:sp>
      <p:sp>
        <p:nvSpPr>
          <p:cNvPr id="35" name="Right Arrow 34"/>
          <p:cNvSpPr/>
          <p:nvPr/>
        </p:nvSpPr>
        <p:spPr>
          <a:xfrm rot="8065961">
            <a:off x="7678493" y="889790"/>
            <a:ext cx="879882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dirty="0"/>
              <a:t>Open</a:t>
            </a:r>
          </a:p>
        </p:txBody>
      </p:sp>
      <p:sp>
        <p:nvSpPr>
          <p:cNvPr id="36" name="Oval 35">
            <a:hlinkClick r:id="rId7" action="ppaction://hlinksldjump"/>
          </p:cNvPr>
          <p:cNvSpPr/>
          <p:nvPr/>
        </p:nvSpPr>
        <p:spPr>
          <a:xfrm>
            <a:off x="3041074" y="723126"/>
            <a:ext cx="3810000" cy="3645973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00FF"/>
                </a:solidFill>
                <a:hlinkClick r:id="rId7" action="ppaction://hlinksldjump"/>
              </a:rPr>
              <a:t>5</a:t>
            </a:r>
            <a:endParaRPr lang="en-US" sz="13800" b="1" dirty="0">
              <a:solidFill>
                <a:srgbClr val="0000FF"/>
              </a:solidFill>
            </a:endParaRPr>
          </a:p>
        </p:txBody>
      </p:sp>
      <p:sp>
        <p:nvSpPr>
          <p:cNvPr id="37" name="Up Arrow 36"/>
          <p:cNvSpPr/>
          <p:nvPr/>
        </p:nvSpPr>
        <p:spPr>
          <a:xfrm>
            <a:off x="4505326" y="3257549"/>
            <a:ext cx="547255" cy="80621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56428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486400" cy="765572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7932420" y="4095750"/>
            <a:ext cx="838200" cy="685800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9144000" cy="36195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ĐOÁN HÌNH</a:t>
            </a:r>
          </a:p>
        </p:txBody>
      </p:sp>
      <p:sp>
        <p:nvSpPr>
          <p:cNvPr id="50" name="Rectangle 49"/>
          <p:cNvSpPr/>
          <p:nvPr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304800" cy="51435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839200" y="0"/>
            <a:ext cx="304800" cy="51435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242774"/>
              </p:ext>
            </p:extLst>
          </p:nvPr>
        </p:nvGraphicFramePr>
        <p:xfrm>
          <a:off x="1503363" y="1845469"/>
          <a:ext cx="652462" cy="554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80" imgH="431640" progId="Equation.DSMT4">
                  <p:embed/>
                </p:oleObj>
              </mc:Choice>
              <mc:Fallback>
                <p:oleObj name="Equation" r:id="rId5" imgW="380880" imgH="4316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3363" y="1845469"/>
                        <a:ext cx="652462" cy="554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34787"/>
              </p:ext>
            </p:extLst>
          </p:nvPr>
        </p:nvGraphicFramePr>
        <p:xfrm>
          <a:off x="5278438" y="1841898"/>
          <a:ext cx="457200" cy="554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6400" imgH="431640" progId="Equation.DSMT4">
                  <p:embed/>
                </p:oleObj>
              </mc:Choice>
              <mc:Fallback>
                <p:oleObj name="Equation" r:id="rId7" imgW="266400" imgH="431640" progId="Equation.DSMT4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1841898"/>
                        <a:ext cx="457200" cy="5548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260338"/>
              </p:ext>
            </p:extLst>
          </p:nvPr>
        </p:nvGraphicFramePr>
        <p:xfrm>
          <a:off x="1643063" y="2861073"/>
          <a:ext cx="260350" cy="506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393480" progId="Equation.DSMT4">
                  <p:embed/>
                </p:oleObj>
              </mc:Choice>
              <mc:Fallback>
                <p:oleObj name="Equation" r:id="rId9" imgW="152280" imgH="393480" progId="Equation.DSMT4">
                  <p:embed/>
                  <p:pic>
                    <p:nvPicPr>
                      <p:cNvPr id="4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2861073"/>
                        <a:ext cx="260350" cy="5060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819341"/>
              </p:ext>
            </p:extLst>
          </p:nvPr>
        </p:nvGraphicFramePr>
        <p:xfrm>
          <a:off x="5278438" y="2845594"/>
          <a:ext cx="4572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66400" imgH="419040" progId="Equation.DSMT4">
                  <p:embed/>
                </p:oleObj>
              </mc:Choice>
              <mc:Fallback>
                <p:oleObj name="Equation" r:id="rId11" imgW="266400" imgH="419040" progId="Equation.DSMT4">
                  <p:embed/>
                  <p:pic>
                    <p:nvPicPr>
                      <p:cNvPr id="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2845594"/>
                        <a:ext cx="45720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7999278" y="1352550"/>
            <a:ext cx="78068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36" name="Oval 35"/>
          <p:cNvSpPr/>
          <p:nvPr/>
        </p:nvSpPr>
        <p:spPr>
          <a:xfrm>
            <a:off x="775716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en-US" sz="105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itle 1"/>
              <p:cNvSpPr txBox="1">
                <a:spLocks/>
              </p:cNvSpPr>
              <p:nvPr/>
            </p:nvSpPr>
            <p:spPr>
              <a:xfrm>
                <a:off x="3076843" y="3257550"/>
                <a:ext cx="4424094" cy="61745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−1 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l"/>
                <a:endPara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843" y="3257550"/>
                <a:ext cx="4424094" cy="617459"/>
              </a:xfrm>
              <a:prstGeom prst="rect">
                <a:avLst/>
              </a:prstGeom>
              <a:blipFill>
                <a:blip r:embed="rId14"/>
                <a:stretch>
                  <a:fillRect l="-3310" t="-43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7E65B3-70C0-0C4A-6778-99021A77A3B6}"/>
                  </a:ext>
                </a:extLst>
              </p:cNvPr>
              <p:cNvSpPr txBox="1"/>
              <p:nvPr/>
            </p:nvSpPr>
            <p:spPr>
              <a:xfrm>
                <a:off x="990600" y="994172"/>
                <a:ext cx="61722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i="0"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theo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ng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−1 </m:t>
                        </m:r>
                      </m:sub>
                    </m:sSub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7E65B3-70C0-0C4A-6778-99021A77A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994172"/>
                <a:ext cx="6172200" cy="954107"/>
              </a:xfrm>
              <a:prstGeom prst="rect">
                <a:avLst/>
              </a:prstGeom>
              <a:blipFill>
                <a:blip r:embed="rId15"/>
                <a:stretch>
                  <a:fillRect l="-2075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51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7" grpId="1" animBg="1"/>
      <p:bldP spid="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486400" cy="76557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7941763" y="4171950"/>
            <a:ext cx="838200" cy="685800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9144000" cy="36195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ĐOÁN HÌNH</a:t>
            </a:r>
          </a:p>
        </p:txBody>
      </p:sp>
      <p:sp>
        <p:nvSpPr>
          <p:cNvPr id="50" name="Rectangle 49"/>
          <p:cNvSpPr/>
          <p:nvPr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304800" cy="51435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839200" y="0"/>
            <a:ext cx="304800" cy="5143500"/>
          </a:xfrm>
          <a:prstGeom prst="rect">
            <a:avLst/>
          </a:prstGeom>
          <a:solidFill>
            <a:srgbClr val="26FA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242774"/>
              </p:ext>
            </p:extLst>
          </p:nvPr>
        </p:nvGraphicFramePr>
        <p:xfrm>
          <a:off x="1503363" y="1845469"/>
          <a:ext cx="652462" cy="554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80" imgH="431640" progId="Equation.DSMT4">
                  <p:embed/>
                </p:oleObj>
              </mc:Choice>
              <mc:Fallback>
                <p:oleObj name="Equation" r:id="rId5" imgW="380880" imgH="4316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3363" y="1845469"/>
                        <a:ext cx="652462" cy="554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260338"/>
              </p:ext>
            </p:extLst>
          </p:nvPr>
        </p:nvGraphicFramePr>
        <p:xfrm>
          <a:off x="1643063" y="2861073"/>
          <a:ext cx="260350" cy="506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80" imgH="393480" progId="Equation.DSMT4">
                  <p:embed/>
                </p:oleObj>
              </mc:Choice>
              <mc:Fallback>
                <p:oleObj name="Equation" r:id="rId7" imgW="152280" imgH="393480" progId="Equation.DSMT4">
                  <p:embed/>
                  <p:pic>
                    <p:nvPicPr>
                      <p:cNvPr id="4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2861073"/>
                        <a:ext cx="260350" cy="5060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819341"/>
              </p:ext>
            </p:extLst>
          </p:nvPr>
        </p:nvGraphicFramePr>
        <p:xfrm>
          <a:off x="5278438" y="2845594"/>
          <a:ext cx="4572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66400" imgH="419040" progId="Equation.DSMT4">
                  <p:embed/>
                </p:oleObj>
              </mc:Choice>
              <mc:Fallback>
                <p:oleObj name="Equation" r:id="rId9" imgW="266400" imgH="419040" progId="Equation.DSMT4">
                  <p:embed/>
                  <p:pic>
                    <p:nvPicPr>
                      <p:cNvPr id="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438" y="2845594"/>
                        <a:ext cx="45720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7999278" y="1352550"/>
            <a:ext cx="78068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36" name="Oval 35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0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6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7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8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9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7772400" y="152400"/>
            <a:ext cx="1188720" cy="11887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10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741613" y="3257550"/>
            <a:ext cx="5257665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Carl Friedrich Gauss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D652EC-BCB3-FB4D-FD74-ED1D1D00029B}"/>
              </a:ext>
            </a:extLst>
          </p:cNvPr>
          <p:cNvSpPr txBox="1"/>
          <p:nvPr/>
        </p:nvSpPr>
        <p:spPr>
          <a:xfrm>
            <a:off x="838200" y="1123950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451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21" presetClass="exit" presetSubtype="1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7" grpId="1" animBg="1"/>
      <p:bldP spid="48" grpId="0" animBg="1"/>
      <p:bldP spid="48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34518" y="2724150"/>
            <a:ext cx="2674937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800" dirty="0">
              <a:solidFill>
                <a:srgbClr val="0D04B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en-US" sz="2800" dirty="0">
              <a:solidFill>
                <a:srgbClr val="0D04B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E:\DOWLOAD\Gau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350"/>
            <a:ext cx="3505200" cy="35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" y="386715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a-Lat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Carolus Fridericus Gauss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29100" y="209550"/>
            <a:ext cx="4762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 </a:t>
            </a:r>
            <a:r>
              <a:rPr lang="la-Lat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Carolus Fridericus Gauss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3" tooltip="30 tháng 4"/>
              </a:rPr>
              <a:t>30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hlinkClick r:id="rId3" tooltip="30 tháng 4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3" tooltip="30 tháng 4"/>
              </a:rPr>
              <a:t> 4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4" tooltip="1777"/>
              </a:rPr>
              <a:t>1777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 – 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5" tooltip="23 tháng 2"/>
              </a:rPr>
              <a:t>23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hlinkClick r:id="rId5" tooltip="23 tháng 2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5" tooltip="23 tháng 2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6" tooltip="1855"/>
              </a:rPr>
              <a:t>1855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) là một 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7" tooltip="Danh sách nhà toán học"/>
              </a:rPr>
              <a:t>nhà toán học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 và nhà khoa học người 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8" tooltip="Đức"/>
              </a:rPr>
              <a:t>Đức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 tài năng, người đã có nhiều đóng góp lớn cho nhiều lĩnh vực khoa học, như 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9" tooltip="Lý thuyết số"/>
              </a:rPr>
              <a:t>lý thuyết số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10" tooltip="Giải tích"/>
              </a:rPr>
              <a:t>giải tích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11" tooltip="Hình học vi phân"/>
              </a:rPr>
              <a:t>hình học vi phân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12" tooltip="Khoa trắc địa (trang không tồn tại)"/>
              </a:rPr>
              <a:t>khoa trắc địa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13" tooltip="Từ học"/>
              </a:rPr>
              <a:t>từ học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14" tooltip="Tĩnh điện học"/>
              </a:rPr>
              <a:t>tĩnh điện học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15" tooltip="Thiên văn học"/>
              </a:rPr>
              <a:t>thiên văn học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 và 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16" tooltip="Quang học"/>
              </a:rPr>
              <a:t>quang học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. Được mệnh danh là "hoàng tử của các nhà toán học", với ảnh hưởng sâu sắc cho sự phát triển của 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hlinkClick r:id="rId17" tooltip="Toán học"/>
              </a:rPr>
              <a:t>toán học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 và </a:t>
            </a:r>
            <a:r>
              <a:rPr lang="vi-VN" sz="2400" u="sng" dirty="0">
                <a:latin typeface="Times New Roman" pitchFamily="18" charset="0"/>
                <a:cs typeface="Times New Roman" pitchFamily="18" charset="0"/>
                <a:hlinkClick r:id="rId18" tooltip="Khoa học"/>
              </a:rPr>
              <a:t>khoa 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149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12577" y="1200150"/>
            <a:ext cx="8585329" cy="2667000"/>
          </a:xfrm>
          <a:prstGeom prst="roundRect">
            <a:avLst>
              <a:gd name="adj" fmla="val 3662"/>
            </a:avLst>
          </a:prstGeom>
          <a:solidFill>
            <a:srgbClr val="FEF5DE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685891"/>
            <a:endParaRPr lang="en-US" sz="1400"/>
          </a:p>
        </p:txBody>
      </p:sp>
      <p:sp>
        <p:nvSpPr>
          <p:cNvPr id="11" name="TextBox 10"/>
          <p:cNvSpPr txBox="1"/>
          <p:nvPr/>
        </p:nvSpPr>
        <p:spPr>
          <a:xfrm>
            <a:off x="334352" y="1210238"/>
            <a:ext cx="8346073" cy="154658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42946" indent="-342946" algn="just">
              <a:buFont typeface="Arial" pitchFamily="34" charset="0"/>
              <a:buChar char="•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6790" y="2647950"/>
                <a:ext cx="8581033" cy="1177255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>
                <a:spAutoFit/>
              </a:bodyPr>
              <a:lstStyle/>
              <a:p>
                <a:pPr marL="342946" indent="-342946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(u</a:t>
                </a:r>
                <a:r>
                  <a:rPr lang="en-US" sz="2400" b="1" baseline="-25000" dirty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d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bởi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truy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hồi</a:t>
                </a:r>
                <a:b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Arial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Arial" pitchFamily="34" charset="0"/>
                          </a:rPr>
                          <m:t>𝒏</m:t>
                        </m:r>
                      </m:sub>
                    </m:sSub>
                    <m:r>
                      <a:rPr lang="en-US" sz="2400" b="1" i="1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Arial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Arial" pitchFamily="34" charset="0"/>
                          </a:rPr>
                          <m:t>𝒏</m:t>
                        </m:r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</m:sSub>
                    <m:r>
                      <a:rPr lang="en-US" sz="2400" b="1" i="1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+</m:t>
                    </m:r>
                    <m:r>
                      <a:rPr lang="en-US" sz="2400" b="1" i="1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𝒅</m:t>
                    </m:r>
                  </m:oMath>
                </a14:m>
                <a:r>
                  <a:rPr lang="en-US" sz="24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cs typeface="Arial" pitchFamily="34" charset="0"/>
                      </a:rPr>
                      <m:t>𝒏</m:t>
                    </m:r>
                    <m:r>
                      <a:rPr lang="en-US" sz="2400" b="1" i="1">
                        <a:latin typeface="Cambria Math"/>
                        <a:ea typeface="Cambria Math"/>
                        <a:cs typeface="Arial" pitchFamily="34" charset="0"/>
                      </a:rPr>
                      <m:t>≥</m:t>
                    </m:r>
                    <m:r>
                      <a:rPr lang="en-US" sz="2400" b="1" i="1">
                        <a:latin typeface="Cambria Math"/>
                        <a:ea typeface="Cambria Math"/>
                        <a:cs typeface="Arial" pitchFamily="34" charset="0"/>
                      </a:rPr>
                      <m:t>𝟐</m:t>
                    </m:r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90" y="2647950"/>
                <a:ext cx="8581033" cy="1177255"/>
              </a:xfrm>
              <a:prstGeom prst="rect">
                <a:avLst/>
              </a:prstGeom>
              <a:blipFill rotWithShape="1">
                <a:blip r:embed="rId3"/>
                <a:stretch>
                  <a:fillRect l="-1207" b="-6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3" y="597901"/>
            <a:ext cx="2858244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7D9981-9DC5-B204-DFA3-F763786361BE}"/>
              </a:ext>
            </a:extLst>
          </p:cNvPr>
          <p:cNvSpPr txBox="1"/>
          <p:nvPr/>
        </p:nvSpPr>
        <p:spPr>
          <a:xfrm>
            <a:off x="1752600" y="133350"/>
            <a:ext cx="4495800" cy="464551"/>
          </a:xfrm>
          <a:prstGeom prst="rect">
            <a:avLst/>
          </a:prstGeom>
          <a:noFill/>
        </p:spPr>
        <p:txBody>
          <a:bodyPr wrap="square" lIns="34290" tIns="17145" rIns="34290" bIns="17145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TIẾT 13: CẤP SỐ CỘNG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49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438474-6664-F146-962E-A322C00F6A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                     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i="0">
                        <a:latin typeface="Cambria Math" panose="02040503050406030204" pitchFamily="18" charset="0"/>
                      </a:rPr>
                      <m:t>,2,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3,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4,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5.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                   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−</m:t>
                        </m:r>
                      </m:den>
                    </m:f>
                    <m:r>
                      <a:rPr lang="en-US" i="0"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5,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8,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11.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                  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438474-6664-F146-962E-A322C00F6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59E4EA5D-49C7-F3AB-0653-CA28D1F86F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68100"/>
            <a:ext cx="8229600" cy="533800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just" defTabSz="457200">
              <a:lnSpc>
                <a:spcPct val="150000"/>
              </a:lnSpc>
              <a:spcBef>
                <a:spcPts val="600"/>
              </a:spcBef>
              <a:defRPr/>
            </a:pP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E0A89-9BF4-BA28-ED42-FC203D9C38CD}"/>
              </a:ext>
            </a:extLst>
          </p:cNvPr>
          <p:cNvSpPr txBox="1"/>
          <p:nvPr/>
        </p:nvSpPr>
        <p:spPr>
          <a:xfrm>
            <a:off x="838200" y="438150"/>
            <a:ext cx="1833092" cy="577081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wrap="square" lIns="45720" tIns="22860" rIns="45720" bIns="22860" rtlCol="0">
            <a:spAutoFit/>
          </a:bodyPr>
          <a:lstStyle/>
          <a:p>
            <a:pPr algn="ctr" defTabSz="457200">
              <a:lnSpc>
                <a:spcPct val="150000"/>
              </a:lnSpc>
              <a:defRPr/>
            </a:pPr>
            <a:r>
              <a:rPr lang="en-US" sz="23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32982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38200" y="597901"/>
            <a:ext cx="1833092" cy="577081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wrap="square" lIns="45720" tIns="22860" rIns="45720" bIns="22860" rtlCol="0">
            <a:spAutoFit/>
          </a:bodyPr>
          <a:lstStyle/>
          <a:p>
            <a:pPr algn="ctr" defTabSz="457200">
              <a:lnSpc>
                <a:spcPct val="150000"/>
              </a:lnSpc>
              <a:defRPr/>
            </a:pPr>
            <a:r>
              <a:rPr lang="en-US" sz="23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1028350"/>
            <a:ext cx="8534400" cy="60016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just" defTabSz="457200">
              <a:lnSpc>
                <a:spcPct val="150000"/>
              </a:lnSpc>
              <a:spcBef>
                <a:spcPts val="600"/>
              </a:spcBef>
              <a:defRPr/>
            </a:pP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a, a, a, …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s-E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343150"/>
            <a:ext cx="8686800" cy="600164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algn="just">
              <a:lnSpc>
                <a:spcPct val="150000"/>
              </a:lnSpc>
              <a:spcAft>
                <a:spcPts val="400"/>
              </a:spcAft>
            </a:pP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a, a, a, ...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 = 0.</a:t>
            </a:r>
          </a:p>
        </p:txBody>
      </p:sp>
      <p:pic>
        <p:nvPicPr>
          <p:cNvPr id="6" name="Picture 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57" y="1830806"/>
            <a:ext cx="1046606" cy="24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21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5851" y="1103507"/>
                <a:ext cx="8458200" cy="861752"/>
              </a:xfrm>
              <a:prstGeom prst="rect">
                <a:avLst/>
              </a:prstGeom>
              <a:noFill/>
            </p:spPr>
            <p:txBody>
              <a:bodyPr wrap="square" lIns="121899" tIns="60949" rIns="121899" bIns="60949" rtlCol="0">
                <a:spAutoFit/>
              </a:bodyPr>
              <a:lstStyle/>
              <a:p>
                <a:r>
                  <a:rPr lang="en-US" sz="2400" b="1" u="sng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Ví dụ1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: Cho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(u</a:t>
                </a:r>
                <a:r>
                  <a:rPr lang="en-US" sz="2400" b="1" baseline="-25000" dirty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</m:sSub>
                    <m:r>
                      <a:rPr lang="en-US" sz="2400" b="1" i="1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400" b="1" i="1">
                        <a:latin typeface="Cambria Math"/>
                        <a:cs typeface="Arial" pitchFamily="34" charset="0"/>
                      </a:rPr>
                      <m:t>𝟐</m:t>
                    </m:r>
                  </m:oMath>
                </a14:m>
                <a:r>
                  <a:rPr lang="en-US" sz="2400" b="1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  <a:cs typeface="Arial" pitchFamily="34" charset="0"/>
                      </a:rPr>
                      <m:t>𝐝</m:t>
                    </m:r>
                    <m:r>
                      <a:rPr lang="en-US" sz="2400" b="1"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2400" b="1" i="0" smtClean="0">
                        <a:latin typeface="Cambria Math"/>
                        <a:cs typeface="Arial" pitchFamily="34" charset="0"/>
                      </a:rPr>
                      <m:t>𝟓</m:t>
                    </m:r>
                    <m:r>
                      <a:rPr lang="en-US" sz="2400" b="1" i="0" smtClean="0">
                        <a:latin typeface="Cambria Math"/>
                        <a:cs typeface="Arial" pitchFamily="34" charset="0"/>
                      </a:rPr>
                      <m:t>.</m:t>
                    </m:r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5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cấp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này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51" y="1103507"/>
                <a:ext cx="8458200" cy="861752"/>
              </a:xfrm>
              <a:prstGeom prst="rect">
                <a:avLst/>
              </a:prstGeom>
              <a:blipFill rotWithShape="1">
                <a:blip r:embed="rId4"/>
                <a:stretch>
                  <a:fillRect l="-720" t="-3546" b="-14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525" y="2117030"/>
            <a:ext cx="1046878" cy="24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741146" y="2366686"/>
            <a:ext cx="5917757" cy="43859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0" y="651069"/>
            <a:ext cx="2858244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103825"/>
              </p:ext>
            </p:extLst>
          </p:nvPr>
        </p:nvGraphicFramePr>
        <p:xfrm>
          <a:off x="3278644" y="2692003"/>
          <a:ext cx="696697" cy="427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93480" imgH="241200" progId="Equation.DSMT4">
                  <p:embed/>
                </p:oleObj>
              </mc:Choice>
              <mc:Fallback>
                <p:oleObj name="Equation" r:id="rId7" imgW="393480" imgH="2412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644" y="2692003"/>
                        <a:ext cx="696697" cy="427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22333"/>
              </p:ext>
            </p:extLst>
          </p:nvPr>
        </p:nvGraphicFramePr>
        <p:xfrm>
          <a:off x="3278644" y="3134915"/>
          <a:ext cx="1190935" cy="427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72840" imgH="241200" progId="Equation.DSMT4">
                  <p:embed/>
                </p:oleObj>
              </mc:Choice>
              <mc:Fallback>
                <p:oleObj name="Equation" r:id="rId9" imgW="672840" imgH="2412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644" y="3134915"/>
                        <a:ext cx="1190935" cy="427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134455"/>
              </p:ext>
            </p:extLst>
          </p:nvPr>
        </p:nvGraphicFramePr>
        <p:xfrm>
          <a:off x="4445000" y="3190875"/>
          <a:ext cx="1258888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11000" imgH="177480" progId="Equation.DSMT4">
                  <p:embed/>
                </p:oleObj>
              </mc:Choice>
              <mc:Fallback>
                <p:oleObj name="Equation" r:id="rId11" imgW="711000" imgH="17748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0" y="3190875"/>
                        <a:ext cx="1258888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809481"/>
              </p:ext>
            </p:extLst>
          </p:nvPr>
        </p:nvGraphicFramePr>
        <p:xfrm>
          <a:off x="3178175" y="3592513"/>
          <a:ext cx="2560638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47560" imgH="241200" progId="Equation.DSMT4">
                  <p:embed/>
                </p:oleObj>
              </mc:Choice>
              <mc:Fallback>
                <p:oleObj name="Equation" r:id="rId13" imgW="1447560" imgH="2412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175" y="3592513"/>
                        <a:ext cx="2560638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509682"/>
              </p:ext>
            </p:extLst>
          </p:nvPr>
        </p:nvGraphicFramePr>
        <p:xfrm>
          <a:off x="3167063" y="4049713"/>
          <a:ext cx="2697162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23880" imgH="241200" progId="Equation.DSMT4">
                  <p:embed/>
                </p:oleObj>
              </mc:Choice>
              <mc:Fallback>
                <p:oleObj name="Equation" r:id="rId15" imgW="1523880" imgH="2412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7063" y="4049713"/>
                        <a:ext cx="2697162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341626"/>
              </p:ext>
            </p:extLst>
          </p:nvPr>
        </p:nvGraphicFramePr>
        <p:xfrm>
          <a:off x="3233738" y="4506913"/>
          <a:ext cx="269875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523880" imgH="241200" progId="Equation.DSMT4">
                  <p:embed/>
                </p:oleObj>
              </mc:Choice>
              <mc:Fallback>
                <p:oleObj name="Equation" r:id="rId17" imgW="1523880" imgH="2412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4506913"/>
                        <a:ext cx="2698750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139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3" y="57150"/>
            <a:ext cx="2858244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87690" y="709994"/>
            <a:ext cx="8610461" cy="1562098"/>
            <a:chOff x="227012" y="838200"/>
            <a:chExt cx="11477625" cy="2082798"/>
          </a:xfrm>
        </p:grpSpPr>
        <p:sp>
          <p:nvSpPr>
            <p:cNvPr id="24" name="Rounded Rectangle 23"/>
            <p:cNvSpPr/>
            <p:nvPr/>
          </p:nvSpPr>
          <p:spPr>
            <a:xfrm>
              <a:off x="1869323" y="857143"/>
              <a:ext cx="9835314" cy="2063855"/>
            </a:xfrm>
            <a:prstGeom prst="roundRect">
              <a:avLst>
                <a:gd name="adj" fmla="val 9218"/>
              </a:avLst>
            </a:prstGeom>
            <a:solidFill>
              <a:srgbClr val="FDF4DB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/>
              <a:endParaRPr lang="en-US" sz="1400"/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2" y="838200"/>
              <a:ext cx="1642311" cy="1426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758419" y="1374113"/>
              <a:ext cx="579496" cy="80021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3300" b="1" spc="5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.VnCentury SchoolbookH" pitchFamily="34" charset="0"/>
                </a:rPr>
                <a:t>1</a:t>
              </a:r>
              <a:endParaRPr lang="en-US" sz="3600"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Century SchoolbookH" pitchFamily="34" charset="0"/>
              </a:endParaRPr>
            </a:p>
          </p:txBody>
        </p:sp>
        <p:pic>
          <p:nvPicPr>
            <p:cNvPr id="29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96" b="19797"/>
            <a:stretch/>
          </p:blipFill>
          <p:spPr bwMode="auto">
            <a:xfrm>
              <a:off x="466264" y="1011048"/>
              <a:ext cx="1036613" cy="513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869323" y="886383"/>
                  <a:ext cx="9835314" cy="1641446"/>
                </a:xfrm>
                <a:prstGeom prst="rect">
                  <a:avLst/>
                </a:prstGeom>
                <a:noFill/>
              </p:spPr>
              <p:txBody>
                <a:bodyPr wrap="square" lIns="121899" tIns="60949" rIns="121899" bIns="60949" rtlCol="0">
                  <a:spAutoFit/>
                </a:bodyPr>
                <a:lstStyle/>
                <a:p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Cho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dãy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số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(u</a:t>
                  </a:r>
                  <a:r>
                    <a:rPr lang="en-US" sz="2400" b="1" baseline="-25000" dirty="0">
                      <a:latin typeface="Times New Roman" pitchFamily="18" charset="0"/>
                      <a:cs typeface="Times New Roman" pitchFamily="18" charset="0"/>
                    </a:rPr>
                    <a:t>n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)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với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  <a:cs typeface="Arial" pitchFamily="34" charset="0"/>
                            </a:rPr>
                            <m:t>𝒖</m:t>
                          </m:r>
                        </m:e>
                        <m:sub>
                          <m:r>
                            <a:rPr lang="en-US" sz="2400" b="1" i="1">
                              <a:latin typeface="Cambria Math"/>
                              <a:cs typeface="Arial" pitchFamily="34" charset="0"/>
                            </a:rPr>
                            <m:t>𝒏</m:t>
                          </m:r>
                        </m:sub>
                      </m:sSub>
                      <m:r>
                        <a:rPr lang="en-US" sz="2400" b="1" i="1">
                          <a:latin typeface="Cambria Math"/>
                          <a:cs typeface="Arial" pitchFamily="34" charset="0"/>
                        </a:rPr>
                        <m:t>=−</m:t>
                      </m:r>
                      <m:r>
                        <a:rPr lang="en-US" sz="2400" b="1" i="1">
                          <a:latin typeface="Cambria Math"/>
                          <a:cs typeface="Arial" pitchFamily="34" charset="0"/>
                        </a:rPr>
                        <m:t>𝟐</m:t>
                      </m:r>
                      <m:r>
                        <a:rPr lang="en-US" sz="2400" b="1" i="1">
                          <a:latin typeface="Cambria Math"/>
                          <a:cs typeface="Arial" pitchFamily="34" charset="0"/>
                        </a:rPr>
                        <m:t>𝒏</m:t>
                      </m:r>
                      <m:r>
                        <a:rPr lang="en-US" sz="2400" b="1" i="1">
                          <a:latin typeface="Cambria Math"/>
                          <a:cs typeface="Arial" pitchFamily="34" charset="0"/>
                        </a:rPr>
                        <m:t>+</m:t>
                      </m:r>
                      <m:r>
                        <a:rPr lang="en-US" sz="2400" b="1" i="1">
                          <a:latin typeface="Cambria Math"/>
                          <a:cs typeface="Arial" pitchFamily="34" charset="0"/>
                        </a:rPr>
                        <m:t>𝟑</m:t>
                      </m:r>
                    </m:oMath>
                  </a14:m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b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</a:b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Chứng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minh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rằng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(u</a:t>
                  </a:r>
                  <a:r>
                    <a:rPr lang="en-US" sz="2400" b="1" baseline="-25000" dirty="0">
                      <a:latin typeface="Times New Roman" pitchFamily="18" charset="0"/>
                      <a:cs typeface="Times New Roman" pitchFamily="18" charset="0"/>
                    </a:rPr>
                    <a:t>n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)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là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một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cấp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số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cộng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b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</a:b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Xác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định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số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hạng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đầu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và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công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sai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của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cấp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số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cộng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này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.</a:t>
                  </a:r>
                  <a:endParaRPr lang="vi-VN" sz="2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9323" y="886383"/>
                  <a:ext cx="9835314" cy="164144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909" t="-2475" b="-94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9085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4435</TotalTime>
  <Words>2142</Words>
  <Application>Microsoft Office PowerPoint</Application>
  <PresentationFormat>On-screen Show (16:9)</PresentationFormat>
  <Paragraphs>350</Paragraphs>
  <Slides>31</Slides>
  <Notes>17</Notes>
  <HiddenSlides>0</HiddenSlides>
  <MMClips>33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.VnCentury SchoolbookH</vt:lpstr>
      <vt:lpstr>Arial</vt:lpstr>
      <vt:lpstr>Calibri</vt:lpstr>
      <vt:lpstr>Cambria Math</vt:lpstr>
      <vt:lpstr>Tahoma</vt:lpstr>
      <vt:lpstr>Times New Roman</vt:lpstr>
      <vt:lpstr>Office Theme</vt:lpstr>
      <vt:lpstr>Equation</vt:lpstr>
      <vt:lpstr>NHIỆT LIỆT CHÀO MỪNG QUÝ THẦY CÔ GIÁO VỀ DỰ GIỜ THĂM LỚP</vt:lpstr>
      <vt:lpstr>PowerPoint Presentation</vt:lpstr>
      <vt:lpstr>PowerPoint Presentation</vt:lpstr>
      <vt:lpstr>PowerPoint Presentation</vt:lpstr>
      <vt:lpstr>PowerPoint Presentation</vt:lpstr>
      <vt:lpstr>                                 Dãy số nào sau đây là cấp số cộng?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</vt:lpstr>
      <vt:lpstr>Câu 3</vt:lpstr>
      <vt:lpstr>Câu 4</vt:lpstr>
      <vt:lpstr>Câu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FPTSHOP</cp:lastModifiedBy>
  <cp:revision>450</cp:revision>
  <dcterms:created xsi:type="dcterms:W3CDTF">2017-12-09T07:19:29Z</dcterms:created>
  <dcterms:modified xsi:type="dcterms:W3CDTF">2024-10-02T14:15:51Z</dcterms:modified>
</cp:coreProperties>
</file>